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302" r:id="rId3"/>
    <p:sldId id="300" r:id="rId4"/>
    <p:sldId id="301" r:id="rId5"/>
    <p:sldId id="303" r:id="rId6"/>
    <p:sldId id="299" r:id="rId7"/>
    <p:sldId id="30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5"/>
    <p:restoredTop sz="96327"/>
  </p:normalViewPr>
  <p:slideViewPr>
    <p:cSldViewPr snapToGrid="0" snapToObjects="1">
      <p:cViewPr varScale="1">
        <p:scale>
          <a:sx n="207" d="100"/>
          <a:sy n="207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A516-278A-124E-B408-655204A038F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15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DA516-278A-124E-B408-655204A038FE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01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2" y="5518148"/>
            <a:ext cx="9143999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067020-FC22-3711-C1E5-5F9A7574A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2" y="68262"/>
            <a:ext cx="1121757" cy="11277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C03383-49F4-3801-2CEE-492866B10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921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07/10/2024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DCD47CC-FA8A-B6B0-3D74-CB5421533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8776" y="44346"/>
            <a:ext cx="1121757" cy="11277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mer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mer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>
              <a:spcBef>
                <a:spcPts val="10200"/>
              </a:spcBef>
            </a:pPr>
            <a:br>
              <a:rPr lang="en-US" sz="7200" dirty="0">
                <a:solidFill>
                  <a:schemeClr val="lt1"/>
                </a:solidFill>
              </a:rPr>
            </a:br>
            <a:r>
              <a:rPr lang="en-US" sz="7200" dirty="0">
                <a:solidFill>
                  <a:schemeClr val="lt1"/>
                </a:solidFill>
              </a:rPr>
              <a:t>The </a:t>
            </a:r>
            <a:r>
              <a:rPr lang="en-US" sz="7200" dirty="0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7200" dirty="0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659" y="5551314"/>
            <a:ext cx="9144000" cy="7784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SEN Symposium, June 2024</a:t>
            </a:r>
          </a:p>
          <a:p>
            <a:r>
              <a:rPr lang="en-US" dirty="0" err="1"/>
              <a:t>Meinte</a:t>
            </a:r>
            <a:r>
              <a:rPr lang="en-US" dirty="0"/>
              <a:t> Boersma &amp; Jos Warmer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27ECDDDD-6B3B-D0FA-820C-5B440B68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360" y="2393883"/>
            <a:ext cx="2059280" cy="20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17D6-3FFB-C635-2E06-D06CA532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/>
              <a:t>Mission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3D-B678-4ABA-BE97-960F2D25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Facilitate adopting language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Reduce technology/vendor lock-in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Foster innovation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with non-language engineering tools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5B53F-E9D6-7B83-A67F-F3E252B5702D}"/>
              </a:ext>
            </a:extLst>
          </p:cNvPr>
          <p:cNvSpPr txBox="1"/>
          <p:nvPr/>
        </p:nvSpPr>
        <p:spPr>
          <a:xfrm>
            <a:off x="2855844" y="4502427"/>
            <a:ext cx="6480312" cy="1702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Gilmer Heavy" pitchFamily="2" charset="77"/>
              </a:rPr>
              <a:t>To create an ecosystem of interoperable components for building language-oriented </a:t>
            </a:r>
            <a:r>
              <a:rPr lang="en-GB" sz="2000" b="1" dirty="0" err="1">
                <a:solidFill>
                  <a:schemeClr val="tx1"/>
                </a:solidFill>
                <a:latin typeface="Gilmer Heavy" pitchFamily="2" charset="77"/>
              </a:rPr>
              <a:t>modeling</a:t>
            </a:r>
            <a:r>
              <a:rPr lang="en-GB" sz="2000" b="1" dirty="0">
                <a:solidFill>
                  <a:schemeClr val="tx1"/>
                </a:solidFill>
                <a:latin typeface="Gilmer Heavy" pitchFamily="2" charset="77"/>
              </a:rPr>
              <a:t> tools on the web.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EB27A0-ADF9-E3B2-7832-63565D0F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97DF-AE1A-8D4E-2C31-58406BDB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Why – Rationale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D3B2-7863-5961-9E14-4A647943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Most mature Language Workbenches desktop-based</a:t>
            </a:r>
          </a:p>
          <a:p>
            <a:pPr lvl="1"/>
            <a:r>
              <a:rPr lang="en-US" dirty="0"/>
              <a:t>Everything needs to be on the web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re-engineering effort</a:t>
            </a:r>
          </a:p>
          <a:p>
            <a:r>
              <a:rPr lang="en-US" dirty="0"/>
              <a:t>Language Engineering landscape is fragmented</a:t>
            </a:r>
          </a:p>
          <a:p>
            <a:pPr lvl="1"/>
            <a:r>
              <a:rPr lang="en-US" dirty="0"/>
              <a:t>Strong tool lock-in</a:t>
            </a:r>
          </a:p>
          <a:p>
            <a:pPr lvl="1"/>
            <a:r>
              <a:rPr lang="en-US" dirty="0"/>
              <a:t>Many interesting tools/component that you would like to use	… but you cannot</a:t>
            </a:r>
          </a:p>
          <a:p>
            <a:pPr lvl="1"/>
            <a:r>
              <a:rPr lang="en-US" dirty="0"/>
              <a:t>Everybody has to keep re-inventing the wheel</a:t>
            </a:r>
          </a:p>
          <a:p>
            <a:r>
              <a:rPr lang="en-US" dirty="0"/>
              <a:t>Our community is too small to afford this</a:t>
            </a:r>
          </a:p>
          <a:p>
            <a:pPr lvl="1"/>
            <a:r>
              <a:rPr lang="en-US" dirty="0"/>
              <a:t>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10A01-5F87-528D-44BA-BDBFEEC34B4E}"/>
              </a:ext>
            </a:extLst>
          </p:cNvPr>
          <p:cNvSpPr txBox="1"/>
          <p:nvPr/>
        </p:nvSpPr>
        <p:spPr>
          <a:xfrm>
            <a:off x="3944551" y="5458201"/>
            <a:ext cx="1885068" cy="10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133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2133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2133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12992CE-5399-035B-BC4B-E1EDD9FFDC41}"/>
              </a:ext>
            </a:extLst>
          </p:cNvPr>
          <p:cNvSpPr/>
          <p:nvPr/>
        </p:nvSpPr>
        <p:spPr>
          <a:xfrm>
            <a:off x="3772605" y="5565510"/>
            <a:ext cx="207264" cy="899276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2400">
              <a:latin typeface="Gill Sans MT" panose="020B0502020104020203" pitchFamily="34" charset="77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9FBE1B-96BF-25EE-9768-2AE3050119BF}"/>
              </a:ext>
            </a:extLst>
          </p:cNvPr>
          <p:cNvSpPr/>
          <p:nvPr/>
        </p:nvSpPr>
        <p:spPr>
          <a:xfrm rot="10800000">
            <a:off x="5674699" y="5562560"/>
            <a:ext cx="207264" cy="899276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2400">
              <a:latin typeface="Gill Sans MT" panose="020B05020201040202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35EAA-A412-9ED5-59C0-39A1BFB7FD57}"/>
              </a:ext>
            </a:extLst>
          </p:cNvPr>
          <p:cNvSpPr txBox="1"/>
          <p:nvPr/>
        </p:nvSpPr>
        <p:spPr>
          <a:xfrm>
            <a:off x="655511" y="5378319"/>
            <a:ext cx="10862592" cy="120821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latin typeface="Gilmer Medium" pitchFamily="2" charset="77"/>
                <a:sym typeface="Wingdings" panose="05000000000000000000" pitchFamily="2" charset="2"/>
              </a:rPr>
              <a:t>LionWeb: Language                                           on the Web</a:t>
            </a:r>
            <a:endParaRPr lang="en-US" sz="2400" b="1" dirty="0">
              <a:latin typeface="Gilmer Medium" pitchFamily="2" charset="77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1BF9E3-C29F-C4F8-0FDD-CC6056BD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7224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4F62-011F-40BE-95E9-A4745E66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How – Principles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BF04-4736-5893-C5D3-FC043D5A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LionWeb as boring, reliable base</a:t>
            </a:r>
          </a:p>
          <a:p>
            <a:pPr lvl="1"/>
            <a:r>
              <a:rPr lang="en-US" dirty="0"/>
              <a:t>Innovate on top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/>
              <a:t>Yoyo approach</a:t>
            </a:r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	“A Platform for Systems and Business Modeling”</a:t>
            </a:r>
            <a:endParaRPr lang="en-US" dirty="0"/>
          </a:p>
          <a:p>
            <a:r>
              <a:rPr lang="en-US" dirty="0"/>
              <a:t>Business-friendly Open Source License</a:t>
            </a:r>
          </a:p>
          <a:p>
            <a:pPr lvl="1"/>
            <a:r>
              <a:rPr lang="en-US" dirty="0"/>
              <a:t>Apache 2.0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03A2333-FBD8-EE27-6141-4FD12925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B2A1554-4002-0454-07E3-79F4E142B27C}"/>
              </a:ext>
            </a:extLst>
          </p:cNvPr>
          <p:cNvSpPr txBox="1"/>
          <p:nvPr/>
        </p:nvSpPr>
        <p:spPr>
          <a:xfrm>
            <a:off x="664704" y="4836060"/>
            <a:ext cx="10862592" cy="1702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2000" b="1" dirty="0">
              <a:solidFill>
                <a:schemeClr val="tx1"/>
              </a:solidFill>
              <a:latin typeface="Gilmer Heavy" pitchFamily="2" charset="77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66B5683-21D6-8822-67C0-AE808DDE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– Done and Doing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8550-D68D-3314-D49F-7BCDD313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lvl="0"/>
            <a:r>
              <a:rPr lang="en-US" dirty="0"/>
              <a:t>Interoperability</a:t>
            </a:r>
          </a:p>
          <a:p>
            <a:pPr lvl="1"/>
            <a:r>
              <a:rPr lang="en-US" dirty="0"/>
              <a:t>meta-metamodel</a:t>
            </a:r>
          </a:p>
          <a:p>
            <a:pPr lvl="1"/>
            <a:r>
              <a:rPr lang="en-US" dirty="0"/>
              <a:t>serialization format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Delta protocol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2989-ED8A-831D-699C-10483B5BDC86}"/>
              </a:ext>
            </a:extLst>
          </p:cNvPr>
          <p:cNvSpPr txBox="1"/>
          <p:nvPr/>
        </p:nvSpPr>
        <p:spPr>
          <a:xfrm>
            <a:off x="6362027" y="2070104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rgbClr val="E6752A"/>
                </a:solidFill>
                <a:latin typeface="Gilmer Heavy" pitchFamily="2" charset="77"/>
              </a:rPr>
              <a:t>2023.1 Release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62B720-585A-7D51-E6BD-9238F1165EAE}"/>
              </a:ext>
            </a:extLst>
          </p:cNvPr>
          <p:cNvSpPr/>
          <p:nvPr/>
        </p:nvSpPr>
        <p:spPr>
          <a:xfrm>
            <a:off x="5757087" y="1991008"/>
            <a:ext cx="199681" cy="619856"/>
          </a:xfrm>
          <a:prstGeom prst="rightBrace">
            <a:avLst>
              <a:gd name="adj1" fmla="val 25208"/>
              <a:gd name="adj2" fmla="val 50000"/>
            </a:avLst>
          </a:prstGeom>
          <a:ln w="38100">
            <a:solidFill>
              <a:srgbClr val="E6752A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4000" b="1" dirty="0">
              <a:latin typeface="Gilmer Heav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C262E-2EF1-A01C-AC9D-6D0102DB2979}"/>
              </a:ext>
            </a:extLst>
          </p:cNvPr>
          <p:cNvSpPr txBox="1"/>
          <p:nvPr/>
        </p:nvSpPr>
        <p:spPr>
          <a:xfrm>
            <a:off x="6362027" y="3248433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rgbClr val="E6752A"/>
                </a:solidFill>
                <a:latin typeface="Gilmer Heavy" pitchFamily="2" charset="77"/>
              </a:rPr>
              <a:t>Next release: 2024.1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35A36E3-3911-DF6A-6136-FDDF73317CF3}"/>
              </a:ext>
            </a:extLst>
          </p:cNvPr>
          <p:cNvSpPr/>
          <p:nvPr/>
        </p:nvSpPr>
        <p:spPr>
          <a:xfrm>
            <a:off x="5757087" y="3209978"/>
            <a:ext cx="207264" cy="619856"/>
          </a:xfrm>
          <a:prstGeom prst="rightBrace">
            <a:avLst>
              <a:gd name="adj1" fmla="val 25208"/>
              <a:gd name="adj2" fmla="val 50000"/>
            </a:avLst>
          </a:prstGeom>
          <a:ln w="38100">
            <a:solidFill>
              <a:srgbClr val="E6752A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2400" b="1">
              <a:latin typeface="Gilmer Heavy" pitchFamily="2" charset="77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C363EC-76D3-86B1-A77D-D8B0EBE526AB}"/>
              </a:ext>
            </a:extLst>
          </p:cNvPr>
          <p:cNvSpPr txBox="1">
            <a:spLocks/>
          </p:cNvSpPr>
          <p:nvPr/>
        </p:nvSpPr>
        <p:spPr>
          <a:xfrm>
            <a:off x="664704" y="4759961"/>
            <a:ext cx="3442643" cy="18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Gilmer Bold" pitchFamily="2" charset="77"/>
              </a:rPr>
              <a:t>Programming APIs </a:t>
            </a:r>
          </a:p>
          <a:p>
            <a:r>
              <a:rPr lang="en-US" b="1" dirty="0">
                <a:latin typeface="Gilmer Medium" pitchFamily="2" charset="77"/>
              </a:rPr>
              <a:t>Java / Kotlin</a:t>
            </a:r>
          </a:p>
          <a:p>
            <a:r>
              <a:rPr lang="en-US" b="1" dirty="0">
                <a:latin typeface="Gilmer Medium" pitchFamily="2" charset="77"/>
              </a:rPr>
              <a:t>TypeScript / JavaScript</a:t>
            </a:r>
          </a:p>
          <a:p>
            <a:r>
              <a:rPr lang="en-US" b="1" dirty="0">
                <a:latin typeface="Gilmer Medium" pitchFamily="2" charset="77"/>
              </a:rPr>
              <a:t>C# (upcoming)</a:t>
            </a:r>
            <a:endParaRPr lang="en-US" sz="2200" b="1" dirty="0">
              <a:latin typeface="Gilmer Medium" pitchFamily="2" charset="77"/>
            </a:endParaRPr>
          </a:p>
          <a:p>
            <a:pPr lvl="1"/>
            <a:endParaRPr lang="en-US" sz="1800" b="1" dirty="0">
              <a:latin typeface="Gilmer Medium" pitchFamily="2" charset="77"/>
            </a:endParaRPr>
          </a:p>
          <a:p>
            <a:pPr marL="152396" indent="0">
              <a:buNone/>
            </a:pPr>
            <a:endParaRPr lang="en-US" b="1" dirty="0">
              <a:latin typeface="Gilmer Medium" pitchFamily="2" charset="7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6F1A4A-EF7C-B2DF-0B37-488C88EDD495}"/>
              </a:ext>
            </a:extLst>
          </p:cNvPr>
          <p:cNvSpPr txBox="1">
            <a:spLocks/>
          </p:cNvSpPr>
          <p:nvPr/>
        </p:nvSpPr>
        <p:spPr>
          <a:xfrm>
            <a:off x="4554113" y="4759961"/>
            <a:ext cx="2683176" cy="182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Gilmer Bold" pitchFamily="2" charset="77"/>
              </a:rPr>
              <a:t>Tool integrations</a:t>
            </a:r>
            <a:endParaRPr lang="en-US" b="1" dirty="0">
              <a:latin typeface="Gilmer Bold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MPS</a:t>
            </a:r>
          </a:p>
          <a:p>
            <a:r>
              <a:rPr lang="en-US" b="1" dirty="0" err="1">
                <a:latin typeface="Gilmer Medium" pitchFamily="2" charset="77"/>
              </a:rPr>
              <a:t>Starlasu</a:t>
            </a:r>
            <a:r>
              <a:rPr lang="en-US" b="1" dirty="0">
                <a:latin typeface="Gilmer Medium" pitchFamily="2" charset="77"/>
              </a:rPr>
              <a:t> (ANTLR)</a:t>
            </a:r>
          </a:p>
          <a:p>
            <a:r>
              <a:rPr lang="en-US" b="1" dirty="0">
                <a:latin typeface="Gilmer Medium" pitchFamily="2" charset="77"/>
              </a:rPr>
              <a:t>Freon</a:t>
            </a:r>
          </a:p>
          <a:p>
            <a:r>
              <a:rPr lang="en-US" b="1" dirty="0" err="1">
                <a:latin typeface="Gilmer Medium" pitchFamily="2" charset="77"/>
              </a:rPr>
              <a:t>Ecore</a:t>
            </a:r>
            <a:r>
              <a:rPr lang="en-US" b="1" dirty="0">
                <a:latin typeface="Gilmer Medium" pitchFamily="2" charset="77"/>
              </a:rPr>
              <a:t>	</a:t>
            </a:r>
            <a:endParaRPr lang="en-US" sz="2200" b="1" dirty="0">
              <a:latin typeface="Gilmer Medium" pitchFamily="2" charset="7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D86E060-1544-1105-9940-A99C9FEFF47A}"/>
              </a:ext>
            </a:extLst>
          </p:cNvPr>
          <p:cNvSpPr txBox="1">
            <a:spLocks/>
          </p:cNvSpPr>
          <p:nvPr/>
        </p:nvSpPr>
        <p:spPr>
          <a:xfrm>
            <a:off x="7684054" y="4759960"/>
            <a:ext cx="3719831" cy="18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Gilmer Bold" pitchFamily="2" charset="77"/>
              </a:rPr>
              <a:t>Repository</a:t>
            </a:r>
            <a:endParaRPr lang="en-US" b="1" dirty="0">
              <a:latin typeface="Gilmer Bold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Implemented bulk protocol</a:t>
            </a:r>
            <a:endParaRPr lang="en-US" sz="2200" b="1" dirty="0">
              <a:latin typeface="Gilmer Medium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316E2B4-B241-D571-1990-AE06187B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641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1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C81FA7-16F3-C07A-D96D-8E899867E98F}"/>
              </a:ext>
            </a:extLst>
          </p:cNvPr>
          <p:cNvSpPr txBox="1"/>
          <p:nvPr/>
        </p:nvSpPr>
        <p:spPr>
          <a:xfrm>
            <a:off x="3428212" y="5287247"/>
            <a:ext cx="1110553" cy="1081568"/>
          </a:xfrm>
          <a:prstGeom prst="rect">
            <a:avLst/>
          </a:prstGeom>
          <a:solidFill>
            <a:srgbClr val="E6752A"/>
          </a:solidFill>
          <a:ln w="28575">
            <a:noFill/>
          </a:ln>
        </p:spPr>
        <p:txBody>
          <a:bodyPr wrap="none" rtlCol="0">
            <a:noAutofit/>
          </a:bodyPr>
          <a:lstStyle/>
          <a:p>
            <a:pPr algn="r"/>
            <a:endParaRPr lang="en-NL" sz="2400" b="1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C67D-E42E-6893-BBF8-22715540B46E}"/>
              </a:ext>
            </a:extLst>
          </p:cNvPr>
          <p:cNvSpPr txBox="1"/>
          <p:nvPr/>
        </p:nvSpPr>
        <p:spPr>
          <a:xfrm>
            <a:off x="4517843" y="5287247"/>
            <a:ext cx="3734082" cy="1081568"/>
          </a:xfrm>
          <a:prstGeom prst="rect">
            <a:avLst/>
          </a:prstGeom>
          <a:solidFill>
            <a:srgbClr val="E6752A">
              <a:alpha val="24876"/>
            </a:srgbClr>
          </a:solidFill>
          <a:ln w="285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NL" sz="2400" b="1" dirty="0">
                <a:solidFill>
                  <a:srgbClr val="E6752A"/>
                </a:solidFill>
                <a:latin typeface="Gilmer Bold" pitchFamily="2" charset="77"/>
              </a:rPr>
              <a:t> JSON &amp;</a:t>
            </a:r>
          </a:p>
          <a:p>
            <a:pPr algn="ctr"/>
            <a:r>
              <a:rPr lang="en-GB" sz="2400" b="1" dirty="0">
                <a:solidFill>
                  <a:srgbClr val="E6752A"/>
                </a:solidFill>
                <a:latin typeface="Gilmer Bold" pitchFamily="2" charset="77"/>
              </a:rPr>
              <a:t>P</a:t>
            </a:r>
            <a:r>
              <a:rPr lang="en-NL" sz="2400" b="1" dirty="0">
                <a:solidFill>
                  <a:srgbClr val="E6752A"/>
                </a:solidFill>
                <a:latin typeface="Gilmer Bold" pitchFamily="2" charset="77"/>
              </a:rPr>
              <a:t>rotocols (bulk / delta)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120240" y="2697919"/>
            <a:ext cx="2975575" cy="1689127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4ABEA1-D910-E297-7717-EB2C9DC98D3D}"/>
              </a:ext>
            </a:extLst>
          </p:cNvPr>
          <p:cNvGrpSpPr/>
          <p:nvPr/>
        </p:nvGrpSpPr>
        <p:grpSpPr>
          <a:xfrm>
            <a:off x="4733223" y="2597716"/>
            <a:ext cx="1553472" cy="1662567"/>
            <a:chOff x="3549917" y="1513740"/>
            <a:chExt cx="1165104" cy="1246925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3549917" y="1618433"/>
              <a:ext cx="1165104" cy="1142232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4374456" y="151374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3986222" y="2509757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4249468" y="2280355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3747351" y="2309030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3737601" y="197926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4030097" y="173552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4161719" y="2003160"/>
              <a:ext cx="282745" cy="157714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4470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   </a:t>
            </a:r>
            <a:r>
              <a:rPr lang="en-US" sz="2400" dirty="0">
                <a:solidFill>
                  <a:srgbClr val="1F2328"/>
                </a:solidFill>
              </a:rPr>
              <a:t>Models</a:t>
            </a: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b="1" dirty="0">
                <a:solidFill>
                  <a:srgbClr val="1F2328"/>
                </a:solidFill>
                <a:latin typeface="Gilmer Medium" pitchFamily="2" charset="77"/>
              </a:rPr>
              <a:t>Original</a:t>
            </a:r>
            <a:endParaRPr lang="en-US" sz="20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b="1" dirty="0">
                <a:solidFill>
                  <a:srgbClr val="1F2328"/>
                </a:solidFill>
                <a:latin typeface="Gilmer Medium" pitchFamily="2" charset="77"/>
              </a:rPr>
              <a:t>Derived</a:t>
            </a:r>
            <a:endParaRPr lang="en-US" sz="2000" b="1" dirty="0">
              <a:solidFill>
                <a:srgbClr val="1F2328"/>
              </a:solidFill>
              <a:latin typeface="Gilmer Medium" pitchFamily="2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80891C-DB37-4ED8-7E60-C5F1FF325B63}"/>
              </a:ext>
            </a:extLst>
          </p:cNvPr>
          <p:cNvGrpSpPr/>
          <p:nvPr/>
        </p:nvGrpSpPr>
        <p:grpSpPr>
          <a:xfrm>
            <a:off x="4027985" y="1791023"/>
            <a:ext cx="1956467" cy="1726888"/>
            <a:chOff x="3020989" y="908721"/>
            <a:chExt cx="1467350" cy="1295166"/>
          </a:xfrm>
        </p:grpSpPr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BACAC70-7EE9-065A-3A70-24A61256309F}"/>
                </a:ext>
              </a:extLst>
            </p:cNvPr>
            <p:cNvSpPr/>
            <p:nvPr/>
          </p:nvSpPr>
          <p:spPr>
            <a:xfrm>
              <a:off x="3020989" y="908721"/>
              <a:ext cx="896984" cy="583063"/>
            </a:xfrm>
            <a:custGeom>
              <a:avLst/>
              <a:gdLst>
                <a:gd name="connsiteX0" fmla="*/ 0 w 1478055"/>
                <a:gd name="connsiteY0" fmla="*/ 163339 h 980012"/>
                <a:gd name="connsiteX1" fmla="*/ 163341 w 1478055"/>
                <a:gd name="connsiteY1" fmla="*/ 0 h 980012"/>
                <a:gd name="connsiteX2" fmla="*/ 1314714 w 1478055"/>
                <a:gd name="connsiteY2" fmla="*/ 0 h 980012"/>
                <a:gd name="connsiteX3" fmla="*/ 1478056 w 1478055"/>
                <a:gd name="connsiteY3" fmla="*/ 163339 h 980012"/>
                <a:gd name="connsiteX4" fmla="*/ 1478056 w 1478055"/>
                <a:gd name="connsiteY4" fmla="*/ 816671 h 980012"/>
                <a:gd name="connsiteX5" fmla="*/ 1314714 w 1478055"/>
                <a:gd name="connsiteY5" fmla="*/ 980012 h 980012"/>
                <a:gd name="connsiteX6" fmla="*/ 163341 w 1478055"/>
                <a:gd name="connsiteY6" fmla="*/ 980012 h 980012"/>
                <a:gd name="connsiteX7" fmla="*/ 0 w 1478055"/>
                <a:gd name="connsiteY7" fmla="*/ 816671 h 98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055" h="980012">
                  <a:moveTo>
                    <a:pt x="0" y="163339"/>
                  </a:moveTo>
                  <a:cubicBezTo>
                    <a:pt x="0" y="73129"/>
                    <a:pt x="73132" y="0"/>
                    <a:pt x="163341" y="0"/>
                  </a:cubicBezTo>
                  <a:lnTo>
                    <a:pt x="1314714" y="0"/>
                  </a:lnTo>
                  <a:cubicBezTo>
                    <a:pt x="1404924" y="0"/>
                    <a:pt x="1478056" y="73129"/>
                    <a:pt x="1478056" y="163339"/>
                  </a:cubicBezTo>
                  <a:lnTo>
                    <a:pt x="1478056" y="816671"/>
                  </a:lnTo>
                  <a:cubicBezTo>
                    <a:pt x="1478056" y="906881"/>
                    <a:pt x="1404924" y="980012"/>
                    <a:pt x="1314714" y="980012"/>
                  </a:cubicBezTo>
                  <a:lnTo>
                    <a:pt x="163341" y="980012"/>
                  </a:lnTo>
                  <a:cubicBezTo>
                    <a:pt x="73132" y="980012"/>
                    <a:pt x="0" y="906881"/>
                    <a:pt x="0" y="816671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D0D0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696E744A-C837-2D0E-69D2-E1FA029DB7B7}"/>
                </a:ext>
              </a:extLst>
            </p:cNvPr>
            <p:cNvSpPr/>
            <p:nvPr/>
          </p:nvSpPr>
          <p:spPr>
            <a:xfrm>
              <a:off x="3786351" y="2027056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888F5A6-A82E-5502-A36D-E4E465647DD4}"/>
                </a:ext>
              </a:extLst>
            </p:cNvPr>
            <p:cNvSpPr/>
            <p:nvPr/>
          </p:nvSpPr>
          <p:spPr>
            <a:xfrm>
              <a:off x="3917973" y="1200253"/>
              <a:ext cx="96108" cy="787388"/>
            </a:xfrm>
            <a:custGeom>
              <a:avLst/>
              <a:gdLst>
                <a:gd name="connsiteX0" fmla="*/ 0 w 158368"/>
                <a:gd name="connsiteY0" fmla="*/ 0 h 1323443"/>
                <a:gd name="connsiteX1" fmla="*/ 158369 w 158368"/>
                <a:gd name="connsiteY1" fmla="*/ 1323444 h 13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8" h="1323443">
                  <a:moveTo>
                    <a:pt x="0" y="0"/>
                  </a:moveTo>
                  <a:lnTo>
                    <a:pt x="158369" y="1323444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F5CDD26-0302-152C-C1A8-AE0A73014858}"/>
                </a:ext>
              </a:extLst>
            </p:cNvPr>
            <p:cNvSpPr/>
            <p:nvPr/>
          </p:nvSpPr>
          <p:spPr>
            <a:xfrm>
              <a:off x="3396357" y="1491784"/>
              <a:ext cx="346011" cy="485874"/>
            </a:xfrm>
            <a:custGeom>
              <a:avLst/>
              <a:gdLst>
                <a:gd name="connsiteX0" fmla="*/ 0 w 570159"/>
                <a:gd name="connsiteY0" fmla="*/ 0 h 816657"/>
                <a:gd name="connsiteX1" fmla="*/ 570160 w 570159"/>
                <a:gd name="connsiteY1" fmla="*/ 816658 h 81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59" h="816657">
                  <a:moveTo>
                    <a:pt x="0" y="0"/>
                  </a:moveTo>
                  <a:lnTo>
                    <a:pt x="570160" y="816658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E01EBBD-F9D3-92D8-78F5-BA91409D6C3B}"/>
                </a:ext>
              </a:extLst>
            </p:cNvPr>
            <p:cNvSpPr/>
            <p:nvPr/>
          </p:nvSpPr>
          <p:spPr>
            <a:xfrm>
              <a:off x="3045364" y="1458329"/>
              <a:ext cx="705727" cy="674429"/>
            </a:xfrm>
            <a:custGeom>
              <a:avLst/>
              <a:gdLst>
                <a:gd name="connsiteX0" fmla="*/ 0 w 1162900"/>
                <a:gd name="connsiteY0" fmla="*/ 0 h 1133580"/>
                <a:gd name="connsiteX1" fmla="*/ 1162900 w 1162900"/>
                <a:gd name="connsiteY1" fmla="*/ 1133580 h 11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900" h="1133580">
                  <a:moveTo>
                    <a:pt x="0" y="0"/>
                  </a:moveTo>
                  <a:lnTo>
                    <a:pt x="1162900" y="1133580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0ECABAC3-213E-8F29-4684-5BA00ED34123}"/>
                </a:ext>
              </a:extLst>
            </p:cNvPr>
            <p:cNvSpPr/>
            <p:nvPr/>
          </p:nvSpPr>
          <p:spPr>
            <a:xfrm>
              <a:off x="3888724" y="1467888"/>
              <a:ext cx="116325" cy="666552"/>
            </a:xfrm>
            <a:custGeom>
              <a:avLst/>
              <a:gdLst>
                <a:gd name="connsiteX0" fmla="*/ 0 w 191681"/>
                <a:gd name="connsiteY0" fmla="*/ 0 h 1120341"/>
                <a:gd name="connsiteX1" fmla="*/ 191681 w 191681"/>
                <a:gd name="connsiteY1" fmla="*/ 1120342 h 1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681" h="1120341">
                  <a:moveTo>
                    <a:pt x="0" y="0"/>
                  </a:moveTo>
                  <a:lnTo>
                    <a:pt x="191681" y="1120342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953F488-DD54-F8C2-EA2D-4F5E11D16C38}"/>
                </a:ext>
              </a:extLst>
            </p:cNvPr>
            <p:cNvSpPr/>
            <p:nvPr/>
          </p:nvSpPr>
          <p:spPr>
            <a:xfrm>
              <a:off x="4205594" y="2050952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442" name="Graphic 4">
              <a:extLst>
                <a:ext uri="{FF2B5EF4-FFF2-40B4-BE49-F238E27FC236}">
                  <a16:creationId xmlns:a16="http://schemas.microsoft.com/office/drawing/2014/main" id="{00AE4B8E-E221-3E15-9414-06BB0712561B}"/>
                </a:ext>
              </a:extLst>
            </p:cNvPr>
            <p:cNvGrpSpPr/>
            <p:nvPr/>
          </p:nvGrpSpPr>
          <p:grpSpPr>
            <a:xfrm>
              <a:off x="3101274" y="949344"/>
              <a:ext cx="740719" cy="501817"/>
              <a:chOff x="3430573" y="986353"/>
              <a:chExt cx="1220560" cy="843455"/>
            </a:xfrm>
          </p:grpSpPr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ECB2FE92-9175-1E81-4A83-D440E7D0D455}"/>
                  </a:ext>
                </a:extLst>
              </p:cNvPr>
              <p:cNvSpPr/>
              <p:nvPr/>
            </p:nvSpPr>
            <p:spPr>
              <a:xfrm>
                <a:off x="3430573" y="986353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85B0E187-D764-87C0-05C5-EF7CC0BC6EE1}"/>
                  </a:ext>
                </a:extLst>
              </p:cNvPr>
              <p:cNvSpPr/>
              <p:nvPr/>
            </p:nvSpPr>
            <p:spPr>
              <a:xfrm>
                <a:off x="3688574" y="1214328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23A03783-B2FA-0266-44F2-46FA6B29D1B1}"/>
                  </a:ext>
                </a:extLst>
              </p:cNvPr>
              <p:cNvSpPr/>
              <p:nvPr/>
            </p:nvSpPr>
            <p:spPr>
              <a:xfrm>
                <a:off x="3688574" y="1431984"/>
                <a:ext cx="255181" cy="174501"/>
              </a:xfrm>
              <a:custGeom>
                <a:avLst/>
                <a:gdLst>
                  <a:gd name="connsiteX0" fmla="*/ -186 w 255181"/>
                  <a:gd name="connsiteY0" fmla="*/ -27 h 174501"/>
                  <a:gd name="connsiteX1" fmla="*/ 254995 w 255181"/>
                  <a:gd name="connsiteY1" fmla="*/ -27 h 174501"/>
                  <a:gd name="connsiteX2" fmla="*/ 254995 w 255181"/>
                  <a:gd name="connsiteY2" fmla="*/ 174474 h 174501"/>
                  <a:gd name="connsiteX3" fmla="*/ -186 w 255181"/>
                  <a:gd name="connsiteY3" fmla="*/ 174474 h 17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501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4"/>
                    </a:lnTo>
                    <a:lnTo>
                      <a:pt x="-186" y="174474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41432A79-16CC-FE25-CDF8-BDBD3F8457FD}"/>
                  </a:ext>
                </a:extLst>
              </p:cNvPr>
              <p:cNvSpPr/>
              <p:nvPr/>
            </p:nvSpPr>
            <p:spPr>
              <a:xfrm>
                <a:off x="3547725" y="1301579"/>
                <a:ext cx="150576" cy="8032"/>
              </a:xfrm>
              <a:custGeom>
                <a:avLst/>
                <a:gdLst>
                  <a:gd name="connsiteX0" fmla="*/ 150391 w 150576"/>
                  <a:gd name="connsiteY0" fmla="*/ -27 h 8032"/>
                  <a:gd name="connsiteX1" fmla="*/ -186 w 150576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576" h="8032">
                    <a:moveTo>
                      <a:pt x="150391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39C7E8F-A292-3894-A34F-536F39D79182}"/>
                  </a:ext>
                </a:extLst>
              </p:cNvPr>
              <p:cNvSpPr/>
              <p:nvPr/>
            </p:nvSpPr>
            <p:spPr>
              <a:xfrm>
                <a:off x="3946567" y="1655309"/>
                <a:ext cx="255181" cy="174498"/>
              </a:xfrm>
              <a:custGeom>
                <a:avLst/>
                <a:gdLst>
                  <a:gd name="connsiteX0" fmla="*/ -186 w 255181"/>
                  <a:gd name="connsiteY0" fmla="*/ -27 h 174498"/>
                  <a:gd name="connsiteX1" fmla="*/ 254995 w 255181"/>
                  <a:gd name="connsiteY1" fmla="*/ -27 h 174498"/>
                  <a:gd name="connsiteX2" fmla="*/ 254995 w 255181"/>
                  <a:gd name="connsiteY2" fmla="*/ 174472 h 174498"/>
                  <a:gd name="connsiteX3" fmla="*/ -186 w 255181"/>
                  <a:gd name="connsiteY3" fmla="*/ 174472 h 17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8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2"/>
                    </a:lnTo>
                    <a:lnTo>
                      <a:pt x="-186" y="174472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41EF2350-9892-4206-87DA-0F0E5812CC0C}"/>
                  </a:ext>
                </a:extLst>
              </p:cNvPr>
              <p:cNvSpPr/>
              <p:nvPr/>
            </p:nvSpPr>
            <p:spPr>
              <a:xfrm>
                <a:off x="3816161" y="1593625"/>
                <a:ext cx="140134" cy="148930"/>
              </a:xfrm>
              <a:custGeom>
                <a:avLst/>
                <a:gdLst>
                  <a:gd name="connsiteX0" fmla="*/ 139948 w 140134"/>
                  <a:gd name="connsiteY0" fmla="*/ 148903 h 148930"/>
                  <a:gd name="connsiteX1" fmla="*/ -186 w 140134"/>
                  <a:gd name="connsiteY1" fmla="*/ 148903 h 148930"/>
                  <a:gd name="connsiteX2" fmla="*/ -186 w 140134"/>
                  <a:gd name="connsiteY2" fmla="*/ -27 h 14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0">
                    <a:moveTo>
                      <a:pt x="139948" y="148903"/>
                    </a:moveTo>
                    <a:lnTo>
                      <a:pt x="-186" y="148903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E9151868-868E-E799-F88C-219CA479C9CD}"/>
                  </a:ext>
                </a:extLst>
              </p:cNvPr>
              <p:cNvSpPr/>
              <p:nvPr/>
            </p:nvSpPr>
            <p:spPr>
              <a:xfrm>
                <a:off x="3558168" y="1152644"/>
                <a:ext cx="140134" cy="366588"/>
              </a:xfrm>
              <a:custGeom>
                <a:avLst/>
                <a:gdLst>
                  <a:gd name="connsiteX0" fmla="*/ 139948 w 140134"/>
                  <a:gd name="connsiteY0" fmla="*/ 366561 h 366588"/>
                  <a:gd name="connsiteX1" fmla="*/ -186 w 140134"/>
                  <a:gd name="connsiteY1" fmla="*/ 366561 h 366588"/>
                  <a:gd name="connsiteX2" fmla="*/ -186 w 140134"/>
                  <a:gd name="connsiteY2" fmla="*/ -27 h 36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366588">
                    <a:moveTo>
                      <a:pt x="139948" y="366561"/>
                    </a:moveTo>
                    <a:lnTo>
                      <a:pt x="-186" y="366561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45ACFE0-3A1F-C3BE-93F0-70B204429ABF}"/>
                  </a:ext>
                </a:extLst>
              </p:cNvPr>
              <p:cNvSpPr/>
              <p:nvPr/>
            </p:nvSpPr>
            <p:spPr>
              <a:xfrm>
                <a:off x="4137951" y="986353"/>
                <a:ext cx="255189" cy="174499"/>
              </a:xfrm>
              <a:custGeom>
                <a:avLst/>
                <a:gdLst>
                  <a:gd name="connsiteX0" fmla="*/ -186 w 255189"/>
                  <a:gd name="connsiteY0" fmla="*/ -27 h 174499"/>
                  <a:gd name="connsiteX1" fmla="*/ 255004 w 255189"/>
                  <a:gd name="connsiteY1" fmla="*/ -27 h 174499"/>
                  <a:gd name="connsiteX2" fmla="*/ 255004 w 255189"/>
                  <a:gd name="connsiteY2" fmla="*/ 174473 h 174499"/>
                  <a:gd name="connsiteX3" fmla="*/ -186 w 255189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9" h="174499">
                    <a:moveTo>
                      <a:pt x="-186" y="-27"/>
                    </a:moveTo>
                    <a:lnTo>
                      <a:pt x="255004" y="-27"/>
                    </a:lnTo>
                    <a:lnTo>
                      <a:pt x="255004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28961301-4863-D57F-5A26-6E2326076CC5}"/>
                  </a:ext>
                </a:extLst>
              </p:cNvPr>
              <p:cNvSpPr/>
              <p:nvPr/>
            </p:nvSpPr>
            <p:spPr>
              <a:xfrm>
                <a:off x="4395953" y="1209677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D234D40-69C5-609B-6AB9-EC9459213CD7}"/>
                  </a:ext>
                </a:extLst>
              </p:cNvPr>
              <p:cNvSpPr/>
              <p:nvPr/>
            </p:nvSpPr>
            <p:spPr>
              <a:xfrm>
                <a:off x="4265546" y="1147993"/>
                <a:ext cx="140134" cy="148934"/>
              </a:xfrm>
              <a:custGeom>
                <a:avLst/>
                <a:gdLst>
                  <a:gd name="connsiteX0" fmla="*/ 139948 w 140134"/>
                  <a:gd name="connsiteY0" fmla="*/ 148907 h 148934"/>
                  <a:gd name="connsiteX1" fmla="*/ -186 w 140134"/>
                  <a:gd name="connsiteY1" fmla="*/ 148907 h 148934"/>
                  <a:gd name="connsiteX2" fmla="*/ -186 w 140134"/>
                  <a:gd name="connsiteY2" fmla="*/ -27 h 14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4">
                    <a:moveTo>
                      <a:pt x="139948" y="148907"/>
                    </a:moveTo>
                    <a:lnTo>
                      <a:pt x="-186" y="148907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6936C20-60F4-8B24-7C8A-00AE936B1374}"/>
                  </a:ext>
                </a:extLst>
              </p:cNvPr>
              <p:cNvSpPr/>
              <p:nvPr/>
            </p:nvSpPr>
            <p:spPr>
              <a:xfrm>
                <a:off x="4190262" y="1368657"/>
                <a:ext cx="333285" cy="373897"/>
              </a:xfrm>
              <a:custGeom>
                <a:avLst/>
                <a:gdLst>
                  <a:gd name="connsiteX0" fmla="*/ 333100 w 333285"/>
                  <a:gd name="connsiteY0" fmla="*/ -27 h 373897"/>
                  <a:gd name="connsiteX1" fmla="*/ 333100 w 333285"/>
                  <a:gd name="connsiteY1" fmla="*/ 373870 h 373897"/>
                  <a:gd name="connsiteX2" fmla="*/ -186 w 333285"/>
                  <a:gd name="connsiteY2" fmla="*/ 373870 h 37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285" h="373897">
                    <a:moveTo>
                      <a:pt x="333100" y="-27"/>
                    </a:moveTo>
                    <a:lnTo>
                      <a:pt x="333100" y="373870"/>
                    </a:lnTo>
                    <a:lnTo>
                      <a:pt x="-186" y="373870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BA89C79-36F2-7F16-1403-4BF3159CEB5F}"/>
                  </a:ext>
                </a:extLst>
              </p:cNvPr>
              <p:cNvSpPr/>
              <p:nvPr/>
            </p:nvSpPr>
            <p:spPr>
              <a:xfrm>
                <a:off x="3932968" y="1345772"/>
                <a:ext cx="472712" cy="8032"/>
              </a:xfrm>
              <a:custGeom>
                <a:avLst/>
                <a:gdLst>
                  <a:gd name="connsiteX0" fmla="*/ 472527 w 472712"/>
                  <a:gd name="connsiteY0" fmla="*/ -27 h 8032"/>
                  <a:gd name="connsiteX1" fmla="*/ -186 w 472712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712" h="8032">
                    <a:moveTo>
                      <a:pt x="472527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8C12C-0EC8-1CB2-B61C-B08AEAD48B6E}"/>
                </a:ext>
              </a:extLst>
            </p:cNvPr>
            <p:cNvSpPr/>
            <p:nvPr/>
          </p:nvSpPr>
          <p:spPr>
            <a:xfrm>
              <a:off x="3960088" y="94327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2E6C94-5E98-04B9-6348-8BAD44A9AE1A}"/>
              </a:ext>
            </a:extLst>
          </p:cNvPr>
          <p:cNvGrpSpPr/>
          <p:nvPr/>
        </p:nvGrpSpPr>
        <p:grpSpPr>
          <a:xfrm>
            <a:off x="577611" y="5525827"/>
            <a:ext cx="267459" cy="773057"/>
            <a:chOff x="1184056" y="3701266"/>
            <a:chExt cx="200594" cy="5797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1184056" y="4062308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1184056" y="370126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8" y="2411698"/>
            <a:ext cx="2349468" cy="2395660"/>
            <a:chOff x="4754743" y="1374227"/>
            <a:chExt cx="1762101" cy="1796745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22" y="2218177"/>
              <a:ext cx="253022" cy="303686"/>
              <a:chOff x="8651708" y="3062651"/>
              <a:chExt cx="416931" cy="510435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368573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7" y="2846236"/>
              <a:ext cx="253003" cy="303686"/>
              <a:chOff x="7735956" y="4139061"/>
              <a:chExt cx="416899" cy="510435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368557" cy="465458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9384435" y="1209707"/>
            <a:ext cx="2987812" cy="171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b="1" dirty="0">
                <a:solidFill>
                  <a:srgbClr val="1F2328"/>
                </a:solidFill>
                <a:latin typeface="Gilmer Bold" pitchFamily="2" charset="77"/>
              </a:rPr>
              <a:t>Clients</a:t>
            </a:r>
          </a:p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r>
              <a:rPr lang="en-US" sz="2000" b="1" dirty="0">
                <a:solidFill>
                  <a:srgbClr val="1F2328"/>
                </a:solidFill>
                <a:latin typeface="Gilmer Medium" pitchFamily="2" charset="77"/>
              </a:rPr>
              <a:t>Editors</a:t>
            </a:r>
            <a:endParaRPr lang="en-US" sz="24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l Sans MT" panose="020B0502020104020203" pitchFamily="34" charset="77"/>
              </a:rPr>
              <a:t>  </a:t>
            </a: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Visual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Projectional</a:t>
            </a:r>
          </a:p>
          <a:p>
            <a:pPr marL="198962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10043846" y="2211037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10043846" y="2596407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10043846" y="3358247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10043846" y="3741238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10043846" y="4124229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A0F7D0-CF06-54DE-6485-BFF6F5B8B7E7}"/>
              </a:ext>
            </a:extLst>
          </p:cNvPr>
          <p:cNvSpPr txBox="1">
            <a:spLocks/>
          </p:cNvSpPr>
          <p:nvPr/>
        </p:nvSpPr>
        <p:spPr>
          <a:xfrm>
            <a:off x="9384435" y="2810727"/>
            <a:ext cx="3058085" cy="167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" pitchFamily="2" charset="77"/>
              </a:rPr>
              <a:t>    </a:t>
            </a:r>
            <a:r>
              <a:rPr lang="en-US" sz="2400" b="1" dirty="0">
                <a:solidFill>
                  <a:srgbClr val="1F2328"/>
                </a:solidFill>
                <a:latin typeface="Gilmer Medium" pitchFamily="2" charset="77"/>
              </a:rPr>
              <a:t>Processors</a:t>
            </a:r>
            <a:endParaRPr lang="en-US" sz="2933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</a:t>
            </a: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Model checker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Importer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Generator </a:t>
            </a:r>
            <a:endParaRPr lang="en-US" sz="1800" dirty="0">
              <a:latin typeface="Gilmer" pitchFamily="2" charset="7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1339AD-6A36-031D-E686-B5A4EA1B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609" y="5383313"/>
            <a:ext cx="884730" cy="88943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43A857A-6F89-EB69-1668-7305FA4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r>
              <a:rPr lang="en-US" b="1" dirty="0" err="1">
                <a:latin typeface="Gilmer Medium" pitchFamily="2" charset="77"/>
              </a:rPr>
              <a:t>Meinte</a:t>
            </a:r>
            <a:r>
              <a:rPr lang="en-US" b="1" dirty="0">
                <a:latin typeface="Gilmer Medium" pitchFamily="2" charset="77"/>
              </a:rPr>
              <a:t> Boersma	    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Norman Koester	    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r>
              <a:rPr lang="en-US" b="1" dirty="0" err="1">
                <a:latin typeface="Gilmer Medium" pitchFamily="2" charset="77"/>
              </a:rPr>
              <a:t>Sergej</a:t>
            </a:r>
            <a:r>
              <a:rPr lang="en-US" b="1" dirty="0">
                <a:latin typeface="Gilmer Medium" pitchFamily="2" charset="77"/>
              </a:rPr>
              <a:t> </a:t>
            </a:r>
            <a:r>
              <a:rPr lang="en-US" b="1" dirty="0" err="1">
                <a:latin typeface="Gilmer Medium" pitchFamily="2" charset="77"/>
              </a:rPr>
              <a:t>Koscejev</a:t>
            </a:r>
            <a:r>
              <a:rPr lang="en-US" b="1" dirty="0">
                <a:latin typeface="Gilmer Medium" pitchFamily="2" charset="77"/>
              </a:rPr>
              <a:t>	    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Sascha </a:t>
            </a:r>
            <a:r>
              <a:rPr lang="en-US" b="1" dirty="0" err="1">
                <a:latin typeface="Gilmer Medium" pitchFamily="2" charset="77"/>
              </a:rPr>
              <a:t>Lisson</a:t>
            </a:r>
            <a:r>
              <a:rPr lang="en-US" b="1" dirty="0">
                <a:latin typeface="Gilmer Medium" pitchFamily="2" charset="77"/>
              </a:rPr>
              <a:t>               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Eugen Schindler	    </a:t>
            </a:r>
            <a:r>
              <a:rPr lang="en-US" dirty="0">
                <a:latin typeface="Gilmer" pitchFamily="2" charset="77"/>
              </a:rPr>
              <a:t>Canon Production Printing</a:t>
            </a:r>
            <a:endParaRPr lang="en-NL" dirty="0">
              <a:latin typeface="Gilmer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/>
              <a:t>Team – Contact - More Info</a:t>
            </a:r>
            <a:endParaRPr lang="en-N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800" dirty="0"/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mer Medium" pitchFamily="2" charset="77"/>
            </a:endParaRPr>
          </a:p>
          <a:p>
            <a:endParaRPr lang="en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Want to work with us: 	</a:t>
            </a:r>
            <a:r>
              <a:rPr lang="en-NL" sz="1600" b="1" dirty="0">
                <a:latin typeface="Gilmer Medium" pitchFamily="2" charset="77"/>
              </a:rPr>
              <a:t> 			Github:</a:t>
            </a:r>
            <a:endParaRPr lang="en" sz="1600" b="1" dirty="0">
              <a:latin typeface="Gilmer Medium" pitchFamily="2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mer" pitchFamily="2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mer Medium" pitchFamily="2" charset="77"/>
              </a:rPr>
              <a:t>					</a:t>
            </a:r>
            <a:r>
              <a:rPr lang="en-GB" sz="1600" dirty="0">
                <a:latin typeface="Gilmer" pitchFamily="2" charset="77"/>
                <a:hlinkClick r:id="rId3"/>
              </a:rPr>
              <a:t>https://github.com/LionWeb-io</a:t>
            </a:r>
            <a:r>
              <a:rPr lang="en-NL" sz="1600" dirty="0">
                <a:latin typeface="Gilmer" pitchFamily="2" charset="77"/>
              </a:rPr>
              <a:t> </a:t>
            </a:r>
          </a:p>
          <a:p>
            <a:endParaRPr lang="en-NL" sz="1600" b="1" dirty="0">
              <a:latin typeface="Gilmer Medium" pitchFamily="2" charset="77"/>
            </a:endParaRPr>
          </a:p>
          <a:p>
            <a:endParaRPr lang="en-NL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Want to follow us or use or implement LionWeb</a:t>
            </a:r>
            <a:r>
              <a:rPr lang="en-NL" sz="1600" b="1" dirty="0">
                <a:latin typeface="Gilmer Medium" pitchFamily="2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mer" pitchFamily="2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mer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000" dirty="0"/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Alex </a:t>
            </a:r>
            <a:r>
              <a:rPr lang="en-US" b="1" dirty="0" err="1">
                <a:latin typeface="Gilmer Medium" pitchFamily="2" charset="77"/>
              </a:rPr>
              <a:t>Shatalin</a:t>
            </a:r>
            <a:r>
              <a:rPr lang="en-US" b="1" dirty="0">
                <a:latin typeface="Gilmer Medium" pitchFamily="2" charset="77"/>
              </a:rPr>
              <a:t>	           </a:t>
            </a:r>
            <a:r>
              <a:rPr lang="en-US" dirty="0" err="1">
                <a:latin typeface="Gilmer" pitchFamily="2" charset="77"/>
              </a:rPr>
              <a:t>Jetbrains</a:t>
            </a:r>
            <a:r>
              <a:rPr lang="en-US" dirty="0">
                <a:latin typeface="Gilmer" pitchFamily="2" charset="77"/>
              </a:rPr>
              <a:t> (MPS)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Niko </a:t>
            </a:r>
            <a:r>
              <a:rPr lang="en-US" b="1" dirty="0" err="1">
                <a:latin typeface="Gilmer Medium" pitchFamily="2" charset="77"/>
              </a:rPr>
              <a:t>Stotz</a:t>
            </a:r>
            <a:r>
              <a:rPr lang="en-US" b="1" dirty="0">
                <a:latin typeface="Gilmer Medium" pitchFamily="2" charset="77"/>
              </a:rPr>
              <a:t>	           </a:t>
            </a:r>
            <a:r>
              <a:rPr lang="en-US" dirty="0">
                <a:latin typeface="Gilmer" pitchFamily="2" charset="77"/>
              </a:rPr>
              <a:t>F1RE</a:t>
            </a:r>
          </a:p>
          <a:p>
            <a:r>
              <a:rPr lang="en-US" b="1" dirty="0">
                <a:latin typeface="Gilmer Medium" pitchFamily="2" charset="77"/>
              </a:rPr>
              <a:t>Federico </a:t>
            </a:r>
            <a:r>
              <a:rPr lang="en-US" b="1" dirty="0" err="1">
                <a:latin typeface="Gilmer Medium" pitchFamily="2" charset="77"/>
              </a:rPr>
              <a:t>Tomassetti</a:t>
            </a:r>
            <a:r>
              <a:rPr lang="en-US" b="1" dirty="0">
                <a:latin typeface="Gilmer Medium" pitchFamily="2" charset="77"/>
              </a:rPr>
              <a:t>          </a:t>
            </a:r>
            <a:r>
              <a:rPr lang="en-US" dirty="0" err="1">
                <a:latin typeface="Gilmer" pitchFamily="2" charset="77"/>
              </a:rPr>
              <a:t>Strumenta</a:t>
            </a:r>
            <a:r>
              <a:rPr lang="en-US" dirty="0">
                <a:latin typeface="Gilmer" pitchFamily="2" charset="77"/>
              </a:rPr>
              <a:t> (ANTLR)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Markus </a:t>
            </a:r>
            <a:r>
              <a:rPr lang="en-US" b="1" dirty="0" err="1">
                <a:latin typeface="Gilmer Medium" pitchFamily="2" charset="77"/>
              </a:rPr>
              <a:t>Voelter</a:t>
            </a:r>
            <a:r>
              <a:rPr lang="en-US" b="1" dirty="0">
                <a:latin typeface="Gilmer Medium" pitchFamily="2" charset="77"/>
              </a:rPr>
              <a:t>	           </a:t>
            </a:r>
            <a:r>
              <a:rPr lang="en-US" dirty="0">
                <a:latin typeface="Gilmer" pitchFamily="2" charset="77"/>
              </a:rPr>
              <a:t>Freelancer</a:t>
            </a:r>
          </a:p>
          <a:p>
            <a:r>
              <a:rPr lang="en-US" b="1" dirty="0">
                <a:latin typeface="Gilmer Medium" pitchFamily="2" charset="77"/>
              </a:rPr>
              <a:t>Jos Warmer	           </a:t>
            </a:r>
            <a:r>
              <a:rPr lang="en-US" dirty="0">
                <a:latin typeface="Gilmer" pitchFamily="2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398</Words>
  <Application>Microsoft Macintosh PowerPoint</Application>
  <PresentationFormat>Widescreen</PresentationFormat>
  <Paragraphs>113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Gill Sans MT</vt:lpstr>
      <vt:lpstr>Gilmer</vt:lpstr>
      <vt:lpstr>Gilmer Bold</vt:lpstr>
      <vt:lpstr>Gilmer Heavy</vt:lpstr>
      <vt:lpstr>Gilmer Medium</vt:lpstr>
      <vt:lpstr>Wingdings</vt:lpstr>
      <vt:lpstr>Office Theme</vt:lpstr>
      <vt:lpstr> The LionWeb Initiative</vt:lpstr>
      <vt:lpstr>Mission</vt:lpstr>
      <vt:lpstr>Why – Rationale</vt:lpstr>
      <vt:lpstr>How – Principles</vt:lpstr>
      <vt:lpstr>What – Done and Doing</vt:lpstr>
      <vt:lpstr>Reference Architecture</vt:lpstr>
      <vt:lpstr>Team – Contact - 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 Warmer</dc:creator>
  <cp:lastModifiedBy>Jos Warmer</cp:lastModifiedBy>
  <cp:revision>12</cp:revision>
  <dcterms:created xsi:type="dcterms:W3CDTF">2023-01-24T14:45:13Z</dcterms:created>
  <dcterms:modified xsi:type="dcterms:W3CDTF">2024-10-07T11:38:42Z</dcterms:modified>
</cp:coreProperties>
</file>