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6" r:id="rId2"/>
    <p:sldId id="280" r:id="rId3"/>
    <p:sldId id="270" r:id="rId4"/>
    <p:sldId id="272" r:id="rId5"/>
    <p:sldId id="282" r:id="rId6"/>
    <p:sldId id="288" r:id="rId7"/>
    <p:sldId id="279" r:id="rId8"/>
    <p:sldId id="281" r:id="rId9"/>
    <p:sldId id="271" r:id="rId10"/>
    <p:sldId id="273" r:id="rId11"/>
    <p:sldId id="293" r:id="rId12"/>
    <p:sldId id="277" r:id="rId13"/>
    <p:sldId id="285" r:id="rId14"/>
    <p:sldId id="292" r:id="rId15"/>
    <p:sldId id="290" r:id="rId16"/>
    <p:sldId id="263" r:id="rId17"/>
    <p:sldId id="287" r:id="rId18"/>
    <p:sldId id="265" r:id="rId19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EFB"/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 autoAdjust="0"/>
    <p:restoredTop sz="94560" autoAdjust="0"/>
  </p:normalViewPr>
  <p:slideViewPr>
    <p:cSldViewPr snapToGrid="0">
      <p:cViewPr varScale="1">
        <p:scale>
          <a:sx n="127" d="100"/>
          <a:sy n="127" d="100"/>
        </p:scale>
        <p:origin x="302" y="91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51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222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2a0825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2a0825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a7c15603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a7c15603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25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>
                <a:solidFill>
                  <a:schemeClr val="lt1"/>
                </a:solidFill>
              </a:rPr>
              <a:t>The </a:t>
            </a:r>
            <a:r>
              <a:rPr lang="en-US" sz="5400" b="1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2023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71656" cy="149422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5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F6683B-649A-A58E-9EF6-5BF3BFC926C3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23E1B95-B556-9BC0-DCFF-4127D3F54AC0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E72B68-6EA6-CFEC-E952-64998CE85AB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781229-F554-CA0C-6E0E-440D1304579E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32A280-52C2-A659-9A8F-E282C1303508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7E0C09-4415-F0BA-4F61-1F16A4F011C4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4977AE-C050-5732-2559-B49EDAA03099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31" name="Freeform: Shape 403">
              <a:extLst>
                <a:ext uri="{FF2B5EF4-FFF2-40B4-BE49-F238E27FC236}">
                  <a16:creationId xmlns:a16="http://schemas.microsoft.com/office/drawing/2014/main" id="{BEBE5DCF-3934-6758-AC34-86DD243BF64C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2" name="Freeform: Shape 404">
              <a:extLst>
                <a:ext uri="{FF2B5EF4-FFF2-40B4-BE49-F238E27FC236}">
                  <a16:creationId xmlns:a16="http://schemas.microsoft.com/office/drawing/2014/main" id="{6371B11A-75F4-3573-B09D-1D92ECD9980E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3" name="Freeform: Shape 405">
              <a:extLst>
                <a:ext uri="{FF2B5EF4-FFF2-40B4-BE49-F238E27FC236}">
                  <a16:creationId xmlns:a16="http://schemas.microsoft.com/office/drawing/2014/main" id="{38ADFF5C-7F2A-B7A8-DCFC-BF044D44662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4" name="Freeform: Shape 406">
              <a:extLst>
                <a:ext uri="{FF2B5EF4-FFF2-40B4-BE49-F238E27FC236}">
                  <a16:creationId xmlns:a16="http://schemas.microsoft.com/office/drawing/2014/main" id="{871FB2CE-647F-74AC-5123-A5F15637E59B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5" name="Freeform: Shape 407">
              <a:extLst>
                <a:ext uri="{FF2B5EF4-FFF2-40B4-BE49-F238E27FC236}">
                  <a16:creationId xmlns:a16="http://schemas.microsoft.com/office/drawing/2014/main" id="{B68AC9C5-F67D-86F3-6D2B-4033B022B679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95087CD-57EC-3174-DAB5-CB7A71105DDA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B4F933-3C98-FAFB-923A-1969BF6CFAED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BCA8746-C2F8-6B67-9BD8-64BC47011370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BCE3B6-B023-CD28-0562-193D2FDED245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0993188-738A-3A0A-37C7-3729059F1E0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C99484-C7D4-F847-BE54-B28A9B167707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50C309-12CA-FD7A-DC15-89FD078D822C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EBEC187-953C-2A29-563C-01891A3AD734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448567-0CAA-E918-21A8-2D96B007499B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6A39D5A-D44B-3421-F4D8-7CBBEBF8A50A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2B39423-E5F9-B57B-B87D-2B2C2096BA5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B0EBD4-E768-33DE-70A5-67ABB31EC27A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BFA2717-4F7A-56AA-F30C-3A772F355EF4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80582E9-7FBE-1EFB-E16A-418CBCDFC1EC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86AEAD-8A92-122E-65CF-EA6ECD9A1B44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B874D8C-AFEF-EDCC-D41E-D991D0197082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CECB55-147C-B987-7685-A4976E7E0A0D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3F2066-C38D-45C4-029B-BF3A2F0F69BA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2B1D8C-D3BD-D388-99FF-B5417EEE4029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61402B-2EF4-0C72-1C08-6BC509FA110B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8459FC6-3765-E961-8054-FDA3E640ECAC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E41B38-BBA8-08B6-A3EF-F3300A372AE9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8842F2-E8F7-61DB-68F5-788A84D97816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CBF4982-E3B9-C0A3-B20D-3CF9AAAEBB3B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C977218-304F-6364-17C5-4A014FBBA0F8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89FB76-A3DA-6A8E-F601-3D4DDE46BD0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613148-F2B1-EDFA-05AA-CEDF5B03E9DF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9B5698-6FFC-32BE-9879-0782C4A584D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A5CFCF0-EE10-4F5E-8351-5DE72732F969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3A9286DC-B182-34BF-BF1C-4BFE00DB1774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D4C47129-DD2C-0583-E821-A4F33C3CE9F4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E188E657-212A-DB13-E07F-AAED48855952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B1F1F6AC-E853-0879-D527-E29911427A02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A364953E-17F3-DAA1-D3F2-46723B7F7C9D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AF41F91A-7A97-8531-EB27-69FC7E6BB756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82AC2749-EA8A-0FBE-1AAE-1E2B27947E92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C5BDD001-C42D-FB3F-B5E5-B87FE8F7D52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49" name="Graphic 4">
            <a:extLst>
              <a:ext uri="{FF2B5EF4-FFF2-40B4-BE49-F238E27FC236}">
                <a16:creationId xmlns:a16="http://schemas.microsoft.com/office/drawing/2014/main" id="{8D918D72-C519-9AB0-D5DD-5AC72A2E4A46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5AAF63FF-F04E-6BCB-0E8E-1BE21BDF7A9A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0FE22A59-7865-FF16-3BEB-E4C3325B858E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ADD969D1-B85D-1187-555A-18F35033493E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30A350A3-5802-7374-D51A-E4C71B82000B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19937F1D-D726-9DAA-54A3-0D120A6501A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EF96BFA-59F5-B938-FE2F-918A1AF0A533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656FB92-F35C-4979-483E-ED0F37B53E57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7" name="Graphic 4">
            <a:extLst>
              <a:ext uri="{FF2B5EF4-FFF2-40B4-BE49-F238E27FC236}">
                <a16:creationId xmlns:a16="http://schemas.microsoft.com/office/drawing/2014/main" id="{6DA544C2-E2CC-10C8-7437-85D349F981B8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3B0EDBB1-1041-04BC-3601-9DFA67D8E03E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AABB3B54-52DE-2B74-8C84-E5151365C8D8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AE19126-2EDF-D726-1973-281FE8587E4D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A54B439E-EA33-1468-9969-764C5031F8AA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0264F662-7E0B-4BF8-F508-9B4358A627AF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9D15AFB9-B6AE-3231-24C3-32E6F1A84E7A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2972FA3-F038-625A-ADB1-8D49CD31061E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3315AA47-36A5-BBF4-BE03-185CE9A42F63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486DF2D-31D4-123C-718E-42D98902B3E4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082AB7FE-9C24-B3DC-8918-45ED1B9D5879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FECC3E03-F8F1-A790-0837-02BD19515616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2AD34CAB-67F6-E451-08FA-60ADA9571A2A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70" name="Graphic 4">
            <a:extLst>
              <a:ext uri="{FF2B5EF4-FFF2-40B4-BE49-F238E27FC236}">
                <a16:creationId xmlns:a16="http://schemas.microsoft.com/office/drawing/2014/main" id="{3C6FCD50-CB37-2917-13D4-43B63AFA57E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C551B90-E691-D1CD-8FDD-620888CA93F2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84F01140-06A2-E07A-30D3-89F377074967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AB2D660E-7A25-96C7-E29B-B22EDCAE125E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CA26131A-B542-EF89-A600-8A4FEEC0BEA3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E5CBAC0E-D774-5335-176D-6BD77B8E5E2F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00CF8F39-D57F-70E3-E430-EB942C3C7213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B6C7407-FA92-2D1C-D4A5-62EF434FC3DC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963BAC81-E213-7798-B7E7-47EEEA8CFF8A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C85C598-3B92-7349-D660-FC9BB3B79A3B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03A6DBB-459C-5F18-A173-9092E63556D3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89" name="Graphic 4">
            <a:extLst>
              <a:ext uri="{FF2B5EF4-FFF2-40B4-BE49-F238E27FC236}">
                <a16:creationId xmlns:a16="http://schemas.microsoft.com/office/drawing/2014/main" id="{95BE5AE2-A157-9121-CC23-92B47AD4B191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4B7C2CA-B77B-D25D-2358-9CB95FF4E2B7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83ABBEEC-1F28-97BC-0C96-095F7F492D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3C1CE3F-7CFD-2616-2C19-58668C771660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23D7CAE6-ED14-162E-5C62-79ACA2F3E8C7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2A5E5ED4-817A-17A6-0560-2E74120125EF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48F27250-1FE7-FB80-157E-AF24191A1D71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3E74405-C4C9-9DAA-3AAC-AC009F24E10E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18DCFEB-E4C9-52FB-082E-CCA230D8D460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17F0EEC-42FC-E391-B7BA-DEEAB230E97B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24CC5D0-D3F0-C7B2-1ED0-FF21CEBF6615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00" name="Graphic 4">
            <a:extLst>
              <a:ext uri="{FF2B5EF4-FFF2-40B4-BE49-F238E27FC236}">
                <a16:creationId xmlns:a16="http://schemas.microsoft.com/office/drawing/2014/main" id="{48ABB74C-3FA3-1899-3B42-798D9B03A7EB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0320859-2C7F-3147-1498-2201D17B20B1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4309E22-06FB-6803-EC89-023364F08276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61B1182-3E11-3C9B-378C-E88AD83E56A1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B0388B0-5285-5623-E6F1-9F1930A153CE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55F43289-550F-CC95-BE5B-503073AC00C0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5B19597-67F7-4543-A2A2-4EDA0C9E8798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184D09CE-B51A-E209-4866-52A11BF5C87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CF8FBA7D-749F-1A6A-E14D-7B5C40D50E1B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F35DA744-4D58-367C-4566-617853E76B12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69DCC91-E447-D7D4-5D93-03DA61B3EA07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BAFD91FF-9C10-9C9C-1480-79B0015E96CF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33" name="Graphic 4">
            <a:extLst>
              <a:ext uri="{FF2B5EF4-FFF2-40B4-BE49-F238E27FC236}">
                <a16:creationId xmlns:a16="http://schemas.microsoft.com/office/drawing/2014/main" id="{50E3EC8C-5F25-8885-63ED-51CFECB5E2CD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5D39877-7A4D-0D41-D54A-E7651FD33993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60F749A8-430C-15D9-F528-6D6BCB7E5C5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73A05B57-EF1B-48EC-A763-423108A2A0DD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06F6F86-C2F6-68DD-B8EE-CA152E639614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5D69A70D-6B9A-2D43-6CB6-2DA8D2DC62BD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A9D93F6-3AFD-DC76-4695-FFBED6CA4A64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781155D-9C1A-24B8-DE25-D183E04EA038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776D2EB6-0B86-BFDA-103F-9CA0CE6B85C9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C91C207A-EE1F-C5DD-2AC2-F3E37DDF1665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F3FEECD-E5FE-A9F4-8C42-44BA64F98188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9E8CB894-0E00-A679-DB8E-29C38EA81BD7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2" name="Graphic 4">
            <a:extLst>
              <a:ext uri="{FF2B5EF4-FFF2-40B4-BE49-F238E27FC236}">
                <a16:creationId xmlns:a16="http://schemas.microsoft.com/office/drawing/2014/main" id="{5AB936C1-4170-E7F3-6884-9D13E726349F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81075D22-39D8-0432-02D0-E0B13E4D993C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0F7FDEFC-CC36-EDA8-77EE-8B6BB14DEB5F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7B13DC5A-0ACD-5C71-BCBA-D9B017D70E32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EC0F59D0-63FF-AD1A-6595-035C76C94B9D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D14682E2-F7A1-A4B0-E7E3-E0E0A291F2A1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D47CA5F0-A5C9-D87D-03CD-91EC5B57B7FD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EA218D8-17C8-C104-E233-CD4997890311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8E8929D3-B569-0B12-C452-7210563F1C29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90BBF260-0B37-CE5C-E01E-771B0DB60A8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E89EEA22-0EDC-6642-F4F1-B3785CB0E583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1B5AD-104F-F7F0-012E-1E731ECB205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94" name="Graphic 4">
            <a:extLst>
              <a:ext uri="{FF2B5EF4-FFF2-40B4-BE49-F238E27FC236}">
                <a16:creationId xmlns:a16="http://schemas.microsoft.com/office/drawing/2014/main" id="{6EB8C1CE-1596-730E-7B7A-D23644B5FEF6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8E88C219-8B6D-5C27-DC62-C261CBFC51E2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A0184FBE-BB76-FDB8-4FE1-22963F04A372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05441B71-4595-EC6E-D8EF-B9E689D6B9CB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8AD83961-55B5-176B-8FBC-D703EB09C64B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12599ED9-3332-A79E-DFF3-5455CA6685AB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72BD177-E77A-159D-7AB9-1590BF626D94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EF7CEE4A-46A3-CBE2-B4D9-4AC7E23EBAAF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602" name="Graphic 4">
            <a:extLst>
              <a:ext uri="{FF2B5EF4-FFF2-40B4-BE49-F238E27FC236}">
                <a16:creationId xmlns:a16="http://schemas.microsoft.com/office/drawing/2014/main" id="{8EDD091B-5D0D-819E-C319-1B70E170A924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747C95DE-3DF4-170F-DB6C-BDD948715171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53811FB0-1EC2-ED54-C9C6-F1B92D3F1F5F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84DFFE98-D4F6-0BF0-D0B7-EC50E8A18DED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A1BE149A-18E6-C082-D352-21D403019315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F24533E0-4E90-FDED-5927-6D0AAED4001C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B3B70E32-5705-9AA0-D774-41682FA227E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A774DBDA-C347-5760-D66E-0902A43E879C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80D2D1-71FA-C9E4-C942-FB835C58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22" y="858716"/>
            <a:ext cx="8787706" cy="32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5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Meta Model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689" y="1604838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B79-BA75-78DC-A792-DA9A01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</a:p>
        </p:txBody>
      </p:sp>
    </p:spTree>
    <p:extLst>
      <p:ext uri="{BB962C8B-B14F-4D97-AF65-F5344CB8AC3E}">
        <p14:creationId xmlns:p14="http://schemas.microsoft.com/office/powerpoint/2010/main" val="361336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C44A1-4C17-B95D-E909-911B0F70EC1C}"/>
              </a:ext>
            </a:extLst>
          </p:cNvPr>
          <p:cNvSpPr/>
          <p:nvPr/>
        </p:nvSpPr>
        <p:spPr>
          <a:xfrm>
            <a:off x="3153308" y="205428"/>
            <a:ext cx="2863027" cy="54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Using MPS to create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6" name="Document 5">
            <a:extLst>
              <a:ext uri="{FF2B5EF4-FFF2-40B4-BE49-F238E27FC236}">
                <a16:creationId xmlns:a16="http://schemas.microsoft.com/office/drawing/2014/main" id="{6217ABAA-F2EA-3353-4223-D8EF045AD64B}"/>
              </a:ext>
            </a:extLst>
          </p:cNvPr>
          <p:cNvSpPr/>
          <p:nvPr/>
        </p:nvSpPr>
        <p:spPr>
          <a:xfrm>
            <a:off x="3938243" y="1138155"/>
            <a:ext cx="1295998" cy="522294"/>
          </a:xfrm>
          <a:prstGeom prst="flowChartDocument">
            <a:avLst/>
          </a:prstGeom>
          <a:solidFill>
            <a:schemeClr val="accent4">
              <a:lumMod val="75000"/>
              <a:alpha val="4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LionWeb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metamodel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6F708-A056-D35C-712E-745C7EC3BB09}"/>
              </a:ext>
            </a:extLst>
          </p:cNvPr>
          <p:cNvSpPr/>
          <p:nvPr/>
        </p:nvSpPr>
        <p:spPr>
          <a:xfrm>
            <a:off x="3012493" y="2334797"/>
            <a:ext cx="1276281" cy="48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Converter 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B0FCD26-6A86-5E54-0A9A-0E8AF886F783}"/>
              </a:ext>
            </a:extLst>
          </p:cNvPr>
          <p:cNvSpPr/>
          <p:nvPr/>
        </p:nvSpPr>
        <p:spPr>
          <a:xfrm>
            <a:off x="3012494" y="3208833"/>
            <a:ext cx="1273964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MPS PROPS Language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010177" y="4138029"/>
            <a:ext cx="1276281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5049708" y="4138029"/>
            <a:ext cx="1271748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D91F8-BC85-06C9-70E3-D5C3CAAA92E5}"/>
              </a:ext>
            </a:extLst>
          </p:cNvPr>
          <p:cNvSpPr/>
          <p:nvPr/>
        </p:nvSpPr>
        <p:spPr>
          <a:xfrm>
            <a:off x="5050191" y="2335472"/>
            <a:ext cx="1276283" cy="48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Converter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B82677F6-B1A9-0DD7-6246-F9253ADCA636}"/>
              </a:ext>
            </a:extLst>
          </p:cNvPr>
          <p:cNvSpPr/>
          <p:nvPr/>
        </p:nvSpPr>
        <p:spPr>
          <a:xfrm>
            <a:off x="5050191" y="3208833"/>
            <a:ext cx="1271748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CCB45B1-12CF-BCF0-4C00-05E55ABA6CB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4782511" y="1429650"/>
            <a:ext cx="709552" cy="110209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DAF5F8F-56A5-0400-8EB6-D37AE9CA956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5492615" y="3013114"/>
            <a:ext cx="389169" cy="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ACB538-CB1E-E573-08BC-A5135851F24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3764000" y="1512554"/>
            <a:ext cx="708877" cy="9356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0D642D1-D9B2-F072-36EA-81D4D075D8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457156" y="3015355"/>
            <a:ext cx="385798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9F48C25-F3B3-CE61-11BE-FE48DBAFC0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412280" y="3900833"/>
            <a:ext cx="473234" cy="1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B3D4E2-0D68-6E3A-5794-54536088B4D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5400000">
            <a:off x="5447317" y="3899281"/>
            <a:ext cx="477014" cy="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6A5A56E-895B-8EF2-7B7A-938BBC1AE51A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 rot="5400000">
            <a:off x="1445861" y="3015848"/>
            <a:ext cx="385122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588712D-EBC6-4706-879C-60461F9862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92633" y="944546"/>
            <a:ext cx="385798" cy="14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705475E-CCFD-AE6C-1ECD-6FC35B7C0755}"/>
              </a:ext>
            </a:extLst>
          </p:cNvPr>
          <p:cNvSpPr/>
          <p:nvPr/>
        </p:nvSpPr>
        <p:spPr>
          <a:xfrm>
            <a:off x="1020091" y="2335472"/>
            <a:ext cx="1237510" cy="488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Converter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0EDB14-00DF-EF8D-5349-4873297EC50B}"/>
              </a:ext>
            </a:extLst>
          </p:cNvPr>
          <p:cNvCxnSpPr>
            <a:cxnSpLocks/>
            <a:stCxn id="6" idx="2"/>
            <a:endCxn id="64" idx="0"/>
          </p:cNvCxnSpPr>
          <p:nvPr/>
        </p:nvCxnSpPr>
        <p:spPr>
          <a:xfrm rot="5400000">
            <a:off x="2757768" y="506998"/>
            <a:ext cx="709552" cy="29473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967906" y="4138029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 Application</a:t>
            </a:r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3CD0AEC-CB34-8A15-8447-BC53088EA0AE}"/>
              </a:ext>
            </a:extLst>
          </p:cNvPr>
          <p:cNvSpPr/>
          <p:nvPr/>
        </p:nvSpPr>
        <p:spPr>
          <a:xfrm>
            <a:off x="1019243" y="3208833"/>
            <a:ext cx="1237510" cy="48824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endParaRPr lang="en-NL" sz="1200" dirty="0">
              <a:latin typeface="Gill Sans MT" panose="020B0502020104020203" pitchFamily="34" charset="77"/>
            </a:endParaRPr>
          </a:p>
          <a:p>
            <a:pPr algn="ctr"/>
            <a:r>
              <a:rPr lang="en-NL" sz="1200" dirty="0">
                <a:latin typeface="Gill Sans MT" panose="020B0502020104020203" pitchFamily="34" charset="77"/>
              </a:rPr>
              <a:t>classes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D89FB09C-3DBA-BD58-D9EC-6D5498E02EA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6200000" flipH="1">
            <a:off x="1401805" y="3900988"/>
            <a:ext cx="473234" cy="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270848E-3003-81CB-EDFD-8BE37DC07659}"/>
              </a:ext>
            </a:extLst>
          </p:cNvPr>
          <p:cNvSpPr txBox="1"/>
          <p:nvPr/>
        </p:nvSpPr>
        <p:spPr>
          <a:xfrm>
            <a:off x="6546338" y="21350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Language Engineer Flow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73C12B-80B8-F837-7584-51F0C7D32F1B}"/>
              </a:ext>
            </a:extLst>
          </p:cNvPr>
          <p:cNvSpPr/>
          <p:nvPr/>
        </p:nvSpPr>
        <p:spPr>
          <a:xfrm>
            <a:off x="7079410" y="2335472"/>
            <a:ext cx="1308843" cy="4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Ecore Converter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3A7F403-8899-CAE9-05EF-DDEB53E533C1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5805261" y="406901"/>
            <a:ext cx="709552" cy="314759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cument 51">
            <a:extLst>
              <a:ext uri="{FF2B5EF4-FFF2-40B4-BE49-F238E27FC236}">
                <a16:creationId xmlns:a16="http://schemas.microsoft.com/office/drawing/2014/main" id="{979515C3-8F71-0A2E-793A-0AE0E1136EBF}"/>
              </a:ext>
            </a:extLst>
          </p:cNvPr>
          <p:cNvSpPr/>
          <p:nvPr/>
        </p:nvSpPr>
        <p:spPr>
          <a:xfrm>
            <a:off x="7084030" y="3208833"/>
            <a:ext cx="1308843" cy="48419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7084029" y="4138029"/>
            <a:ext cx="1308844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 err="1">
                <a:latin typeface="Gill Sans MT" panose="020B0502020104020203" pitchFamily="34" charset="77"/>
              </a:rPr>
              <a:t>Ecore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+ Xtend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6790ECB-F987-27DB-F55E-C2D37B81A365}"/>
              </a:ext>
            </a:extLst>
          </p:cNvPr>
          <p:cNvCxnSpPr>
            <a:cxnSpLocks/>
          </p:cNvCxnSpPr>
          <p:nvPr/>
        </p:nvCxnSpPr>
        <p:spPr>
          <a:xfrm rot="5400000">
            <a:off x="7483663" y="3899522"/>
            <a:ext cx="477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8D4FB1-D141-7686-42AF-2E9478DEC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3767" y="3008768"/>
            <a:ext cx="40013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3159B6E-E6DF-97A5-7481-DEA907FB9AD3}"/>
              </a:ext>
            </a:extLst>
          </p:cNvPr>
          <p:cNvSpPr/>
          <p:nvPr/>
        </p:nvSpPr>
        <p:spPr>
          <a:xfrm>
            <a:off x="2752792" y="2128423"/>
            <a:ext cx="1819208" cy="2755727"/>
          </a:xfrm>
          <a:prstGeom prst="rect">
            <a:avLst/>
          </a:prstGeom>
          <a:solidFill>
            <a:schemeClr val="lt1">
              <a:alpha val="67000"/>
            </a:schemeClr>
          </a:solidFill>
          <a:ln w="12700">
            <a:solidFill>
              <a:srgbClr val="B3CEF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993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9581BF-AB62-A99A-4DB0-E10BFCA17192}"/>
              </a:ext>
            </a:extLst>
          </p:cNvPr>
          <p:cNvSpPr/>
          <p:nvPr/>
        </p:nvSpPr>
        <p:spPr>
          <a:xfrm>
            <a:off x="3225984" y="3298541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MPS with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language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76EE8F-5948-2872-F91C-86DBDFBF8B5A}"/>
              </a:ext>
            </a:extLst>
          </p:cNvPr>
          <p:cNvSpPr/>
          <p:nvPr/>
        </p:nvSpPr>
        <p:spPr>
          <a:xfrm>
            <a:off x="721470" y="4062578"/>
            <a:ext cx="1377309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Freon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Web Editor</a:t>
            </a:r>
          </a:p>
        </p:txBody>
      </p:sp>
      <p:sp>
        <p:nvSpPr>
          <p:cNvPr id="63" name="Document 62">
            <a:extLst>
              <a:ext uri="{FF2B5EF4-FFF2-40B4-BE49-F238E27FC236}">
                <a16:creationId xmlns:a16="http://schemas.microsoft.com/office/drawing/2014/main" id="{DC9CA475-AFF8-88D3-1124-D6B5EC06A91E}"/>
              </a:ext>
            </a:extLst>
          </p:cNvPr>
          <p:cNvSpPr/>
          <p:nvPr/>
        </p:nvSpPr>
        <p:spPr>
          <a:xfrm>
            <a:off x="3272453" y="2016355"/>
            <a:ext cx="1283251" cy="603294"/>
          </a:xfrm>
          <a:prstGeom prst="flowChartDocument">
            <a:avLst/>
          </a:prstGeom>
          <a:solidFill>
            <a:schemeClr val="accent4">
              <a:lumMod val="75000"/>
              <a:alpha val="47000"/>
            </a:schemeClr>
          </a:solidFill>
          <a:ln w="6350">
            <a:solidFill>
              <a:srgbClr val="00B05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PROPS LionWeb</a:t>
            </a:r>
          </a:p>
          <a:p>
            <a:pPr algn="ctr"/>
            <a:r>
              <a:rPr lang="en-US" sz="1200" dirty="0" err="1">
                <a:latin typeface="Gill Sans MT" panose="020B0502020104020203" pitchFamily="34" charset="77"/>
              </a:rPr>
              <a:t>Instance.json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D6B29-A506-16DB-74B6-332165A54504}"/>
              </a:ext>
            </a:extLst>
          </p:cNvPr>
          <p:cNvSpPr/>
          <p:nvPr/>
        </p:nvSpPr>
        <p:spPr>
          <a:xfrm>
            <a:off x="3243698" y="784428"/>
            <a:ext cx="1341880" cy="48419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Kotlin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Application</a:t>
            </a:r>
          </a:p>
        </p:txBody>
      </p:sp>
      <p:sp>
        <p:nvSpPr>
          <p:cNvPr id="122" name="Document 121">
            <a:extLst>
              <a:ext uri="{FF2B5EF4-FFF2-40B4-BE49-F238E27FC236}">
                <a16:creationId xmlns:a16="http://schemas.microsoft.com/office/drawing/2014/main" id="{7DD82DAF-4E15-9136-1BA3-43EE401F5EAC}"/>
              </a:ext>
            </a:extLst>
          </p:cNvPr>
          <p:cNvSpPr/>
          <p:nvPr/>
        </p:nvSpPr>
        <p:spPr>
          <a:xfrm>
            <a:off x="962403" y="236108"/>
            <a:ext cx="1136376" cy="414485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EB3E11-D4DF-BC82-3CE4-1BBDCA904C84}"/>
              </a:ext>
            </a:extLst>
          </p:cNvPr>
          <p:cNvCxnSpPr>
            <a:cxnSpLocks/>
            <a:stCxn id="122" idx="3"/>
            <a:endCxn id="76" idx="0"/>
          </p:cNvCxnSpPr>
          <p:nvPr/>
        </p:nvCxnSpPr>
        <p:spPr>
          <a:xfrm>
            <a:off x="2098779" y="443351"/>
            <a:ext cx="1815859" cy="34107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BD6784E-F6EA-8572-4FB0-406B6EFB568C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 rot="5400000">
            <a:off x="3540492" y="1642209"/>
            <a:ext cx="747734" cy="55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636A2B0-010E-03D2-3190-5315A2723676}"/>
              </a:ext>
            </a:extLst>
          </p:cNvPr>
          <p:cNvCxnSpPr>
            <a:cxnSpLocks/>
            <a:stCxn id="63" idx="2"/>
            <a:endCxn id="12" idx="0"/>
          </p:cNvCxnSpPr>
          <p:nvPr/>
        </p:nvCxnSpPr>
        <p:spPr>
          <a:xfrm rot="16200000" flipH="1">
            <a:off x="3554971" y="2938873"/>
            <a:ext cx="718776" cy="56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D0F3C59-1A8B-A488-A506-E8A1CDA1FE87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2780161" y="3170196"/>
            <a:ext cx="453097" cy="181586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ocument 201">
            <a:extLst>
              <a:ext uri="{FF2B5EF4-FFF2-40B4-BE49-F238E27FC236}">
                <a16:creationId xmlns:a16="http://schemas.microsoft.com/office/drawing/2014/main" id="{18D60361-027C-FD57-8A98-0BBACC57140A}"/>
              </a:ext>
            </a:extLst>
          </p:cNvPr>
          <p:cNvSpPr/>
          <p:nvPr/>
        </p:nvSpPr>
        <p:spPr>
          <a:xfrm>
            <a:off x="7535442" y="3203029"/>
            <a:ext cx="1214099" cy="744858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HTML Page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with PROPS 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7E941E0-E267-79CE-F46A-0FFF5684BA07}"/>
              </a:ext>
            </a:extLst>
          </p:cNvPr>
          <p:cNvCxnSpPr>
            <a:cxnSpLocks/>
            <a:stCxn id="94" idx="3"/>
            <a:endCxn id="202" idx="1"/>
          </p:cNvCxnSpPr>
          <p:nvPr/>
        </p:nvCxnSpPr>
        <p:spPr>
          <a:xfrm>
            <a:off x="6797930" y="3575059"/>
            <a:ext cx="737512" cy="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2F8754A3-4FDA-6F5A-941A-3E7DA2C2559F}"/>
              </a:ext>
            </a:extLst>
          </p:cNvPr>
          <p:cNvCxnSpPr>
            <a:cxnSpLocks/>
            <a:stCxn id="12" idx="1"/>
            <a:endCxn id="76" idx="1"/>
          </p:cNvCxnSpPr>
          <p:nvPr/>
        </p:nvCxnSpPr>
        <p:spPr>
          <a:xfrm rot="10800000" flipH="1">
            <a:off x="3225984" y="1026526"/>
            <a:ext cx="17714" cy="2548535"/>
          </a:xfrm>
          <a:prstGeom prst="bentConnector3">
            <a:avLst>
              <a:gd name="adj1" fmla="val -1290505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ocument 209">
            <a:extLst>
              <a:ext uri="{FF2B5EF4-FFF2-40B4-BE49-F238E27FC236}">
                <a16:creationId xmlns:a16="http://schemas.microsoft.com/office/drawing/2014/main" id="{464ED835-6945-6484-1349-7F66F85F0299}"/>
              </a:ext>
            </a:extLst>
          </p:cNvPr>
          <p:cNvSpPr/>
          <p:nvPr/>
        </p:nvSpPr>
        <p:spPr>
          <a:xfrm>
            <a:off x="5541086" y="790594"/>
            <a:ext cx="1136376" cy="473232"/>
          </a:xfrm>
          <a:prstGeom prst="flowChartDocument">
            <a:avLst/>
          </a:prstGeom>
          <a:solidFill>
            <a:srgbClr val="B2E99A"/>
          </a:solidFill>
          <a:ln w="6350">
            <a:solidFill>
              <a:srgbClr val="8AB376">
                <a:alpha val="5098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Gill Sans MT" panose="020B0502020104020203" pitchFamily="34" charset="77"/>
              </a:rPr>
              <a:t>Changed</a:t>
            </a:r>
          </a:p>
          <a:p>
            <a:pPr algn="ctr"/>
            <a:r>
              <a:rPr lang="en-US" sz="1200" dirty="0">
                <a:latin typeface="Gill Sans MT" panose="020B0502020104020203" pitchFamily="34" charset="77"/>
              </a:rPr>
              <a:t>Properties file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A1EF968F-39FB-BCC1-D866-338B55B92DC9}"/>
              </a:ext>
            </a:extLst>
          </p:cNvPr>
          <p:cNvCxnSpPr>
            <a:cxnSpLocks/>
            <a:stCxn id="76" idx="3"/>
            <a:endCxn id="210" idx="1"/>
          </p:cNvCxnSpPr>
          <p:nvPr/>
        </p:nvCxnSpPr>
        <p:spPr>
          <a:xfrm>
            <a:off x="4585578" y="1026525"/>
            <a:ext cx="955508" cy="68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8E1B192-D89C-0811-DFD2-95B568B81871}"/>
              </a:ext>
            </a:extLst>
          </p:cNvPr>
          <p:cNvSpPr txBox="1"/>
          <p:nvPr/>
        </p:nvSpPr>
        <p:spPr>
          <a:xfrm flipH="1">
            <a:off x="2689994" y="17243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348DCD-4240-31F9-EDD5-D5707A00AFD0}"/>
              </a:ext>
            </a:extLst>
          </p:cNvPr>
          <p:cNvSpPr txBox="1"/>
          <p:nvPr/>
        </p:nvSpPr>
        <p:spPr>
          <a:xfrm>
            <a:off x="3968398" y="1336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01F0F94-53DB-B7FB-C828-010EB959A620}"/>
              </a:ext>
            </a:extLst>
          </p:cNvPr>
          <p:cNvSpPr txBox="1"/>
          <p:nvPr/>
        </p:nvSpPr>
        <p:spPr>
          <a:xfrm>
            <a:off x="3914638" y="2671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E51E784-9393-36FB-52AC-5AD57B07A695}"/>
              </a:ext>
            </a:extLst>
          </p:cNvPr>
          <p:cNvSpPr txBox="1"/>
          <p:nvPr/>
        </p:nvSpPr>
        <p:spPr>
          <a:xfrm>
            <a:off x="2737083" y="4287224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4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106274-C860-D199-7659-920F03FEE811}"/>
              </a:ext>
            </a:extLst>
          </p:cNvPr>
          <p:cNvSpPr txBox="1"/>
          <p:nvPr/>
        </p:nvSpPr>
        <p:spPr>
          <a:xfrm>
            <a:off x="6946096" y="33406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6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94E8FDB-D027-5F1D-7BD2-42FFFAC5C4DA}"/>
              </a:ext>
            </a:extLst>
          </p:cNvPr>
          <p:cNvSpPr txBox="1"/>
          <p:nvPr/>
        </p:nvSpPr>
        <p:spPr>
          <a:xfrm>
            <a:off x="4913507" y="3340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5</a:t>
            </a:r>
            <a:endParaRPr lang="en-NL" sz="1200" dirty="0">
              <a:solidFill>
                <a:srgbClr val="00B050"/>
              </a:solidFill>
              <a:latin typeface="Gill Sans MT" panose="020B0502020104020203" pitchFamily="34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0DD6F6-45C4-642B-E774-382A14E86D9A}"/>
              </a:ext>
            </a:extLst>
          </p:cNvPr>
          <p:cNvSpPr txBox="1"/>
          <p:nvPr/>
        </p:nvSpPr>
        <p:spPr>
          <a:xfrm>
            <a:off x="2620886" y="185461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17E77-8C08-1B36-60F3-F51560150462}"/>
              </a:ext>
            </a:extLst>
          </p:cNvPr>
          <p:cNvSpPr/>
          <p:nvPr/>
        </p:nvSpPr>
        <p:spPr>
          <a:xfrm>
            <a:off x="5420621" y="3298540"/>
            <a:ext cx="1377309" cy="5530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Gill Sans MT" panose="020B0502020104020203" pitchFamily="34" charset="77"/>
              </a:rPr>
              <a:t>E</a:t>
            </a:r>
            <a:r>
              <a:rPr lang="en-US" sz="1200" dirty="0">
                <a:latin typeface="Gill Sans MT" panose="020B0502020104020203" pitchFamily="34" charset="77"/>
              </a:rPr>
              <a:t>MF</a:t>
            </a:r>
            <a:r>
              <a:rPr lang="en-NL" sz="1200" dirty="0">
                <a:latin typeface="Gill Sans MT" panose="020B0502020104020203" pitchFamily="34" charset="77"/>
              </a:rPr>
              <a:t> PROP</a:t>
            </a:r>
            <a:r>
              <a:rPr lang="en-US" sz="1200" dirty="0">
                <a:latin typeface="Gill Sans MT" panose="020B0502020104020203" pitchFamily="34" charset="77"/>
              </a:rPr>
              <a:t>S</a:t>
            </a:r>
            <a:r>
              <a:rPr lang="en-NL" sz="1200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instance</a:t>
            </a:r>
            <a:endParaRPr lang="en-NL" sz="1200" dirty="0">
              <a:latin typeface="Gill Sans MT" panose="020B0502020104020203" pitchFamily="34" charset="77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C9DDB5B-5115-70F1-80C5-0B1DA86233AD}"/>
              </a:ext>
            </a:extLst>
          </p:cNvPr>
          <p:cNvCxnSpPr>
            <a:cxnSpLocks/>
            <a:stCxn id="12" idx="3"/>
            <a:endCxn id="94" idx="1"/>
          </p:cNvCxnSpPr>
          <p:nvPr/>
        </p:nvCxnSpPr>
        <p:spPr>
          <a:xfrm flipV="1">
            <a:off x="4603293" y="3575059"/>
            <a:ext cx="8173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AEAE48-7B17-7CCB-930A-E7FB63828317}"/>
              </a:ext>
            </a:extLst>
          </p:cNvPr>
          <p:cNvSpPr txBox="1"/>
          <p:nvPr/>
        </p:nvSpPr>
        <p:spPr>
          <a:xfrm>
            <a:off x="7256750" y="228526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Gill Sans MT" panose="020B0502020104020203" pitchFamily="34" charset="77"/>
              </a:rPr>
              <a:t>End User 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D852B-8DA9-CCCB-BE0A-535D0C5B62B7}"/>
              </a:ext>
            </a:extLst>
          </p:cNvPr>
          <p:cNvSpPr txBox="1"/>
          <p:nvPr/>
        </p:nvSpPr>
        <p:spPr>
          <a:xfrm>
            <a:off x="4978318" y="695911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>
                <a:solidFill>
                  <a:srgbClr val="00B050"/>
                </a:solidFill>
                <a:latin typeface="Gill Sans MT" panose="020B0502020104020203" pitchFamily="34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008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5861-DBAC-BCC3-0B23-A737BEDD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544B8-DEEB-947C-0319-2738E51A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/>
          <a:lstStyle/>
          <a:p>
            <a:pPr lvl="0"/>
            <a:r>
              <a:rPr lang="en-GB" dirty="0">
                <a:latin typeface="Gill Sans MT" panose="020B0502020104020203" pitchFamily="34" charset="77"/>
              </a:rPr>
              <a:t>Generate LionWeb metamodel from Kotlin classes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Parse properties file and store as LionWeb instance model</a:t>
            </a:r>
            <a:endParaRPr lang="en-GB" dirty="0">
              <a:latin typeface="Gill Sans MT" panose="020B0502020104020203" pitchFamily="34" charset="77"/>
              <a:sym typeface="Roboto Mono"/>
            </a:endParaRP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metamodel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Convert to MPS languages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Import properties instance model into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Show instance model in Freon web editor, served from MPS via LionWeb protocol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Change some values in Freon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Store changes back to MPS</a:t>
            </a:r>
          </a:p>
          <a:p>
            <a:pPr lvl="0"/>
            <a:r>
              <a:rPr lang="en-GB" dirty="0">
                <a:latin typeface="Gill Sans MT" panose="020B0502020104020203" pitchFamily="34" charset="77"/>
              </a:rPr>
              <a:t>Export example instance from MPS to </a:t>
            </a:r>
            <a:r>
              <a:rPr lang="en-GB" dirty="0" err="1">
                <a:latin typeface="Gill Sans MT" panose="020B0502020104020203" pitchFamily="34" charset="77"/>
              </a:rPr>
              <a:t>LIonWeb</a:t>
            </a:r>
            <a:endParaRPr lang="en-GB" dirty="0">
              <a:latin typeface="Gill Sans MT" panose="020B0502020104020203" pitchFamily="34" charset="77"/>
            </a:endParaRPr>
          </a:p>
          <a:p>
            <a:pPr lvl="0"/>
            <a:r>
              <a:rPr lang="en-GB" dirty="0" err="1">
                <a:latin typeface="Gill Sans MT" panose="020B0502020104020203" pitchFamily="34" charset="77"/>
              </a:rPr>
              <a:t>Unparse</a:t>
            </a:r>
            <a:r>
              <a:rPr lang="en-GB" dirty="0">
                <a:latin typeface="Gill Sans MT" panose="020B0502020104020203" pitchFamily="34" charset="77"/>
              </a:rPr>
              <a:t> example instance</a:t>
            </a:r>
          </a:p>
          <a:p>
            <a:endParaRPr lang="en-NL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303575" y="720945"/>
            <a:ext cx="6565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Finalize Bulk Protocols and document them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Start Work on delta protocols / collaboration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Refine meta-metamodel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Improve reference implementations and examples</a:t>
            </a:r>
            <a:endParaRPr sz="1250" dirty="0">
              <a:solidFill>
                <a:srgbClr val="1F2328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" sz="1250" dirty="0">
                <a:solidFill>
                  <a:srgbClr val="1F2328"/>
                </a:solidFill>
              </a:rPr>
              <a:t>Support integration with more tools</a:t>
            </a:r>
            <a:endParaRPr sz="1250" dirty="0">
              <a:solidFill>
                <a:srgbClr val="1F232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23366B-B33E-99DC-30CA-1E5BB32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Near Term Focus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E43-6DEC-6821-4C72-EF217899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/>
              <a:t>Why – Rationale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FD5-0205-C2E8-2EAF-E512048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0" y="943674"/>
            <a:ext cx="6454860" cy="3791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mature LWBs desktop-based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Everything needs to be web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Huge re-engineering effort</a:t>
            </a:r>
          </a:p>
          <a:p>
            <a:pPr>
              <a:lnSpc>
                <a:spcPct val="160000"/>
              </a:lnSpc>
            </a:pPr>
            <a:r>
              <a:rPr lang="en-US" dirty="0"/>
              <a:t>Language Engineering landscape is fragmented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Strong tool lock-in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Many interesting tools/component that you would like to use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	… but …  you cannot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Everybody has to keep reinventing the wheel</a:t>
            </a:r>
          </a:p>
          <a:p>
            <a:endParaRPr lang="en-US" dirty="0"/>
          </a:p>
          <a:p>
            <a:r>
              <a:rPr lang="en-US" dirty="0"/>
              <a:t>Our community is too small to afford this, w</a:t>
            </a:r>
            <a:r>
              <a:rPr lang="en-US" dirty="0">
                <a:sym typeface="Wingdings" panose="05000000000000000000" pitchFamily="2" charset="2"/>
              </a:rPr>
              <a:t>e can only grow if we can benefit from each others work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LionWeb: Language                               on the Web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0990-0C7C-C648-ADE9-7CAED3EDBFEB}"/>
              </a:ext>
            </a:extLst>
          </p:cNvPr>
          <p:cNvSpPr txBox="1"/>
          <p:nvPr/>
        </p:nvSpPr>
        <p:spPr>
          <a:xfrm>
            <a:off x="4515044" y="4043718"/>
            <a:ext cx="146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Gill Sans MT" panose="020B0502020104020203" pitchFamily="34" charset="77"/>
              </a:rPr>
              <a:t>Interfaces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Interoperability</a:t>
            </a:r>
          </a:p>
          <a:p>
            <a:r>
              <a:rPr lang="en-NL" sz="1600" dirty="0">
                <a:latin typeface="Gill Sans MT" panose="020B0502020104020203" pitchFamily="34" charset="77"/>
              </a:rPr>
              <a:t>Integration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3425EB1-3154-E123-A1A7-A2F3E5229519}"/>
              </a:ext>
            </a:extLst>
          </p:cNvPr>
          <p:cNvSpPr/>
          <p:nvPr/>
        </p:nvSpPr>
        <p:spPr>
          <a:xfrm>
            <a:off x="4386085" y="4124199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64B54F3-EB09-97B2-C7AB-348BD248BF24}"/>
              </a:ext>
            </a:extLst>
          </p:cNvPr>
          <p:cNvSpPr/>
          <p:nvPr/>
        </p:nvSpPr>
        <p:spPr>
          <a:xfrm rot="10800000">
            <a:off x="5937675" y="4121987"/>
            <a:ext cx="155448" cy="674457"/>
          </a:xfrm>
          <a:prstGeom prst="leftBrace">
            <a:avLst>
              <a:gd name="adj1" fmla="val 89469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037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–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</p:spPr>
        <p:txBody>
          <a:bodyPr/>
          <a:lstStyle/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Innovate on top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Rough consensus &amp; Running code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Yoyo approach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Markus </a:t>
            </a:r>
            <a:r>
              <a:rPr lang="en-US" dirty="0" err="1">
                <a:latin typeface="Gill Sans MT" panose="020B0502020104020203" pitchFamily="34" charset="77"/>
                <a:sym typeface="Wingdings" panose="05000000000000000000" pitchFamily="2" charset="2"/>
              </a:rPr>
              <a:t>Voelter’s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 </a:t>
            </a:r>
          </a:p>
          <a:p>
            <a:pPr marL="596900" lvl="1" indent="0">
              <a:buNone/>
            </a:pP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	“</a:t>
            </a:r>
            <a:r>
              <a:rPr lang="en-US" i="1" dirty="0">
                <a:latin typeface="Gill Sans MT" panose="020B0502020104020203" pitchFamily="34" charset="77"/>
                <a:sym typeface="Wingdings" panose="05000000000000000000" pitchFamily="2" charset="2"/>
              </a:rPr>
              <a:t>A Platform for Systems and Business Modeling</a:t>
            </a:r>
            <a:r>
              <a:rPr lang="en-US" dirty="0">
                <a:latin typeface="Gill Sans MT" panose="020B0502020104020203" pitchFamily="34" charset="77"/>
                <a:sym typeface="Wingdings" panose="05000000000000000000" pitchFamily="2" charset="2"/>
              </a:rPr>
              <a:t>”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Apache 2.0 license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F3DB-749D-E592-9058-FDC5480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54" y="29000"/>
            <a:ext cx="675160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working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5A3A-8A3C-1E6E-C0D1-0CD3C891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6354" y="937059"/>
            <a:ext cx="5997946" cy="1366386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Gill Sans MT" panose="020B0502020104020203" pitchFamily="34" charset="77"/>
              </a:rPr>
              <a:t>Interoperability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meta-metamodel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serialization format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8F56-CA9C-527C-69AF-6C321F0ADBFF}"/>
              </a:ext>
            </a:extLst>
          </p:cNvPr>
          <p:cNvSpPr txBox="1"/>
          <p:nvPr/>
        </p:nvSpPr>
        <p:spPr>
          <a:xfrm>
            <a:off x="5074421" y="14344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2023.1 Release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277498A-F716-0762-3D75-AC4429735AA0}"/>
              </a:ext>
            </a:extLst>
          </p:cNvPr>
          <p:cNvSpPr/>
          <p:nvPr/>
        </p:nvSpPr>
        <p:spPr>
          <a:xfrm>
            <a:off x="4822760" y="1355874"/>
            <a:ext cx="149761" cy="464892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6DFEF-21B4-8303-92D9-EC8FC406C7AE}"/>
              </a:ext>
            </a:extLst>
          </p:cNvPr>
          <p:cNvSpPr txBox="1"/>
          <p:nvPr/>
        </p:nvSpPr>
        <p:spPr>
          <a:xfrm>
            <a:off x="5074421" y="1834364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77"/>
              </a:rPr>
              <a:t>Next release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430253A-C6C8-2775-EFE5-D38D3E3F0DB6}"/>
              </a:ext>
            </a:extLst>
          </p:cNvPr>
          <p:cNvSpPr/>
          <p:nvPr/>
        </p:nvSpPr>
        <p:spPr>
          <a:xfrm>
            <a:off x="4817073" y="1884953"/>
            <a:ext cx="155448" cy="229485"/>
          </a:xfrm>
          <a:prstGeom prst="rightBrace">
            <a:avLst>
              <a:gd name="adj1" fmla="val 25208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>
              <a:latin typeface="Gill Sans MT" panose="020B0502020104020203" pitchFamily="34" charset="77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86882-7DBA-AA01-DF24-3C9F25B6206B}"/>
              </a:ext>
            </a:extLst>
          </p:cNvPr>
          <p:cNvSpPr txBox="1">
            <a:spLocks/>
          </p:cNvSpPr>
          <p:nvPr/>
        </p:nvSpPr>
        <p:spPr>
          <a:xfrm>
            <a:off x="2326354" y="3057619"/>
            <a:ext cx="2807209" cy="192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Programming APIs 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Kotlin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TypeScript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JavaScript</a:t>
            </a:r>
          </a:p>
          <a:p>
            <a:pPr lvl="1"/>
            <a:endParaRPr lang="en-US" dirty="0">
              <a:latin typeface="Gill Sans MT" panose="020B0502020104020203" pitchFamily="34" charset="77"/>
            </a:endParaRPr>
          </a:p>
          <a:p>
            <a:pPr marL="11430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FF7C51-F39A-A908-A5E6-7732CBA07636}"/>
              </a:ext>
            </a:extLst>
          </p:cNvPr>
          <p:cNvSpPr txBox="1">
            <a:spLocks/>
          </p:cNvSpPr>
          <p:nvPr/>
        </p:nvSpPr>
        <p:spPr>
          <a:xfrm>
            <a:off x="5133563" y="3057619"/>
            <a:ext cx="2807209" cy="17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ingdings" panose="05000000000000000000" pitchFamily="2" charset="2"/>
              <a:buChar char="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Gill Sans MT" panose="020B0502020104020203" pitchFamily="34" charset="77"/>
              </a:rPr>
              <a:t>Tool integrations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MPS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Starlasu</a:t>
            </a:r>
            <a:endParaRPr lang="en-US" dirty="0">
              <a:latin typeface="Gill Sans MT" panose="020B0502020104020203" pitchFamily="34" charset="77"/>
            </a:endParaRP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Freon</a:t>
            </a:r>
          </a:p>
          <a:p>
            <a:pPr lvl="1"/>
            <a:r>
              <a:rPr lang="en-US" dirty="0" err="1">
                <a:latin typeface="Gill Sans MT" panose="020B0502020104020203" pitchFamily="34" charset="77"/>
              </a:rPr>
              <a:t>Ecore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621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not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180959" y="1330751"/>
            <a:ext cx="6390354" cy="2052911"/>
            <a:chOff x="2770239" y="1571221"/>
            <a:chExt cx="6390354" cy="20529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2281" y="1571221"/>
              <a:ext cx="788312" cy="7883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8883" y="1645400"/>
              <a:ext cx="1032228" cy="78831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33" y="1605454"/>
              <a:ext cx="821156" cy="78831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930" y="2978202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70239" y="1724602"/>
              <a:ext cx="1329069" cy="69133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5306" y="2634297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1026" y="1645400"/>
              <a:ext cx="748366" cy="748366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CE739DD4-A4BF-800F-9EB0-3A03E75F2B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17243" y="1290684"/>
            <a:ext cx="1093570" cy="1093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D38AE-942F-B673-48B7-D61C0BA30C51}"/>
              </a:ext>
            </a:extLst>
          </p:cNvPr>
          <p:cNvSpPr txBox="1"/>
          <p:nvPr/>
        </p:nvSpPr>
        <p:spPr>
          <a:xfrm>
            <a:off x="7316677" y="3032080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latin typeface="Bauhaus 93"/>
              </a:rPr>
              <a:t>Etc. etc.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CAD4F-BB75-DB94-D435-6E4C7605A0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51894" y="890256"/>
            <a:ext cx="3694952" cy="3694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7276-EAE8-C877-A9CE-6211AE7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372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8E1A4B-2E91-20D4-BED9-41AB651DFD53}"/>
              </a:ext>
            </a:extLst>
          </p:cNvPr>
          <p:cNvGrpSpPr/>
          <p:nvPr/>
        </p:nvGrpSpPr>
        <p:grpSpPr>
          <a:xfrm>
            <a:off x="4744573" y="3703034"/>
            <a:ext cx="1224121" cy="514638"/>
            <a:chOff x="4302404" y="3635147"/>
            <a:chExt cx="1224121" cy="5146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C0C10-6739-7E57-2BBE-EAD95399151B}"/>
              </a:ext>
            </a:extLst>
          </p:cNvPr>
          <p:cNvGrpSpPr/>
          <p:nvPr/>
        </p:nvGrpSpPr>
        <p:grpSpPr>
          <a:xfrm>
            <a:off x="4332218" y="1485903"/>
            <a:ext cx="2231682" cy="1266845"/>
            <a:chOff x="4323153" y="1468423"/>
            <a:chExt cx="2231682" cy="1266845"/>
          </a:xfrm>
        </p:grpSpPr>
        <p:sp>
          <p:nvSpPr>
            <p:cNvPr id="9" name="Freeform: Shape 403">
              <a:extLst>
                <a:ext uri="{FF2B5EF4-FFF2-40B4-BE49-F238E27FC236}">
                  <a16:creationId xmlns:a16="http://schemas.microsoft.com/office/drawing/2014/main" id="{CD858DE8-6AC8-7BED-5822-B3BBCB2310AD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04">
              <a:extLst>
                <a:ext uri="{FF2B5EF4-FFF2-40B4-BE49-F238E27FC236}">
                  <a16:creationId xmlns:a16="http://schemas.microsoft.com/office/drawing/2014/main" id="{5C6DCC6B-DA01-59C3-2B47-869549E8158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1" name="Freeform: Shape 405">
              <a:extLst>
                <a:ext uri="{FF2B5EF4-FFF2-40B4-BE49-F238E27FC236}">
                  <a16:creationId xmlns:a16="http://schemas.microsoft.com/office/drawing/2014/main" id="{18A9B3F7-999B-9E36-9915-9AF5D7264ED2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2" name="Freeform: Shape 406">
              <a:extLst>
                <a:ext uri="{FF2B5EF4-FFF2-40B4-BE49-F238E27FC236}">
                  <a16:creationId xmlns:a16="http://schemas.microsoft.com/office/drawing/2014/main" id="{E82F6A25-50D5-B448-A45A-1293798E91DF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72D6FBA3-6961-E9AB-6E86-AC0A5BBF0BB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85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80" y="3018572"/>
            <a:ext cx="2130712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 Editor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149225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Processors</a:t>
            </a:r>
            <a:endParaRPr lang="en-US" sz="22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Model checker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Importer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Generator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954750" y="3472080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726574" y="3472080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6726574" y="402506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6726574" y="4287834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6726574" y="4533524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28ABBA-C3F3-6B32-997E-24D2B811FDBD}"/>
              </a:ext>
            </a:extLst>
          </p:cNvPr>
          <p:cNvGrpSpPr/>
          <p:nvPr/>
        </p:nvGrpSpPr>
        <p:grpSpPr>
          <a:xfrm>
            <a:off x="2234124" y="3018572"/>
            <a:ext cx="1611892" cy="1234184"/>
            <a:chOff x="2234124" y="3018572"/>
            <a:chExt cx="1611892" cy="12341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3215DC-097D-0AEA-0DDF-6457FC75F3A2}"/>
                </a:ext>
              </a:extLst>
            </p:cNvPr>
            <p:cNvSpPr txBox="1"/>
            <p:nvPr/>
          </p:nvSpPr>
          <p:spPr>
            <a:xfrm>
              <a:off x="2234124" y="3018572"/>
              <a:ext cx="1611892" cy="1234184"/>
            </a:xfrm>
            <a:prstGeom prst="rect">
              <a:avLst/>
            </a:prstGeom>
            <a:noFill/>
          </p:spPr>
          <p:txBody>
            <a:bodyPr wrap="square" tIns="90000" rtlCol="0">
              <a:noAutofit/>
            </a:bodyPr>
            <a:lstStyle/>
            <a:p>
              <a:pPr marL="149225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Repository</a:t>
              </a:r>
            </a:p>
            <a:p>
              <a:pPr marL="149225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Model</a:t>
              </a:r>
            </a:p>
            <a:p>
              <a:pPr marL="606425" marR="0" lvl="1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Original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Gill Sans MT" panose="020B0502020104020203" pitchFamily="34" charset="77"/>
                <a:cs typeface="Arial"/>
                <a:sym typeface="Arial"/>
              </a:endParaRPr>
            </a:p>
            <a:p>
              <a:pPr marL="606425" marR="0" lvl="1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2328"/>
                </a:buClr>
                <a:buSzPts val="125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F2328"/>
                  </a:solidFill>
                  <a:effectLst/>
                  <a:uLnTx/>
                  <a:uFillTx/>
                  <a:latin typeface="Gill Sans MT" panose="020B0502020104020203" pitchFamily="34" charset="77"/>
                  <a:cs typeface="Arial"/>
                  <a:sym typeface="Arial"/>
                </a:rPr>
                <a:t>Derived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Gill Sans MT" panose="020B0502020104020203" pitchFamily="34" charset="77"/>
                <a:cs typeface="Arial"/>
                <a:sym typeface="Arial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FE65B4-52BA-2194-0170-1FFC789F5F50}"/>
                </a:ext>
              </a:extLst>
            </p:cNvPr>
            <p:cNvGrpSpPr/>
            <p:nvPr/>
          </p:nvGrpSpPr>
          <p:grpSpPr>
            <a:xfrm>
              <a:off x="2605760" y="3680433"/>
              <a:ext cx="258258" cy="527993"/>
              <a:chOff x="2141816" y="3712597"/>
              <a:chExt cx="258258" cy="527993"/>
            </a:xfrm>
          </p:grpSpPr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F4FD2571-E3D3-C511-AE87-96BF15541EA9}"/>
                  </a:ext>
                </a:extLst>
              </p:cNvPr>
              <p:cNvSpPr/>
              <p:nvPr/>
            </p:nvSpPr>
            <p:spPr>
              <a:xfrm>
                <a:off x="2146041" y="3755571"/>
                <a:ext cx="249261" cy="240028"/>
              </a:xfrm>
              <a:custGeom>
                <a:avLst/>
                <a:gdLst>
                  <a:gd name="connsiteX0" fmla="*/ 0 w 305250"/>
                  <a:gd name="connsiteY0" fmla="*/ 0 h 305250"/>
                  <a:gd name="connsiteX1" fmla="*/ 305251 w 305250"/>
                  <a:gd name="connsiteY1" fmla="*/ 0 h 305250"/>
                  <a:gd name="connsiteX2" fmla="*/ 305251 w 305250"/>
                  <a:gd name="connsiteY2" fmla="*/ 305251 h 305250"/>
                  <a:gd name="connsiteX3" fmla="*/ 0 w 305250"/>
                  <a:gd name="connsiteY3" fmla="*/ 305251 h 30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250" h="305250">
                    <a:moveTo>
                      <a:pt x="0" y="0"/>
                    </a:moveTo>
                    <a:lnTo>
                      <a:pt x="305251" y="0"/>
                    </a:lnTo>
                    <a:lnTo>
                      <a:pt x="305251" y="305251"/>
                    </a:lnTo>
                    <a:lnTo>
                      <a:pt x="0" y="305251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7CF4FB3-B5E7-B0F7-F2E5-04E0295CCB35}"/>
                  </a:ext>
                </a:extLst>
              </p:cNvPr>
              <p:cNvSpPr txBox="1"/>
              <p:nvPr/>
            </p:nvSpPr>
            <p:spPr>
              <a:xfrm>
                <a:off x="2141816" y="3712597"/>
                <a:ext cx="257709" cy="2878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 anchorCtr="1">
                <a:normAutofit/>
              </a:bodyPr>
              <a:lstStyle/>
              <a:p>
                <a:pPr algn="ctr"/>
                <a:r>
                  <a:rPr lang="en-US" sz="1800" spc="0" baseline="0" dirty="0">
                    <a:ln/>
                    <a:solidFill>
                      <a:srgbClr val="FFFFFF"/>
                    </a:solidFill>
                    <a:latin typeface="Gill Sans MT" panose="020B0502020104020203" pitchFamily="34" charset="77"/>
                    <a:cs typeface="Calibri"/>
                    <a:sym typeface="Calibri"/>
                    <a:rtl val="0"/>
                  </a:rPr>
                  <a:t>A</a:t>
                </a: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C95DD070-E9D8-88B5-AB17-5BE2AD8F5184}"/>
                  </a:ext>
                </a:extLst>
              </p:cNvPr>
              <p:cNvGrpSpPr/>
              <p:nvPr/>
            </p:nvGrpSpPr>
            <p:grpSpPr>
              <a:xfrm>
                <a:off x="2206273" y="4058980"/>
                <a:ext cx="193801" cy="181610"/>
                <a:chOff x="5188450" y="825619"/>
                <a:chExt cx="193801" cy="181610"/>
              </a:xfrm>
            </p:grpSpPr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D4A51CE6-FB4D-7701-94BF-3A5FADDBC561}"/>
                    </a:ext>
                  </a:extLst>
                </p:cNvPr>
                <p:cNvSpPr/>
                <p:nvPr/>
              </p:nvSpPr>
              <p:spPr>
                <a:xfrm>
                  <a:off x="5188450" y="825619"/>
                  <a:ext cx="185246" cy="181610"/>
                </a:xfrm>
                <a:custGeom>
                  <a:avLst/>
                  <a:gdLst>
                    <a:gd name="connsiteX0" fmla="*/ 0 w 305250"/>
                    <a:gd name="connsiteY0" fmla="*/ 0 h 305250"/>
                    <a:gd name="connsiteX1" fmla="*/ 305251 w 305250"/>
                    <a:gd name="connsiteY1" fmla="*/ 0 h 305250"/>
                    <a:gd name="connsiteX2" fmla="*/ 305251 w 305250"/>
                    <a:gd name="connsiteY2" fmla="*/ 305251 h 305250"/>
                    <a:gd name="connsiteX3" fmla="*/ 0 w 305250"/>
                    <a:gd name="connsiteY3" fmla="*/ 305251 h 30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250" h="305250">
                      <a:moveTo>
                        <a:pt x="0" y="0"/>
                      </a:moveTo>
                      <a:lnTo>
                        <a:pt x="305251" y="0"/>
                      </a:lnTo>
                      <a:lnTo>
                        <a:pt x="305251" y="305251"/>
                      </a:lnTo>
                      <a:lnTo>
                        <a:pt x="0" y="3052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438D2374-9AB9-C0BA-A723-906C0EBB3280}"/>
                    </a:ext>
                  </a:extLst>
                </p:cNvPr>
                <p:cNvSpPr txBox="1"/>
                <p:nvPr/>
              </p:nvSpPr>
              <p:spPr>
                <a:xfrm>
                  <a:off x="5194304" y="825619"/>
                  <a:ext cx="187947" cy="181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b" anchorCtr="1">
                  <a:normAutofit fontScale="77500" lnSpcReduction="20000"/>
                </a:bodyPr>
                <a:lstStyle/>
                <a:p>
                  <a:pPr algn="ctr"/>
                  <a:r>
                    <a:rPr lang="en-US" sz="1800" spc="0" baseline="0" dirty="0">
                      <a:ln/>
                      <a:solidFill>
                        <a:srgbClr val="FFFFFF"/>
                      </a:solidFill>
                      <a:latin typeface="Gill Sans MT" panose="020B0502020104020203" pitchFamily="34" charset="77"/>
                      <a:cs typeface="Calibri"/>
                      <a:sym typeface="Calibri"/>
                      <a:rtl val="0"/>
                    </a:rPr>
                    <a:t>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585</Words>
  <Application>Microsoft Office PowerPoint</Application>
  <PresentationFormat>On-screen Show (16:9)</PresentationFormat>
  <Paragraphs>204</Paragraphs>
  <Slides>18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Bauhaus 93</vt:lpstr>
      <vt:lpstr>Wingdings</vt:lpstr>
      <vt:lpstr>Simple Light</vt:lpstr>
      <vt:lpstr>The LionWeb Initiative</vt:lpstr>
      <vt:lpstr>Project Overview</vt:lpstr>
      <vt:lpstr>Mission</vt:lpstr>
      <vt:lpstr>Why – Rationale</vt:lpstr>
      <vt:lpstr>How – Principles</vt:lpstr>
      <vt:lpstr>What are we working on</vt:lpstr>
      <vt:lpstr>What not – Out of Scope</vt:lpstr>
      <vt:lpstr>Technical Overview</vt:lpstr>
      <vt:lpstr>Reference Architecture: Parts</vt:lpstr>
      <vt:lpstr>Reference Architecture: Protocols</vt:lpstr>
      <vt:lpstr>Meta-Metamodel</vt:lpstr>
      <vt:lpstr>Built-in Meta Model Standard Library</vt:lpstr>
      <vt:lpstr>Showtime</vt:lpstr>
      <vt:lpstr>PowerPoint Presentation</vt:lpstr>
      <vt:lpstr>PowerPoint Presentation</vt:lpstr>
      <vt:lpstr>Demo Contents</vt:lpstr>
      <vt:lpstr>PowerPoint Presentation</vt:lpstr>
      <vt:lpstr>Near Term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cp:lastModifiedBy>Niko</cp:lastModifiedBy>
  <cp:revision>28</cp:revision>
  <dcterms:modified xsi:type="dcterms:W3CDTF">2023-11-12T10:24:30Z</dcterms:modified>
</cp:coreProperties>
</file>