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30" r:id="rId10"/>
    <p:sldId id="313" r:id="rId11"/>
    <p:sldId id="314" r:id="rId12"/>
    <p:sldId id="317" r:id="rId13"/>
    <p:sldId id="315" r:id="rId14"/>
    <p:sldId id="316" r:id="rId15"/>
    <p:sldId id="318" r:id="rId16"/>
    <p:sldId id="322" r:id="rId17"/>
    <p:sldId id="328" r:id="rId18"/>
    <p:sldId id="304" r:id="rId19"/>
    <p:sldId id="305" r:id="rId20"/>
    <p:sldId id="326" r:id="rId21"/>
    <p:sldId id="306" r:id="rId22"/>
    <p:sldId id="307" r:id="rId23"/>
    <p:sldId id="308" r:id="rId24"/>
    <p:sldId id="309" r:id="rId25"/>
    <p:sldId id="310" r:id="rId26"/>
    <p:sldId id="311" r:id="rId27"/>
    <p:sldId id="329" r:id="rId28"/>
    <p:sldId id="331" r:id="rId29"/>
    <p:sldId id="324" r:id="rId3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85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4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>
              <a:solidFill>
                <a:srgbClr val="C00000"/>
              </a:solidFill>
            </a:rPr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B328D-010A-BB4A-A17A-E0E825D70C9B}" type="pres">
      <dgm:prSet presAssocID="{B51E94E8-5EBB-F140-A967-A9BAB466450A}" presName="hierRoot1" presStyleCnt="0"/>
      <dgm:spPr/>
    </dgm:pt>
    <dgm:pt modelId="{8BF14382-0C3A-A74C-8E97-53A962EE04B7}" type="pres">
      <dgm:prSet presAssocID="{B51E94E8-5EBB-F140-A967-A9BAB466450A}" presName="composite" presStyleCnt="0"/>
      <dgm:spPr/>
    </dgm:pt>
    <dgm:pt modelId="{3DEFC573-0918-1240-8652-6C1E2A7BDD4B}" type="pres">
      <dgm:prSet presAssocID="{B51E94E8-5EBB-F140-A967-A9BAB466450A}" presName="image" presStyleLbl="node0" presStyleIdx="0" presStyleCnt="1"/>
      <dgm:spPr>
        <a:solidFill>
          <a:srgbClr val="C00000"/>
        </a:solidFill>
      </dgm:spPr>
    </dgm:pt>
    <dgm:pt modelId="{58A37632-C475-9044-BD85-89BE454D7327}" type="pres">
      <dgm:prSet presAssocID="{B51E94E8-5EBB-F140-A967-A9BAB466450A}" presName="text" presStyleLbl="revTx" presStyleIdx="0" presStyleCnt="1">
        <dgm:presLayoutVars>
          <dgm:chPref val="3"/>
        </dgm:presLayoutVars>
      </dgm:prSet>
      <dgm:spPr/>
    </dgm:pt>
    <dgm:pt modelId="{E4A393AC-6E3E-894B-99B5-C80C9E9EEF68}" type="pres">
      <dgm:prSet presAssocID="{B51E94E8-5EBB-F140-A967-A9BAB466450A}" presName="hierChild2" presStyleCnt="0"/>
      <dgm:spPr/>
    </dgm:pt>
  </dgm:ptLst>
  <dgm:cxnLst>
    <dgm:cxn modelId="{C0E75E44-092C-D64D-899C-A8D7BD0A20A2}" type="presOf" srcId="{B51E94E8-5EBB-F140-A967-A9BAB466450A}" destId="{58A37632-C475-9044-BD85-89BE454D7327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03FF659E-617E-6C4B-88BB-0B87F456D0E5}" srcId="{84A69D06-4DCA-B644-8933-369AE4F3E19B}" destId="{B51E94E8-5EBB-F140-A967-A9BAB466450A}" srcOrd="0" destOrd="0" parTransId="{7B525937-AC64-4C4E-A88E-FCA61371F895}" sibTransId="{1A0ED243-66BF-DB41-8E8C-530D71342AF6}"/>
    <dgm:cxn modelId="{E2888A0E-C3D8-B548-B7BC-F63EDB027ACF}" type="presParOf" srcId="{6B3386BD-CF2E-384B-BE09-BF57C1348A3B}" destId="{637B328D-010A-BB4A-A17A-E0E825D70C9B}" srcOrd="0" destOrd="0" presId="urn:microsoft.com/office/officeart/2009/layout/CirclePictureHierarchy"/>
    <dgm:cxn modelId="{050311EE-AE74-5C4B-8DB6-31736D3144CC}" type="presParOf" srcId="{637B328D-010A-BB4A-A17A-E0E825D70C9B}" destId="{8BF14382-0C3A-A74C-8E97-53A962EE04B7}" srcOrd="0" destOrd="0" presId="urn:microsoft.com/office/officeart/2009/layout/CirclePictureHierarchy"/>
    <dgm:cxn modelId="{48394D89-EF62-9643-90F9-488BD09DAD12}" type="presParOf" srcId="{8BF14382-0C3A-A74C-8E97-53A962EE04B7}" destId="{3DEFC573-0918-1240-8652-6C1E2A7BDD4B}" srcOrd="0" destOrd="0" presId="urn:microsoft.com/office/officeart/2009/layout/CirclePictureHierarchy"/>
    <dgm:cxn modelId="{620E639E-B870-0F4F-AA1F-7F87D8CF5147}" type="presParOf" srcId="{8BF14382-0C3A-A74C-8E97-53A962EE04B7}" destId="{58A37632-C475-9044-BD85-89BE454D7327}" srcOrd="1" destOrd="0" presId="urn:microsoft.com/office/officeart/2009/layout/CirclePictureHierarchy"/>
    <dgm:cxn modelId="{9259E93F-CEDE-F24C-9794-42F98EBB8B39}" type="presParOf" srcId="{637B328D-010A-BB4A-A17A-E0E825D70C9B}" destId="{E4A393AC-6E3E-894B-99B5-C80C9E9EEF6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C573-0918-1240-8652-6C1E2A7BDD4B}">
      <dsp:nvSpPr>
        <dsp:cNvPr id="0" name=""/>
        <dsp:cNvSpPr/>
      </dsp:nvSpPr>
      <dsp:spPr>
        <a:xfrm>
          <a:off x="251160" y="6084"/>
          <a:ext cx="420674" cy="42067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7632-C475-9044-BD85-89BE454D7327}">
      <dsp:nvSpPr>
        <dsp:cNvPr id="0" name=""/>
        <dsp:cNvSpPr/>
      </dsp:nvSpPr>
      <dsp:spPr>
        <a:xfrm>
          <a:off x="671834" y="5032"/>
          <a:ext cx="631011" cy="420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C00000"/>
              </a:solidFill>
            </a:rPr>
            <a:t>Node G</a:t>
          </a:r>
        </a:p>
      </dsp:txBody>
      <dsp:txXfrm>
        <a:off x="671834" y="5032"/>
        <a:ext cx="631011" cy="42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11/10/2024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4/program#25" TargetMode="External"/><Relationship Id="rId2" Type="http://schemas.openxmlformats.org/officeDocument/2006/relationships/hyperlink" Target="https://langdevcon.org/2024/program#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angdevcon.org/2024/program#31" TargetMode="External"/><Relationship Id="rId5" Type="http://schemas.openxmlformats.org/officeDocument/2006/relationships/hyperlink" Target="https://langdevcon.org/2024/program#12" TargetMode="External"/><Relationship Id="rId4" Type="http://schemas.openxmlformats.org/officeDocument/2006/relationships/hyperlink" Target="https://langdevcon.org/2024/program#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nweb.io/specification/" TargetMode="External"/><Relationship Id="rId2" Type="http://schemas.openxmlformats.org/officeDocument/2006/relationships/hyperlink" Target="https://github.com/LionWeb-io/specification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onweb.io/specification/2023.1/index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/specification/pull/88" TargetMode="External"/><Relationship Id="rId2" Type="http://schemas.openxmlformats.org/officeDocument/2006/relationships/hyperlink" Target="https://github.com/LionWeb-io/specification/issues?q=is%3Aissue+is%3Aopen+label%3Adelta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github.com/LionWeb-io/specification/issues?q=is%3Aissue+is%3Aopen+label%3Aderiv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lyanaTikhonova/lionweb-rascal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lionweb.io/specification/documentation/use-cases.html" TargetMode="External"/><Relationship Id="rId5" Type="http://schemas.openxmlformats.org/officeDocument/2006/relationships/hyperlink" Target="https://lionweb.io/specification/reference-architecture/reference-architecture.html" TargetMode="External"/><Relationship Id="rId4" Type="http://schemas.openxmlformats.org/officeDocument/2006/relationships/hyperlink" Target="https://lionweb.io/specification/roadmap/roadmap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www.sen-symposium.nl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angdevcon.org/Langdev2023.html#the-lionweb-initiative-by-niko-stotz-and-jos-warmer---sli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menta.community/meetup/strumenta-community-panel-session/" TargetMode="External"/><Relationship Id="rId5" Type="http://schemas.openxmlformats.org/officeDocument/2006/relationships/hyperlink" Target="https://youtrack.jetbrains.com/articles/MPS-A-216170508/JetBrains-MPS-Community-Meetup-2023-Videos-and-Slides" TargetMode="External"/><Relationship Id="rId4" Type="http://schemas.openxmlformats.org/officeDocument/2006/relationships/hyperlink" Target="https://conf.researchr.org/details/models-2024/models-2024-industry-day/6/LionWeb-Language-Interfaces-on-the-We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30362"/>
              </p:ext>
            </p:extLst>
          </p:nvPr>
        </p:nvGraphicFramePr>
        <p:xfrm>
          <a:off x="1013480" y="1693813"/>
          <a:ext cx="10165039" cy="4761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Language Engineering for Language Migrations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18:00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3"/>
                        </a:rPr>
                        <a:t>GenFPL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: DSL-embeddable functional programming languages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10:00 Track 1: Salon de Grados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Consultancy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LionWeb and </a:t>
                      </a:r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4"/>
                        </a:rPr>
                        <a:t>Kolasu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4"/>
                        </a:rPr>
                        <a:t>: an integration story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11:30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Stalla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Strumenta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Implementing LionWeb in Rascal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12:00 Track 1: Salon de Grados</a:t>
                      </a: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Ulyana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6"/>
                        </a:rPr>
                        <a:t>A Case Study: Execution of LionWeb nodes in Truffle Language Framework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Friday 12:30 Track 1: Salon de Grados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Erkan Diken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Specification documents (public)</a:t>
            </a:r>
          </a:p>
          <a:p>
            <a:pPr lvl="1"/>
            <a:r>
              <a:rPr lang="en-US" dirty="0"/>
              <a:t>hosted on GitHub: </a:t>
            </a:r>
            <a:r>
              <a:rPr lang="en-US" dirty="0">
                <a:hlinkClick r:id="rId2"/>
              </a:rPr>
              <a:t>github.com/LionWeb-io/specification</a:t>
            </a:r>
            <a:endParaRPr lang="en-US" dirty="0"/>
          </a:p>
          <a:p>
            <a:pPr lvl="1"/>
            <a:r>
              <a:rPr lang="en-US" dirty="0"/>
              <a:t>published at </a:t>
            </a:r>
            <a:r>
              <a:rPr lang="en-US" dirty="0">
                <a:hlinkClick r:id="rId3"/>
              </a:rPr>
              <a:t>lionweb.io/specification</a:t>
            </a:r>
            <a:endParaRPr lang="en-US" dirty="0"/>
          </a:p>
          <a:p>
            <a:pPr lvl="1"/>
            <a:r>
              <a:rPr lang="en-US" dirty="0"/>
              <a:t>refers to issues for details</a:t>
            </a:r>
          </a:p>
          <a:p>
            <a:r>
              <a:rPr lang="en-US" dirty="0"/>
              <a:t>Discussion issues (public)</a:t>
            </a:r>
          </a:p>
          <a:p>
            <a:pPr lvl="1"/>
            <a:r>
              <a:rPr lang="en-US" dirty="0"/>
              <a:t>same GitHub repo: </a:t>
            </a:r>
            <a:r>
              <a:rPr lang="en-US" dirty="0">
                <a:hlinkClick r:id="rId4"/>
              </a:rPr>
              <a:t>125 open / 129 closed</a:t>
            </a:r>
            <a:endParaRPr lang="en-US" dirty="0"/>
          </a:p>
          <a:p>
            <a:pPr lvl="1"/>
            <a:r>
              <a:rPr lang="en-US" dirty="0"/>
              <a:t>keep them focused</a:t>
            </a:r>
          </a:p>
          <a:p>
            <a:pPr lvl="1"/>
            <a:r>
              <a:rPr lang="en-US" dirty="0"/>
              <a:t>document alternatives and rationale</a:t>
            </a:r>
          </a:p>
          <a:p>
            <a:r>
              <a:rPr lang="en-US" dirty="0"/>
              <a:t>Weekly core team meetings</a:t>
            </a:r>
          </a:p>
          <a:p>
            <a:pPr lvl="1"/>
            <a:r>
              <a:rPr lang="en-US" dirty="0"/>
              <a:t>keep discussions running (more than 2 years already!)</a:t>
            </a:r>
          </a:p>
          <a:p>
            <a:pPr lvl="1"/>
            <a:r>
              <a:rPr lang="en-US" dirty="0"/>
              <a:t>“rough consensus and running code”</a:t>
            </a:r>
          </a:p>
          <a:p>
            <a:pPr lvl="1"/>
            <a:r>
              <a:rPr lang="en-US" dirty="0"/>
              <a:t>meeting logs and video recordings</a:t>
            </a:r>
          </a:p>
          <a:p>
            <a:r>
              <a:rPr lang="en-US" dirty="0"/>
              <a:t>Implementation mostly by team members (public)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0D3011-2D48-085A-AFC5-20FFA463A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</a:t>
            </a:r>
            <a:r>
              <a:rPr lang="en-US" dirty="0">
                <a:hlinkClick r:id="rId2"/>
              </a:rPr>
              <a:t>LionWeb 2023.1</a:t>
            </a:r>
            <a:endParaRPr lang="en-US" dirty="0"/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>
                <a:latin typeface="Consolas" panose="020B0609020204030204" pitchFamily="49" charset="0"/>
              </a:rPr>
              <a:t>StructuredDataType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removed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en-US" dirty="0"/>
              <a:t>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en-US" dirty="0"/>
              <a:t>several test suites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D6AD83-5B44-A62E-F8F9-1BE250D0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 (</a:t>
            </a:r>
            <a:r>
              <a:rPr lang="en-US" dirty="0">
                <a:hlinkClick r:id="rId2"/>
              </a:rPr>
              <a:t>issues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formalizing model correctness incl. language (</a:t>
            </a:r>
            <a:r>
              <a:rPr lang="en-US" dirty="0">
                <a:hlinkClick r:id="rId3"/>
              </a:rPr>
              <a:t>PR</a:t>
            </a:r>
            <a:r>
              <a:rPr lang="en-US" dirty="0"/>
              <a:t>)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 (</a:t>
            </a:r>
            <a:r>
              <a:rPr lang="en-US" dirty="0">
                <a:hlinkClick r:id="rId4"/>
              </a:rPr>
              <a:t>issues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7BF2C-58E6-5D67-AA69-92A200B29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41DB-3848-C0C9-B250-B6E7AFAB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subtree(s) I send</a:t>
            </a:r>
          </a:p>
          <a:p>
            <a:pPr lvl="1"/>
            <a:r>
              <a:rPr lang="en-US" dirty="0"/>
              <a:t>guarantees repository contents are proper tree:</a:t>
            </a:r>
          </a:p>
          <a:p>
            <a:pPr lvl="2"/>
            <a:r>
              <a:rPr lang="en-US" dirty="0"/>
              <a:t>each node has exactly one parent (except for partition nodes)</a:t>
            </a:r>
          </a:p>
          <a:p>
            <a:pPr lvl="2"/>
            <a:r>
              <a:rPr lang="en-US" dirty="0"/>
              <a:t>unique node ids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362872-29A5-EEFF-0946-16903EEF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77695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475134"/>
            <a:chOff x="3723155" y="1420721"/>
            <a:chExt cx="3601941" cy="247513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2"/>
              <a:ext cx="2831598" cy="21399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Gill Sans MT" panose="020B0502020104020203" pitchFamily="34" charset="77"/>
              </a:endParaRPr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2430991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  <a:latin typeface="Gill Sans MT" panose="020B0502020104020203" pitchFamily="34" charset="77"/>
                </a:rPr>
                <a:t>Store subtree request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886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  <a:latin typeface="Gill Sans MT" panose="020B0502020104020203" pitchFamily="34" charset="77"/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latin typeface="Gill Sans MT" panose="020B0502020104020203" pitchFamily="34" charset="77"/>
                </a:endParaRPr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0573039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717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Repository after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827E7B-6465-A79D-38A1-5CD19845F2F0}"/>
              </a:ext>
            </a:extLst>
          </p:cNvPr>
          <p:cNvGrpSpPr/>
          <p:nvPr/>
        </p:nvGrpSpPr>
        <p:grpSpPr>
          <a:xfrm>
            <a:off x="978010" y="2271203"/>
            <a:ext cx="8075580" cy="3693131"/>
            <a:chOff x="978010" y="2271203"/>
            <a:chExt cx="8075580" cy="36931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8D6A18-366E-BFC3-36B0-CE208AE0A670}"/>
                </a:ext>
              </a:extLst>
            </p:cNvPr>
            <p:cNvGrpSpPr/>
            <p:nvPr/>
          </p:nvGrpSpPr>
          <p:grpSpPr>
            <a:xfrm>
              <a:off x="3678208" y="2271203"/>
              <a:ext cx="2569711" cy="836000"/>
              <a:chOff x="3678208" y="2271203"/>
              <a:chExt cx="2569711" cy="836000"/>
            </a:xfrm>
          </p:grpSpPr>
          <p:sp>
            <p:nvSpPr>
              <p:cNvPr id="18" name="Doughnut 17">
                <a:extLst>
                  <a:ext uri="{FF2B5EF4-FFF2-40B4-BE49-F238E27FC236}">
                    <a16:creationId xmlns:a16="http://schemas.microsoft.com/office/drawing/2014/main" id="{610E2F6A-F685-2373-546D-1D6A3A63A55D}"/>
                  </a:ext>
                </a:extLst>
              </p:cNvPr>
              <p:cNvSpPr/>
              <p:nvPr/>
            </p:nvSpPr>
            <p:spPr>
              <a:xfrm>
                <a:off x="4997234" y="2271203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864C70F3-82EB-BEA9-42E3-72708A7A2906}"/>
                  </a:ext>
                </a:extLst>
              </p:cNvPr>
              <p:cNvCxnSpPr>
                <a:cxnSpLocks/>
                <a:stCxn id="23" idx="0"/>
                <a:endCxn id="18" idx="2"/>
              </p:cNvCxnSpPr>
              <p:nvPr/>
            </p:nvCxnSpPr>
            <p:spPr>
              <a:xfrm rot="5400000" flipH="1" flipV="1">
                <a:off x="4115311" y="2225280"/>
                <a:ext cx="444820" cy="1319026"/>
              </a:xfrm>
              <a:prstGeom prst="curvedConnector2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9EB010A-920D-3145-44CE-FABE5A352F44}"/>
                </a:ext>
              </a:extLst>
            </p:cNvPr>
            <p:cNvGrpSpPr/>
            <p:nvPr/>
          </p:nvGrpSpPr>
          <p:grpSpPr>
            <a:xfrm>
              <a:off x="978010" y="3107203"/>
              <a:ext cx="8075580" cy="2857131"/>
              <a:chOff x="978010" y="3107203"/>
              <a:chExt cx="8075580" cy="285713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C207F98-1D64-CF8E-7CBF-CD02FC598EAA}"/>
                  </a:ext>
                </a:extLst>
              </p:cNvPr>
              <p:cNvGrpSpPr/>
              <p:nvPr/>
            </p:nvGrpSpPr>
            <p:grpSpPr>
              <a:xfrm>
                <a:off x="978010" y="3107203"/>
                <a:ext cx="3463457" cy="2600345"/>
                <a:chOff x="978010" y="3107203"/>
                <a:chExt cx="3463457" cy="2600345"/>
              </a:xfrm>
            </p:grpSpPr>
            <p:sp>
              <p:nvSpPr>
                <p:cNvPr id="20" name="Doughnut 19">
                  <a:extLst>
                    <a:ext uri="{FF2B5EF4-FFF2-40B4-BE49-F238E27FC236}">
                      <a16:creationId xmlns:a16="http://schemas.microsoft.com/office/drawing/2014/main" id="{C8F51B82-1919-920E-4234-E84759F0424A}"/>
                    </a:ext>
                  </a:extLst>
                </p:cNvPr>
                <p:cNvSpPr/>
                <p:nvPr/>
              </p:nvSpPr>
              <p:spPr>
                <a:xfrm>
                  <a:off x="978010" y="4925188"/>
                  <a:ext cx="1250685" cy="782360"/>
                </a:xfrm>
                <a:prstGeom prst="donut">
                  <a:avLst>
                    <a:gd name="adj" fmla="val 71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>
                    <a:solidFill>
                      <a:schemeClr val="tx1"/>
                    </a:solidFill>
                    <a:latin typeface="Gill Sans MT" panose="020B0502020104020203" pitchFamily="34" charset="77"/>
                  </a:endParaRPr>
                </a:p>
              </p:txBody>
            </p:sp>
            <p:cxnSp>
              <p:nvCxnSpPr>
                <p:cNvPr id="22" name="Curved Connector 21">
                  <a:extLst>
                    <a:ext uri="{FF2B5EF4-FFF2-40B4-BE49-F238E27FC236}">
                      <a16:creationId xmlns:a16="http://schemas.microsoft.com/office/drawing/2014/main" id="{C7DFB26D-4508-EA9F-FFA6-313FCF676B03}"/>
                    </a:ext>
                  </a:extLst>
                </p:cNvPr>
                <p:cNvCxnSpPr>
                  <a:cxnSpLocks/>
                  <a:stCxn id="23" idx="2"/>
                  <a:endCxn id="20" idx="6"/>
                </p:cNvCxnSpPr>
                <p:nvPr/>
              </p:nvCxnSpPr>
              <p:spPr>
                <a:xfrm rot="5400000">
                  <a:off x="2172035" y="3810195"/>
                  <a:ext cx="1562834" cy="1449513"/>
                </a:xfrm>
                <a:prstGeom prst="curvedConnector2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A353CCD-678D-27C4-6AE6-F52F51235B76}"/>
                    </a:ext>
                  </a:extLst>
                </p:cNvPr>
                <p:cNvSpPr txBox="1"/>
                <p:nvPr/>
              </p:nvSpPr>
              <p:spPr>
                <a:xfrm>
                  <a:off x="2914949" y="3107203"/>
                  <a:ext cx="1526518" cy="64633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dirty="0">
                      <a:solidFill>
                        <a:schemeClr val="bg1">
                          <a:lumMod val="50000"/>
                        </a:schemeClr>
                      </a:solidFill>
                      <a:latin typeface="Gill Sans MT" panose="020B0502020104020203" pitchFamily="34" charset="77"/>
                    </a:rPr>
                    <a:t>B is no longer a child of A</a:t>
                  </a:r>
                </a:p>
              </p:txBody>
            </p:sp>
          </p:grpSp>
          <p:sp>
            <p:nvSpPr>
              <p:cNvPr id="51" name="Doughnut 50">
                <a:extLst>
                  <a:ext uri="{FF2B5EF4-FFF2-40B4-BE49-F238E27FC236}">
                    <a16:creationId xmlns:a16="http://schemas.microsoft.com/office/drawing/2014/main" id="{26D77965-A217-1A47-8FF0-A62FAF7E2950}"/>
                  </a:ext>
                </a:extLst>
              </p:cNvPr>
              <p:cNvSpPr/>
              <p:nvPr/>
            </p:nvSpPr>
            <p:spPr>
              <a:xfrm>
                <a:off x="7802905" y="518197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57" name="Curved Connector 56">
                <a:extLst>
                  <a:ext uri="{FF2B5EF4-FFF2-40B4-BE49-F238E27FC236}">
                    <a16:creationId xmlns:a16="http://schemas.microsoft.com/office/drawing/2014/main" id="{DEA3F067-CD66-453C-6EE6-682A8187170E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4441467" y="3430369"/>
                <a:ext cx="3361440" cy="2142787"/>
              </a:xfrm>
              <a:prstGeom prst="curvedConnector3">
                <a:avLst>
                  <a:gd name="adj1" fmla="val 61839"/>
                </a:avLst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1959456-0F71-98B7-0BE2-39FE30BCE6E3}"/>
              </a:ext>
            </a:extLst>
          </p:cNvPr>
          <p:cNvGrpSpPr/>
          <p:nvPr/>
        </p:nvGrpSpPr>
        <p:grpSpPr>
          <a:xfrm>
            <a:off x="3845152" y="3829953"/>
            <a:ext cx="7819891" cy="2500326"/>
            <a:chOff x="3845152" y="3829953"/>
            <a:chExt cx="7819891" cy="25003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271840-1B07-E866-C7A8-1D2BA211CA35}"/>
                </a:ext>
              </a:extLst>
            </p:cNvPr>
            <p:cNvGrpSpPr/>
            <p:nvPr/>
          </p:nvGrpSpPr>
          <p:grpSpPr>
            <a:xfrm>
              <a:off x="3845152" y="4992377"/>
              <a:ext cx="2725681" cy="1266907"/>
              <a:chOff x="3845152" y="4992377"/>
              <a:chExt cx="2725681" cy="1266907"/>
            </a:xfrm>
          </p:grpSpPr>
          <p:sp>
            <p:nvSpPr>
              <p:cNvPr id="19" name="Doughnut 18">
                <a:extLst>
                  <a:ext uri="{FF2B5EF4-FFF2-40B4-BE49-F238E27FC236}">
                    <a16:creationId xmlns:a16="http://schemas.microsoft.com/office/drawing/2014/main" id="{A6552CF4-75AE-4E6C-73EB-270A06BA1FDF}"/>
                  </a:ext>
                </a:extLst>
              </p:cNvPr>
              <p:cNvSpPr/>
              <p:nvPr/>
            </p:nvSpPr>
            <p:spPr>
              <a:xfrm>
                <a:off x="3845152" y="5476924"/>
                <a:ext cx="1250685" cy="782360"/>
              </a:xfrm>
              <a:prstGeom prst="donut">
                <a:avLst>
                  <a:gd name="adj" fmla="val 7177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8D7616-7221-BA85-5639-50174BC56536}"/>
                  </a:ext>
                </a:extLst>
              </p:cNvPr>
              <p:cNvSpPr txBox="1"/>
              <p:nvPr/>
            </p:nvSpPr>
            <p:spPr>
              <a:xfrm>
                <a:off x="5320148" y="4992377"/>
                <a:ext cx="1250685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L" dirty="0">
                    <a:solidFill>
                      <a:srgbClr val="C00000"/>
                    </a:solidFill>
                    <a:latin typeface="Gill Sans MT" panose="020B0502020104020203" pitchFamily="34" charset="77"/>
                  </a:rPr>
                  <a:t>G has been deleted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8ADF9364-AC5D-E883-4BBC-A2DA6F69B369}"/>
                  </a:ext>
                </a:extLst>
              </p:cNvPr>
              <p:cNvCxnSpPr>
                <a:cxnSpLocks/>
                <a:stCxn id="31" idx="2"/>
                <a:endCxn id="19" idx="6"/>
              </p:cNvCxnSpPr>
              <p:nvPr/>
            </p:nvCxnSpPr>
            <p:spPr>
              <a:xfrm rot="5400000">
                <a:off x="5405966" y="5328579"/>
                <a:ext cx="229396" cy="849654"/>
              </a:xfrm>
              <a:prstGeom prst="curvedConnector2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E44BBC-B5AF-3205-C73F-53C742CE72E7}"/>
                </a:ext>
              </a:extLst>
            </p:cNvPr>
            <p:cNvGrpSpPr/>
            <p:nvPr/>
          </p:nvGrpSpPr>
          <p:grpSpPr>
            <a:xfrm>
              <a:off x="5945492" y="5638707"/>
              <a:ext cx="5719551" cy="691572"/>
              <a:chOff x="5945492" y="5638707"/>
              <a:chExt cx="5719551" cy="691572"/>
            </a:xfrm>
          </p:grpSpPr>
          <p:graphicFrame>
            <p:nvGraphicFramePr>
              <p:cNvPr id="26" name="Diagram 25">
                <a:extLst>
                  <a:ext uri="{FF2B5EF4-FFF2-40B4-BE49-F238E27FC236}">
                    <a16:creationId xmlns:a16="http://schemas.microsoft.com/office/drawing/2014/main" id="{788E1401-FB90-2A67-6D91-8FE7150A4F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8714582"/>
                  </p:ext>
                </p:extLst>
              </p:nvPr>
            </p:nvGraphicFramePr>
            <p:xfrm>
              <a:off x="10111036" y="5800462"/>
              <a:ext cx="1554007" cy="43179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27" name="Doughnut 26">
                <a:extLst>
                  <a:ext uri="{FF2B5EF4-FFF2-40B4-BE49-F238E27FC236}">
                    <a16:creationId xmlns:a16="http://schemas.microsoft.com/office/drawing/2014/main" id="{C8CB9317-C162-6622-9E99-7950877BEF6C}"/>
                  </a:ext>
                </a:extLst>
              </p:cNvPr>
              <p:cNvSpPr/>
              <p:nvPr/>
            </p:nvSpPr>
            <p:spPr>
              <a:xfrm>
                <a:off x="10176881" y="5702436"/>
                <a:ext cx="1279607" cy="627843"/>
              </a:xfrm>
              <a:prstGeom prst="donut">
                <a:avLst>
                  <a:gd name="adj" fmla="val 7177"/>
                </a:avLst>
              </a:prstGeom>
              <a:pattFill prst="dkVert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rgbClr val="C00000"/>
                  </a:solidFill>
                  <a:latin typeface="Gill Sans MT" panose="020B0502020104020203" pitchFamily="34" charset="77"/>
                </a:endParaRP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3BCB0176-5A26-A587-E06E-CEBAC8C10597}"/>
                  </a:ext>
                </a:extLst>
              </p:cNvPr>
              <p:cNvCxnSpPr>
                <a:cxnSpLocks/>
                <a:stCxn id="31" idx="2"/>
                <a:endCxn id="27" idx="4"/>
              </p:cNvCxnSpPr>
              <p:nvPr/>
            </p:nvCxnSpPr>
            <p:spPr>
              <a:xfrm rot="16200000" flipH="1">
                <a:off x="8035303" y="3548896"/>
                <a:ext cx="691571" cy="4871194"/>
              </a:xfrm>
              <a:prstGeom prst="curvedConnector3">
                <a:avLst>
                  <a:gd name="adj1" fmla="val 152922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3EC63A4A-E114-3C38-77E1-D2107DC9F7C8}"/>
                </a:ext>
              </a:extLst>
            </p:cNvPr>
            <p:cNvCxnSpPr>
              <a:cxnSpLocks/>
              <a:stCxn id="31" idx="0"/>
              <a:endCxn id="11" idx="2"/>
            </p:cNvCxnSpPr>
            <p:nvPr/>
          </p:nvCxnSpPr>
          <p:spPr>
            <a:xfrm rot="5400000" flipH="1" flipV="1">
              <a:off x="5366768" y="4408676"/>
              <a:ext cx="1162425" cy="497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Code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Implements bulk API</a:t>
            </a:r>
          </a:p>
          <a:p>
            <a:r>
              <a:rPr lang="en-US" dirty="0"/>
              <a:t>Guarantees repository contents are proper tree</a:t>
            </a:r>
          </a:p>
          <a:p>
            <a:pPr marL="1028700" lvl="1" indent="-342900"/>
            <a:r>
              <a:rPr lang="en-US" dirty="0"/>
              <a:t>language agnostic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r>
              <a:rPr lang="en-US" dirty="0"/>
              <a:t>Optimized methods for uploading huge models</a:t>
            </a:r>
          </a:p>
          <a:p>
            <a:pPr marL="1028700" lvl="1" indent="-342900"/>
            <a:r>
              <a:rPr lang="en-US" dirty="0"/>
              <a:t>millions of nodes</a:t>
            </a:r>
          </a:p>
          <a:p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App: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PostgreSQL backend</a:t>
            </a:r>
          </a:p>
          <a:p>
            <a:pPr lvl="1"/>
            <a:r>
              <a:rPr lang="en-US" dirty="0"/>
              <a:t>written in TypeScript</a:t>
            </a:r>
          </a:p>
          <a:p>
            <a:pPr lvl="1"/>
            <a:r>
              <a:rPr lang="en-US" dirty="0"/>
              <a:t>reuses LionWeb TypeScript implementation</a:t>
            </a:r>
          </a:p>
          <a:p>
            <a:r>
              <a:rPr lang="en-US" dirty="0"/>
              <a:t>Provides TypeScript repository client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out of scope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nl-NL" dirty="0"/>
              <a:t>C#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Streaming, memory-efficient M1/M2 (de)serializer with custom error handling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&amp; lenient nodes</a:t>
            </a:r>
          </a:p>
          <a:p>
            <a:r>
              <a:rPr lang="en-US" dirty="0"/>
              <a:t>Roslyn-based generator LionWeb M2 </a:t>
            </a:r>
            <a:r>
              <a:rPr lang="en-US" dirty="0">
                <a:sym typeface="Wingdings" panose="05000000000000000000" pitchFamily="2" charset="2"/>
              </a:rPr>
              <a:t> C# types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cloner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textualizer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reference finder</a:t>
            </a:r>
          </a:p>
          <a:p>
            <a:r>
              <a:rPr lang="en-US" dirty="0">
                <a:sym typeface="Wingdings" panose="05000000000000000000" pitchFamily="2" charset="2"/>
              </a:rPr>
              <a:t>Extensive test coverage</a:t>
            </a:r>
          </a:p>
          <a:p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281E6E-3EAB-6C44-18EA-F0028DC7C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Java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Memory-efficient M1/M2 (de)serializer with pluggable workers</a:t>
            </a:r>
          </a:p>
          <a:p>
            <a:pPr marL="1028700" lvl="1" indent="-342900"/>
            <a:r>
              <a:rPr lang="en-US" dirty="0"/>
              <a:t>additional binary wire formats</a:t>
            </a:r>
          </a:p>
          <a:p>
            <a:r>
              <a:rPr lang="en-US" dirty="0"/>
              <a:t>Low-level serialization API, high-level node API</a:t>
            </a:r>
          </a:p>
          <a:p>
            <a:r>
              <a:rPr lang="en-US" dirty="0"/>
              <a:t>Annotations, dynamic &amp; proxy nodes</a:t>
            </a:r>
          </a:p>
          <a:p>
            <a:r>
              <a:rPr lang="en-US" dirty="0"/>
              <a:t>Node and language navigation utils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Advanced utilities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 comparator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validator</a:t>
            </a:r>
          </a:p>
          <a:p>
            <a:r>
              <a:rPr lang="en-US" dirty="0"/>
              <a:t>EMF M1/M2 Importer + Exporter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43D7D7-ECCA-0A0F-9BAA-BC2A1E8EE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Idiomatic Kotlin adaptions of Java APIs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Kotlin types (together with </a:t>
            </a:r>
            <a:r>
              <a:rPr lang="en-US" dirty="0" err="1">
                <a:sym typeface="Wingdings" panose="05000000000000000000" pitchFamily="2" charset="2"/>
              </a:rPr>
              <a:t>StarLasu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Repository client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bulk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huge model upload API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compression</a:t>
            </a:r>
            <a:endParaRPr lang="en-NL" dirty="0"/>
          </a:p>
          <a:p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B6C227-72CC-ACC7-EBF9-59F220CD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 Library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M1/M2 (de)serializer</a:t>
            </a:r>
          </a:p>
          <a:p>
            <a:r>
              <a:rPr lang="en-US" dirty="0"/>
              <a:t>Low-level serialization API, high-level semantic-enforcing node API</a:t>
            </a:r>
          </a:p>
          <a:p>
            <a:r>
              <a:rPr lang="en-US" dirty="0"/>
              <a:t>Annotations, dynamic nodes</a:t>
            </a:r>
          </a:p>
          <a:p>
            <a:r>
              <a:rPr lang="en-US" dirty="0"/>
              <a:t>Generator LionWeb M2 </a:t>
            </a:r>
            <a:r>
              <a:rPr lang="en-US" dirty="0">
                <a:sym typeface="Wingdings" panose="05000000000000000000" pitchFamily="2" charset="2"/>
              </a:rPr>
              <a:t> TypeScript types</a:t>
            </a:r>
            <a:endParaRPr lang="en-US" dirty="0"/>
          </a:p>
          <a:p>
            <a:r>
              <a:rPr lang="en-US" dirty="0"/>
              <a:t>Command line utilities</a:t>
            </a:r>
          </a:p>
          <a:p>
            <a:pPr lvl="1"/>
            <a:r>
              <a:rPr lang="en-US" dirty="0"/>
              <a:t>validator</a:t>
            </a:r>
          </a:p>
          <a:p>
            <a:pPr lvl="1"/>
            <a:r>
              <a:rPr lang="en-US" dirty="0"/>
              <a:t>differ</a:t>
            </a:r>
          </a:p>
          <a:p>
            <a:pPr lvl="1"/>
            <a:r>
              <a:rPr lang="en-US" dirty="0" err="1"/>
              <a:t>textualizer</a:t>
            </a:r>
            <a:endParaRPr lang="en-US" dirty="0"/>
          </a:p>
          <a:p>
            <a:pPr lvl="1"/>
            <a:r>
              <a:rPr lang="en-US" dirty="0"/>
              <a:t>diagram generator for languages (</a:t>
            </a:r>
            <a:r>
              <a:rPr lang="en-US" dirty="0" err="1"/>
              <a:t>PlantUML</a:t>
            </a:r>
            <a:r>
              <a:rPr lang="en-US" dirty="0"/>
              <a:t>/Mermaid)</a:t>
            </a:r>
          </a:p>
          <a:p>
            <a:pPr lvl="1"/>
            <a:r>
              <a:rPr lang="en-US" dirty="0"/>
              <a:t>measure</a:t>
            </a:r>
          </a:p>
          <a:p>
            <a:pPr lvl="1"/>
            <a:r>
              <a:rPr lang="en-US" dirty="0"/>
              <a:t>repair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infer language from JSON instance</a:t>
            </a:r>
          </a:p>
          <a:p>
            <a:r>
              <a:rPr lang="en-US" dirty="0">
                <a:hlinkClick r:id="rId2"/>
              </a:rPr>
              <a:t>https://github.com/LionWeb-io/lionweb-typescript</a:t>
            </a:r>
            <a:r>
              <a:rPr lang="en-US" dirty="0"/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E1A1BF-91C9-244E-E605-02F47CEB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MPS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M1 (de)serializer, M2 serializer</a:t>
            </a:r>
          </a:p>
          <a:p>
            <a:r>
              <a:rPr lang="en-US" dirty="0"/>
              <a:t>Annotations, custom extensions for node/concept descriptions</a:t>
            </a:r>
          </a:p>
          <a:p>
            <a:r>
              <a:rPr lang="en-US" dirty="0"/>
              <a:t>MPS language attributes for LionWeb </a:t>
            </a:r>
            <a:r>
              <a:rPr lang="en-US" dirty="0" err="1"/>
              <a:t>infos</a:t>
            </a:r>
            <a:endParaRPr lang="en-US" dirty="0"/>
          </a:p>
          <a:p>
            <a:r>
              <a:rPr lang="en-US" dirty="0"/>
              <a:t>Command line interface to serialize M2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M2 </a:t>
            </a:r>
            <a:r>
              <a:rPr lang="en-US" dirty="0" err="1"/>
              <a:t>deserializer</a:t>
            </a:r>
            <a:endParaRPr lang="en-US" dirty="0"/>
          </a:p>
          <a:p>
            <a:pPr lvl="1"/>
            <a:r>
              <a:rPr lang="en-US" dirty="0"/>
              <a:t>bulk-like repository API</a:t>
            </a:r>
          </a:p>
          <a:p>
            <a:pPr lvl="1"/>
            <a:r>
              <a:rPr lang="en-US" dirty="0"/>
              <a:t>bulk-like repository client</a:t>
            </a: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D56A01-D001-9B19-5771-2CF6A131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r>
              <a:rPr lang="en-US" dirty="0"/>
              <a:t> Plugin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repository API</a:t>
            </a:r>
          </a:p>
          <a:p>
            <a:pPr lvl="1"/>
            <a:r>
              <a:rPr lang="en-US" dirty="0"/>
              <a:t>partial support for references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2CDF78-626F-9103-0B9B-BAFB882D7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  <a:r>
              <a:rPr lang="en-US" dirty="0"/>
              <a:t>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M3 in Freon</a:t>
            </a:r>
          </a:p>
          <a:p>
            <a:r>
              <a:rPr lang="en-GB" dirty="0"/>
              <a:t>Web editor to edit LionWeb languages</a:t>
            </a:r>
          </a:p>
          <a:p>
            <a:pPr lvl="1"/>
            <a:r>
              <a:rPr lang="en-GB" dirty="0"/>
              <a:t>load/store JSON</a:t>
            </a:r>
          </a:p>
          <a:p>
            <a:endParaRPr lang="en-NL" dirty="0"/>
          </a:p>
          <a:p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B8F887F-6556-975C-BEE2-0473C275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0FE7-F5FF-A65F-FD8D-22A081E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Rascal Plugin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CC0A-ACB5-DF0D-D984-06925264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(de)serializer, M2 </a:t>
            </a:r>
            <a:r>
              <a:rPr lang="en-US" dirty="0" err="1"/>
              <a:t>deserializer</a:t>
            </a:r>
            <a:endParaRPr lang="en-US" dirty="0"/>
          </a:p>
          <a:p>
            <a:r>
              <a:rPr lang="en-US" dirty="0"/>
              <a:t>Annotations, generalizations, references</a:t>
            </a:r>
          </a:p>
          <a:p>
            <a:r>
              <a:rPr lang="en-US" dirty="0"/>
              <a:t>Custom-made pointers and </a:t>
            </a:r>
            <a:r>
              <a:rPr lang="en-US" dirty="0" err="1"/>
              <a:t>lionspace</a:t>
            </a:r>
            <a:r>
              <a:rPr lang="en-US" dirty="0"/>
              <a:t> for </a:t>
            </a:r>
            <a:r>
              <a:rPr lang="en-US" dirty="0" err="1"/>
              <a:t>LionCore</a:t>
            </a:r>
            <a:r>
              <a:rPr lang="en-US" dirty="0"/>
              <a:t> languages and nodes</a:t>
            </a:r>
          </a:p>
          <a:p>
            <a:r>
              <a:rPr lang="en-US" dirty="0"/>
              <a:t>Rascal terminal to invoke transformations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https://github.com/UlyanaTikhonova/lionweb-rascal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4D4790E-D5D4-5F34-299E-660825BC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Meinte</a:t>
            </a:r>
            <a:r>
              <a:rPr lang="en-US" b="1" dirty="0">
                <a:latin typeface="Gill Sans MT" panose="020B0502020104020203" pitchFamily="34" charset="77"/>
              </a:rPr>
              <a:t> Boersma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Norman Koester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 err="1">
                <a:latin typeface="Gill Sans MT" panose="020B0502020104020203" pitchFamily="34" charset="77"/>
              </a:rPr>
              <a:t>Sergej</a:t>
            </a:r>
            <a:r>
              <a:rPr lang="en-US" b="1" dirty="0">
                <a:latin typeface="Gill Sans MT" panose="020B0502020104020203" pitchFamily="34" charset="77"/>
              </a:rPr>
              <a:t> </a:t>
            </a:r>
            <a:r>
              <a:rPr lang="en-US" b="1" dirty="0" err="1">
                <a:latin typeface="Gill Sans MT" panose="020B0502020104020203" pitchFamily="34" charset="77"/>
              </a:rPr>
              <a:t>Koscejev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Sascha </a:t>
            </a:r>
            <a:r>
              <a:rPr lang="en-US" b="1" dirty="0" err="1">
                <a:latin typeface="Gill Sans MT" panose="020B0502020104020203" pitchFamily="34" charset="77"/>
              </a:rPr>
              <a:t>Lisson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itemis</a:t>
            </a:r>
            <a:r>
              <a:rPr lang="en-US" dirty="0">
                <a:latin typeface="Gill Sans MT" panose="020B0502020104020203" pitchFamily="34" charset="77"/>
              </a:rPr>
              <a:t> (Modelix)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155825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Eugen Schindler	</a:t>
            </a:r>
            <a:r>
              <a:rPr lang="en-US" dirty="0">
                <a:latin typeface="Gill Sans MT" panose="020B0502020104020203" pitchFamily="34" charset="77"/>
              </a:rPr>
              <a:t>Canon Production Printing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</a:t>
            </a:r>
            <a:r>
              <a:rPr lang="en-US" dirty="0"/>
              <a:t>and</a:t>
            </a:r>
            <a:r>
              <a:rPr lang="en-NL" dirty="0"/>
              <a:t> Contact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l Sans MT" panose="020B0502020104020203" pitchFamily="34" charset="77"/>
            </a:endParaRPr>
          </a:p>
          <a:p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Want to work with us:	</a:t>
            </a:r>
            <a:r>
              <a:rPr lang="en-NL" sz="1600" b="1" dirty="0">
                <a:latin typeface="Gill Sans MT" panose="020B0502020104020203" pitchFamily="34" charset="77"/>
              </a:rPr>
              <a:t>Git</a:t>
            </a:r>
            <a:r>
              <a:rPr lang="en-US" sz="1600" b="1" dirty="0">
                <a:latin typeface="Gill Sans MT" panose="020B0502020104020203" pitchFamily="34" charset="77"/>
              </a:rPr>
              <a:t>H</a:t>
            </a:r>
            <a:r>
              <a:rPr lang="en-NL" sz="1600" b="1" dirty="0" err="1">
                <a:latin typeface="Gill Sans MT" panose="020B0502020104020203" pitchFamily="34" charset="77"/>
              </a:rPr>
              <a:t>ub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  <a:endParaRPr lang="en" sz="1600" b="1" dirty="0">
              <a:latin typeface="Gill Sans MT" panose="020B0502020104020203" pitchFamily="34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l Sans MT" panose="020B0502020104020203" pitchFamily="34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l Sans MT" panose="020B0502020104020203" pitchFamily="34" charset="77"/>
              </a:rPr>
              <a:t>		</a:t>
            </a:r>
            <a:r>
              <a:rPr lang="en-GB" sz="1600" dirty="0">
                <a:latin typeface="Gill Sans MT" panose="020B0502020104020203" pitchFamily="34" charset="77"/>
                <a:hlinkClick r:id="rId3"/>
              </a:rPr>
              <a:t>https://github.com/LionWeb-io</a:t>
            </a:r>
            <a:r>
              <a:rPr lang="en-NL" sz="1600" dirty="0">
                <a:latin typeface="Gill Sans MT" panose="020B0502020104020203" pitchFamily="34" charset="77"/>
              </a:rPr>
              <a:t> </a:t>
            </a: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endParaRPr lang="en-NL" sz="1600" b="1" dirty="0">
              <a:latin typeface="Gill Sans MT" panose="020B0502020104020203" pitchFamily="34" charset="77"/>
            </a:endParaRPr>
          </a:p>
          <a:p>
            <a:r>
              <a:rPr lang="en" sz="1600" b="1" dirty="0">
                <a:latin typeface="Gill Sans MT" panose="020B0502020104020203" pitchFamily="34" charset="77"/>
              </a:rPr>
              <a:t>Slack to follow us, use, or implement LionWeb</a:t>
            </a:r>
            <a:r>
              <a:rPr lang="en-NL" sz="1600" b="1" dirty="0">
                <a:latin typeface="Gill Sans MT" panose="020B0502020104020203" pitchFamily="34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l Sans MT" panose="020B0502020104020203" pitchFamily="34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Gill Sans MT" panose="020B0502020104020203" pitchFamily="34" charset="77"/>
              </a:rPr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l Sans MT" panose="020B0502020104020203" pitchFamily="34" charset="77"/>
            </a:endParaRPr>
          </a:p>
          <a:p>
            <a:endParaRPr lang="en-US" b="1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Alex </a:t>
            </a:r>
            <a:r>
              <a:rPr lang="en-US" b="1" dirty="0" err="1">
                <a:latin typeface="Gill Sans MT" panose="020B0502020104020203" pitchFamily="34" charset="77"/>
              </a:rPr>
              <a:t>Shatalin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Jetbrains</a:t>
            </a:r>
            <a:r>
              <a:rPr lang="en-US" dirty="0">
                <a:latin typeface="Gill Sans MT" panose="020B0502020104020203" pitchFamily="34" charset="77"/>
              </a:rPr>
              <a:t> (MPS)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Niko Stotz	</a:t>
            </a:r>
            <a:r>
              <a:rPr lang="en-US" dirty="0">
                <a:latin typeface="Gill Sans MT" panose="020B0502020104020203" pitchFamily="34" charset="77"/>
              </a:rPr>
              <a:t>F1RE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Federico </a:t>
            </a:r>
            <a:r>
              <a:rPr lang="en-US" b="1" dirty="0" err="1">
                <a:latin typeface="Gill Sans MT" panose="020B0502020104020203" pitchFamily="34" charset="77"/>
              </a:rPr>
              <a:t>Tomassetti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Strumenta</a:t>
            </a:r>
            <a:endParaRPr lang="en-NL" dirty="0">
              <a:latin typeface="Gill Sans MT" panose="020B0502020104020203" pitchFamily="34" charset="77"/>
            </a:endParaRP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Markus </a:t>
            </a:r>
            <a:r>
              <a:rPr lang="en-US" b="1" dirty="0" err="1">
                <a:latin typeface="Gill Sans MT" panose="020B0502020104020203" pitchFamily="34" charset="77"/>
              </a:rPr>
              <a:t>Voelter</a:t>
            </a:r>
            <a:r>
              <a:rPr lang="en-US" b="1" dirty="0">
                <a:latin typeface="Gill Sans MT" panose="020B0502020104020203" pitchFamily="34" charset="77"/>
              </a:rPr>
              <a:t>	</a:t>
            </a:r>
            <a:r>
              <a:rPr lang="en-US" dirty="0">
                <a:latin typeface="Gill Sans MT" panose="020B0502020104020203" pitchFamily="34" charset="77"/>
              </a:rPr>
              <a:t>Freelancer</a:t>
            </a:r>
          </a:p>
          <a:p>
            <a:pPr>
              <a:tabLst>
                <a:tab pos="2508250" algn="l"/>
              </a:tabLst>
            </a:pPr>
            <a:r>
              <a:rPr lang="en-US" b="1" dirty="0">
                <a:latin typeface="Gill Sans MT" panose="020B0502020104020203" pitchFamily="34" charset="77"/>
              </a:rPr>
              <a:t>Jos Warmer	</a:t>
            </a:r>
            <a:r>
              <a:rPr lang="en-US" dirty="0">
                <a:latin typeface="Gill Sans MT" panose="020B0502020104020203" pitchFamily="34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36015D1-111A-2EFD-D627-4AC6E58E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1BE83-1A3F-FC65-CCD2-F1B246C71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584" y="4366647"/>
            <a:ext cx="1998852" cy="19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3428212" y="5287247"/>
            <a:ext cx="5724269" cy="1081568"/>
            <a:chOff x="3428212" y="5287247"/>
            <a:chExt cx="5724269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3" y="5287247"/>
              <a:ext cx="4634638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316A58-36E0-44CD-C9D3-2302E8D4684C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E9B38-05B6-2ADE-7851-8D6C92DA9FEB}"/>
                </a:ext>
              </a:extLst>
            </p:cNvPr>
            <p:cNvSpPr txBox="1"/>
            <p:nvPr/>
          </p:nvSpPr>
          <p:spPr>
            <a:xfrm>
              <a:off x="1712644" y="55158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FB9BDF-60A7-5237-8E87-EE427F21B96C}"/>
                </a:ext>
              </a:extLst>
            </p:cNvPr>
            <p:cNvSpPr txBox="1"/>
            <p:nvPr/>
          </p:nvSpPr>
          <p:spPr>
            <a:xfrm>
              <a:off x="11525946" y="270875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D73178-8C15-8D17-448C-C12295A44CA6}"/>
                </a:ext>
              </a:extLst>
            </p:cNvPr>
            <p:cNvSpPr txBox="1"/>
            <p:nvPr/>
          </p:nvSpPr>
          <p:spPr>
            <a:xfrm>
              <a:off x="11525946" y="3975026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55AF5-57B3-7546-F153-2798CD8F8D15}"/>
                </a:ext>
              </a:extLst>
            </p:cNvPr>
            <p:cNvSpPr txBox="1"/>
            <p:nvPr/>
          </p:nvSpPr>
          <p:spPr>
            <a:xfrm>
              <a:off x="11525946" y="43016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469D7F-0FB2-C985-5364-FCC245D66016}"/>
                </a:ext>
              </a:extLst>
            </p:cNvPr>
            <p:cNvSpPr txBox="1"/>
            <p:nvPr/>
          </p:nvSpPr>
          <p:spPr>
            <a:xfrm>
              <a:off x="6963179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18BD0-4D3F-538F-7CED-7729B3DCAFEE}"/>
                </a:ext>
              </a:extLst>
            </p:cNvPr>
            <p:cNvSpPr txBox="1"/>
            <p:nvPr/>
          </p:nvSpPr>
          <p:spPr>
            <a:xfrm>
              <a:off x="8286565" y="55626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1989F2-255E-D1FB-AAA0-99D7A8A7CA1A}"/>
                </a:ext>
              </a:extLst>
            </p:cNvPr>
            <p:cNvSpPr txBox="1"/>
            <p:nvPr/>
          </p:nvSpPr>
          <p:spPr>
            <a:xfrm>
              <a:off x="1708317" y="5964545"/>
              <a:ext cx="506870" cy="58477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Talk at </a:t>
            </a:r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4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and Presentations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Conferences</a:t>
            </a:r>
          </a:p>
          <a:p>
            <a:pPr lvl="1"/>
            <a:r>
              <a:rPr lang="en-US" dirty="0" err="1">
                <a:hlinkClick r:id="rId2"/>
              </a:rPr>
              <a:t>LangDev</a:t>
            </a:r>
            <a:r>
              <a:rPr lang="en-US" dirty="0">
                <a:hlinkClick r:id="rId2"/>
              </a:rPr>
              <a:t> 2023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SEN Symposium 2024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MODELS 2024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Meetups</a:t>
            </a:r>
          </a:p>
          <a:p>
            <a:pPr lvl="1"/>
            <a:r>
              <a:rPr lang="en-US" dirty="0">
                <a:hlinkClick r:id="rId5"/>
              </a:rPr>
              <a:t>MPS Community Meetup 2023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Strumenta</a:t>
            </a:r>
            <a:r>
              <a:rPr lang="en-US" dirty="0">
                <a:hlinkClick r:id="rId6"/>
              </a:rPr>
              <a:t> Community Panel Session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Universities</a:t>
            </a:r>
          </a:p>
          <a:p>
            <a:pPr lvl="1"/>
            <a:r>
              <a:rPr lang="en-US" dirty="0"/>
              <a:t>Essen</a:t>
            </a:r>
          </a:p>
          <a:p>
            <a:pPr lvl="1"/>
            <a:r>
              <a:rPr lang="en-US" dirty="0"/>
              <a:t>Aachen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Customers use different software to work with their laser tools. The next generation of software uses LionWeb to assure data consistency, reducing user friction.</a:t>
            </a:r>
          </a:p>
          <a:p>
            <a:r>
              <a:rPr lang="en-US" dirty="0" err="1"/>
              <a:t>Strumenta</a:t>
            </a:r>
            <a:r>
              <a:rPr lang="en-US" dirty="0"/>
              <a:t> Code Insight Studio</a:t>
            </a:r>
          </a:p>
          <a:p>
            <a:pPr marL="457200" lvl="1" indent="0">
              <a:buNone/>
            </a:pPr>
            <a:r>
              <a:rPr lang="en-GB" dirty="0"/>
              <a:t>Presentation yesterday “</a:t>
            </a:r>
            <a:r>
              <a:rPr lang="en-GB" i="1" dirty="0"/>
              <a:t>Language Engineering for Language Migrations”.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marL="457200" lvl="1" indent="0">
              <a:buNone/>
            </a:pPr>
            <a:r>
              <a:rPr lang="en-GB" dirty="0"/>
              <a:t>A product to assist the staff at clinical trial sites consisting of two parts:</a:t>
            </a:r>
          </a:p>
          <a:p>
            <a:pPr lvl="1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1"/>
            <a:r>
              <a:rPr lang="en-GB" dirty="0"/>
              <a:t>A custom web-based runtime system, guiding them through the work of each visit and study.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9FD9-99A0-5587-382A-DFE44668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US" dirty="0"/>
              <a:t>Interested in Integration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6B0-7A92-2E76-9146-8639BA76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Langium</a:t>
            </a:r>
            <a:r>
              <a:rPr lang="en-US" dirty="0"/>
              <a:t> - Niko</a:t>
            </a:r>
          </a:p>
          <a:p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WebMPS</a:t>
            </a:r>
            <a:endParaRPr lang="en-US" dirty="0"/>
          </a:p>
          <a:p>
            <a:r>
              <a:rPr lang="en-US" dirty="0" err="1"/>
              <a:t>Metadev</a:t>
            </a:r>
            <a:r>
              <a:rPr lang="en-US" dirty="0"/>
              <a:t> </a:t>
            </a:r>
            <a:r>
              <a:rPr lang="en-US" dirty="0" err="1"/>
              <a:t>Daga</a:t>
            </a:r>
            <a:endParaRPr lang="en-US" dirty="0"/>
          </a:p>
          <a:p>
            <a:r>
              <a:rPr lang="en-US" dirty="0" err="1"/>
              <a:t>Dclare</a:t>
            </a:r>
            <a:r>
              <a:rPr lang="en-US" dirty="0"/>
              <a:t> - Niko</a:t>
            </a:r>
          </a:p>
          <a:p>
            <a:r>
              <a:rPr lang="en-US" dirty="0" err="1"/>
              <a:t>Spoofax</a:t>
            </a:r>
            <a:r>
              <a:rPr lang="en-US" dirty="0"/>
              <a:t> - </a:t>
            </a:r>
            <a:r>
              <a:rPr lang="en-US" dirty="0" err="1"/>
              <a:t>Meinte</a:t>
            </a:r>
            <a:endParaRPr lang="en-US" dirty="0"/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44635D-A386-CBE1-2B7C-68AA822C6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3376</TotalTime>
  <Words>1183</Words>
  <Application>Microsoft Office PowerPoint</Application>
  <PresentationFormat>Widescreen</PresentationFormat>
  <Paragraphs>307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Gill Sans MT</vt:lpstr>
      <vt:lpstr>Gilmer</vt:lpstr>
      <vt:lpstr>Gilmer Bold</vt:lpstr>
      <vt:lpstr>Wingdings</vt:lpstr>
      <vt:lpstr>Office Theme</vt:lpstr>
      <vt:lpstr>LionWeb: Status Update</vt:lpstr>
      <vt:lpstr>Recap</vt:lpstr>
      <vt:lpstr>Mission</vt:lpstr>
      <vt:lpstr>Reference Architecture</vt:lpstr>
      <vt:lpstr>Further info</vt:lpstr>
      <vt:lpstr>Usage</vt:lpstr>
      <vt:lpstr>Talks and Presentations</vt:lpstr>
      <vt:lpstr>Real-world Usage</vt:lpstr>
      <vt:lpstr>Interested in Integration</vt:lpstr>
      <vt:lpstr>Other talks about LionWeb @ LangDev 24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Usable Code</vt:lpstr>
      <vt:lpstr>Repository App</vt:lpstr>
      <vt:lpstr>Repository App: Implementation</vt:lpstr>
      <vt:lpstr>C# Library</vt:lpstr>
      <vt:lpstr>Java Library</vt:lpstr>
      <vt:lpstr>Kotlin Library</vt:lpstr>
      <vt:lpstr>TypeScript Library</vt:lpstr>
      <vt:lpstr>MPS Plugin</vt:lpstr>
      <vt:lpstr>Modelix Plugin</vt:lpstr>
      <vt:lpstr>Freon LionWeb Core Editor App</vt:lpstr>
      <vt:lpstr>Rascal Plugin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26</cp:revision>
  <dcterms:created xsi:type="dcterms:W3CDTF">2024-10-07T11:56:45Z</dcterms:created>
  <dcterms:modified xsi:type="dcterms:W3CDTF">2024-10-13T10:33:12Z</dcterms:modified>
</cp:coreProperties>
</file>