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86" r:id="rId2"/>
    <p:sldId id="28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B40"/>
    <a:srgbClr val="31EBFF"/>
    <a:srgbClr val="727272"/>
    <a:srgbClr val="0078B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22" autoAdjust="0"/>
    <p:restoredTop sz="94643" autoAdjust="0"/>
  </p:normalViewPr>
  <p:slideViewPr>
    <p:cSldViewPr snapToGrid="0">
      <p:cViewPr>
        <p:scale>
          <a:sx n="125" d="100"/>
          <a:sy n="125" d="100"/>
        </p:scale>
        <p:origin x="110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1_Title and body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234524" y="29000"/>
            <a:ext cx="684343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234524" y="943675"/>
            <a:ext cx="6597774" cy="3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dirty="0">
                <a:solidFill>
                  <a:schemeClr val="tx1"/>
                </a:solidFill>
              </a:defRPr>
            </a:lvl1pPr>
            <a:lvl2pPr marL="914400" indent="-317500">
              <a:buFont typeface="Wingdings" panose="05000000000000000000" pitchFamily="2" charset="2"/>
              <a:buChar char=""/>
              <a:defRPr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CEFA579-1DC9-BDA2-2AC6-E8E793FC363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528" y="221173"/>
            <a:ext cx="762550" cy="10442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C9BA59-013B-6BCD-F42E-F222FF8D5A97}"/>
              </a:ext>
            </a:extLst>
          </p:cNvPr>
          <p:cNvCxnSpPr>
            <a:cxnSpLocks/>
          </p:cNvCxnSpPr>
          <p:nvPr userDrawn="1"/>
        </p:nvCxnSpPr>
        <p:spPr>
          <a:xfrm>
            <a:off x="2234524" y="612506"/>
            <a:ext cx="684343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107;p14">
            <a:extLst>
              <a:ext uri="{FF2B5EF4-FFF2-40B4-BE49-F238E27FC236}">
                <a16:creationId xmlns:a16="http://schemas.microsoft.com/office/drawing/2014/main" id="{36CDEBEB-8CD8-8280-CB01-3F50C00DB1BF}"/>
              </a:ext>
            </a:extLst>
          </p:cNvPr>
          <p:cNvSpPr txBox="1"/>
          <p:nvPr userDrawn="1"/>
        </p:nvSpPr>
        <p:spPr>
          <a:xfrm>
            <a:off x="152398" y="1310170"/>
            <a:ext cx="1345766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Language </a:t>
            </a:r>
            <a:endParaRPr sz="1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Interfaces </a:t>
            </a:r>
            <a:endParaRPr sz="1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on the </a:t>
            </a:r>
            <a:endParaRPr sz="1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Web</a:t>
            </a: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314227533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97A44-4BE2-1B18-F85A-39C0364E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Specialized derived validation models</a:t>
            </a:r>
            <a:endParaRPr lang="en-N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38627D-B78B-726B-D493-E1AA8A74239F}"/>
              </a:ext>
            </a:extLst>
          </p:cNvPr>
          <p:cNvSpPr/>
          <p:nvPr/>
        </p:nvSpPr>
        <p:spPr>
          <a:xfrm>
            <a:off x="1550328" y="1985719"/>
            <a:ext cx="2908234" cy="121390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1C7304-0FF1-56D1-B75E-EC3ED3971458}"/>
              </a:ext>
            </a:extLst>
          </p:cNvPr>
          <p:cNvSpPr txBox="1"/>
          <p:nvPr/>
        </p:nvSpPr>
        <p:spPr>
          <a:xfrm>
            <a:off x="1683410" y="2056405"/>
            <a:ext cx="2642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«Language» </a:t>
            </a:r>
            <a:r>
              <a:rPr lang="en-US" dirty="0" err="1"/>
              <a:t>lionweb.validation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7DBFEA-1C28-DA9E-39CD-A5B57F77C666}"/>
              </a:ext>
            </a:extLst>
          </p:cNvPr>
          <p:cNvSpPr/>
          <p:nvPr/>
        </p:nvSpPr>
        <p:spPr>
          <a:xfrm>
            <a:off x="2465494" y="2390743"/>
            <a:ext cx="1077902" cy="702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«Concept»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Warning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DB2534-AFA5-91D2-4E78-25855A3125B9}"/>
              </a:ext>
            </a:extLst>
          </p:cNvPr>
          <p:cNvSpPr/>
          <p:nvPr/>
        </p:nvSpPr>
        <p:spPr>
          <a:xfrm>
            <a:off x="1550328" y="3448526"/>
            <a:ext cx="2908235" cy="121390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2FD111-F46D-F004-98F1-D58979DD36A0}"/>
              </a:ext>
            </a:extLst>
          </p:cNvPr>
          <p:cNvSpPr txBox="1"/>
          <p:nvPr/>
        </p:nvSpPr>
        <p:spPr>
          <a:xfrm>
            <a:off x="1550329" y="4324133"/>
            <a:ext cx="2920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«Language» </a:t>
            </a:r>
            <a:r>
              <a:rPr lang="en-US" dirty="0" err="1"/>
              <a:t>specialized.validation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FBFCED-5880-8677-FEBB-E4E8853B02AB}"/>
              </a:ext>
            </a:extLst>
          </p:cNvPr>
          <p:cNvSpPr/>
          <p:nvPr/>
        </p:nvSpPr>
        <p:spPr>
          <a:xfrm>
            <a:off x="1657068" y="3570011"/>
            <a:ext cx="1077902" cy="71939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«Concept»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Generator Warning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2C9C9A-2205-8100-CBAA-7401CE103DFD}"/>
              </a:ext>
            </a:extLst>
          </p:cNvPr>
          <p:cNvSpPr/>
          <p:nvPr/>
        </p:nvSpPr>
        <p:spPr>
          <a:xfrm>
            <a:off x="3275372" y="3569362"/>
            <a:ext cx="1077902" cy="71939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«Concept»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Compiler Warning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18DBBD8-41A8-B898-93DF-CE53D52B9E1D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rot="5400000" flipH="1" flipV="1">
            <a:off x="2361825" y="2927391"/>
            <a:ext cx="476815" cy="80842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CA3BFF5-1CDE-7688-06AD-D33724C5AE7B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rot="16200000" flipV="1">
            <a:off x="3171301" y="2926340"/>
            <a:ext cx="476166" cy="80987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4DBE0DD-9DB0-5952-AA46-C7AE41A90BB6}"/>
              </a:ext>
            </a:extLst>
          </p:cNvPr>
          <p:cNvGrpSpPr/>
          <p:nvPr/>
        </p:nvGrpSpPr>
        <p:grpSpPr>
          <a:xfrm>
            <a:off x="5931408" y="3173552"/>
            <a:ext cx="3146551" cy="1763849"/>
            <a:chOff x="5931408" y="3266901"/>
            <a:chExt cx="3146551" cy="176384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8EBE0DF-FE53-5A29-3287-083C26A6BFDD}"/>
                </a:ext>
              </a:extLst>
            </p:cNvPr>
            <p:cNvSpPr/>
            <p:nvPr/>
          </p:nvSpPr>
          <p:spPr>
            <a:xfrm rot="16200000">
              <a:off x="6622759" y="2575550"/>
              <a:ext cx="1763849" cy="31465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F381AEB-657D-37CC-E8C9-0BAC6F6F003D}"/>
                </a:ext>
              </a:extLst>
            </p:cNvPr>
            <p:cNvSpPr txBox="1"/>
            <p:nvPr/>
          </p:nvSpPr>
          <p:spPr>
            <a:xfrm>
              <a:off x="5931409" y="3317376"/>
              <a:ext cx="3146550" cy="30777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i="1" dirty="0"/>
                <a:t>«</a:t>
              </a:r>
              <a:r>
                <a:rPr lang="en-US" i="1" dirty="0" err="1"/>
                <a:t>DerivedModel</a:t>
              </a:r>
              <a:r>
                <a:rPr lang="en-US" i="1" dirty="0"/>
                <a:t>»</a:t>
              </a:r>
              <a:endParaRPr lang="en-NL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105A24B-627C-61BD-897F-4554F4A5FB1C}"/>
                </a:ext>
              </a:extLst>
            </p:cNvPr>
            <p:cNvSpPr/>
            <p:nvPr/>
          </p:nvSpPr>
          <p:spPr>
            <a:xfrm>
              <a:off x="6098441" y="3707921"/>
              <a:ext cx="2812481" cy="542711"/>
            </a:xfrm>
            <a:prstGeom prst="roundRect">
              <a:avLst/>
            </a:prstGeom>
            <a:gradFill>
              <a:gsLst>
                <a:gs pos="0">
                  <a:srgbClr val="31EBFF"/>
                </a:gs>
                <a:gs pos="100000">
                  <a:srgbClr val="FFAB40"/>
                </a:gs>
              </a:gsLst>
              <a:lin ang="10800000" scaled="0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«</a:t>
              </a:r>
              <a:r>
                <a:rPr lang="en-US" i="1" dirty="0" err="1">
                  <a:solidFill>
                    <a:schemeClr val="tx1"/>
                  </a:solidFill>
                </a:rPr>
                <a:t>GeneratorWarning</a:t>
              </a:r>
              <a:r>
                <a:rPr lang="en-US" i="1" dirty="0">
                  <a:solidFill>
                    <a:schemeClr val="tx1"/>
                  </a:solidFill>
                </a:rPr>
                <a:t>»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Rule name contains whitespace</a:t>
              </a: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EE9E1F4-1500-87F4-3FB5-064F0F62C033}"/>
                </a:ext>
              </a:extLst>
            </p:cNvPr>
            <p:cNvSpPr/>
            <p:nvPr/>
          </p:nvSpPr>
          <p:spPr>
            <a:xfrm>
              <a:off x="6098443" y="4364173"/>
              <a:ext cx="2812481" cy="542710"/>
            </a:xfrm>
            <a:prstGeom prst="roundRect">
              <a:avLst/>
            </a:prstGeom>
            <a:gradFill>
              <a:gsLst>
                <a:gs pos="0">
                  <a:srgbClr val="31EBFF"/>
                </a:gs>
                <a:gs pos="100000">
                  <a:srgbClr val="FFAB40"/>
                </a:gs>
              </a:gsLst>
              <a:lin ang="10800000" scaled="0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>
                  <a:solidFill>
                    <a:schemeClr val="tx1"/>
                  </a:solidFill>
                </a:rPr>
                <a:t>«CompilerWarning</a:t>
              </a:r>
              <a:r>
                <a:rPr lang="en-US" i="1" dirty="0">
                  <a:solidFill>
                    <a:schemeClr val="tx1"/>
                  </a:solidFill>
                </a:rPr>
                <a:t>»</a:t>
              </a:r>
            </a:p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switch may not be exhaustive</a:t>
              </a:r>
              <a:endParaRPr lang="en-NL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73440B8-29F3-CAF7-7465-C10949EF2B1E}"/>
              </a:ext>
            </a:extLst>
          </p:cNvPr>
          <p:cNvSpPr/>
          <p:nvPr/>
        </p:nvSpPr>
        <p:spPr>
          <a:xfrm rot="16200000">
            <a:off x="6897734" y="-168438"/>
            <a:ext cx="1213901" cy="314655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676DA8-D929-F841-8BEA-AEA319029648}"/>
              </a:ext>
            </a:extLst>
          </p:cNvPr>
          <p:cNvSpPr txBox="1"/>
          <p:nvPr/>
        </p:nvSpPr>
        <p:spPr>
          <a:xfrm>
            <a:off x="5931407" y="822879"/>
            <a:ext cx="314655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i="1" dirty="0"/>
              <a:t>«</a:t>
            </a:r>
            <a:r>
              <a:rPr lang="en-US" i="1" dirty="0" err="1"/>
              <a:t>OriginalModel</a:t>
            </a:r>
            <a:r>
              <a:rPr lang="en-US" i="1" dirty="0"/>
              <a:t>»</a:t>
            </a:r>
            <a:endParaRPr lang="en-NL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9EB8DD-E7C7-D4C9-F415-9E93021F2F81}"/>
              </a:ext>
            </a:extLst>
          </p:cNvPr>
          <p:cNvSpPr/>
          <p:nvPr/>
        </p:nvSpPr>
        <p:spPr>
          <a:xfrm>
            <a:off x="6911231" y="1246567"/>
            <a:ext cx="1186903" cy="6842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«</a:t>
            </a:r>
            <a:r>
              <a:rPr lang="en-US" i="1" dirty="0" err="1">
                <a:solidFill>
                  <a:schemeClr val="tx1"/>
                </a:solidFill>
              </a:rPr>
              <a:t>TaxRule</a:t>
            </a:r>
            <a:r>
              <a:rPr lang="en-US" i="1" dirty="0">
                <a:solidFill>
                  <a:schemeClr val="tx1"/>
                </a:solidFill>
              </a:rPr>
              <a:t>»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Education Rebate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C119543-3F0B-15C3-EAE5-D7A6E2BC5978}"/>
              </a:ext>
            </a:extLst>
          </p:cNvPr>
          <p:cNvSpPr/>
          <p:nvPr/>
        </p:nvSpPr>
        <p:spPr>
          <a:xfrm>
            <a:off x="4820776" y="2232378"/>
            <a:ext cx="720583" cy="720583"/>
          </a:xfrm>
          <a:prstGeom prst="ellipse">
            <a:avLst/>
          </a:prstGeom>
          <a:solidFill>
            <a:srgbClr val="7272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repo</a:t>
            </a:r>
            <a:endParaRPr lang="en-NL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25B78EC-76A2-B824-E31A-22A02B843BCA}"/>
              </a:ext>
            </a:extLst>
          </p:cNvPr>
          <p:cNvCxnSpPr>
            <a:cxnSpLocks/>
          </p:cNvCxnSpPr>
          <p:nvPr/>
        </p:nvCxnSpPr>
        <p:spPr>
          <a:xfrm flipH="1">
            <a:off x="5490738" y="1579335"/>
            <a:ext cx="1367262" cy="73040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AE3730C-A7A6-3D8D-9232-7AA3F392F479}"/>
              </a:ext>
            </a:extLst>
          </p:cNvPr>
          <p:cNvSpPr txBox="1"/>
          <p:nvPr/>
        </p:nvSpPr>
        <p:spPr>
          <a:xfrm>
            <a:off x="5656241" y="2064620"/>
            <a:ext cx="1598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Get derived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lionweb.validation</a:t>
            </a:r>
            <a:endParaRPr lang="en-NL" dirty="0">
              <a:solidFill>
                <a:srgbClr val="FF0000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67C789-5485-6E49-B192-3A964016CC14}"/>
              </a:ext>
            </a:extLst>
          </p:cNvPr>
          <p:cNvCxnSpPr>
            <a:cxnSpLocks/>
          </p:cNvCxnSpPr>
          <p:nvPr/>
        </p:nvCxnSpPr>
        <p:spPr>
          <a:xfrm>
            <a:off x="5181067" y="3006898"/>
            <a:ext cx="0" cy="60767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3" name="Graphic 4">
            <a:extLst>
              <a:ext uri="{FF2B5EF4-FFF2-40B4-BE49-F238E27FC236}">
                <a16:creationId xmlns:a16="http://schemas.microsoft.com/office/drawing/2014/main" id="{EFEA1934-9979-E083-C9E3-F2D51F900A62}"/>
              </a:ext>
            </a:extLst>
          </p:cNvPr>
          <p:cNvGrpSpPr/>
          <p:nvPr/>
        </p:nvGrpSpPr>
        <p:grpSpPr>
          <a:xfrm>
            <a:off x="4826303" y="3695184"/>
            <a:ext cx="720584" cy="720584"/>
            <a:chOff x="6813866" y="1729814"/>
            <a:chExt cx="720584" cy="720584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8E840E-9086-956E-C42F-D26154C0CC43}"/>
                </a:ext>
              </a:extLst>
            </p:cNvPr>
            <p:cNvSpPr/>
            <p:nvPr/>
          </p:nvSpPr>
          <p:spPr>
            <a:xfrm>
              <a:off x="6813866" y="1729814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872D991-B844-2EF7-14DD-E9D74483CAA5}"/>
                </a:ext>
              </a:extLst>
            </p:cNvPr>
            <p:cNvSpPr/>
            <p:nvPr/>
          </p:nvSpPr>
          <p:spPr>
            <a:xfrm>
              <a:off x="6975625" y="1912427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BAC85FE-6C42-E6A8-FDDF-A9C63455D7F7}"/>
                </a:ext>
              </a:extLst>
            </p:cNvPr>
            <p:cNvSpPr/>
            <p:nvPr/>
          </p:nvSpPr>
          <p:spPr>
            <a:xfrm>
              <a:off x="7087403" y="2025876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4A78AD-296F-26F1-6D98-DEE2CF263885}"/>
                </a:ext>
              </a:extLst>
            </p:cNvPr>
            <p:cNvSpPr/>
            <p:nvPr/>
          </p:nvSpPr>
          <p:spPr>
            <a:xfrm>
              <a:off x="7023172" y="1806850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2FC379A-7782-BA9A-6022-76278B1D0FF6}"/>
                </a:ext>
              </a:extLst>
            </p:cNvPr>
            <p:cNvSpPr/>
            <p:nvPr/>
          </p:nvSpPr>
          <p:spPr>
            <a:xfrm>
              <a:off x="7199358" y="1806850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8CB9AED-6EC6-98C7-6AFE-FC1EF4F45873}"/>
                </a:ext>
              </a:extLst>
            </p:cNvPr>
            <p:cNvSpPr/>
            <p:nvPr/>
          </p:nvSpPr>
          <p:spPr>
            <a:xfrm>
              <a:off x="7199358" y="2289965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ADEE8C3-25AC-E26E-22B0-364FB7C959A5}"/>
                </a:ext>
              </a:extLst>
            </p:cNvPr>
            <p:cNvSpPr/>
            <p:nvPr/>
          </p:nvSpPr>
          <p:spPr>
            <a:xfrm>
              <a:off x="7023172" y="2289965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58D5A37-6511-4430-53D6-D6AADA8AB42C}"/>
                </a:ext>
              </a:extLst>
            </p:cNvPr>
            <p:cNvSpPr/>
            <p:nvPr/>
          </p:nvSpPr>
          <p:spPr>
            <a:xfrm>
              <a:off x="7349855" y="1961644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38313AF-E36A-2CD1-9139-228E85B35E3E}"/>
                </a:ext>
              </a:extLst>
            </p:cNvPr>
            <p:cNvSpPr/>
            <p:nvPr/>
          </p:nvSpPr>
          <p:spPr>
            <a:xfrm>
              <a:off x="7349855" y="2135155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5B88DB1-601F-A44E-AB36-7D31932AB667}"/>
                </a:ext>
              </a:extLst>
            </p:cNvPr>
            <p:cNvSpPr/>
            <p:nvPr/>
          </p:nvSpPr>
          <p:spPr>
            <a:xfrm>
              <a:off x="6869760" y="2135155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503C96-5299-DACF-8D00-6F8752FB2518}"/>
                </a:ext>
              </a:extLst>
            </p:cNvPr>
            <p:cNvSpPr/>
            <p:nvPr/>
          </p:nvSpPr>
          <p:spPr>
            <a:xfrm>
              <a:off x="6869760" y="1961644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30994F0-F95C-E715-EF08-4C0F885461B2}"/>
              </a:ext>
            </a:extLst>
          </p:cNvPr>
          <p:cNvSpPr txBox="1"/>
          <p:nvPr/>
        </p:nvSpPr>
        <p:spPr>
          <a:xfrm>
            <a:off x="4635803" y="4410145"/>
            <a:ext cx="11015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Specialized</a:t>
            </a:r>
          </a:p>
          <a:p>
            <a:pPr algn="ctr"/>
            <a:r>
              <a:rPr lang="en-US" dirty="0"/>
              <a:t>Validation</a:t>
            </a:r>
          </a:p>
          <a:p>
            <a:pPr algn="ctr"/>
            <a:r>
              <a:rPr lang="en-US" dirty="0"/>
              <a:t>Processor</a:t>
            </a:r>
            <a:endParaRPr lang="en-NL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EE7C010-59E5-A682-FD79-08FE44048B34}"/>
              </a:ext>
            </a:extLst>
          </p:cNvPr>
          <p:cNvCxnSpPr>
            <a:cxnSpLocks/>
          </p:cNvCxnSpPr>
          <p:nvPr/>
        </p:nvCxnSpPr>
        <p:spPr>
          <a:xfrm>
            <a:off x="5617845" y="4055476"/>
            <a:ext cx="27813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1024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8" grpId="0" animBg="1"/>
      <p:bldP spid="9" grpId="0" animBg="1"/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72789-ABCE-2F9B-C200-140312085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LSP – </a:t>
            </a:r>
            <a:r>
              <a:rPr lang="en-US" dirty="0" err="1"/>
              <a:t>LionWeb</a:t>
            </a:r>
            <a:endParaRPr lang="en-NL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1161FE-9608-06A5-0BCF-F57E741C8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811077"/>
              </p:ext>
            </p:extLst>
          </p:nvPr>
        </p:nvGraphicFramePr>
        <p:xfrm>
          <a:off x="2234524" y="943672"/>
          <a:ext cx="6597774" cy="36260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5812">
                  <a:extLst>
                    <a:ext uri="{9D8B030D-6E8A-4147-A177-3AD203B41FA5}">
                      <a16:colId xmlns:a16="http://schemas.microsoft.com/office/drawing/2014/main" val="531535137"/>
                    </a:ext>
                  </a:extLst>
                </a:gridCol>
                <a:gridCol w="2690981">
                  <a:extLst>
                    <a:ext uri="{9D8B030D-6E8A-4147-A177-3AD203B41FA5}">
                      <a16:colId xmlns:a16="http://schemas.microsoft.com/office/drawing/2014/main" val="2020068464"/>
                    </a:ext>
                  </a:extLst>
                </a:gridCol>
                <a:gridCol w="2690981">
                  <a:extLst>
                    <a:ext uri="{9D8B030D-6E8A-4147-A177-3AD203B41FA5}">
                      <a16:colId xmlns:a16="http://schemas.microsoft.com/office/drawing/2014/main" val="3716910308"/>
                    </a:ext>
                  </a:extLst>
                </a:gridCol>
              </a:tblGrid>
              <a:tr h="517886"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Language Server Protocol (LSP)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LionWeb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8210232"/>
                  </a:ext>
                </a:extLst>
              </a:tr>
              <a:tr h="5178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Scope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communicating software development tasks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communicating modeling tasks + contents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1891246"/>
                  </a:ext>
                </a:extLst>
              </a:tr>
              <a:tr h="5178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Domain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textual programming languages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node-based models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168849"/>
                  </a:ext>
                </a:extLst>
              </a:tr>
              <a:tr h="5178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Basic unit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buffer + position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tree + node id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1351505"/>
                  </a:ext>
                </a:extLst>
              </a:tr>
              <a:tr h="5178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Integration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 per text editor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 per modeling system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4557631"/>
                  </a:ext>
                </a:extLst>
              </a:tr>
              <a:tr h="5178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Advanced services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via capabilities + requests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via processors + derived models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724014"/>
                  </a:ext>
                </a:extLst>
              </a:tr>
              <a:tr h="517886"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1701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36797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123</Words>
  <Application>Microsoft Office PowerPoint</Application>
  <PresentationFormat>On-screen Show (16:9)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Wingdings</vt:lpstr>
      <vt:lpstr>Simple Light</vt:lpstr>
      <vt:lpstr>Specialized derived validation models</vt:lpstr>
      <vt:lpstr>Comparison LSP – LionWeb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LionWeb Initiative</dc:title>
  <dc:creator>Niko</dc:creator>
  <cp:lastModifiedBy>Niko</cp:lastModifiedBy>
  <cp:revision>12</cp:revision>
  <dcterms:modified xsi:type="dcterms:W3CDTF">2023-10-26T14:42:27Z</dcterms:modified>
</cp:coreProperties>
</file>