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94" r:id="rId10"/>
    <p:sldId id="295" r:id="rId11"/>
    <p:sldId id="296" r:id="rId12"/>
    <p:sldId id="293" r:id="rId13"/>
    <p:sldId id="277" r:id="rId14"/>
    <p:sldId id="285" r:id="rId15"/>
    <p:sldId id="292" r:id="rId16"/>
    <p:sldId id="290" r:id="rId17"/>
    <p:sldId id="263" r:id="rId18"/>
    <p:sldId id="287" r:id="rId19"/>
    <p:sldId id="265" r:id="rId20"/>
  </p:sldIdLst>
  <p:sldSz cx="9144000" cy="5143500" type="screen16x9"/>
  <p:notesSz cx="6858000" cy="9144000"/>
  <p:embeddedFontLst>
    <p:embeddedFont>
      <p:font typeface="Bauhaus 93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ill Sans MT" panose="020B0502020104020203" pitchFamily="34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EFB"/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2" autoAdjust="0"/>
    <p:restoredTop sz="94560" autoAdjust="0"/>
  </p:normalViewPr>
  <p:slideViewPr>
    <p:cSldViewPr snapToGrid="0">
      <p:cViewPr varScale="1">
        <p:scale>
          <a:sx n="212" d="100"/>
          <a:sy n="212" d="100"/>
        </p:scale>
        <p:origin x="200" y="1216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4"/>
              </a:rPr>
              <a:t>http://lionweb.io</a:t>
            </a:r>
            <a:endParaRPr sz="1800" b="1" dirty="0">
              <a:latin typeface="Gill Sans MT" panose="020B050202010402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5"/>
              </a:rPr>
              <a:t>info@lionweb.io</a:t>
            </a:r>
            <a:endParaRPr sz="1800" b="1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_shortlin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29145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094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7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7058" y="3024815"/>
            <a:ext cx="2522541" cy="1474995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Load, derive something else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44E7-7780-8636-B26C-07C0391E42AC}"/>
              </a:ext>
            </a:extLst>
          </p:cNvPr>
          <p:cNvGrpSpPr/>
          <p:nvPr/>
        </p:nvGrpSpPr>
        <p:grpSpPr>
          <a:xfrm>
            <a:off x="4323153" y="1468423"/>
            <a:ext cx="2231682" cy="1266845"/>
            <a:chOff x="4323153" y="1468423"/>
            <a:chExt cx="2231682" cy="1266845"/>
          </a:xfrm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34484" y="3024817"/>
            <a:ext cx="2734301" cy="14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Initialise with model,</a:t>
            </a:r>
            <a:b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</a:b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get notified of changes, write back changes continuously</a:t>
            </a:r>
            <a:endParaRPr lang="en-US" dirty="0">
              <a:latin typeface="Gill Sans MT" panose="020B0502020104020203" pitchFamily="34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44B4F-F6F8-8409-823F-1819772ED2DF}"/>
              </a:ext>
            </a:extLst>
          </p:cNvPr>
          <p:cNvGrpSpPr/>
          <p:nvPr/>
        </p:nvGrpSpPr>
        <p:grpSpPr>
          <a:xfrm>
            <a:off x="4325118" y="1468019"/>
            <a:ext cx="2231682" cy="1266845"/>
            <a:chOff x="4323153" y="1468423"/>
            <a:chExt cx="2231682" cy="1266845"/>
          </a:xfrm>
        </p:grpSpPr>
        <p:sp>
          <p:nvSpPr>
            <p:cNvPr id="13" name="Freeform: Shape 403">
              <a:extLst>
                <a:ext uri="{FF2B5EF4-FFF2-40B4-BE49-F238E27FC236}">
                  <a16:creationId xmlns:a16="http://schemas.microsoft.com/office/drawing/2014/main" id="{3D231CFF-2ABC-7761-4B6D-77C78C988D3E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4" name="Freeform: Shape 404">
              <a:extLst>
                <a:ext uri="{FF2B5EF4-FFF2-40B4-BE49-F238E27FC236}">
                  <a16:creationId xmlns:a16="http://schemas.microsoft.com/office/drawing/2014/main" id="{D8685F85-C0B2-4C33-C148-5CAC44DEE6E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5" name="Freeform: Shape 405">
              <a:extLst>
                <a:ext uri="{FF2B5EF4-FFF2-40B4-BE49-F238E27FC236}">
                  <a16:creationId xmlns:a16="http://schemas.microsoft.com/office/drawing/2014/main" id="{415E6964-4E4A-3633-327B-A3C41712E4B6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6" name="Freeform: Shape 406">
              <a:extLst>
                <a:ext uri="{FF2B5EF4-FFF2-40B4-BE49-F238E27FC236}">
                  <a16:creationId xmlns:a16="http://schemas.microsoft.com/office/drawing/2014/main" id="{5EC6F406-6704-9632-1E2C-2419E6FAF243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7" name="Freeform: Shape 407">
              <a:extLst>
                <a:ext uri="{FF2B5EF4-FFF2-40B4-BE49-F238E27FC236}">
                  <a16:creationId xmlns:a16="http://schemas.microsoft.com/office/drawing/2014/main" id="{BE938787-07A2-D7D4-F906-67A3C6557B78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E946DA6-8D68-18EF-8CA9-6123961E3614}"/>
              </a:ext>
            </a:extLst>
          </p:cNvPr>
          <p:cNvSpPr/>
          <p:nvPr/>
        </p:nvSpPr>
        <p:spPr>
          <a:xfrm>
            <a:off x="5917002" y="132413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029EA-D24C-B7ED-98E9-4D6061337729}"/>
              </a:ext>
            </a:extLst>
          </p:cNvPr>
          <p:cNvSpPr/>
          <p:nvPr/>
        </p:nvSpPr>
        <p:spPr>
          <a:xfrm>
            <a:off x="6540945" y="345265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C8448-6E37-3AFA-1CA5-F6C4CFA52B45}"/>
              </a:ext>
            </a:extLst>
          </p:cNvPr>
          <p:cNvSpPr/>
          <p:nvPr/>
        </p:nvSpPr>
        <p:spPr>
          <a:xfrm>
            <a:off x="6172462" y="186344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7CE5A-ADAD-A767-95F3-E75A59660DE1}"/>
              </a:ext>
            </a:extLst>
          </p:cNvPr>
          <p:cNvSpPr/>
          <p:nvPr/>
        </p:nvSpPr>
        <p:spPr>
          <a:xfrm>
            <a:off x="2464154" y="3454651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FAD955-ACE2-D310-4373-612F8BE95AED}"/>
              </a:ext>
            </a:extLst>
          </p:cNvPr>
          <p:cNvSpPr/>
          <p:nvPr/>
        </p:nvSpPr>
        <p:spPr>
          <a:xfrm>
            <a:off x="2711444" y="3925661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CEA6C-63D2-4024-6E74-1A6593DAF4E4}"/>
              </a:ext>
            </a:extLst>
          </p:cNvPr>
          <p:cNvSpPr/>
          <p:nvPr/>
        </p:nvSpPr>
        <p:spPr>
          <a:xfrm>
            <a:off x="5579930" y="262569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F078AA-F114-AD6F-311E-5235769A2868}"/>
              </a:ext>
            </a:extLst>
          </p:cNvPr>
          <p:cNvSpPr/>
          <p:nvPr/>
        </p:nvSpPr>
        <p:spPr>
          <a:xfrm>
            <a:off x="4731484" y="259731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84878-41BE-9C30-4755-B9F7C9EFF073}"/>
              </a:ext>
            </a:extLst>
          </p:cNvPr>
          <p:cNvSpPr/>
          <p:nvPr/>
        </p:nvSpPr>
        <p:spPr>
          <a:xfrm>
            <a:off x="6788235" y="345445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92D00-22FF-615B-AD83-7DDFB3F1BE3F}"/>
              </a:ext>
            </a:extLst>
          </p:cNvPr>
          <p:cNvSpPr/>
          <p:nvPr/>
        </p:nvSpPr>
        <p:spPr>
          <a:xfrm>
            <a:off x="4452316" y="197282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F78EFF-C7DF-59A8-D7CE-CD5D1CA63917}"/>
              </a:ext>
            </a:extLst>
          </p:cNvPr>
          <p:cNvSpPr/>
          <p:nvPr/>
        </p:nvSpPr>
        <p:spPr>
          <a:xfrm>
            <a:off x="2711444" y="344909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5</a:t>
            </a:r>
          </a:p>
        </p:txBody>
      </p: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6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B1FD44E-C855-8851-C5DC-B208E62E1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8975" y="0"/>
            <a:ext cx="61660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80D2D1-71FA-C9E4-C942-FB835C58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22" y="858716"/>
            <a:ext cx="8787706" cy="32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5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689" y="1604838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Using MPS to create PROPS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LionWeb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2493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012494" y="3208833"/>
            <a:ext cx="1273964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MPS PROPS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010177" y="4138029"/>
            <a:ext cx="1276281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49708" y="4138029"/>
            <a:ext cx="1271748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50191" y="3208833"/>
            <a:ext cx="1271748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5492615" y="3013114"/>
            <a:ext cx="389169" cy="2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4000" y="1512554"/>
            <a:ext cx="708877" cy="9356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57156" y="3015355"/>
            <a:ext cx="385798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2280" y="3900833"/>
            <a:ext cx="473234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47317" y="3899281"/>
            <a:ext cx="477014" cy="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861" y="3015848"/>
            <a:ext cx="385122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0091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7768" y="506998"/>
            <a:ext cx="709552" cy="29473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PROPS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019243" y="3208833"/>
            <a:ext cx="1237510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endParaRPr lang="en-NL" sz="1200" dirty="0">
              <a:latin typeface="Gill Sans MT" panose="020B0502020104020203" pitchFamily="34" charset="77"/>
            </a:endParaRPr>
          </a:p>
          <a:p>
            <a:pPr algn="ctr"/>
            <a:r>
              <a:rPr lang="en-NL" sz="1200" dirty="0">
                <a:latin typeface="Gill Sans MT" panose="020B0502020104020203" pitchFamily="34" charset="77"/>
              </a:rPr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1805" y="3900988"/>
            <a:ext cx="473234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546338" y="21350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Language Engineer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79410" y="2335472"/>
            <a:ext cx="1308843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805261" y="406901"/>
            <a:ext cx="709552" cy="314759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084030" y="3208833"/>
            <a:ext cx="1308843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Ecore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84029" y="4138029"/>
            <a:ext cx="1308844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Ecore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</p:cNvCxnSpPr>
          <p:nvPr/>
        </p:nvCxnSpPr>
        <p:spPr>
          <a:xfrm rot="5400000">
            <a:off x="7483663" y="3899522"/>
            <a:ext cx="4770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8D4FB1-D141-7686-42AF-2E9478DECC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3767" y="3008768"/>
            <a:ext cx="40013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3159B6E-E6DF-97A5-7481-DEA907FB9AD3}"/>
              </a:ext>
            </a:extLst>
          </p:cNvPr>
          <p:cNvSpPr/>
          <p:nvPr/>
        </p:nvSpPr>
        <p:spPr>
          <a:xfrm>
            <a:off x="2752792" y="2128423"/>
            <a:ext cx="1819208" cy="2755727"/>
          </a:xfrm>
          <a:prstGeom prst="rect">
            <a:avLst/>
          </a:prstGeom>
          <a:solidFill>
            <a:schemeClr val="lt1">
              <a:alpha val="67000"/>
            </a:schemeClr>
          </a:solidFill>
          <a:ln w="12700">
            <a:solidFill>
              <a:srgbClr val="B3CEF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2453" y="2016355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PROPS LionWeb</a:t>
            </a:r>
          </a:p>
          <a:p>
            <a:pPr algn="ctr"/>
            <a:r>
              <a:rPr lang="en-US" sz="1200" dirty="0" err="1">
                <a:latin typeface="Gill Sans MT" panose="020B0502020104020203" pitchFamily="34" charset="77"/>
              </a:rPr>
              <a:t>Instance.json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8" y="784428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2098779" y="443351"/>
            <a:ext cx="1815859" cy="34107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5400000">
            <a:off x="3540492" y="1642209"/>
            <a:ext cx="747734" cy="55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16200000" flipH="1">
            <a:off x="3554971" y="2938873"/>
            <a:ext cx="718776" cy="56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HTML Page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with PROPS 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4" y="1026526"/>
            <a:ext cx="17714" cy="2548535"/>
          </a:xfrm>
          <a:prstGeom prst="bentConnector3">
            <a:avLst>
              <a:gd name="adj1" fmla="val -1290505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6" y="79059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Changed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8" y="1026525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689994" y="17243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4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6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5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</a:t>
            </a:r>
            <a:r>
              <a:rPr lang="en-US" sz="1200" dirty="0">
                <a:latin typeface="Gill Sans MT" panose="020B0502020104020203" pitchFamily="34" charset="77"/>
              </a:rPr>
              <a:t>MF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</a:t>
            </a:r>
            <a:r>
              <a:rPr lang="en-US" sz="1200" dirty="0">
                <a:latin typeface="Gill Sans MT" panose="020B0502020104020203" pitchFamily="34" charset="77"/>
              </a:rPr>
              <a:t>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End User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8" y="6959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>
                <a:latin typeface="Gill Sans MT" panose="020B0502020104020203" pitchFamily="34" charset="77"/>
              </a:rPr>
              <a:t>Generate LionWeb metamodel from Kotlin classes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Parse properties file and store as LionWeb instance model</a:t>
            </a:r>
            <a:endParaRPr lang="en-GB" dirty="0">
              <a:latin typeface="Gill Sans MT" panose="020B0502020104020203" pitchFamily="34" charset="77"/>
              <a:sym typeface="Roboto Mono"/>
            </a:endParaRP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metamodel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Convert to MPS languages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properties instance 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Show instance model in Freon web editor, served from MPS via LionWeb protocol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Change some values in Freon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Store changes back 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Export example instance from MPS to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endParaRPr lang="en-GB" dirty="0">
              <a:latin typeface="Gill Sans MT" panose="020B0502020104020203" pitchFamily="34" charset="77"/>
            </a:endParaRPr>
          </a:p>
          <a:p>
            <a:pPr lvl="0"/>
            <a:r>
              <a:rPr lang="en-GB" dirty="0" err="1">
                <a:latin typeface="Gill Sans MT" panose="020B0502020104020203" pitchFamily="34" charset="77"/>
              </a:rPr>
              <a:t>Unparse</a:t>
            </a:r>
            <a:r>
              <a:rPr lang="en-GB" dirty="0">
                <a:latin typeface="Gill Sans MT" panose="020B0502020104020203" pitchFamily="34" charset="77"/>
              </a:rPr>
              <a:t> example instance</a:t>
            </a:r>
          </a:p>
          <a:p>
            <a:endParaRPr lang="en-NL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0416"/>
              </p:ext>
            </p:extLst>
          </p:nvPr>
        </p:nvGraphicFramePr>
        <p:xfrm>
          <a:off x="229504" y="299824"/>
          <a:ext cx="4017581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62965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154616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Printing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4" y="4159419"/>
            <a:ext cx="414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or </a:t>
            </a:r>
            <a:r>
              <a:rPr lang="en" sz="1400" b="1" i="1" dirty="0">
                <a:latin typeface="Gill Sans MT" panose="020B0502020104020203" pitchFamily="34" charset="77"/>
              </a:rPr>
              <a:t>implement</a:t>
            </a:r>
            <a:r>
              <a:rPr lang="en" sz="1400" dirty="0">
                <a:latin typeface="Gill Sans MT" panose="020B0502020104020203" pitchFamily="34" charset="77"/>
              </a:rPr>
              <a:t>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1" y="24953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Adopt language engineering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Reduce vendor lock-in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Mix and match components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5106390" cy="1176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/>
              <a:t>Why – Rationale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Everything needs to be web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 dirty="0"/>
              <a:t>Language Engineering landscape is fragmented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Strong tool lock-in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Many interesting tools/component that you would like to use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	… but …  you cannot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Everybody has to keep reinventing the wheel</a:t>
            </a:r>
          </a:p>
          <a:p>
            <a:endParaRPr lang="en-US" dirty="0"/>
          </a:p>
          <a:p>
            <a:r>
              <a:rPr lang="en-US" dirty="0"/>
              <a:t>Our community is too small to afford this, 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4515044" y="404371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Gill Sans MT" panose="020B0502020104020203" pitchFamily="34" charset="77"/>
              </a:rPr>
              <a:t>Interfaces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Interoperability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386085" y="412419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5937675" y="412198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Innovate on top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 Running code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Yoyo approach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Markus </a:t>
            </a:r>
            <a:r>
              <a:rPr lang="en-US" dirty="0" err="1">
                <a:latin typeface="Gill Sans MT" panose="020B0502020104020203" pitchFamily="34" charset="77"/>
                <a:sym typeface="Wingdings" panose="05000000000000000000" pitchFamily="2" charset="2"/>
              </a:rPr>
              <a:t>Voelter’s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	“</a:t>
            </a:r>
            <a:r>
              <a:rPr lang="en-US" i="1" dirty="0">
                <a:latin typeface="Gill Sans MT" panose="020B0502020104020203" pitchFamily="34" charset="77"/>
                <a:sym typeface="Wingdings" panose="05000000000000000000" pitchFamily="2" charset="2"/>
              </a:rPr>
              <a:t>A Platform for Systems and Business Modeling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”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54" y="29000"/>
            <a:ext cx="675160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937059"/>
            <a:ext cx="5997946" cy="1366386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Gill Sans MT" panose="020B0502020104020203" pitchFamily="34" charset="77"/>
              </a:rPr>
              <a:t>Interoperability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meta-metamodel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serialization format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074421" y="143443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4822760" y="1355874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074421" y="1834364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4817073" y="1884953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57619"/>
            <a:ext cx="2807209" cy="192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Programming APIs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Kotlin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TypeScript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JavaScript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marL="11430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Tool integrations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MPS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Starlasu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Freon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Ecore</a:t>
            </a: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1894" y="89025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2B23E-348D-435C-A05C-54538C42878D}"/>
              </a:ext>
            </a:extLst>
          </p:cNvPr>
          <p:cNvGrpSpPr/>
          <p:nvPr/>
        </p:nvGrpSpPr>
        <p:grpSpPr>
          <a:xfrm>
            <a:off x="4302404" y="1485903"/>
            <a:ext cx="2261496" cy="2663882"/>
            <a:chOff x="4302404" y="1485903"/>
            <a:chExt cx="2261496" cy="26638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302404" y="3635147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2769" y="3707771"/>
              <a:ext cx="209231" cy="28652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C0C10-6739-7E57-2BBE-EAD95399151B}"/>
                </a:ext>
              </a:extLst>
            </p:cNvPr>
            <p:cNvGrpSpPr/>
            <p:nvPr/>
          </p:nvGrpSpPr>
          <p:grpSpPr>
            <a:xfrm>
              <a:off x="4332218" y="1485903"/>
              <a:ext cx="2231682" cy="1266845"/>
              <a:chOff x="4323153" y="1468423"/>
              <a:chExt cx="2231682" cy="1266845"/>
            </a:xfrm>
          </p:grpSpPr>
          <p:sp>
            <p:nvSpPr>
              <p:cNvPr id="9" name="Freeform: Shape 403">
                <a:extLst>
                  <a:ext uri="{FF2B5EF4-FFF2-40B4-BE49-F238E27FC236}">
                    <a16:creationId xmlns:a16="http://schemas.microsoft.com/office/drawing/2014/main" id="{CD858DE8-6AC8-7BED-5822-B3BBCB2310AD}"/>
                  </a:ext>
                </a:extLst>
              </p:cNvPr>
              <p:cNvSpPr/>
              <p:nvPr/>
            </p:nvSpPr>
            <p:spPr>
              <a:xfrm>
                <a:off x="5717378" y="2486396"/>
                <a:ext cx="262290" cy="248872"/>
              </a:xfrm>
              <a:custGeom>
                <a:avLst/>
                <a:gdLst>
                  <a:gd name="connsiteX0" fmla="*/ 432203 w 432202"/>
                  <a:gd name="connsiteY0" fmla="*/ 418306 h 418305"/>
                  <a:gd name="connsiteX1" fmla="*/ 0 w 432202"/>
                  <a:gd name="connsiteY1" fmla="*/ 0 h 4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02" h="418305">
                    <a:moveTo>
                      <a:pt x="432203" y="418306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" name="Freeform: Shape 404">
                <a:extLst>
                  <a:ext uri="{FF2B5EF4-FFF2-40B4-BE49-F238E27FC236}">
                    <a16:creationId xmlns:a16="http://schemas.microsoft.com/office/drawing/2014/main" id="{5C6DCC6B-DA01-59C3-2B47-869549E8158C}"/>
                  </a:ext>
                </a:extLst>
              </p:cNvPr>
              <p:cNvSpPr/>
              <p:nvPr/>
            </p:nvSpPr>
            <p:spPr>
              <a:xfrm>
                <a:off x="5907500" y="2104058"/>
                <a:ext cx="647335" cy="62712"/>
              </a:xfrm>
              <a:custGeom>
                <a:avLst/>
                <a:gdLst>
                  <a:gd name="connsiteX0" fmla="*/ 1066682 w 1066682"/>
                  <a:gd name="connsiteY0" fmla="*/ 105408 h 105407"/>
                  <a:gd name="connsiteX1" fmla="*/ 0 w 1066682"/>
                  <a:gd name="connsiteY1" fmla="*/ 0 h 10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682" h="105407">
                    <a:moveTo>
                      <a:pt x="1066682" y="105408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" name="Freeform: Shape 405">
                <a:extLst>
                  <a:ext uri="{FF2B5EF4-FFF2-40B4-BE49-F238E27FC236}">
                    <a16:creationId xmlns:a16="http://schemas.microsoft.com/office/drawing/2014/main" id="{18A9B3F7-999B-9E36-9915-9AF5D7264ED2}"/>
                  </a:ext>
                </a:extLst>
              </p:cNvPr>
              <p:cNvSpPr/>
              <p:nvPr/>
            </p:nvSpPr>
            <p:spPr>
              <a:xfrm>
                <a:off x="5849001" y="1468423"/>
                <a:ext cx="537191" cy="275651"/>
              </a:xfrm>
              <a:custGeom>
                <a:avLst/>
                <a:gdLst>
                  <a:gd name="connsiteX0" fmla="*/ 885187 w 885186"/>
                  <a:gd name="connsiteY0" fmla="*/ 0 h 463314"/>
                  <a:gd name="connsiteX1" fmla="*/ 0 w 885186"/>
                  <a:gd name="connsiteY1" fmla="*/ 463314 h 46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186" h="463314">
                    <a:moveTo>
                      <a:pt x="885187" y="0"/>
                    </a:moveTo>
                    <a:lnTo>
                      <a:pt x="0" y="463314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2" name="Freeform: Shape 406">
                <a:extLst>
                  <a:ext uri="{FF2B5EF4-FFF2-40B4-BE49-F238E27FC236}">
                    <a16:creationId xmlns:a16="http://schemas.microsoft.com/office/drawing/2014/main" id="{E82F6A25-50D5-B448-A45A-1293798E91DF}"/>
                  </a:ext>
                </a:extLst>
              </p:cNvPr>
              <p:cNvSpPr/>
              <p:nvPr/>
            </p:nvSpPr>
            <p:spPr>
              <a:xfrm>
                <a:off x="4498650" y="2400370"/>
                <a:ext cx="410399" cy="306725"/>
              </a:xfrm>
              <a:custGeom>
                <a:avLst/>
                <a:gdLst>
                  <a:gd name="connsiteX0" fmla="*/ 0 w 676258"/>
                  <a:gd name="connsiteY0" fmla="*/ 515544 h 515544"/>
                  <a:gd name="connsiteX1" fmla="*/ 676259 w 676258"/>
                  <a:gd name="connsiteY1" fmla="*/ 0 h 51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58" h="515544">
                    <a:moveTo>
                      <a:pt x="0" y="515544"/>
                    </a:moveTo>
                    <a:lnTo>
                      <a:pt x="676259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3" name="Freeform: Shape 407">
                <a:extLst>
                  <a:ext uri="{FF2B5EF4-FFF2-40B4-BE49-F238E27FC236}">
                    <a16:creationId xmlns:a16="http://schemas.microsoft.com/office/drawing/2014/main" id="{72D6FBA3-6961-E9AB-6E86-AC0A5BBF0BB7}"/>
                  </a:ext>
                </a:extLst>
              </p:cNvPr>
              <p:cNvSpPr/>
              <p:nvPr/>
            </p:nvSpPr>
            <p:spPr>
              <a:xfrm>
                <a:off x="4323153" y="1884214"/>
                <a:ext cx="482626" cy="67310"/>
              </a:xfrm>
              <a:custGeom>
                <a:avLst/>
                <a:gdLst>
                  <a:gd name="connsiteX0" fmla="*/ 0 w 795274"/>
                  <a:gd name="connsiteY0" fmla="*/ 0 h 113135"/>
                  <a:gd name="connsiteX1" fmla="*/ 795274 w 795274"/>
                  <a:gd name="connsiteY1" fmla="*/ 113136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274" h="113135">
                    <a:moveTo>
                      <a:pt x="0" y="0"/>
                    </a:moveTo>
                    <a:lnTo>
                      <a:pt x="795274" y="113136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546" y="3060216"/>
            <a:ext cx="7210961" cy="1287080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Original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Derived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03785" y="2778218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48358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2862" y="206577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36127" y="2693836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Clients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   Editor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149225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Processors</a:t>
            </a:r>
            <a:endParaRPr lang="en-US" sz="22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Model checker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Importer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Generator</a:t>
            </a:r>
            <a:endParaRPr lang="en-US" sz="1800" dirty="0">
              <a:latin typeface="Gill Sans MT" panose="020B050202010402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21623-D96E-D773-01A9-B7AA213F5D26}"/>
              </a:ext>
            </a:extLst>
          </p:cNvPr>
          <p:cNvSpPr/>
          <p:nvPr/>
        </p:nvSpPr>
        <p:spPr>
          <a:xfrm>
            <a:off x="5603496" y="136134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8C12C-0EC8-1CB2-B61C-B08AEAD48B6E}"/>
              </a:ext>
            </a:extLst>
          </p:cNvPr>
          <p:cNvSpPr/>
          <p:nvPr/>
        </p:nvSpPr>
        <p:spPr>
          <a:xfrm>
            <a:off x="5189128" y="79087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76A59-C9C5-5BAC-421A-5C56AEC6929C}"/>
              </a:ext>
            </a:extLst>
          </p:cNvPr>
          <p:cNvSpPr/>
          <p:nvPr/>
        </p:nvSpPr>
        <p:spPr>
          <a:xfrm>
            <a:off x="2170373" y="402056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21B12F-4EC8-7F44-9A4C-AA7D4BE2266B}"/>
              </a:ext>
            </a:extLst>
          </p:cNvPr>
          <p:cNvSpPr/>
          <p:nvPr/>
        </p:nvSpPr>
        <p:spPr>
          <a:xfrm>
            <a:off x="2170373" y="377282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CE8B60-7300-E6DD-A134-7D163B581E42}"/>
              </a:ext>
            </a:extLst>
          </p:cNvPr>
          <p:cNvSpPr/>
          <p:nvPr/>
        </p:nvSpPr>
        <p:spPr>
          <a:xfrm>
            <a:off x="6864699" y="122182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AB2E63-9D5F-EF63-2F04-CC32A7B73454}"/>
              </a:ext>
            </a:extLst>
          </p:cNvPr>
          <p:cNvSpPr/>
          <p:nvPr/>
        </p:nvSpPr>
        <p:spPr>
          <a:xfrm>
            <a:off x="6686453" y="400500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9E12A-9EFF-59F1-4390-14D11730DA27}"/>
              </a:ext>
            </a:extLst>
          </p:cNvPr>
          <p:cNvSpPr/>
          <p:nvPr/>
        </p:nvSpPr>
        <p:spPr>
          <a:xfrm>
            <a:off x="7038855" y="191889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7675D-9287-2E85-DEA7-BDD7CC587D50}"/>
              </a:ext>
            </a:extLst>
          </p:cNvPr>
          <p:cNvSpPr/>
          <p:nvPr/>
        </p:nvSpPr>
        <p:spPr>
          <a:xfrm>
            <a:off x="6686453" y="426142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5CE142-77AE-9113-1E9B-663951A64E5D}"/>
              </a:ext>
            </a:extLst>
          </p:cNvPr>
          <p:cNvSpPr/>
          <p:nvPr/>
        </p:nvSpPr>
        <p:spPr>
          <a:xfrm>
            <a:off x="6468487" y="256098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92CD0-694D-222D-12C9-73BB12E9CEBA}"/>
              </a:ext>
            </a:extLst>
          </p:cNvPr>
          <p:cNvSpPr/>
          <p:nvPr/>
        </p:nvSpPr>
        <p:spPr>
          <a:xfrm>
            <a:off x="6686453" y="4517848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1EF01-DDBA-8AF2-B00F-A5ADAC95F0C8}"/>
              </a:ext>
            </a:extLst>
          </p:cNvPr>
          <p:cNvSpPr/>
          <p:nvPr/>
        </p:nvSpPr>
        <p:spPr>
          <a:xfrm>
            <a:off x="3732788" y="241441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66469-45A0-917A-1BD0-07183522A524}"/>
              </a:ext>
            </a:extLst>
          </p:cNvPr>
          <p:cNvSpPr/>
          <p:nvPr/>
        </p:nvSpPr>
        <p:spPr>
          <a:xfrm>
            <a:off x="6681168" y="345251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53325-A616-9891-598F-26293C993631}"/>
              </a:ext>
            </a:extLst>
          </p:cNvPr>
          <p:cNvSpPr/>
          <p:nvPr/>
        </p:nvSpPr>
        <p:spPr>
          <a:xfrm>
            <a:off x="3557503" y="162257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3728D-3A5F-2910-97E3-79B46699E851}"/>
              </a:ext>
            </a:extLst>
          </p:cNvPr>
          <p:cNvSpPr/>
          <p:nvPr/>
        </p:nvSpPr>
        <p:spPr>
          <a:xfrm>
            <a:off x="6913881" y="345067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863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5709</TotalTime>
  <Words>581</Words>
  <Application>Microsoft Macintosh PowerPoint</Application>
  <PresentationFormat>On-screen Show (16:9)</PresentationFormat>
  <Paragraphs>200</Paragraphs>
  <Slides>19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Bauhaus 93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Meta-Metamodel</vt:lpstr>
      <vt:lpstr>Built-in Meta Model Standard Library</vt:lpstr>
      <vt:lpstr>Showtime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Jos Warmer</cp:lastModifiedBy>
  <cp:revision>29</cp:revision>
  <dcterms:modified xsi:type="dcterms:W3CDTF">2023-11-12T11:05:27Z</dcterms:modified>
</cp:coreProperties>
</file>