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66" r:id="rId2"/>
    <p:sldId id="280" r:id="rId3"/>
    <p:sldId id="270" r:id="rId4"/>
    <p:sldId id="272" r:id="rId5"/>
    <p:sldId id="282" r:id="rId6"/>
    <p:sldId id="268" r:id="rId7"/>
    <p:sldId id="274" r:id="rId8"/>
    <p:sldId id="279" r:id="rId9"/>
    <p:sldId id="283" r:id="rId10"/>
    <p:sldId id="275" r:id="rId11"/>
    <p:sldId id="284" r:id="rId12"/>
    <p:sldId id="281" r:id="rId13"/>
    <p:sldId id="269" r:id="rId14"/>
    <p:sldId id="271" r:id="rId15"/>
    <p:sldId id="273" r:id="rId16"/>
    <p:sldId id="276" r:id="rId17"/>
    <p:sldId id="277" r:id="rId18"/>
    <p:sldId id="285" r:id="rId19"/>
    <p:sldId id="263" r:id="rId20"/>
    <p:sldId id="26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2" autoAdjust="0"/>
    <p:restoredTop sz="94643" autoAdjust="0"/>
  </p:normalViewPr>
  <p:slideViewPr>
    <p:cSldViewPr snapToGrid="0">
      <p:cViewPr varScale="1">
        <p:scale>
          <a:sx n="253" d="100"/>
          <a:sy n="253" d="100"/>
        </p:scale>
        <p:origin x="269" y="16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72674" y="29000"/>
            <a:ext cx="54052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72674" y="943675"/>
            <a:ext cx="5159625" cy="3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42" y="221173"/>
            <a:ext cx="1541588" cy="21110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3672674" y="612506"/>
            <a:ext cx="540528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07;p14">
            <a:extLst>
              <a:ext uri="{FF2B5EF4-FFF2-40B4-BE49-F238E27FC236}">
                <a16:creationId xmlns:a16="http://schemas.microsoft.com/office/drawing/2014/main" id="{36CDEBEB-8CD8-8280-CB01-3F50C00DB1BF}"/>
              </a:ext>
            </a:extLst>
          </p:cNvPr>
          <p:cNvSpPr txBox="1"/>
          <p:nvPr userDrawn="1"/>
        </p:nvSpPr>
        <p:spPr>
          <a:xfrm>
            <a:off x="284186" y="2392925"/>
            <a:ext cx="21825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Language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Interfaces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on the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Web</a:t>
            </a:r>
            <a:endParaRPr sz="2800" b="1" dirty="0"/>
          </a:p>
        </p:txBody>
      </p: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chemeClr val="hlink"/>
                </a:solidFill>
                <a:hlinkClick r:id="rId4"/>
              </a:rPr>
              <a:t>http://lionweb.io</a:t>
            </a:r>
            <a:endParaRPr sz="2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chemeClr val="hlink"/>
                </a:solidFill>
                <a:hlinkClick r:id="rId5"/>
              </a:rPr>
              <a:t>info@lionweb.io</a:t>
            </a:r>
            <a:endParaRPr sz="23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34524" y="943675"/>
            <a:ext cx="6597774" cy="3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234524" y="612506"/>
            <a:ext cx="684343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07;p14">
            <a:extLst>
              <a:ext uri="{FF2B5EF4-FFF2-40B4-BE49-F238E27FC236}">
                <a16:creationId xmlns:a16="http://schemas.microsoft.com/office/drawing/2014/main" id="{36CDEBEB-8CD8-8280-CB01-3F50C00DB1BF}"/>
              </a:ext>
            </a:extLst>
          </p:cNvPr>
          <p:cNvSpPr txBox="1"/>
          <p:nvPr userDrawn="1"/>
        </p:nvSpPr>
        <p:spPr>
          <a:xfrm>
            <a:off x="152398" y="1310170"/>
            <a:ext cx="134576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Language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Interfaces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on the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Web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etbrains.com/" TargetMode="External"/><Relationship Id="rId5" Type="http://schemas.openxmlformats.org/officeDocument/2006/relationships/hyperlink" Target="https://cpp.canon/" TargetMode="External"/><Relationship Id="rId10" Type="http://schemas.openxmlformats.org/officeDocument/2006/relationships/hyperlink" Target="https://openmodeling.nl/" TargetMode="External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info@lionweb.io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s://join.slack.com/t/lionweb/shared_invite/zt-1uvaly9eb-z529c694OIN5oBh9FH1vh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 dirty="0">
                <a:solidFill>
                  <a:schemeClr val="lt1"/>
                </a:solidFill>
              </a:rPr>
              <a:t>The </a:t>
            </a:r>
            <a:r>
              <a:rPr lang="en-US" sz="5400" b="1" dirty="0" err="1">
                <a:solidFill>
                  <a:schemeClr val="lt1"/>
                </a:solidFill>
              </a:rPr>
              <a:t>LionWeb</a:t>
            </a:r>
            <a:r>
              <a:rPr lang="en-US" sz="5400" b="1" dirty="0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4B4C-F534-3570-0087-64460DB0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–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1C89-CE45-D307-827C-36C86026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6092" y="880954"/>
            <a:ext cx="7004898" cy="4172629"/>
          </a:xfrm>
        </p:spPr>
        <p:txBody>
          <a:bodyPr>
            <a:norm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2"/>
              </a:rPr>
              <a:t>Meinte Boersma</a:t>
            </a:r>
            <a:r>
              <a:rPr lang="en-US" sz="1800" dirty="0">
                <a:solidFill>
                  <a:srgbClr val="1F2328"/>
                </a:solidFill>
              </a:rPr>
              <a:t>, Freelancer,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Norman Koester,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itemis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modelix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Team)</a:t>
            </a:r>
            <a:r>
              <a:rPr lang="en-US" sz="1800" dirty="0">
                <a:solidFill>
                  <a:srgbClr val="1F2328"/>
                </a:solidFill>
              </a:rPr>
              <a:t>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Sergej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Koscejev</a:t>
            </a:r>
            <a:r>
              <a:rPr lang="en-US" sz="1800" dirty="0">
                <a:solidFill>
                  <a:srgbClr val="1F2328"/>
                </a:solidFill>
              </a:rPr>
              <a:t>, Freelancer, Czech Republic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Sascha </a:t>
            </a:r>
            <a:r>
              <a:rPr lang="en-US" sz="1800" dirty="0" err="1">
                <a:solidFill>
                  <a:srgbClr val="1F2328"/>
                </a:solidFill>
              </a:rPr>
              <a:t>Lisson</a:t>
            </a:r>
            <a:r>
              <a:rPr lang="en-US" sz="1800" dirty="0">
                <a:solidFill>
                  <a:srgbClr val="1F2328"/>
                </a:solidFill>
              </a:rPr>
              <a:t>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itemis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modelix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Team)</a:t>
            </a:r>
            <a:r>
              <a:rPr lang="en-US" sz="1800" dirty="0">
                <a:solidFill>
                  <a:srgbClr val="1F2328"/>
                </a:solidFill>
              </a:rPr>
              <a:t>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Eugen Schindler,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Canon Production Printing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Alex </a:t>
            </a:r>
            <a:r>
              <a:rPr lang="en-US" sz="1800" dirty="0" err="1">
                <a:solidFill>
                  <a:srgbClr val="1F2328"/>
                </a:solidFill>
              </a:rPr>
              <a:t>Shatalin</a:t>
            </a:r>
            <a:r>
              <a:rPr lang="en-US" sz="1800" dirty="0">
                <a:solidFill>
                  <a:srgbClr val="1F2328"/>
                </a:solidFill>
              </a:rPr>
              <a:t>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6"/>
              </a:rPr>
              <a:t>Jetbrains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 (MPS Team)</a:t>
            </a:r>
            <a:r>
              <a:rPr lang="en-US" sz="1800" dirty="0">
                <a:solidFill>
                  <a:srgbClr val="1F2328"/>
                </a:solidFill>
              </a:rPr>
              <a:t>, Czech Republic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Niko Stotz,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7"/>
              </a:rPr>
              <a:t>F1RE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Federico Tomassetti,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8"/>
              </a:rPr>
              <a:t>Strumenta</a:t>
            </a:r>
            <a:r>
              <a:rPr lang="en-US" sz="1800" dirty="0">
                <a:solidFill>
                  <a:srgbClr val="1F2328"/>
                </a:solidFill>
              </a:rPr>
              <a:t>, Italy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9"/>
              </a:rPr>
              <a:t>Markus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9"/>
              </a:rPr>
              <a:t>Voelter</a:t>
            </a:r>
            <a:r>
              <a:rPr lang="en-US" sz="1800" dirty="0">
                <a:solidFill>
                  <a:srgbClr val="1F2328"/>
                </a:solidFill>
              </a:rPr>
              <a:t>, Freelancer,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Jos Warmer,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10"/>
              </a:rPr>
              <a:t>openmodeling</a:t>
            </a:r>
            <a:r>
              <a:rPr lang="en-US" sz="1800" dirty="0">
                <a:solidFill>
                  <a:srgbClr val="1F2328"/>
                </a:solidFill>
              </a:rPr>
              <a:t> </a:t>
            </a:r>
            <a:r>
              <a:rPr lang="en-US" sz="1800" dirty="0">
                <a:solidFill>
                  <a:schemeClr val="accent5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(Freon Team)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sz="2800" b="1" dirty="0">
                <a:solidFill>
                  <a:srgbClr val="1F2328"/>
                </a:solidFill>
                <a:sym typeface="Wingdings" panose="05000000000000000000" pitchFamily="2" charset="2"/>
              </a:rPr>
              <a:t> </a:t>
            </a:r>
            <a:r>
              <a:rPr lang="en-US" sz="2800" b="1" dirty="0">
                <a:solidFill>
                  <a:srgbClr val="1F2328"/>
                </a:solidFill>
              </a:rPr>
              <a:t>And you?</a:t>
            </a:r>
          </a:p>
        </p:txBody>
      </p:sp>
    </p:spTree>
    <p:extLst>
      <p:ext uri="{BB962C8B-B14F-4D97-AF65-F5344CB8AC3E}">
        <p14:creationId xmlns:p14="http://schemas.microsoft.com/office/powerpoint/2010/main" val="326383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ECF9-3836-66C5-E801-04997366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– Current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F74F3-04FC-29B6-9591-DF6609100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release 2023.1 planned around November 2023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Serialization format, meta-metamodel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APIs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Java, JavaScript, MPS, (C#)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EMF, Freon, Kotlin, MPS, *</a:t>
            </a:r>
            <a:r>
              <a:rPr lang="en-US" dirty="0" err="1">
                <a:sym typeface="Wingdings" panose="05000000000000000000" pitchFamily="2" charset="2"/>
              </a:rPr>
              <a:t>Lasu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698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1E5B80-4901-1C3F-B765-5A1DDC5DE1E2}"/>
              </a:ext>
            </a:extLst>
          </p:cNvPr>
          <p:cNvSpPr/>
          <p:nvPr/>
        </p:nvSpPr>
        <p:spPr>
          <a:xfrm>
            <a:off x="5716185" y="3825985"/>
            <a:ext cx="432202" cy="418305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8B28142-CAED-04D5-A381-8EDAB89A13D2}"/>
              </a:ext>
            </a:extLst>
          </p:cNvPr>
          <p:cNvSpPr/>
          <p:nvPr/>
        </p:nvSpPr>
        <p:spPr>
          <a:xfrm>
            <a:off x="6029469" y="3183352"/>
            <a:ext cx="1066682" cy="105407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26B3A-0BAD-BB01-4BC5-6825482F8827}"/>
              </a:ext>
            </a:extLst>
          </p:cNvPr>
          <p:cNvSpPr/>
          <p:nvPr/>
        </p:nvSpPr>
        <p:spPr>
          <a:xfrm>
            <a:off x="5933074" y="2114975"/>
            <a:ext cx="885186" cy="463314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250B4B-A523-26C2-295B-FD64AE9D7476}"/>
              </a:ext>
            </a:extLst>
          </p:cNvPr>
          <p:cNvSpPr/>
          <p:nvPr/>
        </p:nvSpPr>
        <p:spPr>
          <a:xfrm>
            <a:off x="3707958" y="3681393"/>
            <a:ext cx="676258" cy="515544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2887D9-7453-33C8-35D1-E6764FF19CC4}"/>
              </a:ext>
            </a:extLst>
          </p:cNvPr>
          <p:cNvSpPr/>
          <p:nvPr/>
        </p:nvSpPr>
        <p:spPr>
          <a:xfrm>
            <a:off x="3418773" y="2813838"/>
            <a:ext cx="795274" cy="113135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A187F9-7C91-4EE3-E4FD-5AED1A55AA5D}"/>
              </a:ext>
            </a:extLst>
          </p:cNvPr>
          <p:cNvSpPr/>
          <p:nvPr/>
        </p:nvSpPr>
        <p:spPr>
          <a:xfrm>
            <a:off x="4169850" y="2110958"/>
            <a:ext cx="1919865" cy="1919865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B6BA00-2868-A880-97D5-A78F8D05D370}"/>
              </a:ext>
            </a:extLst>
          </p:cNvPr>
          <p:cNvSpPr/>
          <p:nvPr/>
        </p:nvSpPr>
        <p:spPr>
          <a:xfrm>
            <a:off x="4559446" y="2797772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9FBA17-847C-5609-501B-D1783DF6CE28}"/>
              </a:ext>
            </a:extLst>
          </p:cNvPr>
          <p:cNvSpPr/>
          <p:nvPr/>
        </p:nvSpPr>
        <p:spPr>
          <a:xfrm>
            <a:off x="3298279" y="918074"/>
            <a:ext cx="1478055" cy="980012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BF8533-E936-8B55-AF64-67B5BC92DFC0}"/>
              </a:ext>
            </a:extLst>
          </p:cNvPr>
          <p:cNvSpPr/>
          <p:nvPr/>
        </p:nvSpPr>
        <p:spPr>
          <a:xfrm>
            <a:off x="4888796" y="3609096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EF5A7E-37D8-EAF1-7040-6FBDAF578464}"/>
              </a:ext>
            </a:extLst>
          </p:cNvPr>
          <p:cNvSpPr/>
          <p:nvPr/>
        </p:nvSpPr>
        <p:spPr>
          <a:xfrm>
            <a:off x="5322573" y="3223517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A5DB2B-9F68-A8C0-01F8-D4BE0636A1C6}"/>
              </a:ext>
            </a:extLst>
          </p:cNvPr>
          <p:cNvSpPr/>
          <p:nvPr/>
        </p:nvSpPr>
        <p:spPr>
          <a:xfrm>
            <a:off x="4495183" y="3271714"/>
            <a:ext cx="465908" cy="257053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4F2719-E5D8-19AC-41C2-A41F90C2B3EB}"/>
              </a:ext>
            </a:extLst>
          </p:cNvPr>
          <p:cNvSpPr/>
          <p:nvPr/>
        </p:nvSpPr>
        <p:spPr>
          <a:xfrm>
            <a:off x="4479117" y="2717443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3BB2C3-EBC8-CAB7-99F8-5494E0E4E61A}"/>
              </a:ext>
            </a:extLst>
          </p:cNvPr>
          <p:cNvSpPr/>
          <p:nvPr/>
        </p:nvSpPr>
        <p:spPr>
          <a:xfrm>
            <a:off x="4961092" y="2307765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B0D4A2C-AFE2-0522-2854-B36E171A1DAE}"/>
              </a:ext>
            </a:extLst>
          </p:cNvPr>
          <p:cNvSpPr/>
          <p:nvPr/>
        </p:nvSpPr>
        <p:spPr>
          <a:xfrm>
            <a:off x="4776335" y="1408081"/>
            <a:ext cx="158368" cy="1323443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C22AD0-AA5A-8AFC-3BD1-A624D011A862}"/>
              </a:ext>
            </a:extLst>
          </p:cNvPr>
          <p:cNvSpPr/>
          <p:nvPr/>
        </p:nvSpPr>
        <p:spPr>
          <a:xfrm>
            <a:off x="3916813" y="1898086"/>
            <a:ext cx="570159" cy="816657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9B46C3A-4EA0-2E5D-C6C2-BA89CCF7C276}"/>
              </a:ext>
            </a:extLst>
          </p:cNvPr>
          <p:cNvSpPr/>
          <p:nvPr/>
        </p:nvSpPr>
        <p:spPr>
          <a:xfrm>
            <a:off x="3338444" y="1841856"/>
            <a:ext cx="1162900" cy="1133580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3258779-D2C4-377D-4D85-45D588AC4133}"/>
              </a:ext>
            </a:extLst>
          </p:cNvPr>
          <p:cNvSpPr/>
          <p:nvPr/>
        </p:nvSpPr>
        <p:spPr>
          <a:xfrm>
            <a:off x="4728137" y="1857922"/>
            <a:ext cx="191681" cy="1120341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9BFC8CF-D2D6-302F-7BB9-D501258D4F00}"/>
              </a:ext>
            </a:extLst>
          </p:cNvPr>
          <p:cNvSpPr/>
          <p:nvPr/>
        </p:nvSpPr>
        <p:spPr>
          <a:xfrm>
            <a:off x="7005468" y="4247713"/>
            <a:ext cx="610501" cy="281151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2D428AE-26CC-E5D6-0780-A44805DA511C}"/>
              </a:ext>
            </a:extLst>
          </p:cNvPr>
          <p:cNvSpPr/>
          <p:nvPr/>
        </p:nvSpPr>
        <p:spPr>
          <a:xfrm>
            <a:off x="7937285" y="3179336"/>
            <a:ext cx="610501" cy="281151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E2E4C04-0B0A-A25C-0C54-16FF71233860}"/>
              </a:ext>
            </a:extLst>
          </p:cNvPr>
          <p:cNvSpPr/>
          <p:nvPr/>
        </p:nvSpPr>
        <p:spPr>
          <a:xfrm>
            <a:off x="5250277" y="2837937"/>
            <a:ext cx="465908" cy="257053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B83DE1-921B-59D8-65DB-86D93A02BB05}"/>
              </a:ext>
            </a:extLst>
          </p:cNvPr>
          <p:cNvSpPr/>
          <p:nvPr/>
        </p:nvSpPr>
        <p:spPr>
          <a:xfrm>
            <a:off x="5177980" y="2757608"/>
            <a:ext cx="465908" cy="265086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05FE8-338A-3BBD-27F8-350E7B787409}"/>
              </a:ext>
            </a:extLst>
          </p:cNvPr>
          <p:cNvSpPr txBox="1"/>
          <p:nvPr/>
        </p:nvSpPr>
        <p:spPr>
          <a:xfrm>
            <a:off x="6308394" y="2426719"/>
            <a:ext cx="279274" cy="32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527ED3-5D20-96E1-9529-BF9E71A65958}"/>
              </a:ext>
            </a:extLst>
          </p:cNvPr>
          <p:cNvSpPr txBox="1"/>
          <p:nvPr/>
        </p:nvSpPr>
        <p:spPr>
          <a:xfrm>
            <a:off x="6333891" y="3302307"/>
            <a:ext cx="279274" cy="32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217FB711-EB67-9B46-B7C0-076E98457806}"/>
              </a:ext>
            </a:extLst>
          </p:cNvPr>
          <p:cNvGrpSpPr/>
          <p:nvPr/>
        </p:nvGrpSpPr>
        <p:grpSpPr>
          <a:xfrm>
            <a:off x="5607235" y="3335770"/>
            <a:ext cx="416899" cy="510435"/>
            <a:chOff x="5607235" y="3335770"/>
            <a:chExt cx="416899" cy="510435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DA49103-83FE-CCBB-B044-906FB6C3AB77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4E4A92C-6295-7389-A91D-376200C111C2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EBDD63C-E29B-66F1-6917-3E3C5DB28C0F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600A3D-8099-099C-33F1-78E46DC15034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CF6EE59-8F86-36C9-4E10-C99A5D5BA663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47CF67A-A6BD-9044-D2FA-ADA5EEB5A49C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779FE2-99CF-15D1-473D-52F6083DD7DC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98468DD5-3F84-CB3E-5FD8-1745646B09DB}"/>
              </a:ext>
            </a:extLst>
          </p:cNvPr>
          <p:cNvGrpSpPr/>
          <p:nvPr/>
        </p:nvGrpSpPr>
        <p:grpSpPr>
          <a:xfrm>
            <a:off x="3430573" y="986353"/>
            <a:ext cx="1220560" cy="843455"/>
            <a:chOff x="3430573" y="986353"/>
            <a:chExt cx="1220560" cy="84345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4339F64-0E56-63C3-500F-44EACC05B0FA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43D6BDA-81C5-D507-2C41-4A4FD5092FF6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BA12DB2-EAF5-1CCC-FA2B-303FB46F200C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55CC766-F2EB-450A-9F39-75B1D24C0E41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54E8EAE-A565-3D89-1AAF-7147D5904ED0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8999E9E-9977-A6EF-5208-48B3DC681A7F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20CF41-1165-3171-B35D-A083D1B76FC2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F9D8FD0-945D-BB1D-24D5-76B66C790F49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27E7A6E-B15E-85A1-E607-B3D40A46232C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F555AD6-D82F-078D-3131-84E313B779AA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5460E-481F-6940-5E95-93CB17F5BF8B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F701480-3893-118A-ABED-58860ADA1648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B27C02E7-C0AC-72FE-426F-FFA299FE5F9C}"/>
              </a:ext>
            </a:extLst>
          </p:cNvPr>
          <p:cNvGrpSpPr/>
          <p:nvPr/>
        </p:nvGrpSpPr>
        <p:grpSpPr>
          <a:xfrm>
            <a:off x="2900048" y="3799582"/>
            <a:ext cx="765472" cy="630286"/>
            <a:chOff x="2900048" y="3799582"/>
            <a:chExt cx="765472" cy="63028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F6B6D58-D83C-ECBD-57FA-10ADD4F73506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B6798FE-A53C-F5C3-456A-D50E61AFA973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3B79D6B-2F54-0687-E7C4-D765911412C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6BFF7A3-DDA6-E31C-83A2-48DBFA25E5BE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FFFEB25-321F-DC4A-BF56-E20D4D23489D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FC41744-67B1-7324-B8DE-2E8A4C624EC3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3B14694-C135-2180-23C6-6F5DA410107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DE1B0B3-880D-263E-21FE-AC3B2D28DE73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8FBFEC4-95E4-9E33-F03F-25A639B02B95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39752DE-4CB5-02CB-A927-8ADD6F8AF16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aphic 4">
            <a:extLst>
              <a:ext uri="{FF2B5EF4-FFF2-40B4-BE49-F238E27FC236}">
                <a16:creationId xmlns:a16="http://schemas.microsoft.com/office/drawing/2014/main" id="{A7921BA8-968C-223C-A9E6-7B7D955C888A}"/>
              </a:ext>
            </a:extLst>
          </p:cNvPr>
          <p:cNvGrpSpPr/>
          <p:nvPr/>
        </p:nvGrpSpPr>
        <p:grpSpPr>
          <a:xfrm>
            <a:off x="2602830" y="2474152"/>
            <a:ext cx="765472" cy="630286"/>
            <a:chOff x="2602830" y="2474152"/>
            <a:chExt cx="765472" cy="63028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A869E49-CBD9-EA8E-D5AA-54D7B7AB33D3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3714D19-1708-E123-9598-615185107FDA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CB9B17B-DD41-F6BC-3431-2C17775CCD97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3885BC8-B74F-0F0D-3DEB-972FBFEBF68B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6C3415B-39B4-7036-E11B-9FCFAECEF16C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7217DBC-0B9C-6F73-EC38-A64317507646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A84D534-683C-13AC-38B2-BCA36D882904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4B73545-8597-2429-6B33-FDC95B4AA895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A0B544-3FC4-56E3-E1A2-8956471D280D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81C3355-1619-F317-A718-1F7F1BBE36B3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Graphic 4">
            <a:extLst>
              <a:ext uri="{FF2B5EF4-FFF2-40B4-BE49-F238E27FC236}">
                <a16:creationId xmlns:a16="http://schemas.microsoft.com/office/drawing/2014/main" id="{5D9E9A31-F9D1-4D4A-EB29-7FE8E317E47B}"/>
              </a:ext>
            </a:extLst>
          </p:cNvPr>
          <p:cNvGrpSpPr/>
          <p:nvPr/>
        </p:nvGrpSpPr>
        <p:grpSpPr>
          <a:xfrm>
            <a:off x="6155168" y="3999883"/>
            <a:ext cx="720584" cy="720584"/>
            <a:chOff x="6155168" y="3999883"/>
            <a:chExt cx="720584" cy="720584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6124727-B9BA-DD84-B904-4D606FA16FE9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36801AE-8CFF-AAD0-23CE-79057EA02B1C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47D8184-3255-2010-8EA4-25DDF96B057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37A390C-BD01-62DA-6F20-095355665634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D668AAD-319B-CCC8-38E7-3F805BAEDB59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3F0FE3B-AA2C-DAF7-53FB-77A5A4870B27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B487B3D-E9AC-2E85-5255-745BE48BD7D0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10D0196-403E-9F95-7FE8-31AEB7D6041F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AD919D3-420A-8040-1AF1-D84A2AF2A2C4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079646-0F99-15C4-84CC-08D6422175BF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71A6FEE-8AA6-EEC5-C2DA-1E0D481C3E95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aphic 4">
            <a:extLst>
              <a:ext uri="{FF2B5EF4-FFF2-40B4-BE49-F238E27FC236}">
                <a16:creationId xmlns:a16="http://schemas.microsoft.com/office/drawing/2014/main" id="{D17D2B3C-CA9D-92CC-859A-7305C615E41D}"/>
              </a:ext>
            </a:extLst>
          </p:cNvPr>
          <p:cNvGrpSpPr/>
          <p:nvPr/>
        </p:nvGrpSpPr>
        <p:grpSpPr>
          <a:xfrm>
            <a:off x="7095019" y="2931506"/>
            <a:ext cx="720584" cy="720584"/>
            <a:chOff x="7095019" y="2931506"/>
            <a:chExt cx="720584" cy="720584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FB38F16-1B80-0A04-5018-E33703471D16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A27900-BB9B-0926-0B03-0FEB3CBB5C35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36D11F7-176D-A42C-D4E1-B991842377BA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35DB69-E430-C5AC-EC05-7513EBAF501B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7C265BF-23BD-477F-6317-0DE530843D6B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1700492-28C1-1500-15F4-B22CB8EC3113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47DD266-83A6-F711-B0B1-A4496AAC3A3D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831E9E5-7C9B-3BE8-CAF3-8C505D215E20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03F73B1-B114-EEBC-E0B5-603CD3B2569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5475A97-A7B0-8DCC-5D03-5F778C655380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5F5EABB-FF93-D792-03F0-97578E344312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aphic 4">
            <a:extLst>
              <a:ext uri="{FF2B5EF4-FFF2-40B4-BE49-F238E27FC236}">
                <a16:creationId xmlns:a16="http://schemas.microsoft.com/office/drawing/2014/main" id="{80825551-7C49-923E-4DB3-2BAA08217F79}"/>
              </a:ext>
            </a:extLst>
          </p:cNvPr>
          <p:cNvGrpSpPr/>
          <p:nvPr/>
        </p:nvGrpSpPr>
        <p:grpSpPr>
          <a:xfrm>
            <a:off x="6813867" y="1750668"/>
            <a:ext cx="720584" cy="720584"/>
            <a:chOff x="6813867" y="1750668"/>
            <a:chExt cx="720584" cy="720584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31D20-9B90-B0CA-3735-265F9CF2946F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7DF0DC7-DB7A-3F76-8B21-E91A4FA2720E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0CEC88A-AD54-D612-59C8-5A213CA05A40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926838F-38A2-19C3-77B6-C512E4AFC461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E5F04D4-71B2-6F3E-07FA-5C88DB68245D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C407106-F334-10BC-F99F-7967FC57B623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73D85D7-EF33-CF9E-D823-DD22AA6CFC67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12449CA-A592-43D9-55EA-71F788707102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9B6761-6584-4E2C-2587-BD4350D99F34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9931D3-FB72-119B-752F-2A9628E53C0B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1BC35AD-E58B-B616-2F59-D709A8C73BF7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" name="Graphic 4">
            <a:extLst>
              <a:ext uri="{FF2B5EF4-FFF2-40B4-BE49-F238E27FC236}">
                <a16:creationId xmlns:a16="http://schemas.microsoft.com/office/drawing/2014/main" id="{702C4B77-04C5-FED9-0B7B-397D42108023}"/>
              </a:ext>
            </a:extLst>
          </p:cNvPr>
          <p:cNvGrpSpPr/>
          <p:nvPr/>
        </p:nvGrpSpPr>
        <p:grpSpPr>
          <a:xfrm>
            <a:off x="8651708" y="3062651"/>
            <a:ext cx="416931" cy="510435"/>
            <a:chOff x="8651708" y="3062651"/>
            <a:chExt cx="416931" cy="510435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0EAC8D7-BBB1-E231-7C8D-1EDB254CFE07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D9B2207-3104-4B73-6D52-F63B056F2504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4670C8F-D086-5B46-4C98-5387F0FB386E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85B8F42-102E-8C1B-AF1C-F2DEB26EA7D0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4F8F996-0538-1075-777F-F3D982CC475E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FAE0E16-D229-7503-8038-D2B0CB6032F9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4BD802B-0869-9284-456E-DDC491D8170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Graphic 4">
            <a:extLst>
              <a:ext uri="{FF2B5EF4-FFF2-40B4-BE49-F238E27FC236}">
                <a16:creationId xmlns:a16="http://schemas.microsoft.com/office/drawing/2014/main" id="{7081DFDE-DFA7-BEAB-E85C-97A8A6760EA6}"/>
              </a:ext>
            </a:extLst>
          </p:cNvPr>
          <p:cNvGrpSpPr/>
          <p:nvPr/>
        </p:nvGrpSpPr>
        <p:grpSpPr>
          <a:xfrm>
            <a:off x="7735956" y="4139061"/>
            <a:ext cx="416899" cy="510435"/>
            <a:chOff x="7735956" y="4139061"/>
            <a:chExt cx="416899" cy="510435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C72DDE-D500-4433-E5FD-CBE1FA712EDA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9A39987-B996-52C8-2B95-81D92DAE9472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766B86-F55B-BCC2-E2E9-9C3B6CDBFB9F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102A21B-F9ED-1749-812D-83A1D1BB1927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3061E12-4ABD-3E98-18F7-DC4515E4D907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78F5672-9462-ED63-E319-9F40CE59DE02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96E1643-02E6-49D9-30BD-98902835F9B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32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3" y="3016814"/>
            <a:ext cx="2734301" cy="1458831"/>
          </a:xfrm>
        </p:spPr>
        <p:txBody>
          <a:bodyPr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</a:rPr>
              <a:t>Client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Editor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Processor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Model checker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Importer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Generator</a:t>
            </a:r>
            <a:endParaRPr lang="en-US" sz="1800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642E04B-DC0C-D0CB-8FAC-37F58B3BF246}"/>
              </a:ext>
            </a:extLst>
          </p:cNvPr>
          <p:cNvGrpSpPr/>
          <p:nvPr/>
        </p:nvGrpSpPr>
        <p:grpSpPr>
          <a:xfrm>
            <a:off x="2234123" y="3184506"/>
            <a:ext cx="192812" cy="183839"/>
            <a:chOff x="5662530" y="1450887"/>
            <a:chExt cx="192812" cy="183839"/>
          </a:xfrm>
        </p:grpSpPr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4FD2571-E3D3-C511-AE87-96BF15541EA9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F7CF4FB3-B5E7-B0F7-F2E5-04E0295CCB35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95DD070-E9D8-88B5-AB17-5BE2AD8F5184}"/>
              </a:ext>
            </a:extLst>
          </p:cNvPr>
          <p:cNvGrpSpPr/>
          <p:nvPr/>
        </p:nvGrpSpPr>
        <p:grpSpPr>
          <a:xfrm>
            <a:off x="2235127" y="3504574"/>
            <a:ext cx="193801" cy="181610"/>
            <a:chOff x="5188450" y="825619"/>
            <a:chExt cx="193801" cy="181610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A51CE6-FB4D-7701-94BF-3A5FADDBC561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38D2374-9AB9-C0BA-A723-906C0EBB3280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810852" y="3504574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582676" y="3504574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7254171" y="413182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7254171" y="4441167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7254171" y="4758178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3" y="3016814"/>
            <a:ext cx="2734301" cy="1494225"/>
          </a:xfrm>
        </p:spPr>
        <p:txBody>
          <a:bodyPr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b="1" dirty="0">
                <a:solidFill>
                  <a:srgbClr val="1F2328"/>
                </a:solidFill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</a:rPr>
              <a:t>Initialise with model,</a:t>
            </a:r>
            <a:br>
              <a:rPr lang="en" dirty="0">
                <a:solidFill>
                  <a:srgbClr val="1F2328"/>
                </a:solidFill>
              </a:rPr>
            </a:br>
            <a:r>
              <a:rPr lang="en" dirty="0">
                <a:solidFill>
                  <a:srgbClr val="1F2328"/>
                </a:solidFill>
              </a:rPr>
              <a:t>get notified of changes, write back changes continuously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4093BAA3-C4B8-E989-6669-4802FF14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497" y="4390442"/>
            <a:ext cx="581347" cy="597496"/>
          </a:xfrm>
          <a:prstGeom prst="rect">
            <a:avLst/>
          </a:prstGeom>
        </p:spPr>
      </p:pic>
      <p:pic>
        <p:nvPicPr>
          <p:cNvPr id="250" name="Graphic 249">
            <a:extLst>
              <a:ext uri="{FF2B5EF4-FFF2-40B4-BE49-F238E27FC236}">
                <a16:creationId xmlns:a16="http://schemas.microsoft.com/office/drawing/2014/main" id="{C1B1D579-D397-06D3-9A21-D6CC8B1E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8653" y="683324"/>
            <a:ext cx="4907191" cy="4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0653" y="1557337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Leftovers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2234525" y="907150"/>
            <a:ext cx="65655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Generate LIonWeb metamodel from Kotlin classes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Parse properties file and store as LIonWeb instance model</a:t>
            </a:r>
            <a:endParaRPr sz="125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Import metamodel into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Convert to MPS languages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Import properties instance model into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Show instance model in Freon web editor, served from MPS via LIonWeb protocol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Change some values in Freon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Store changes back to MPS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Export example instance from MPS to LIonWeb</a:t>
            </a:r>
            <a:endParaRPr sz="125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Unparse example instance</a:t>
            </a:r>
            <a:endParaRPr sz="1250">
              <a:solidFill>
                <a:srgbClr val="1F232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9491-3FE0-5BBC-6A66-3DFD7DCB2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184000" y="73102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Finalize Bulk Protocols and document them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Start Work on delta protocols / collaboration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Refine meta-metamodel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Improve reference implementations and examples</a:t>
            </a:r>
            <a:endParaRPr sz="125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>
                <a:solidFill>
                  <a:srgbClr val="1F2328"/>
                </a:solidFill>
              </a:rPr>
              <a:t>Support integration with more tools</a:t>
            </a:r>
            <a:endParaRPr sz="1250">
              <a:solidFill>
                <a:srgbClr val="1F2328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173" y="2278388"/>
            <a:ext cx="3238999" cy="23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4666150" y="2869075"/>
            <a:ext cx="4431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If you want to join and work with us, talk to any of the current members.</a:t>
            </a:r>
            <a:endParaRPr sz="1700" b="1"/>
          </a:p>
        </p:txBody>
      </p:sp>
      <p:sp>
        <p:nvSpPr>
          <p:cNvPr id="204" name="Google Shape;204;p22"/>
          <p:cNvSpPr txBox="1"/>
          <p:nvPr/>
        </p:nvSpPr>
        <p:spPr>
          <a:xfrm>
            <a:off x="3640250" y="3980225"/>
            <a:ext cx="431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If you just want to stay in touch and use our stuff, please join our Slack:</a:t>
            </a:r>
            <a:endParaRPr sz="1500" b="1"/>
          </a:p>
        </p:txBody>
      </p:sp>
      <p:sp>
        <p:nvSpPr>
          <p:cNvPr id="205" name="Google Shape;205;p22"/>
          <p:cNvSpPr txBox="1"/>
          <p:nvPr/>
        </p:nvSpPr>
        <p:spPr>
          <a:xfrm>
            <a:off x="3640250" y="4479188"/>
            <a:ext cx="461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https://join.slack.com/t/lionweb/shared_invite/zt-1uvaly9eb-z529c694OIN5oBh9FH1vhQ</a:t>
            </a:r>
            <a:endParaRPr sz="1200"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2400" y="4118870"/>
            <a:ext cx="908875" cy="9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4660975" y="3392149"/>
            <a:ext cx="527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Or contact us all: </a:t>
            </a:r>
            <a:r>
              <a:rPr lang="en" sz="1700" b="1" u="sng">
                <a:solidFill>
                  <a:schemeClr val="hlink"/>
                </a:solidFill>
                <a:hlinkClick r:id="rId6"/>
              </a:rPr>
              <a:t>info@lionweb.io</a:t>
            </a:r>
            <a:endParaRPr sz="1700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7CA7-7571-3BC6-0E95-946A825A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2674" y="2232149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3672675" y="943675"/>
            <a:ext cx="5075100" cy="10468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– 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2674" y="943674"/>
            <a:ext cx="5159625" cy="3957509"/>
          </a:xfrm>
        </p:spPr>
        <p:txBody>
          <a:bodyPr>
            <a:normAutofit/>
          </a:bodyPr>
          <a:lstStyle/>
          <a:p>
            <a:r>
              <a:rPr lang="en-US" dirty="0"/>
              <a:t>Most mature LWBs desktop-based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Long history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Everything needs to be web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Huge re-engineering effort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Don’t re-invent the wheel for each LWB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Focus on strengths, reuse other parts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Shared effort &amp; multiple providers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better commercial 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/>
              <a:t>Innovate on top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Markus </a:t>
            </a:r>
            <a:r>
              <a:rPr lang="en-US" dirty="0" err="1">
                <a:sym typeface="Wingdings" panose="05000000000000000000" pitchFamily="2" charset="2"/>
              </a:rPr>
              <a:t>Voelter’s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sym typeface="Wingdings" panose="05000000000000000000" pitchFamily="2" charset="2"/>
              </a:rPr>
              <a:t> “A Platform for Systems and Business Modeling”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and running code</a:t>
            </a:r>
          </a:p>
          <a:p>
            <a:pPr lvl="1"/>
            <a:r>
              <a:rPr lang="en-US" dirty="0"/>
              <a:t>Adopt IEEE approach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/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–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921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1F2328"/>
                </a:solidFill>
              </a:rPr>
              <a:t>Primary: </a:t>
            </a:r>
            <a:r>
              <a:rPr lang="en-US" sz="1800" b="1" dirty="0">
                <a:solidFill>
                  <a:srgbClr val="1F2328"/>
                </a:solidFill>
              </a:rPr>
              <a:t>define protocols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meta-metamodel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reference architecture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AutoNum type="arabicPeriod"/>
            </a:pPr>
            <a:endParaRPr lang="en-US" sz="1800" dirty="0">
              <a:solidFill>
                <a:srgbClr val="1F2328"/>
              </a:solidFill>
            </a:endParaRPr>
          </a:p>
          <a:p>
            <a:pPr marL="492125"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</a:rPr>
              <a:t>Secondary: </a:t>
            </a:r>
            <a:r>
              <a:rPr lang="en-US" b="1" dirty="0">
                <a:solidFill>
                  <a:srgbClr val="1F2328"/>
                </a:solidFill>
              </a:rPr>
              <a:t>programming language APIs 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reference implementations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AutoNum type="arabicPeriod"/>
            </a:pPr>
            <a:endParaRPr lang="en-US" sz="1800" dirty="0">
              <a:solidFill>
                <a:srgbClr val="1F2328"/>
              </a:solidFill>
            </a:endParaRPr>
          </a:p>
          <a:p>
            <a:pPr marL="492125" lvl="0"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</a:rPr>
              <a:t>Also: </a:t>
            </a:r>
            <a:r>
              <a:rPr lang="en-US" b="1" dirty="0">
                <a:solidFill>
                  <a:srgbClr val="1F2328"/>
                </a:solidFill>
              </a:rPr>
              <a:t>collaboration hub for components</a:t>
            </a:r>
          </a:p>
        </p:txBody>
      </p:sp>
    </p:spTree>
    <p:extLst>
      <p:ext uri="{BB962C8B-B14F-4D97-AF65-F5344CB8AC3E}">
        <p14:creationId xmlns:p14="http://schemas.microsoft.com/office/powerpoint/2010/main" val="78425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0829-6D64-E2BE-2F1D-A24A59A3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– Work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09CB2-490D-0D8D-CD3C-91FAB02BA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524" y="943674"/>
            <a:ext cx="5126059" cy="383629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communication protocol specifications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F2328"/>
                </a:solidFill>
              </a:rPr>
              <a:t>+ meta-metamodel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reference architecture</a:t>
            </a:r>
            <a:r>
              <a:rPr lang="en-US" sz="1800" dirty="0">
                <a:solidFill>
                  <a:srgbClr val="1F2328"/>
                </a:solidFill>
              </a:rPr>
              <a:t> for cloud-based modeling tools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bindings</a:t>
            </a:r>
            <a:r>
              <a:rPr lang="en-US" sz="1800" dirty="0">
                <a:solidFill>
                  <a:srgbClr val="1F2328"/>
                </a:solidFill>
              </a:rPr>
              <a:t> in several programming languages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reference implementations</a:t>
            </a:r>
            <a:r>
              <a:rPr lang="en-US" sz="1800" dirty="0">
                <a:solidFill>
                  <a:srgbClr val="1F2328"/>
                </a:solidFill>
              </a:rPr>
              <a:t> and </a:t>
            </a:r>
            <a:r>
              <a:rPr lang="en-US" sz="1800" b="1" dirty="0">
                <a:solidFill>
                  <a:srgbClr val="1F2328"/>
                </a:solidFill>
              </a:rPr>
              <a:t>examples</a:t>
            </a:r>
            <a:endParaRPr lang="en-US" dirty="0"/>
          </a:p>
        </p:txBody>
      </p:sp>
      <p:pic>
        <p:nvPicPr>
          <p:cNvPr id="4" name="Google Shape;157;p18">
            <a:extLst>
              <a:ext uri="{FF2B5EF4-FFF2-40B4-BE49-F238E27FC236}">
                <a16:creationId xmlns:a16="http://schemas.microsoft.com/office/drawing/2014/main" id="{BDC0BB92-A6F0-DEA9-B787-79F2877532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574" y="1073445"/>
            <a:ext cx="580325" cy="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8;p18">
            <a:extLst>
              <a:ext uri="{FF2B5EF4-FFF2-40B4-BE49-F238E27FC236}">
                <a16:creationId xmlns:a16="http://schemas.microsoft.com/office/drawing/2014/main" id="{377D2D81-8D73-C46E-AC08-4E8DC52E9D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574" y="2134258"/>
            <a:ext cx="580325" cy="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9;p18">
            <a:extLst>
              <a:ext uri="{FF2B5EF4-FFF2-40B4-BE49-F238E27FC236}">
                <a16:creationId xmlns:a16="http://schemas.microsoft.com/office/drawing/2014/main" id="{18AF5400-A2F8-3D87-BDBA-C7B0C7BC48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25" y="3035668"/>
            <a:ext cx="1055500" cy="7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0;p18">
            <a:extLst>
              <a:ext uri="{FF2B5EF4-FFF2-40B4-BE49-F238E27FC236}">
                <a16:creationId xmlns:a16="http://schemas.microsoft.com/office/drawing/2014/main" id="{20B53C48-F097-85E6-18C3-13C80CF0F0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975" y="3848638"/>
            <a:ext cx="1055500" cy="70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58B553-AB6B-C333-9AC0-EB2E617009E1}"/>
              </a:ext>
            </a:extLst>
          </p:cNvPr>
          <p:cNvGrpSpPr/>
          <p:nvPr/>
        </p:nvGrpSpPr>
        <p:grpSpPr>
          <a:xfrm>
            <a:off x="8590159" y="1078858"/>
            <a:ext cx="487800" cy="3168567"/>
            <a:chOff x="7232925" y="1078858"/>
            <a:chExt cx="487800" cy="3168567"/>
          </a:xfrm>
        </p:grpSpPr>
        <p:sp>
          <p:nvSpPr>
            <p:cNvPr id="9" name="Google Shape;161;p18">
              <a:extLst>
                <a:ext uri="{FF2B5EF4-FFF2-40B4-BE49-F238E27FC236}">
                  <a16:creationId xmlns:a16="http://schemas.microsoft.com/office/drawing/2014/main" id="{B5FD5FEB-71B5-A4B3-9E5D-4FC105E13374}"/>
                </a:ext>
              </a:extLst>
            </p:cNvPr>
            <p:cNvSpPr/>
            <p:nvPr/>
          </p:nvSpPr>
          <p:spPr>
            <a:xfrm>
              <a:off x="7232925" y="1123525"/>
              <a:ext cx="487800" cy="31239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2;p18">
              <a:extLst>
                <a:ext uri="{FF2B5EF4-FFF2-40B4-BE49-F238E27FC236}">
                  <a16:creationId xmlns:a16="http://schemas.microsoft.com/office/drawing/2014/main" id="{3743CFFC-BFE1-2D1D-D2C6-1B46FC7232E4}"/>
                </a:ext>
              </a:extLst>
            </p:cNvPr>
            <p:cNvSpPr txBox="1"/>
            <p:nvPr/>
          </p:nvSpPr>
          <p:spPr>
            <a:xfrm rot="5400000">
              <a:off x="6955850" y="1406458"/>
              <a:ext cx="105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Priority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9892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cap="small" dirty="0"/>
              <a:t>not</a:t>
            </a:r>
            <a:r>
              <a:rPr lang="en-US" dirty="0"/>
              <a:t>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524" y="731520"/>
            <a:ext cx="6597774" cy="4175759"/>
          </a:xfrm>
        </p:spPr>
        <p:txBody>
          <a:bodyPr/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785731" y="1237114"/>
            <a:ext cx="6181567" cy="2158176"/>
            <a:chOff x="2785731" y="1395610"/>
            <a:chExt cx="6181567" cy="215817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67301" y="1435554"/>
              <a:ext cx="899997" cy="8999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2910" y="1435555"/>
              <a:ext cx="1367997" cy="10447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0124" y="1395610"/>
              <a:ext cx="899997" cy="8639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9301" y="2783666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2F9F540-2AA5-E90E-AA1C-8C62ABEF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57010" y="2659477"/>
              <a:ext cx="1367997" cy="30928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85731" y="1514757"/>
              <a:ext cx="1367997" cy="711579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57009" y="3255048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26517" y="1435555"/>
              <a:ext cx="899997" cy="899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cap="small" dirty="0"/>
              <a:t>not</a:t>
            </a:r>
            <a:r>
              <a:rPr lang="en-US" dirty="0"/>
              <a:t>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073033-B1DF-41EA-8848-9990CAFF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990" y="4069027"/>
            <a:ext cx="899997" cy="8999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965DE8-D5E1-E322-134E-3A8D51DC8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065" y="3996657"/>
            <a:ext cx="1367997" cy="1044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247C19-7BAB-2BBD-B977-F330AF911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16" y="4087026"/>
            <a:ext cx="899997" cy="86399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68714FC-B0EA-2608-AD9A-1CBDB98ADC91}"/>
              </a:ext>
            </a:extLst>
          </p:cNvPr>
          <p:cNvGrpSpPr/>
          <p:nvPr/>
        </p:nvGrpSpPr>
        <p:grpSpPr>
          <a:xfrm>
            <a:off x="7574914" y="710002"/>
            <a:ext cx="1367997" cy="4331392"/>
            <a:chOff x="7574914" y="710002"/>
            <a:chExt cx="1367997" cy="43313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4914" y="4635555"/>
              <a:ext cx="1367997" cy="40583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4914" y="3850945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7574914" y="1560263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2F9F540-2AA5-E90E-AA1C-8C62ABEF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14" y="3402978"/>
              <a:ext cx="1367997" cy="30928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4914" y="710002"/>
              <a:ext cx="1367997" cy="711579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74914" y="2965558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74914" y="2578150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74914" y="2003124"/>
              <a:ext cx="1367997" cy="436344"/>
            </a:xfrm>
            <a:prstGeom prst="rect">
              <a:avLst/>
            </a:prstGeom>
          </p:spPr>
        </p:pic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9748F6B4-FB51-84B4-DEC9-75A4A80463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4140" y="4069027"/>
            <a:ext cx="899997" cy="8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23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On-screen Show (16:9)</PresentationFormat>
  <Paragraphs>158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Roboto Mono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How – Activities</vt:lpstr>
      <vt:lpstr>What – Work Products</vt:lpstr>
      <vt:lpstr>What not – Out of Scope</vt:lpstr>
      <vt:lpstr>What not – Out of Scope</vt:lpstr>
      <vt:lpstr>Who – Participation</vt:lpstr>
      <vt:lpstr>Where – Current Status</vt:lpstr>
      <vt:lpstr>Technical Overview</vt:lpstr>
      <vt:lpstr>Reference Architecture</vt:lpstr>
      <vt:lpstr>Reference Architecture: Parts</vt:lpstr>
      <vt:lpstr>Reference Architecture: Protocols</vt:lpstr>
      <vt:lpstr>Meta-Metamodel</vt:lpstr>
      <vt:lpstr>Built-in Standard Library</vt:lpstr>
      <vt:lpstr>Leftovers</vt:lpstr>
      <vt:lpstr>Demo Contents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Niko Stotz</cp:lastModifiedBy>
  <cp:revision>7</cp:revision>
  <dcterms:modified xsi:type="dcterms:W3CDTF">2023-09-26T13:15:01Z</dcterms:modified>
</cp:coreProperties>
</file>