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lvl1pPr defTabSz="713231">
      <a:defRPr sz="1600">
        <a:solidFill>
          <a:srgbClr val="FAFAFA"/>
        </a:solidFill>
        <a:latin typeface="Calibri"/>
        <a:ea typeface="Calibri"/>
        <a:cs typeface="Calibri"/>
        <a:sym typeface="Calibri"/>
      </a:defRPr>
    </a:lvl1pPr>
    <a:lvl2pPr indent="356615" defTabSz="713231">
      <a:defRPr sz="1600">
        <a:solidFill>
          <a:srgbClr val="FAFAFA"/>
        </a:solidFill>
        <a:latin typeface="Calibri"/>
        <a:ea typeface="Calibri"/>
        <a:cs typeface="Calibri"/>
        <a:sym typeface="Calibri"/>
      </a:defRPr>
    </a:lvl2pPr>
    <a:lvl3pPr indent="713231" defTabSz="713231">
      <a:defRPr sz="1600">
        <a:solidFill>
          <a:srgbClr val="FAFAFA"/>
        </a:solidFill>
        <a:latin typeface="Calibri"/>
        <a:ea typeface="Calibri"/>
        <a:cs typeface="Calibri"/>
        <a:sym typeface="Calibri"/>
      </a:defRPr>
    </a:lvl3pPr>
    <a:lvl4pPr indent="1069847" defTabSz="713231">
      <a:defRPr sz="1600">
        <a:solidFill>
          <a:srgbClr val="FAFAFA"/>
        </a:solidFill>
        <a:latin typeface="Calibri"/>
        <a:ea typeface="Calibri"/>
        <a:cs typeface="Calibri"/>
        <a:sym typeface="Calibri"/>
      </a:defRPr>
    </a:lvl4pPr>
    <a:lvl5pPr indent="1426463" defTabSz="713231">
      <a:defRPr sz="1600">
        <a:solidFill>
          <a:srgbClr val="FAFAFA"/>
        </a:solidFill>
        <a:latin typeface="Calibri"/>
        <a:ea typeface="Calibri"/>
        <a:cs typeface="Calibri"/>
        <a:sym typeface="Calibri"/>
      </a:defRPr>
    </a:lvl5pPr>
    <a:lvl6pPr indent="1783079" defTabSz="713231">
      <a:defRPr sz="1600">
        <a:solidFill>
          <a:srgbClr val="FAFAFA"/>
        </a:solidFill>
        <a:latin typeface="Calibri"/>
        <a:ea typeface="Calibri"/>
        <a:cs typeface="Calibri"/>
        <a:sym typeface="Calibri"/>
      </a:defRPr>
    </a:lvl6pPr>
    <a:lvl7pPr indent="2139695" defTabSz="713231">
      <a:defRPr sz="1600">
        <a:solidFill>
          <a:srgbClr val="FAFAFA"/>
        </a:solidFill>
        <a:latin typeface="Calibri"/>
        <a:ea typeface="Calibri"/>
        <a:cs typeface="Calibri"/>
        <a:sym typeface="Calibri"/>
      </a:defRPr>
    </a:lvl7pPr>
    <a:lvl8pPr indent="2496311" defTabSz="713231">
      <a:defRPr sz="1600">
        <a:solidFill>
          <a:srgbClr val="FAFAFA"/>
        </a:solidFill>
        <a:latin typeface="Calibri"/>
        <a:ea typeface="Calibri"/>
        <a:cs typeface="Calibri"/>
        <a:sym typeface="Calibri"/>
      </a:defRPr>
    </a:lvl8pPr>
    <a:lvl9pPr indent="2852927" defTabSz="713231">
      <a:defRPr sz="1600">
        <a:solidFill>
          <a:srgbClr val="FAFAFA"/>
        </a:solid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FAFAFA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12700" cap="flat">
              <a:solidFill>
                <a:srgbClr val="297F9D"/>
              </a:solidFill>
              <a:prstDash val="solid"/>
              <a:bevel/>
            </a:ln>
          </a:top>
          <a:bottom>
            <a:ln w="127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CADFD8"/>
          </a:solidFill>
        </a:fill>
      </a:tcStyle>
    </a:wholeTbl>
    <a:band2H>
      <a:tcTxStyle b="def" i="def"/>
      <a:tcStyle>
        <a:tcBdr/>
        <a:fill>
          <a:solidFill>
            <a:srgbClr val="E7F0ED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12700" cap="flat">
              <a:solidFill>
                <a:srgbClr val="297F9D"/>
              </a:solidFill>
              <a:prstDash val="solid"/>
              <a:bevel/>
            </a:ln>
          </a:top>
          <a:bottom>
            <a:ln w="127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15A18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38100" cap="flat">
              <a:solidFill>
                <a:srgbClr val="297F9D"/>
              </a:solidFill>
              <a:prstDash val="solid"/>
              <a:bevel/>
            </a:ln>
          </a:top>
          <a:bottom>
            <a:ln w="127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15A18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12700" cap="flat">
              <a:solidFill>
                <a:srgbClr val="297F9D"/>
              </a:solidFill>
              <a:prstDash val="solid"/>
              <a:bevel/>
            </a:ln>
          </a:top>
          <a:bottom>
            <a:ln w="381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15A18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FAFAFA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12700" cap="flat">
              <a:solidFill>
                <a:srgbClr val="297F9D"/>
              </a:solidFill>
              <a:prstDash val="solid"/>
              <a:bevel/>
            </a:ln>
          </a:top>
          <a:bottom>
            <a:ln w="127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FBDECA"/>
          </a:solidFill>
        </a:fill>
      </a:tcStyle>
    </a:wholeTbl>
    <a:band2H>
      <a:tcTxStyle b="def" i="def"/>
      <a:tcStyle>
        <a:tcBdr/>
        <a:fill>
          <a:solidFill>
            <a:srgbClr val="FDEFE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12700" cap="flat">
              <a:solidFill>
                <a:srgbClr val="297F9D"/>
              </a:solidFill>
              <a:prstDash val="solid"/>
              <a:bevel/>
            </a:ln>
          </a:top>
          <a:bottom>
            <a:ln w="127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F49D1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38100" cap="flat">
              <a:solidFill>
                <a:srgbClr val="297F9D"/>
              </a:solidFill>
              <a:prstDash val="solid"/>
              <a:bevel/>
            </a:ln>
          </a:top>
          <a:bottom>
            <a:ln w="127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F49D1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12700" cap="flat">
              <a:solidFill>
                <a:srgbClr val="297F9D"/>
              </a:solidFill>
              <a:prstDash val="solid"/>
              <a:bevel/>
            </a:ln>
          </a:top>
          <a:bottom>
            <a:ln w="381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F49D1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FAFAFA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12700" cap="flat">
              <a:solidFill>
                <a:srgbClr val="297F9D"/>
              </a:solidFill>
              <a:prstDash val="solid"/>
              <a:bevel/>
            </a:ln>
          </a:top>
          <a:bottom>
            <a:ln w="127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FDFDFD"/>
          </a:solidFill>
        </a:fill>
      </a:tcStyle>
    </a:wholeTbl>
    <a:band2H>
      <a:tcTxStyle b="def" i="def"/>
      <a:tcStyle>
        <a:tcBdr/>
        <a:fill>
          <a:solidFill>
            <a:srgbClr val="FEFEFE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12700" cap="flat">
              <a:solidFill>
                <a:srgbClr val="297F9D"/>
              </a:solidFill>
              <a:prstDash val="solid"/>
              <a:bevel/>
            </a:ln>
          </a:top>
          <a:bottom>
            <a:ln w="127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FAFAFA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38100" cap="flat">
              <a:solidFill>
                <a:srgbClr val="297F9D"/>
              </a:solidFill>
              <a:prstDash val="solid"/>
              <a:bevel/>
            </a:ln>
          </a:top>
          <a:bottom>
            <a:ln w="127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FAFAFA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12700" cap="flat">
              <a:solidFill>
                <a:srgbClr val="297F9D"/>
              </a:solidFill>
              <a:prstDash val="solid"/>
              <a:bevel/>
            </a:ln>
          </a:top>
          <a:bottom>
            <a:ln w="381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FAFAF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FAFAF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EFE"/>
          </a:solidFill>
        </a:fill>
      </a:tcStyle>
    </a:wholeTbl>
    <a:band2H>
      <a:tcTxStyle b="def" i="def"/>
      <a:tcStyle>
        <a:tcBdr/>
        <a:fill>
          <a:solidFill>
            <a:srgbClr val="297F9D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5A18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AFAF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AFAFA"/>
              </a:solidFill>
              <a:prstDash val="solid"/>
              <a:bevel/>
            </a:ln>
          </a:top>
          <a:bottom>
            <a:ln w="25400" cap="flat">
              <a:solidFill>
                <a:srgbClr val="FAFAFA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97F9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AFAFA"/>
              </a:solidFill>
              <a:prstDash val="solid"/>
              <a:bevel/>
            </a:ln>
          </a:top>
          <a:bottom>
            <a:ln w="25400" cap="flat">
              <a:solidFill>
                <a:srgbClr val="FAFAFA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5A18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FAFAFA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12700" cap="flat">
              <a:solidFill>
                <a:srgbClr val="297F9D"/>
              </a:solidFill>
              <a:prstDash val="solid"/>
              <a:bevel/>
            </a:ln>
          </a:top>
          <a:bottom>
            <a:ln w="127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FDFDFD"/>
          </a:solidFill>
        </a:fill>
      </a:tcStyle>
    </a:wholeTbl>
    <a:band2H>
      <a:tcTxStyle b="def" i="def"/>
      <a:tcStyle>
        <a:tcBdr/>
        <a:fill>
          <a:solidFill>
            <a:srgbClr val="FEFEFE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12700" cap="flat">
              <a:solidFill>
                <a:srgbClr val="297F9D"/>
              </a:solidFill>
              <a:prstDash val="solid"/>
              <a:bevel/>
            </a:ln>
          </a:top>
          <a:bottom>
            <a:ln w="127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FAFAFA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38100" cap="flat">
              <a:solidFill>
                <a:srgbClr val="297F9D"/>
              </a:solidFill>
              <a:prstDash val="solid"/>
              <a:bevel/>
            </a:ln>
          </a:top>
          <a:bottom>
            <a:ln w="127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FAFAFA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297F9D"/>
      </a:tcTxStyle>
      <a:tcStyle>
        <a:tcBdr>
          <a:left>
            <a:ln w="12700" cap="flat">
              <a:solidFill>
                <a:srgbClr val="297F9D"/>
              </a:solidFill>
              <a:prstDash val="solid"/>
              <a:bevel/>
            </a:ln>
          </a:left>
          <a:right>
            <a:ln w="12700" cap="flat">
              <a:solidFill>
                <a:srgbClr val="297F9D"/>
              </a:solidFill>
              <a:prstDash val="solid"/>
              <a:bevel/>
            </a:ln>
          </a:right>
          <a:top>
            <a:ln w="12700" cap="flat">
              <a:solidFill>
                <a:srgbClr val="297F9D"/>
              </a:solidFill>
              <a:prstDash val="solid"/>
              <a:bevel/>
            </a:ln>
          </a:top>
          <a:bottom>
            <a:ln w="38100" cap="flat">
              <a:solidFill>
                <a:srgbClr val="297F9D"/>
              </a:solidFill>
              <a:prstDash val="solid"/>
              <a:bevel/>
            </a:ln>
          </a:bottom>
          <a:insideH>
            <a:ln w="12700" cap="flat">
              <a:solidFill>
                <a:srgbClr val="297F9D"/>
              </a:solidFill>
              <a:prstDash val="solid"/>
              <a:bevel/>
            </a:ln>
          </a:insideH>
          <a:insideV>
            <a:ln w="12700" cap="flat">
              <a:solidFill>
                <a:srgbClr val="297F9D"/>
              </a:solidFill>
              <a:prstDash val="solid"/>
              <a:bevel/>
            </a:ln>
          </a:insideV>
        </a:tcBdr>
        <a:fill>
          <a:solidFill>
            <a:srgbClr val="FAFAFA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FAFAFA"/>
      </a:tcTxStyle>
      <a:tcStyle>
        <a:tcBdr>
          <a:left>
            <a:ln w="12700" cap="flat">
              <a:solidFill>
                <a:srgbClr val="FAFAFA"/>
              </a:solidFill>
              <a:prstDash val="solid"/>
              <a:bevel/>
            </a:ln>
          </a:left>
          <a:right>
            <a:ln w="12700" cap="flat">
              <a:solidFill>
                <a:srgbClr val="FAFAFA"/>
              </a:solidFill>
              <a:prstDash val="solid"/>
              <a:bevel/>
            </a:ln>
          </a:right>
          <a:top>
            <a:ln w="12700" cap="flat">
              <a:solidFill>
                <a:srgbClr val="FAFAFA"/>
              </a:solidFill>
              <a:prstDash val="solid"/>
              <a:bevel/>
            </a:ln>
          </a:top>
          <a:bottom>
            <a:ln w="12700" cap="flat">
              <a:solidFill>
                <a:srgbClr val="FAFAFA"/>
              </a:solidFill>
              <a:prstDash val="solid"/>
              <a:bevel/>
            </a:ln>
          </a:bottom>
          <a:insideH>
            <a:ln w="12700" cap="flat">
              <a:solidFill>
                <a:srgbClr val="FAFAFA"/>
              </a:solidFill>
              <a:prstDash val="solid"/>
              <a:bevel/>
            </a:ln>
          </a:insideH>
          <a:insideV>
            <a:ln w="12700" cap="flat">
              <a:solidFill>
                <a:srgbClr val="FAFAFA"/>
              </a:solidFill>
              <a:prstDash val="solid"/>
              <a:bevel/>
            </a:ln>
          </a:insideV>
        </a:tcBdr>
        <a:fill>
          <a:solidFill>
            <a:srgbClr val="FAFAFA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AFAFA"/>
      </a:tcTxStyle>
      <a:tcStyle>
        <a:tcBdr>
          <a:left>
            <a:ln w="12700" cap="flat">
              <a:solidFill>
                <a:srgbClr val="FAFAFA"/>
              </a:solidFill>
              <a:prstDash val="solid"/>
              <a:bevel/>
            </a:ln>
          </a:left>
          <a:right>
            <a:ln w="12700" cap="flat">
              <a:solidFill>
                <a:srgbClr val="FAFAFA"/>
              </a:solidFill>
              <a:prstDash val="solid"/>
              <a:bevel/>
            </a:ln>
          </a:right>
          <a:top>
            <a:ln w="12700" cap="flat">
              <a:solidFill>
                <a:srgbClr val="FAFAFA"/>
              </a:solidFill>
              <a:prstDash val="solid"/>
              <a:bevel/>
            </a:ln>
          </a:top>
          <a:bottom>
            <a:ln w="12700" cap="flat">
              <a:solidFill>
                <a:srgbClr val="FAFAFA"/>
              </a:solidFill>
              <a:prstDash val="solid"/>
              <a:bevel/>
            </a:ln>
          </a:bottom>
          <a:insideH>
            <a:ln w="12700" cap="flat">
              <a:solidFill>
                <a:srgbClr val="FAFAFA"/>
              </a:solidFill>
              <a:prstDash val="solid"/>
              <a:bevel/>
            </a:ln>
          </a:insideH>
          <a:insideV>
            <a:ln w="12700" cap="flat">
              <a:solidFill>
                <a:srgbClr val="FAFAFA"/>
              </a:solidFill>
              <a:prstDash val="solid"/>
              <a:bevel/>
            </a:ln>
          </a:insideV>
        </a:tcBdr>
        <a:fill>
          <a:solidFill>
            <a:srgbClr val="FAFAFA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AFAFA"/>
      </a:tcTxStyle>
      <a:tcStyle>
        <a:tcBdr>
          <a:left>
            <a:ln w="12700" cap="flat">
              <a:solidFill>
                <a:srgbClr val="FAFAFA"/>
              </a:solidFill>
              <a:prstDash val="solid"/>
              <a:bevel/>
            </a:ln>
          </a:left>
          <a:right>
            <a:ln w="12700" cap="flat">
              <a:solidFill>
                <a:srgbClr val="FAFAFA"/>
              </a:solidFill>
              <a:prstDash val="solid"/>
              <a:bevel/>
            </a:ln>
          </a:right>
          <a:top>
            <a:ln w="50800" cap="flat">
              <a:solidFill>
                <a:srgbClr val="FAFAFA"/>
              </a:solidFill>
              <a:prstDash val="solid"/>
              <a:bevel/>
            </a:ln>
          </a:top>
          <a:bottom>
            <a:ln w="12700" cap="flat">
              <a:solidFill>
                <a:srgbClr val="FAFAFA"/>
              </a:solidFill>
              <a:prstDash val="solid"/>
              <a:bevel/>
            </a:ln>
          </a:bottom>
          <a:insideH>
            <a:ln w="12700" cap="flat">
              <a:solidFill>
                <a:srgbClr val="FAFAFA"/>
              </a:solidFill>
              <a:prstDash val="solid"/>
              <a:bevel/>
            </a:ln>
          </a:insideH>
          <a:insideV>
            <a:ln w="12700" cap="flat">
              <a:solidFill>
                <a:srgbClr val="FAFAFA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AFAFA"/>
      </a:tcTxStyle>
      <a:tcStyle>
        <a:tcBdr>
          <a:left>
            <a:ln w="12700" cap="flat">
              <a:solidFill>
                <a:srgbClr val="FAFAFA"/>
              </a:solidFill>
              <a:prstDash val="solid"/>
              <a:bevel/>
            </a:ln>
          </a:left>
          <a:right>
            <a:ln w="12700" cap="flat">
              <a:solidFill>
                <a:srgbClr val="FAFAFA"/>
              </a:solidFill>
              <a:prstDash val="solid"/>
              <a:bevel/>
            </a:ln>
          </a:right>
          <a:top>
            <a:ln w="12700" cap="flat">
              <a:solidFill>
                <a:srgbClr val="FAFAFA"/>
              </a:solidFill>
              <a:prstDash val="solid"/>
              <a:bevel/>
            </a:ln>
          </a:top>
          <a:bottom>
            <a:ln w="25400" cap="flat">
              <a:solidFill>
                <a:srgbClr val="FAFAFA"/>
              </a:solidFill>
              <a:prstDash val="solid"/>
              <a:bevel/>
            </a:ln>
          </a:bottom>
          <a:insideH>
            <a:ln w="12700" cap="flat">
              <a:solidFill>
                <a:srgbClr val="FAFAFA"/>
              </a:solidFill>
              <a:prstDash val="solid"/>
              <a:bevel/>
            </a:ln>
          </a:insideH>
          <a:insideV>
            <a:ln w="12700" cap="flat">
              <a:solidFill>
                <a:srgbClr val="FAFAFA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8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8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8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8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8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8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8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8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8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44546A"/>
                </a:solidFill>
              </a:rPr>
              <a:t>Title Text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1953" y="6490937"/>
            <a:ext cx="361151" cy="166831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200"/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628650" y="390591"/>
            <a:ext cx="7886700" cy="4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44546A"/>
                </a:solidFill>
              </a:rPr>
              <a:t>Title Text</a:t>
            </a:r>
          </a:p>
        </p:txBody>
      </p:sp>
      <p:sp>
        <p:nvSpPr>
          <p:cNvPr id="4" name="Shape 4"/>
          <p:cNvSpPr/>
          <p:nvPr/>
        </p:nvSpPr>
        <p:spPr>
          <a:xfrm>
            <a:off x="4251600" y="848360"/>
            <a:ext cx="640801" cy="45720"/>
          </a:xfrm>
          <a:prstGeom prst="roundRect">
            <a:avLst>
              <a:gd name="adj" fmla="val 50000"/>
            </a:avLst>
          </a:prstGeom>
          <a:solidFill>
            <a:srgbClr val="C0392B"/>
          </a:solidFill>
          <a:ln w="12700">
            <a:miter lim="400000"/>
          </a:ln>
        </p:spPr>
        <p:txBody>
          <a:bodyPr lIns="45719" rIns="45719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589020" y="6408391"/>
            <a:ext cx="472951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28650" y="873799"/>
            <a:ext cx="788670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7" name="Shape 7"/>
          <p:cNvSpPr/>
          <p:nvPr/>
        </p:nvSpPr>
        <p:spPr>
          <a:xfrm flipH="1" rot="10800000">
            <a:off x="642880" y="6377059"/>
            <a:ext cx="7886701" cy="45720"/>
          </a:xfrm>
          <a:prstGeom prst="roundRect">
            <a:avLst>
              <a:gd name="adj" fmla="val 50000"/>
            </a:avLst>
          </a:prstGeom>
          <a:solidFill>
            <a:srgbClr val="E1E1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" name="Shape 8"/>
          <p:cNvSpPr/>
          <p:nvPr/>
        </p:nvSpPr>
        <p:spPr>
          <a:xfrm>
            <a:off x="3338434" y="6408391"/>
            <a:ext cx="28985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200">
                <a:solidFill>
                  <a:srgbClr val="56565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65656"/>
                </a:solidFill>
              </a:rPr>
              <a:t>Roberto Sasso        www.lambdacon.org</a:t>
            </a:r>
          </a:p>
        </p:txBody>
      </p:sp>
      <p:sp>
        <p:nvSpPr>
          <p:cNvPr id="9" name="Shape 9"/>
          <p:cNvSpPr/>
          <p:nvPr/>
        </p:nvSpPr>
        <p:spPr>
          <a:xfrm>
            <a:off x="4575917" y="6555576"/>
            <a:ext cx="45721" cy="4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200"/>
            </a:p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spd="med" advClick="1"/>
  <p:txStyles>
    <p:titleStyle>
      <a:lvl1pPr algn="ctr" defTabSz="685800">
        <a:lnSpc>
          <a:spcPct val="90000"/>
        </a:lnSpc>
        <a:defRPr sz="3100">
          <a:solidFill>
            <a:srgbClr val="44546A"/>
          </a:solidFill>
          <a:latin typeface="Open Sans Light"/>
          <a:ea typeface="Open Sans Light"/>
          <a:cs typeface="Open Sans Light"/>
          <a:sym typeface="Open Sans Light"/>
        </a:defRPr>
      </a:lvl1pPr>
      <a:lvl2pPr algn="ctr" defTabSz="685800">
        <a:lnSpc>
          <a:spcPct val="90000"/>
        </a:lnSpc>
        <a:defRPr sz="3100">
          <a:solidFill>
            <a:srgbClr val="44546A"/>
          </a:solidFill>
          <a:latin typeface="Open Sans Light"/>
          <a:ea typeface="Open Sans Light"/>
          <a:cs typeface="Open Sans Light"/>
          <a:sym typeface="Open Sans Light"/>
        </a:defRPr>
      </a:lvl2pPr>
      <a:lvl3pPr algn="ctr" defTabSz="685800">
        <a:lnSpc>
          <a:spcPct val="90000"/>
        </a:lnSpc>
        <a:defRPr sz="3100">
          <a:solidFill>
            <a:srgbClr val="44546A"/>
          </a:solidFill>
          <a:latin typeface="Open Sans Light"/>
          <a:ea typeface="Open Sans Light"/>
          <a:cs typeface="Open Sans Light"/>
          <a:sym typeface="Open Sans Light"/>
        </a:defRPr>
      </a:lvl3pPr>
      <a:lvl4pPr algn="ctr" defTabSz="685800">
        <a:lnSpc>
          <a:spcPct val="90000"/>
        </a:lnSpc>
        <a:defRPr sz="3100">
          <a:solidFill>
            <a:srgbClr val="44546A"/>
          </a:solidFill>
          <a:latin typeface="Open Sans Light"/>
          <a:ea typeface="Open Sans Light"/>
          <a:cs typeface="Open Sans Light"/>
          <a:sym typeface="Open Sans Light"/>
        </a:defRPr>
      </a:lvl4pPr>
      <a:lvl5pPr algn="ctr" defTabSz="685800">
        <a:lnSpc>
          <a:spcPct val="90000"/>
        </a:lnSpc>
        <a:defRPr sz="3100">
          <a:solidFill>
            <a:srgbClr val="44546A"/>
          </a:solidFill>
          <a:latin typeface="Open Sans Light"/>
          <a:ea typeface="Open Sans Light"/>
          <a:cs typeface="Open Sans Light"/>
          <a:sym typeface="Open Sans Light"/>
        </a:defRPr>
      </a:lvl5pPr>
      <a:lvl6pPr algn="ctr" defTabSz="685800">
        <a:lnSpc>
          <a:spcPct val="90000"/>
        </a:lnSpc>
        <a:defRPr sz="3100">
          <a:solidFill>
            <a:srgbClr val="44546A"/>
          </a:solidFill>
          <a:latin typeface="Open Sans Light"/>
          <a:ea typeface="Open Sans Light"/>
          <a:cs typeface="Open Sans Light"/>
          <a:sym typeface="Open Sans Light"/>
        </a:defRPr>
      </a:lvl6pPr>
      <a:lvl7pPr algn="ctr" defTabSz="685800">
        <a:lnSpc>
          <a:spcPct val="90000"/>
        </a:lnSpc>
        <a:defRPr sz="3100">
          <a:solidFill>
            <a:srgbClr val="44546A"/>
          </a:solidFill>
          <a:latin typeface="Open Sans Light"/>
          <a:ea typeface="Open Sans Light"/>
          <a:cs typeface="Open Sans Light"/>
          <a:sym typeface="Open Sans Light"/>
        </a:defRPr>
      </a:lvl7pPr>
      <a:lvl8pPr algn="ctr" defTabSz="685800">
        <a:lnSpc>
          <a:spcPct val="90000"/>
        </a:lnSpc>
        <a:defRPr sz="3100">
          <a:solidFill>
            <a:srgbClr val="44546A"/>
          </a:solidFill>
          <a:latin typeface="Open Sans Light"/>
          <a:ea typeface="Open Sans Light"/>
          <a:cs typeface="Open Sans Light"/>
          <a:sym typeface="Open Sans Light"/>
        </a:defRPr>
      </a:lvl8pPr>
      <a:lvl9pPr algn="ctr" defTabSz="685800">
        <a:lnSpc>
          <a:spcPct val="90000"/>
        </a:lnSpc>
        <a:defRPr sz="3100">
          <a:solidFill>
            <a:srgbClr val="44546A"/>
          </a:solidFill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algn="ctr" defTabSz="685800">
        <a:lnSpc>
          <a:spcPct val="90000"/>
        </a:lnSpc>
        <a:spcBef>
          <a:spcPts val="700"/>
        </a:spcBef>
        <a:defRPr sz="1400">
          <a:latin typeface="Open Sans Light"/>
          <a:ea typeface="Open Sans Light"/>
          <a:cs typeface="Open Sans Light"/>
          <a:sym typeface="Open Sans Light"/>
        </a:defRPr>
      </a:lvl1pPr>
      <a:lvl2pPr indent="457200" algn="ctr" defTabSz="685800">
        <a:lnSpc>
          <a:spcPct val="90000"/>
        </a:lnSpc>
        <a:spcBef>
          <a:spcPts val="700"/>
        </a:spcBef>
        <a:defRPr sz="1400">
          <a:latin typeface="Open Sans Light"/>
          <a:ea typeface="Open Sans Light"/>
          <a:cs typeface="Open Sans Light"/>
          <a:sym typeface="Open Sans Light"/>
        </a:defRPr>
      </a:lvl2pPr>
      <a:lvl3pPr indent="914400" algn="ctr" defTabSz="685800">
        <a:lnSpc>
          <a:spcPct val="90000"/>
        </a:lnSpc>
        <a:spcBef>
          <a:spcPts val="700"/>
        </a:spcBef>
        <a:defRPr sz="1400">
          <a:latin typeface="Open Sans Light"/>
          <a:ea typeface="Open Sans Light"/>
          <a:cs typeface="Open Sans Light"/>
          <a:sym typeface="Open Sans Light"/>
        </a:defRPr>
      </a:lvl3pPr>
      <a:lvl4pPr indent="1371600" algn="ctr" defTabSz="685800">
        <a:lnSpc>
          <a:spcPct val="90000"/>
        </a:lnSpc>
        <a:spcBef>
          <a:spcPts val="700"/>
        </a:spcBef>
        <a:defRPr sz="1400">
          <a:latin typeface="Open Sans Light"/>
          <a:ea typeface="Open Sans Light"/>
          <a:cs typeface="Open Sans Light"/>
          <a:sym typeface="Open Sans Light"/>
        </a:defRPr>
      </a:lvl4pPr>
      <a:lvl5pPr indent="1828800" algn="ctr" defTabSz="685800">
        <a:lnSpc>
          <a:spcPct val="90000"/>
        </a:lnSpc>
        <a:spcBef>
          <a:spcPts val="700"/>
        </a:spcBef>
        <a:defRPr sz="1400">
          <a:latin typeface="Open Sans Light"/>
          <a:ea typeface="Open Sans Light"/>
          <a:cs typeface="Open Sans Light"/>
          <a:sym typeface="Open Sans Light"/>
        </a:defRPr>
      </a:lvl5pPr>
      <a:lvl6pPr indent="2286000" algn="ctr" defTabSz="685800">
        <a:lnSpc>
          <a:spcPct val="90000"/>
        </a:lnSpc>
        <a:spcBef>
          <a:spcPts val="700"/>
        </a:spcBef>
        <a:defRPr sz="1400">
          <a:latin typeface="Open Sans Light"/>
          <a:ea typeface="Open Sans Light"/>
          <a:cs typeface="Open Sans Light"/>
          <a:sym typeface="Open Sans Light"/>
        </a:defRPr>
      </a:lvl6pPr>
      <a:lvl7pPr indent="2743200" algn="ctr" defTabSz="685800">
        <a:lnSpc>
          <a:spcPct val="90000"/>
        </a:lnSpc>
        <a:spcBef>
          <a:spcPts val="700"/>
        </a:spcBef>
        <a:defRPr sz="1400">
          <a:latin typeface="Open Sans Light"/>
          <a:ea typeface="Open Sans Light"/>
          <a:cs typeface="Open Sans Light"/>
          <a:sym typeface="Open Sans Light"/>
        </a:defRPr>
      </a:lvl7pPr>
      <a:lvl8pPr indent="3200400" algn="ctr" defTabSz="685800">
        <a:lnSpc>
          <a:spcPct val="90000"/>
        </a:lnSpc>
        <a:spcBef>
          <a:spcPts val="700"/>
        </a:spcBef>
        <a:defRPr sz="1400">
          <a:latin typeface="Open Sans Light"/>
          <a:ea typeface="Open Sans Light"/>
          <a:cs typeface="Open Sans Light"/>
          <a:sym typeface="Open Sans Light"/>
        </a:defRPr>
      </a:lvl8pPr>
      <a:lvl9pPr indent="3657600" algn="ctr" defTabSz="685800">
        <a:lnSpc>
          <a:spcPct val="90000"/>
        </a:lnSpc>
        <a:spcBef>
          <a:spcPts val="700"/>
        </a:spcBef>
        <a:defRPr sz="1400"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algn="ctr" defTabSz="713231">
        <a:defRPr sz="1200">
          <a:solidFill>
            <a:schemeClr val="tx1"/>
          </a:solidFill>
          <a:latin typeface="+mn-lt"/>
          <a:ea typeface="+mn-ea"/>
          <a:cs typeface="+mn-cs"/>
          <a:sym typeface="Open Sans Light"/>
        </a:defRPr>
      </a:lvl1pPr>
      <a:lvl2pPr indent="356615" algn="ctr" defTabSz="713231">
        <a:defRPr sz="1200">
          <a:solidFill>
            <a:schemeClr val="tx1"/>
          </a:solidFill>
          <a:latin typeface="+mn-lt"/>
          <a:ea typeface="+mn-ea"/>
          <a:cs typeface="+mn-cs"/>
          <a:sym typeface="Open Sans Light"/>
        </a:defRPr>
      </a:lvl2pPr>
      <a:lvl3pPr indent="713231" algn="ctr" defTabSz="713231">
        <a:defRPr sz="1200">
          <a:solidFill>
            <a:schemeClr val="tx1"/>
          </a:solidFill>
          <a:latin typeface="+mn-lt"/>
          <a:ea typeface="+mn-ea"/>
          <a:cs typeface="+mn-cs"/>
          <a:sym typeface="Open Sans Light"/>
        </a:defRPr>
      </a:lvl3pPr>
      <a:lvl4pPr indent="1069847" algn="ctr" defTabSz="713231">
        <a:defRPr sz="1200">
          <a:solidFill>
            <a:schemeClr val="tx1"/>
          </a:solidFill>
          <a:latin typeface="+mn-lt"/>
          <a:ea typeface="+mn-ea"/>
          <a:cs typeface="+mn-cs"/>
          <a:sym typeface="Open Sans Light"/>
        </a:defRPr>
      </a:lvl4pPr>
      <a:lvl5pPr indent="1426463" algn="ctr" defTabSz="713231">
        <a:defRPr sz="1200">
          <a:solidFill>
            <a:schemeClr val="tx1"/>
          </a:solidFill>
          <a:latin typeface="+mn-lt"/>
          <a:ea typeface="+mn-ea"/>
          <a:cs typeface="+mn-cs"/>
          <a:sym typeface="Open Sans Light"/>
        </a:defRPr>
      </a:lvl5pPr>
      <a:lvl6pPr indent="1783079" algn="ctr" defTabSz="713231">
        <a:defRPr sz="1200">
          <a:solidFill>
            <a:schemeClr val="tx1"/>
          </a:solidFill>
          <a:latin typeface="+mn-lt"/>
          <a:ea typeface="+mn-ea"/>
          <a:cs typeface="+mn-cs"/>
          <a:sym typeface="Open Sans Light"/>
        </a:defRPr>
      </a:lvl6pPr>
      <a:lvl7pPr indent="2139695" algn="ctr" defTabSz="713231">
        <a:defRPr sz="1200">
          <a:solidFill>
            <a:schemeClr val="tx1"/>
          </a:solidFill>
          <a:latin typeface="+mn-lt"/>
          <a:ea typeface="+mn-ea"/>
          <a:cs typeface="+mn-cs"/>
          <a:sym typeface="Open Sans Light"/>
        </a:defRPr>
      </a:lvl7pPr>
      <a:lvl8pPr indent="2496311" algn="ctr" defTabSz="713231">
        <a:defRPr sz="1200">
          <a:solidFill>
            <a:schemeClr val="tx1"/>
          </a:solidFill>
          <a:latin typeface="+mn-lt"/>
          <a:ea typeface="+mn-ea"/>
          <a:cs typeface="+mn-cs"/>
          <a:sym typeface="Open Sans Light"/>
        </a:defRPr>
      </a:lvl8pPr>
      <a:lvl9pPr indent="2852927" algn="ctr" defTabSz="713231">
        <a:defRPr sz="1200">
          <a:solidFill>
            <a:schemeClr val="tx1"/>
          </a:solidFill>
          <a:latin typeface="+mn-lt"/>
          <a:ea typeface="+mn-ea"/>
          <a:cs typeface="+mn-cs"/>
          <a:sym typeface="Open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778308" y="2818398"/>
            <a:ext cx="78867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lnSpc>
                <a:spcPct val="90000"/>
              </a:lnSpc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AFAFA"/>
                </a:solidFill>
              </a:rPr>
              <a:t>What’s wrong with Object Oriented Programming</a:t>
            </a:r>
          </a:p>
        </p:txBody>
      </p:sp>
      <p:sp>
        <p:nvSpPr>
          <p:cNvPr id="19" name="Shape 19"/>
          <p:cNvSpPr/>
          <p:nvPr/>
        </p:nvSpPr>
        <p:spPr>
          <a:xfrm>
            <a:off x="11425425" y="2959567"/>
            <a:ext cx="449264" cy="36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12" y="12462"/>
                </a:moveTo>
                <a:cubicBezTo>
                  <a:pt x="6412" y="15421"/>
                  <a:pt x="8395" y="17862"/>
                  <a:pt x="10800" y="17862"/>
                </a:cubicBezTo>
                <a:cubicBezTo>
                  <a:pt x="13205" y="17862"/>
                  <a:pt x="15187" y="15421"/>
                  <a:pt x="15187" y="12462"/>
                </a:cubicBezTo>
                <a:cubicBezTo>
                  <a:pt x="15187" y="9502"/>
                  <a:pt x="13205" y="7062"/>
                  <a:pt x="10800" y="7062"/>
                </a:cubicBezTo>
                <a:cubicBezTo>
                  <a:pt x="8395" y="7062"/>
                  <a:pt x="6412" y="9502"/>
                  <a:pt x="6412" y="12462"/>
                </a:cubicBezTo>
                <a:close/>
                <a:moveTo>
                  <a:pt x="20250" y="3323"/>
                </a:moveTo>
                <a:cubicBezTo>
                  <a:pt x="15525" y="3323"/>
                  <a:pt x="15525" y="3323"/>
                  <a:pt x="15525" y="3323"/>
                </a:cubicBezTo>
                <a:cubicBezTo>
                  <a:pt x="15187" y="1662"/>
                  <a:pt x="14850" y="0"/>
                  <a:pt x="13500" y="0"/>
                </a:cubicBezTo>
                <a:cubicBezTo>
                  <a:pt x="8100" y="0"/>
                  <a:pt x="8100" y="0"/>
                  <a:pt x="8100" y="0"/>
                </a:cubicBezTo>
                <a:cubicBezTo>
                  <a:pt x="6750" y="0"/>
                  <a:pt x="6412" y="1662"/>
                  <a:pt x="6075" y="3323"/>
                </a:cubicBezTo>
                <a:cubicBezTo>
                  <a:pt x="1350" y="3323"/>
                  <a:pt x="1350" y="3323"/>
                  <a:pt x="1350" y="3323"/>
                </a:cubicBezTo>
                <a:cubicBezTo>
                  <a:pt x="591" y="3323"/>
                  <a:pt x="0" y="4050"/>
                  <a:pt x="0" y="4985"/>
                </a:cubicBezTo>
                <a:cubicBezTo>
                  <a:pt x="0" y="19938"/>
                  <a:pt x="0" y="19938"/>
                  <a:pt x="0" y="19938"/>
                </a:cubicBezTo>
                <a:cubicBezTo>
                  <a:pt x="0" y="20873"/>
                  <a:pt x="591" y="21600"/>
                  <a:pt x="1350" y="21600"/>
                </a:cubicBezTo>
                <a:cubicBezTo>
                  <a:pt x="20250" y="21600"/>
                  <a:pt x="20250" y="21600"/>
                  <a:pt x="20250" y="21600"/>
                </a:cubicBezTo>
                <a:cubicBezTo>
                  <a:pt x="21009" y="21600"/>
                  <a:pt x="21600" y="20873"/>
                  <a:pt x="21600" y="19938"/>
                </a:cubicBezTo>
                <a:cubicBezTo>
                  <a:pt x="21600" y="4985"/>
                  <a:pt x="21600" y="4985"/>
                  <a:pt x="21600" y="4985"/>
                </a:cubicBezTo>
                <a:cubicBezTo>
                  <a:pt x="21600" y="4050"/>
                  <a:pt x="21009" y="3323"/>
                  <a:pt x="20250" y="3323"/>
                </a:cubicBezTo>
                <a:close/>
                <a:moveTo>
                  <a:pt x="10800" y="19835"/>
                </a:moveTo>
                <a:cubicBezTo>
                  <a:pt x="7509" y="19835"/>
                  <a:pt x="4809" y="16512"/>
                  <a:pt x="4809" y="12462"/>
                </a:cubicBezTo>
                <a:cubicBezTo>
                  <a:pt x="4809" y="8412"/>
                  <a:pt x="7509" y="5088"/>
                  <a:pt x="10800" y="5088"/>
                </a:cubicBezTo>
                <a:cubicBezTo>
                  <a:pt x="14091" y="5088"/>
                  <a:pt x="16791" y="8412"/>
                  <a:pt x="16791" y="12462"/>
                </a:cubicBezTo>
                <a:cubicBezTo>
                  <a:pt x="16791" y="16512"/>
                  <a:pt x="14091" y="19835"/>
                  <a:pt x="10800" y="19835"/>
                </a:cubicBezTo>
                <a:close/>
                <a:moveTo>
                  <a:pt x="20250" y="8308"/>
                </a:moveTo>
                <a:cubicBezTo>
                  <a:pt x="17550" y="8308"/>
                  <a:pt x="17550" y="8308"/>
                  <a:pt x="17550" y="8308"/>
                </a:cubicBezTo>
                <a:cubicBezTo>
                  <a:pt x="17550" y="6646"/>
                  <a:pt x="17550" y="6646"/>
                  <a:pt x="17550" y="6646"/>
                </a:cubicBezTo>
                <a:cubicBezTo>
                  <a:pt x="20250" y="6646"/>
                  <a:pt x="20250" y="6646"/>
                  <a:pt x="20250" y="6646"/>
                </a:cubicBezTo>
                <a:lnTo>
                  <a:pt x="20250" y="8308"/>
                </a:lnTo>
                <a:close/>
              </a:path>
            </a:pathLst>
          </a:custGeom>
          <a:solidFill>
            <a:srgbClr val="333F50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0" name="Shape 20"/>
          <p:cNvSpPr/>
          <p:nvPr/>
        </p:nvSpPr>
        <p:spPr>
          <a:xfrm rot="16200000">
            <a:off x="8557804" y="6368377"/>
            <a:ext cx="650241" cy="65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0392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pic>
        <p:nvPicPr>
          <p:cNvPr id="23" name=""/>
          <p:cNvPicPr/>
          <p:nvPr/>
        </p:nvPicPr>
        <p:blipFill>
          <a:blip r:embed="rId2">
            <a:alphaModFix amt="57055"/>
            <a:extLst/>
          </a:blip>
          <a:stretch>
            <a:fillRect/>
          </a:stretch>
        </p:blipFill>
        <p:spPr>
          <a:xfrm>
            <a:off x="4721220" y="3508297"/>
            <a:ext cx="1080006" cy="268876"/>
          </a:xfrm>
          <a:prstGeom prst="rect">
            <a:avLst/>
          </a:prstGeom>
        </p:spPr>
      </p:pic>
      <p:sp>
        <p:nvSpPr>
          <p:cNvPr id="22" name="Shape 22"/>
          <p:cNvSpPr/>
          <p:nvPr/>
        </p:nvSpPr>
        <p:spPr>
          <a:xfrm>
            <a:off x="2480042" y="3422734"/>
            <a:ext cx="473651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8497B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497B0"/>
                </a:solidFill>
              </a:rPr>
              <a:t>a tale about weird habits of software developers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632567" y="351881"/>
            <a:ext cx="7886701" cy="5392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37F8F"/>
                </a:solidFill>
              </a:rPr>
              <a:t>Bob, the bald guy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grpSp>
        <p:nvGrpSpPr>
          <p:cNvPr id="187" name="Group 187"/>
          <p:cNvGrpSpPr/>
          <p:nvPr/>
        </p:nvGrpSpPr>
        <p:grpSpPr>
          <a:xfrm>
            <a:off x="5297806" y="5336264"/>
            <a:ext cx="1321651" cy="373288"/>
            <a:chOff x="0" y="-38100"/>
            <a:chExt cx="1321649" cy="373287"/>
          </a:xfrm>
        </p:grpSpPr>
        <p:sp>
          <p:nvSpPr>
            <p:cNvPr id="183" name="Shape 183"/>
            <p:cNvSpPr/>
            <p:nvPr/>
          </p:nvSpPr>
          <p:spPr>
            <a:xfrm rot="5400000">
              <a:off x="698727" y="-312699"/>
              <a:ext cx="310223" cy="93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1603"/>
                    <a:pt x="21600" y="3581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3581"/>
                  </a:lnTo>
                  <a:cubicBezTo>
                    <a:pt x="0" y="1603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200"/>
              </a:pPr>
            </a:p>
          </p:txBody>
        </p:sp>
        <p:sp>
          <p:nvSpPr>
            <p:cNvPr id="184" name="Shape 184"/>
            <p:cNvSpPr/>
            <p:nvPr/>
          </p:nvSpPr>
          <p:spPr>
            <a:xfrm rot="16200000">
              <a:off x="37902" y="-37902"/>
              <a:ext cx="310223" cy="386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86"/>
                    <a:pt x="21600" y="867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8679"/>
                  </a:lnTo>
                  <a:cubicBezTo>
                    <a:pt x="0" y="3886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1E1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89626" y="-38100"/>
              <a:ext cx="70302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FAFAFA"/>
                  </a:solidFill>
                </a:rPr>
                <a:t>smoke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52909" y="-35654"/>
              <a:ext cx="33611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44546A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44546A"/>
                  </a:solidFill>
                </a:rPr>
                <a:t>06</a:t>
              </a:r>
            </a:p>
          </p:txBody>
        </p:sp>
      </p:grpSp>
      <p:grpSp>
        <p:nvGrpSpPr>
          <p:cNvPr id="194" name="Group 194"/>
          <p:cNvGrpSpPr/>
          <p:nvPr/>
        </p:nvGrpSpPr>
        <p:grpSpPr>
          <a:xfrm>
            <a:off x="2932665" y="2470049"/>
            <a:ext cx="3053819" cy="384764"/>
            <a:chOff x="0" y="0"/>
            <a:chExt cx="3053818" cy="384763"/>
          </a:xfrm>
        </p:grpSpPr>
        <p:grpSp>
          <p:nvGrpSpPr>
            <p:cNvPr id="192" name="Group 192"/>
            <p:cNvGrpSpPr/>
            <p:nvPr/>
          </p:nvGrpSpPr>
          <p:grpSpPr>
            <a:xfrm>
              <a:off x="0" y="11476"/>
              <a:ext cx="1321650" cy="373288"/>
              <a:chOff x="0" y="-38100"/>
              <a:chExt cx="1321649" cy="373287"/>
            </a:xfrm>
          </p:grpSpPr>
          <p:sp>
            <p:nvSpPr>
              <p:cNvPr id="188" name="Shape 188"/>
              <p:cNvSpPr/>
              <p:nvPr/>
            </p:nvSpPr>
            <p:spPr>
              <a:xfrm rot="5400000">
                <a:off x="698727" y="-312699"/>
                <a:ext cx="310223" cy="935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603"/>
                      <a:pt x="21600" y="358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581"/>
                    </a:lnTo>
                    <a:cubicBezTo>
                      <a:pt x="0" y="160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297F9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189" name="Shape 189"/>
              <p:cNvSpPr/>
              <p:nvPr/>
            </p:nvSpPr>
            <p:spPr>
              <a:xfrm rot="16200000">
                <a:off x="37902" y="-37902"/>
                <a:ext cx="310223" cy="386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86"/>
                      <a:pt x="21600" y="867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8679"/>
                    </a:lnTo>
                    <a:cubicBezTo>
                      <a:pt x="0" y="388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443142" y="-38100"/>
                <a:ext cx="795993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FAFAFA"/>
                    </a:solidFill>
                  </a:rPr>
                  <a:t>retrieve</a:t>
                </a: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40209" y="-35654"/>
                <a:ext cx="33611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44546A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44546A"/>
                    </a:solidFill>
                  </a:rPr>
                  <a:t>01</a:t>
                </a:r>
              </a:p>
            </p:txBody>
          </p:sp>
        </p:grpSp>
        <p:sp>
          <p:nvSpPr>
            <p:cNvPr id="193" name="Shape 193"/>
            <p:cNvSpPr/>
            <p:nvPr/>
          </p:nvSpPr>
          <p:spPr>
            <a:xfrm>
              <a:off x="1394775" y="0"/>
              <a:ext cx="165904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00"/>
                </a:spcBef>
                <a:defRPr i="1">
                  <a:solidFill>
                    <a:srgbClr val="297F9D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1600">
                  <a:solidFill>
                    <a:srgbClr val="297F9D"/>
                  </a:solidFill>
                </a:rPr>
                <a:t>a cigarette packet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3393352" y="3054579"/>
            <a:ext cx="3065501" cy="377468"/>
            <a:chOff x="0" y="0"/>
            <a:chExt cx="3065500" cy="377467"/>
          </a:xfrm>
        </p:grpSpPr>
        <p:grpSp>
          <p:nvGrpSpPr>
            <p:cNvPr id="199" name="Group 199"/>
            <p:cNvGrpSpPr/>
            <p:nvPr/>
          </p:nvGrpSpPr>
          <p:grpSpPr>
            <a:xfrm>
              <a:off x="0" y="4180"/>
              <a:ext cx="1321650" cy="373288"/>
              <a:chOff x="0" y="-38100"/>
              <a:chExt cx="1321649" cy="373287"/>
            </a:xfrm>
          </p:grpSpPr>
          <p:sp>
            <p:nvSpPr>
              <p:cNvPr id="195" name="Shape 195"/>
              <p:cNvSpPr/>
              <p:nvPr/>
            </p:nvSpPr>
            <p:spPr>
              <a:xfrm rot="5400000">
                <a:off x="698727" y="-312699"/>
                <a:ext cx="310223" cy="935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603"/>
                      <a:pt x="21600" y="358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581"/>
                    </a:lnTo>
                    <a:cubicBezTo>
                      <a:pt x="0" y="160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15A1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196" name="Shape 196"/>
              <p:cNvSpPr/>
              <p:nvPr/>
            </p:nvSpPr>
            <p:spPr>
              <a:xfrm rot="16200000">
                <a:off x="37902" y="-37902"/>
                <a:ext cx="310223" cy="386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86"/>
                      <a:pt x="21600" y="867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8679"/>
                    </a:lnTo>
                    <a:cubicBezTo>
                      <a:pt x="0" y="388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571255" y="-38100"/>
                <a:ext cx="514013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FAFAFA"/>
                    </a:solidFill>
                  </a:rPr>
                  <a:t>grab</a:t>
                </a: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40209" y="-35654"/>
                <a:ext cx="33611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44546A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44546A"/>
                    </a:solidFill>
                  </a:rPr>
                  <a:t>02</a:t>
                </a:r>
              </a:p>
            </p:txBody>
          </p:sp>
        </p:grpSp>
        <p:sp>
          <p:nvSpPr>
            <p:cNvPr id="200" name="Shape 200"/>
            <p:cNvSpPr/>
            <p:nvPr/>
          </p:nvSpPr>
          <p:spPr>
            <a:xfrm>
              <a:off x="1406457" y="0"/>
              <a:ext cx="165904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00"/>
                </a:spcBef>
                <a:defRPr i="1">
                  <a:solidFill>
                    <a:srgbClr val="24A185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1600">
                  <a:solidFill>
                    <a:srgbClr val="24A185"/>
                  </a:solidFill>
                </a:rPr>
                <a:t>the packet</a:t>
              </a:r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3897659" y="3639109"/>
            <a:ext cx="2677950" cy="373288"/>
            <a:chOff x="0" y="0"/>
            <a:chExt cx="2677948" cy="373287"/>
          </a:xfrm>
        </p:grpSpPr>
        <p:grpSp>
          <p:nvGrpSpPr>
            <p:cNvPr id="206" name="Group 206"/>
            <p:cNvGrpSpPr/>
            <p:nvPr/>
          </p:nvGrpSpPr>
          <p:grpSpPr>
            <a:xfrm>
              <a:off x="0" y="-1"/>
              <a:ext cx="1321650" cy="373289"/>
              <a:chOff x="0" y="-38100"/>
              <a:chExt cx="1321649" cy="373287"/>
            </a:xfrm>
          </p:grpSpPr>
          <p:sp>
            <p:nvSpPr>
              <p:cNvPr id="202" name="Shape 202"/>
              <p:cNvSpPr/>
              <p:nvPr/>
            </p:nvSpPr>
            <p:spPr>
              <a:xfrm rot="5400000">
                <a:off x="698727" y="-312699"/>
                <a:ext cx="310223" cy="935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603"/>
                      <a:pt x="21600" y="358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581"/>
                    </a:lnTo>
                    <a:cubicBezTo>
                      <a:pt x="0" y="160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9BBC5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203" name="Shape 203"/>
              <p:cNvSpPr/>
              <p:nvPr/>
            </p:nvSpPr>
            <p:spPr>
              <a:xfrm rot="16200000">
                <a:off x="37902" y="-37902"/>
                <a:ext cx="310223" cy="386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86"/>
                      <a:pt x="21600" y="867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8679"/>
                    </a:lnTo>
                    <a:cubicBezTo>
                      <a:pt x="0" y="388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585444" y="-38100"/>
                <a:ext cx="485637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FAFAFA"/>
                    </a:solidFill>
                  </a:rPr>
                  <a:t>take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46470" y="-35654"/>
                <a:ext cx="33611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44546A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44546A"/>
                    </a:solidFill>
                  </a:rPr>
                  <a:t>03</a:t>
                </a:r>
              </a:p>
            </p:txBody>
          </p:sp>
        </p:grpSp>
        <p:sp>
          <p:nvSpPr>
            <p:cNvPr id="207" name="Shape 207"/>
            <p:cNvSpPr/>
            <p:nvPr/>
          </p:nvSpPr>
          <p:spPr>
            <a:xfrm>
              <a:off x="1356299" y="2446"/>
              <a:ext cx="13216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00"/>
                </a:spcBef>
                <a:defRPr i="1">
                  <a:solidFill>
                    <a:srgbClr val="9BBC58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1600">
                  <a:solidFill>
                    <a:srgbClr val="9BBC58"/>
                  </a:solidFill>
                </a:rPr>
                <a:t>one cigarette</a:t>
              </a:r>
            </a:p>
          </p:txBody>
        </p:sp>
      </p:grpSp>
      <p:grpSp>
        <p:nvGrpSpPr>
          <p:cNvPr id="215" name="Group 215"/>
          <p:cNvGrpSpPr/>
          <p:nvPr/>
        </p:nvGrpSpPr>
        <p:grpSpPr>
          <a:xfrm>
            <a:off x="4333598" y="4195421"/>
            <a:ext cx="2717970" cy="370841"/>
            <a:chOff x="0" y="0"/>
            <a:chExt cx="2717969" cy="370840"/>
          </a:xfrm>
        </p:grpSpPr>
        <p:grpSp>
          <p:nvGrpSpPr>
            <p:cNvPr id="213" name="Group 213"/>
            <p:cNvGrpSpPr/>
            <p:nvPr/>
          </p:nvGrpSpPr>
          <p:grpSpPr>
            <a:xfrm>
              <a:off x="0" y="20921"/>
              <a:ext cx="1321650" cy="348325"/>
              <a:chOff x="0" y="-38100"/>
              <a:chExt cx="1321649" cy="348324"/>
            </a:xfrm>
          </p:grpSpPr>
          <p:sp>
            <p:nvSpPr>
              <p:cNvPr id="209" name="Shape 209"/>
              <p:cNvSpPr/>
              <p:nvPr/>
            </p:nvSpPr>
            <p:spPr>
              <a:xfrm rot="5400000">
                <a:off x="698727" y="-312699"/>
                <a:ext cx="310223" cy="935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603"/>
                      <a:pt x="21600" y="358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581"/>
                    </a:lnTo>
                    <a:cubicBezTo>
                      <a:pt x="0" y="160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49D1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210" name="Shape 210"/>
              <p:cNvSpPr/>
              <p:nvPr/>
            </p:nvSpPr>
            <p:spPr>
              <a:xfrm rot="16200000">
                <a:off x="37902" y="-37902"/>
                <a:ext cx="310223" cy="386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86"/>
                      <a:pt x="21600" y="867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8679"/>
                    </a:lnTo>
                    <a:cubicBezTo>
                      <a:pt x="0" y="388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500939" y="-38100"/>
                <a:ext cx="654643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FAFAFA"/>
                    </a:solidFill>
                  </a:rPr>
                  <a:t>find</a:t>
                </a: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35568" y="-35654"/>
                <a:ext cx="383318" cy="332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>
                    <a:solidFill>
                      <a:srgbClr val="44546A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44546A"/>
                    </a:solidFill>
                  </a:rPr>
                  <a:t>04</a:t>
                </a:r>
              </a:p>
            </p:txBody>
          </p:sp>
        </p:grpSp>
        <p:sp>
          <p:nvSpPr>
            <p:cNvPr id="214" name="Shape 214"/>
            <p:cNvSpPr/>
            <p:nvPr/>
          </p:nvSpPr>
          <p:spPr>
            <a:xfrm>
              <a:off x="1396319" y="0"/>
              <a:ext cx="132165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00"/>
                </a:spcBef>
                <a:defRPr i="1">
                  <a:solidFill>
                    <a:srgbClr val="F49D16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1600">
                  <a:solidFill>
                    <a:srgbClr val="F49D16"/>
                  </a:solidFill>
                </a:rPr>
                <a:t>a lighter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4862653" y="4796692"/>
            <a:ext cx="2686684" cy="373288"/>
            <a:chOff x="0" y="0"/>
            <a:chExt cx="2686682" cy="373287"/>
          </a:xfrm>
        </p:grpSpPr>
        <p:grpSp>
          <p:nvGrpSpPr>
            <p:cNvPr id="220" name="Group 220"/>
            <p:cNvGrpSpPr/>
            <p:nvPr/>
          </p:nvGrpSpPr>
          <p:grpSpPr>
            <a:xfrm>
              <a:off x="0" y="-1"/>
              <a:ext cx="1321650" cy="373289"/>
              <a:chOff x="0" y="-38100"/>
              <a:chExt cx="1321649" cy="373287"/>
            </a:xfrm>
          </p:grpSpPr>
          <p:sp>
            <p:nvSpPr>
              <p:cNvPr id="216" name="Shape 216"/>
              <p:cNvSpPr/>
              <p:nvPr/>
            </p:nvSpPr>
            <p:spPr>
              <a:xfrm rot="5400000">
                <a:off x="698727" y="-312699"/>
                <a:ext cx="310223" cy="935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1603"/>
                      <a:pt x="21600" y="358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581"/>
                    </a:lnTo>
                    <a:cubicBezTo>
                      <a:pt x="0" y="1603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217" name="Shape 217"/>
              <p:cNvSpPr/>
              <p:nvPr/>
            </p:nvSpPr>
            <p:spPr>
              <a:xfrm rot="16200000">
                <a:off x="37902" y="-37902"/>
                <a:ext cx="310223" cy="386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86"/>
                      <a:pt x="21600" y="867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8679"/>
                    </a:lnTo>
                    <a:cubicBezTo>
                      <a:pt x="0" y="388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436366" y="-38100"/>
                <a:ext cx="783789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FAFAFA"/>
                    </a:solidFill>
                  </a:rPr>
                  <a:t>light up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40209" y="-35654"/>
                <a:ext cx="33611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44546A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44546A"/>
                    </a:solidFill>
                  </a:rPr>
                  <a:t>05</a:t>
                </a:r>
              </a:p>
            </p:txBody>
          </p:sp>
        </p:grpSp>
        <p:sp>
          <p:nvSpPr>
            <p:cNvPr id="221" name="Shape 221"/>
            <p:cNvSpPr/>
            <p:nvPr/>
          </p:nvSpPr>
          <p:spPr>
            <a:xfrm>
              <a:off x="1365032" y="0"/>
              <a:ext cx="132165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00"/>
                </a:spcBef>
                <a:defRPr i="1">
                  <a:solidFill>
                    <a:srgbClr val="C0392B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1600">
                  <a:solidFill>
                    <a:srgbClr val="C0392B"/>
                  </a:solidFill>
                </a:rPr>
                <a:t>the cigarette</a:t>
              </a:r>
            </a:p>
          </p:txBody>
        </p:sp>
      </p:grpSp>
      <p:grpSp>
        <p:nvGrpSpPr>
          <p:cNvPr id="226" name="Group 226"/>
          <p:cNvGrpSpPr/>
          <p:nvPr/>
        </p:nvGrpSpPr>
        <p:grpSpPr>
          <a:xfrm>
            <a:off x="1471904" y="986126"/>
            <a:ext cx="6656950" cy="1054498"/>
            <a:chOff x="0" y="0"/>
            <a:chExt cx="6656948" cy="1054496"/>
          </a:xfrm>
        </p:grpSpPr>
        <p:sp>
          <p:nvSpPr>
            <p:cNvPr id="223" name="Shape 223"/>
            <p:cNvSpPr/>
            <p:nvPr/>
          </p:nvSpPr>
          <p:spPr>
            <a:xfrm>
              <a:off x="5598880" y="0"/>
              <a:ext cx="1058069" cy="105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6" y="0"/>
                    <a:pt x="21600" y="4681"/>
                    <a:pt x="21600" y="10454"/>
                  </a:cubicBezTo>
                  <a:cubicBezTo>
                    <a:pt x="21600" y="13194"/>
                    <a:pt x="20489" y="15663"/>
                    <a:pt x="18708" y="17527"/>
                  </a:cubicBezTo>
                  <a:lnTo>
                    <a:pt x="18554" y="21600"/>
                  </a:lnTo>
                  <a:lnTo>
                    <a:pt x="14430" y="20259"/>
                  </a:lnTo>
                  <a:cubicBezTo>
                    <a:pt x="13290" y="20655"/>
                    <a:pt x="12081" y="20909"/>
                    <a:pt x="10800" y="20909"/>
                  </a:cubicBezTo>
                  <a:cubicBezTo>
                    <a:pt x="4834" y="20909"/>
                    <a:pt x="0" y="16228"/>
                    <a:pt x="0" y="10454"/>
                  </a:cubicBezTo>
                  <a:cubicBezTo>
                    <a:pt x="0" y="4681"/>
                    <a:pt x="4834" y="0"/>
                    <a:pt x="10800" y="0"/>
                  </a:cubicBezTo>
                  <a:close/>
                </a:path>
              </a:pathLst>
            </a:custGeom>
            <a:solidFill>
              <a:srgbClr val="F9F4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297F9D"/>
                  </a:solidFill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240815" y="0"/>
              <a:ext cx="6052586" cy="1022698"/>
            </a:xfrm>
            <a:prstGeom prst="roundRect">
              <a:avLst>
                <a:gd name="adj" fmla="val 20446"/>
              </a:avLst>
            </a:prstGeom>
            <a:solidFill>
              <a:srgbClr val="F9F4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297F9D"/>
                  </a:solidFill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0"/>
              <a:ext cx="1012162" cy="102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9F4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297F9D"/>
                  </a:solidFill>
                </a:defRPr>
              </a:pPr>
            </a:p>
          </p:txBody>
        </p:sp>
      </p:grpSp>
      <p:pic>
        <p:nvPicPr>
          <p:cNvPr id="237" name=""/>
          <p:cNvPicPr/>
          <p:nvPr/>
        </p:nvPicPr>
        <p:blipFill>
          <a:blip r:embed="rId2">
            <a:alphaModFix amt="57055"/>
            <a:extLst/>
          </a:blip>
          <a:stretch>
            <a:fillRect/>
          </a:stretch>
        </p:blipFill>
        <p:spPr>
          <a:xfrm>
            <a:off x="5429024" y="1384814"/>
            <a:ext cx="1147820" cy="217907"/>
          </a:xfrm>
          <a:prstGeom prst="rect">
            <a:avLst/>
          </a:prstGeom>
        </p:spPr>
      </p:pic>
      <p:pic>
        <p:nvPicPr>
          <p:cNvPr id="228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3198" y="1611519"/>
            <a:ext cx="640801" cy="63501"/>
          </a:xfrm>
          <a:prstGeom prst="rect">
            <a:avLst/>
          </a:prstGeom>
        </p:spPr>
      </p:pic>
      <p:pic>
        <p:nvPicPr>
          <p:cNvPr id="230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8880" y="1624219"/>
            <a:ext cx="1374233" cy="63501"/>
          </a:xfrm>
          <a:prstGeom prst="rect">
            <a:avLst/>
          </a:prstGeom>
        </p:spPr>
      </p:pic>
      <p:pic>
        <p:nvPicPr>
          <p:cNvPr id="232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405159">
            <a:off x="1893303" y="1310043"/>
            <a:ext cx="612954" cy="369092"/>
          </a:xfrm>
          <a:prstGeom prst="rect">
            <a:avLst/>
          </a:prstGeom>
        </p:spPr>
      </p:pic>
      <p:pic>
        <p:nvPicPr>
          <p:cNvPr id="234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21533108">
            <a:off x="6603855" y="1273805"/>
            <a:ext cx="1139464" cy="452060"/>
          </a:xfrm>
          <a:prstGeom prst="rect">
            <a:avLst/>
          </a:prstGeom>
        </p:spPr>
      </p:pic>
      <p:sp>
        <p:nvSpPr>
          <p:cNvPr id="236" name="Shape 236"/>
          <p:cNvSpPr/>
          <p:nvPr/>
        </p:nvSpPr>
        <p:spPr>
          <a:xfrm>
            <a:off x="1938805" y="1256240"/>
            <a:ext cx="5726837" cy="72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69213">
              <a:lnSpc>
                <a:spcPct val="90000"/>
              </a:lnSpc>
              <a:spcBef>
                <a:spcPts val="500"/>
              </a:spcBef>
              <a:defRPr sz="1909"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9">
                <a:solidFill>
                  <a:srgbClr val="737F8F"/>
                </a:solidFill>
              </a:rPr>
              <a:t>Bob, a bald and nearsighted guy, smokes a cigarette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3"/>
      <p:bldP build="whole" bldLvl="1" animBg="1" rev="0" advAuto="0" spid="201" grpId="2"/>
      <p:bldP build="whole" bldLvl="1" animBg="1" rev="0" advAuto="0" spid="194" grpId="1"/>
      <p:bldP build="whole" bldLvl="1" animBg="1" rev="0" advAuto="0" spid="215" grpId="4"/>
      <p:bldP build="whole" bldLvl="1" animBg="1" rev="0" advAuto="0" spid="222" grpId="5"/>
      <p:bldP build="whole" bldLvl="1" animBg="1" rev="0" advAuto="0" spid="187" grpId="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632567" y="351881"/>
            <a:ext cx="7886701" cy="5392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37F8F"/>
                </a:solidFill>
              </a:rPr>
              <a:t>Bob, the bald guy</a:t>
            </a:r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242" name="Shape 242"/>
          <p:cNvSpPr/>
          <p:nvPr/>
        </p:nvSpPr>
        <p:spPr>
          <a:xfrm>
            <a:off x="3046310" y="2418079"/>
            <a:ext cx="3650342" cy="322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A55A9E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Person {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&lt;set/get&gt; hairStyle(…)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&lt;set/get&gt; bodyLook(…)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smoke() {</a:t>
            </a:r>
            <a:endParaRPr sz="1600">
              <a:solidFill>
                <a:srgbClr val="44546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i="1" sz="1600">
                <a:solidFill>
                  <a:srgbClr val="7C9646"/>
                </a:solidFill>
              </a:rPr>
              <a:t># retrieve</a:t>
            </a:r>
            <a:endParaRPr i="1" sz="1600">
              <a:solidFill>
                <a:srgbClr val="7C964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i="1" sz="1600">
                <a:solidFill>
                  <a:srgbClr val="7C9646"/>
                </a:solidFill>
              </a:rPr>
              <a:t># grab</a:t>
            </a:r>
            <a:endParaRPr i="1" sz="1600">
              <a:solidFill>
                <a:srgbClr val="7C964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i="1" sz="1600">
                <a:solidFill>
                  <a:srgbClr val="7C9646"/>
                </a:solidFill>
              </a:rPr>
              <a:t># take</a:t>
            </a:r>
            <a:endParaRPr i="1" sz="1600">
              <a:solidFill>
                <a:srgbClr val="7C964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i="1" sz="1600">
                <a:solidFill>
                  <a:srgbClr val="7C9646"/>
                </a:solidFill>
              </a:rPr>
              <a:t># find</a:t>
            </a:r>
            <a:endParaRPr i="1" sz="1600">
              <a:solidFill>
                <a:srgbClr val="7C964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i="1" sz="1600">
                <a:solidFill>
                  <a:srgbClr val="7C9646"/>
                </a:solidFill>
              </a:rPr>
              <a:t># light-up</a:t>
            </a:r>
            <a:endParaRPr i="1" sz="1600">
              <a:solidFill>
                <a:srgbClr val="7C964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i="1" sz="1600">
                <a:solidFill>
                  <a:srgbClr val="7C9646"/>
                </a:solidFill>
              </a:rPr>
              <a:t># smoke</a:t>
            </a:r>
            <a:endParaRPr i="1" sz="1600">
              <a:solidFill>
                <a:srgbClr val="7C964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 </a:t>
            </a:r>
            <a:endParaRPr sz="1600">
              <a:solidFill>
                <a:srgbClr val="44546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</a:t>
            </a:r>
          </a:p>
        </p:txBody>
      </p:sp>
      <p:grpSp>
        <p:nvGrpSpPr>
          <p:cNvPr id="257" name="Group 257"/>
          <p:cNvGrpSpPr/>
          <p:nvPr/>
        </p:nvGrpSpPr>
        <p:grpSpPr>
          <a:xfrm>
            <a:off x="1471904" y="986126"/>
            <a:ext cx="6656950" cy="1054498"/>
            <a:chOff x="0" y="0"/>
            <a:chExt cx="6656948" cy="1054496"/>
          </a:xfrm>
        </p:grpSpPr>
        <p:grpSp>
          <p:nvGrpSpPr>
            <p:cNvPr id="246" name="Group 246"/>
            <p:cNvGrpSpPr/>
            <p:nvPr/>
          </p:nvGrpSpPr>
          <p:grpSpPr>
            <a:xfrm>
              <a:off x="0" y="0"/>
              <a:ext cx="6656949" cy="1054497"/>
              <a:chOff x="0" y="0"/>
              <a:chExt cx="6656948" cy="1054496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5598880" y="0"/>
                <a:ext cx="1058069" cy="1054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6" y="0"/>
                      <a:pt x="21600" y="4681"/>
                      <a:pt x="21600" y="10454"/>
                    </a:cubicBezTo>
                    <a:cubicBezTo>
                      <a:pt x="21600" y="13194"/>
                      <a:pt x="20489" y="15663"/>
                      <a:pt x="18708" y="17527"/>
                    </a:cubicBezTo>
                    <a:lnTo>
                      <a:pt x="18554" y="21600"/>
                    </a:lnTo>
                    <a:lnTo>
                      <a:pt x="14430" y="20259"/>
                    </a:lnTo>
                    <a:cubicBezTo>
                      <a:pt x="13290" y="20655"/>
                      <a:pt x="12081" y="20909"/>
                      <a:pt x="10800" y="20909"/>
                    </a:cubicBezTo>
                    <a:cubicBezTo>
                      <a:pt x="4834" y="20909"/>
                      <a:pt x="0" y="16228"/>
                      <a:pt x="0" y="10454"/>
                    </a:cubicBezTo>
                    <a:cubicBezTo>
                      <a:pt x="0" y="4681"/>
                      <a:pt x="4834" y="0"/>
                      <a:pt x="10800" y="0"/>
                    </a:cubicBezTo>
                    <a:close/>
                  </a:path>
                </a:pathLst>
              </a:cu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240815" y="0"/>
                <a:ext cx="6052586" cy="1022698"/>
              </a:xfrm>
              <a:prstGeom prst="roundRect">
                <a:avLst>
                  <a:gd name="adj" fmla="val 20446"/>
                </a:avLst>
              </a:pr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0" y="0"/>
                <a:ext cx="1012162" cy="1022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</p:grpSp>
        <p:pic>
          <p:nvPicPr>
            <p:cNvPr id="258" name=""/>
            <p:cNvPicPr/>
            <p:nvPr/>
          </p:nvPicPr>
          <p:blipFill>
            <a:blip r:embed="rId2">
              <a:alphaModFix amt="57055"/>
              <a:extLst/>
            </a:blip>
            <a:stretch>
              <a:fillRect/>
            </a:stretch>
          </p:blipFill>
          <p:spPr>
            <a:xfrm>
              <a:off x="3957119" y="398688"/>
              <a:ext cx="1147821" cy="217907"/>
            </a:xfrm>
            <a:prstGeom prst="rect">
              <a:avLst/>
            </a:prstGeom>
            <a:effectLst/>
          </p:spPr>
        </p:pic>
        <p:pic>
          <p:nvPicPr>
            <p:cNvPr id="24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11293" y="625392"/>
              <a:ext cx="640801" cy="63501"/>
            </a:xfrm>
            <a:prstGeom prst="rect">
              <a:avLst/>
            </a:prstGeom>
            <a:effectLst/>
          </p:spPr>
        </p:pic>
        <p:pic>
          <p:nvPicPr>
            <p:cNvPr id="250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86976" y="638092"/>
              <a:ext cx="1374232" cy="63501"/>
            </a:xfrm>
            <a:prstGeom prst="rect">
              <a:avLst/>
            </a:prstGeom>
            <a:effectLst/>
          </p:spPr>
        </p:pic>
        <p:pic>
          <p:nvPicPr>
            <p:cNvPr id="252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21405159">
              <a:off x="421398" y="323917"/>
              <a:ext cx="612954" cy="369091"/>
            </a:xfrm>
            <a:prstGeom prst="rect">
              <a:avLst/>
            </a:prstGeom>
            <a:effectLst/>
          </p:spPr>
        </p:pic>
        <p:pic>
          <p:nvPicPr>
            <p:cNvPr id="254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1533108">
              <a:off x="5131951" y="287679"/>
              <a:ext cx="1139463" cy="452059"/>
            </a:xfrm>
            <a:prstGeom prst="rect">
              <a:avLst/>
            </a:prstGeom>
            <a:effectLst/>
          </p:spPr>
        </p:pic>
        <p:sp>
          <p:nvSpPr>
            <p:cNvPr id="256" name="Shape 256"/>
            <p:cNvSpPr/>
            <p:nvPr/>
          </p:nvSpPr>
          <p:spPr>
            <a:xfrm>
              <a:off x="466901" y="270114"/>
              <a:ext cx="5726837" cy="724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defTabSz="569213">
                <a:lnSpc>
                  <a:spcPct val="90000"/>
                </a:lnSpc>
                <a:spcBef>
                  <a:spcPts val="500"/>
                </a:spcBef>
                <a:defRPr sz="1909">
                  <a:solidFill>
                    <a:srgbClr val="737F8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9">
                  <a:solidFill>
                    <a:srgbClr val="737F8F"/>
                  </a:solidFill>
                </a:rPr>
                <a:t>Bob, a bald and nearsighted guy, smokes a cigarette</a:t>
              </a:r>
            </a:p>
          </p:txBody>
        </p:sp>
      </p:grpSp>
    </p:spTree>
  </p:cSld>
  <p:clrMapOvr>
    <a:masterClrMapping/>
  </p:clrMapOvr>
  <p:transition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632567" y="351881"/>
            <a:ext cx="7886701" cy="5392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37F8F"/>
                </a:solidFill>
              </a:rPr>
              <a:t>Bob, the bald guy</a:t>
            </a:r>
          </a:p>
        </p:txBody>
      </p:sp>
      <p:sp>
        <p:nvSpPr>
          <p:cNvPr id="262" name="Shape 2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263" name="Shape 263"/>
          <p:cNvSpPr/>
          <p:nvPr/>
        </p:nvSpPr>
        <p:spPr>
          <a:xfrm>
            <a:off x="3046310" y="2418079"/>
            <a:ext cx="3650342" cy="346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A55A9E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Person {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&lt;set/get&gt; hairStyle(…)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&lt;set/get&gt; bodyLook(…)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smoke() { </a:t>
            </a:r>
            <a:endParaRPr sz="1600">
              <a:solidFill>
                <a:srgbClr val="44546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7C9646"/>
                </a:solidFill>
              </a:rPr>
              <a:t># call the method sequence</a:t>
            </a:r>
            <a:endParaRPr sz="1600">
              <a:solidFill>
                <a:srgbClr val="7C964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49D15"/>
                </a:solidFill>
              </a:rPr>
              <a:t>private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retrieve() {}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49D15"/>
                </a:solidFill>
              </a:rPr>
              <a:t>private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grab() {}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49D15"/>
                </a:solidFill>
              </a:rPr>
              <a:t>private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take() {}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49D15"/>
                </a:solidFill>
              </a:rPr>
              <a:t>private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find() {}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49D15"/>
                </a:solidFill>
              </a:rPr>
              <a:t>private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lightUp() {}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49D15"/>
                </a:solidFill>
              </a:rPr>
              <a:t>private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smoke() {}</a:t>
            </a:r>
            <a:endParaRPr sz="1600">
              <a:solidFill>
                <a:srgbClr val="44546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</a:t>
            </a:r>
          </a:p>
        </p:txBody>
      </p:sp>
      <p:sp>
        <p:nvSpPr>
          <p:cNvPr id="264" name="Shape 264"/>
          <p:cNvSpPr/>
          <p:nvPr/>
        </p:nvSpPr>
        <p:spPr>
          <a:xfrm>
            <a:off x="-1511553" y="1409005"/>
            <a:ext cx="4795162" cy="49622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grpSp>
        <p:nvGrpSpPr>
          <p:cNvPr id="279" name="Group 279"/>
          <p:cNvGrpSpPr/>
          <p:nvPr/>
        </p:nvGrpSpPr>
        <p:grpSpPr>
          <a:xfrm>
            <a:off x="1471904" y="986126"/>
            <a:ext cx="6656950" cy="1054498"/>
            <a:chOff x="0" y="0"/>
            <a:chExt cx="6656948" cy="1054496"/>
          </a:xfrm>
        </p:grpSpPr>
        <p:grpSp>
          <p:nvGrpSpPr>
            <p:cNvPr id="268" name="Group 268"/>
            <p:cNvGrpSpPr/>
            <p:nvPr/>
          </p:nvGrpSpPr>
          <p:grpSpPr>
            <a:xfrm>
              <a:off x="0" y="0"/>
              <a:ext cx="6656949" cy="1054497"/>
              <a:chOff x="0" y="0"/>
              <a:chExt cx="6656948" cy="1054496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5598880" y="0"/>
                <a:ext cx="1058069" cy="1054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6" y="0"/>
                      <a:pt x="21600" y="4681"/>
                      <a:pt x="21600" y="10454"/>
                    </a:cubicBezTo>
                    <a:cubicBezTo>
                      <a:pt x="21600" y="13194"/>
                      <a:pt x="20489" y="15663"/>
                      <a:pt x="18708" y="17527"/>
                    </a:cubicBezTo>
                    <a:lnTo>
                      <a:pt x="18554" y="21600"/>
                    </a:lnTo>
                    <a:lnTo>
                      <a:pt x="14430" y="20259"/>
                    </a:lnTo>
                    <a:cubicBezTo>
                      <a:pt x="13290" y="20655"/>
                      <a:pt x="12081" y="20909"/>
                      <a:pt x="10800" y="20909"/>
                    </a:cubicBezTo>
                    <a:cubicBezTo>
                      <a:pt x="4834" y="20909"/>
                      <a:pt x="0" y="16228"/>
                      <a:pt x="0" y="10454"/>
                    </a:cubicBezTo>
                    <a:cubicBezTo>
                      <a:pt x="0" y="4681"/>
                      <a:pt x="4834" y="0"/>
                      <a:pt x="10800" y="0"/>
                    </a:cubicBezTo>
                    <a:close/>
                  </a:path>
                </a:pathLst>
              </a:cu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240815" y="0"/>
                <a:ext cx="6052586" cy="1022698"/>
              </a:xfrm>
              <a:prstGeom prst="roundRect">
                <a:avLst>
                  <a:gd name="adj" fmla="val 20446"/>
                </a:avLst>
              </a:pr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0" y="0"/>
                <a:ext cx="1012162" cy="1022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</p:grpSp>
        <p:pic>
          <p:nvPicPr>
            <p:cNvPr id="280" name=""/>
            <p:cNvPicPr/>
            <p:nvPr/>
          </p:nvPicPr>
          <p:blipFill>
            <a:blip r:embed="rId3">
              <a:alphaModFix amt="57055"/>
              <a:extLst/>
            </a:blip>
            <a:stretch>
              <a:fillRect/>
            </a:stretch>
          </p:blipFill>
          <p:spPr>
            <a:xfrm>
              <a:off x="3957119" y="398688"/>
              <a:ext cx="1147821" cy="217907"/>
            </a:xfrm>
            <a:prstGeom prst="rect">
              <a:avLst/>
            </a:prstGeom>
            <a:effectLst/>
          </p:spPr>
        </p:pic>
        <p:pic>
          <p:nvPicPr>
            <p:cNvPr id="270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11293" y="625392"/>
              <a:ext cx="640801" cy="63501"/>
            </a:xfrm>
            <a:prstGeom prst="rect">
              <a:avLst/>
            </a:prstGeom>
            <a:effectLst/>
          </p:spPr>
        </p:pic>
        <p:pic>
          <p:nvPicPr>
            <p:cNvPr id="272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186976" y="638092"/>
              <a:ext cx="1374232" cy="63501"/>
            </a:xfrm>
            <a:prstGeom prst="rect">
              <a:avLst/>
            </a:prstGeom>
            <a:effectLst/>
          </p:spPr>
        </p:pic>
        <p:pic>
          <p:nvPicPr>
            <p:cNvPr id="274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1405159">
              <a:off x="421398" y="323917"/>
              <a:ext cx="612954" cy="369091"/>
            </a:xfrm>
            <a:prstGeom prst="rect">
              <a:avLst/>
            </a:prstGeom>
            <a:effectLst/>
          </p:spPr>
        </p:pic>
        <p:pic>
          <p:nvPicPr>
            <p:cNvPr id="276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21533108">
              <a:off x="5131951" y="287679"/>
              <a:ext cx="1139463" cy="452059"/>
            </a:xfrm>
            <a:prstGeom prst="rect">
              <a:avLst/>
            </a:prstGeom>
            <a:effectLst/>
          </p:spPr>
        </p:pic>
        <p:sp>
          <p:nvSpPr>
            <p:cNvPr id="278" name="Shape 278"/>
            <p:cNvSpPr/>
            <p:nvPr/>
          </p:nvSpPr>
          <p:spPr>
            <a:xfrm>
              <a:off x="466901" y="270114"/>
              <a:ext cx="5726837" cy="724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defTabSz="569213">
                <a:lnSpc>
                  <a:spcPct val="90000"/>
                </a:lnSpc>
                <a:spcBef>
                  <a:spcPts val="500"/>
                </a:spcBef>
                <a:defRPr sz="1909">
                  <a:solidFill>
                    <a:srgbClr val="737F8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9">
                  <a:solidFill>
                    <a:srgbClr val="737F8F"/>
                  </a:solidFill>
                </a:rPr>
                <a:t>Bob, a bald and nearsighted guy, smokes a cigarette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99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1"/>
      <p:bldP build="whole" bldLvl="1" animBg="1" rev="0" advAuto="0" spid="264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284" name="Shape 284"/>
          <p:cNvSpPr/>
          <p:nvPr/>
        </p:nvSpPr>
        <p:spPr>
          <a:xfrm>
            <a:off x="3963777" y="717549"/>
            <a:ext cx="1270001" cy="307341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1708392" y="3017302"/>
            <a:ext cx="26954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AFAFA"/>
                </a:solidFill>
              </a:rPr>
              <a:t>i</a:t>
            </a:r>
          </a:p>
        </p:txBody>
      </p:sp>
      <p:sp>
        <p:nvSpPr>
          <p:cNvPr id="286" name="Shape 286"/>
          <p:cNvSpPr/>
          <p:nvPr/>
        </p:nvSpPr>
        <p:spPr>
          <a:xfrm>
            <a:off x="532483" y="2852309"/>
            <a:ext cx="8132589" cy="1597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27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44546A"/>
                </a:solidFill>
              </a:rPr>
              <a:t>give the people the opportunity of choice and it will be confused with the opportunity to be mistaken</a:t>
            </a:r>
          </a:p>
        </p:txBody>
      </p:sp>
      <p:sp>
        <p:nvSpPr>
          <p:cNvPr id="287" name="Shape 287"/>
          <p:cNvSpPr/>
          <p:nvPr/>
        </p:nvSpPr>
        <p:spPr>
          <a:xfrm>
            <a:off x="356287" y="2848097"/>
            <a:ext cx="344369" cy="462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100">
                <a:solidFill>
                  <a:srgbClr val="F49D15"/>
                </a:solidFill>
                <a:latin typeface="PT Serif"/>
                <a:ea typeface="PT Serif"/>
                <a:cs typeface="PT Serif"/>
                <a:sym typeface="PT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49D15"/>
                </a:solidFill>
              </a:rPr>
              <a:t>“</a:t>
            </a:r>
          </a:p>
        </p:txBody>
      </p:sp>
      <p:sp>
        <p:nvSpPr>
          <p:cNvPr id="288" name="Shape 288"/>
          <p:cNvSpPr/>
          <p:nvPr/>
        </p:nvSpPr>
        <p:spPr>
          <a:xfrm rot="10800000">
            <a:off x="8269395" y="3385785"/>
            <a:ext cx="514705" cy="53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100">
                <a:solidFill>
                  <a:srgbClr val="F49D15"/>
                </a:solidFill>
                <a:latin typeface="PT Serif"/>
                <a:ea typeface="PT Serif"/>
                <a:cs typeface="PT Serif"/>
                <a:sym typeface="PT Serif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F49D15"/>
                </a:solidFill>
              </a:rPr>
              <a:t>“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291" name="Shape 291"/>
          <p:cNvSpPr/>
          <p:nvPr/>
        </p:nvSpPr>
        <p:spPr>
          <a:xfrm>
            <a:off x="2188303" y="874864"/>
            <a:ext cx="47752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8497B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497B0"/>
                </a:solidFill>
              </a:rPr>
              <a:t>The pitfall of public and private accessors</a:t>
            </a:r>
          </a:p>
        </p:txBody>
      </p:sp>
      <p:grpSp>
        <p:nvGrpSpPr>
          <p:cNvPr id="294" name="Group 294"/>
          <p:cNvGrpSpPr/>
          <p:nvPr/>
        </p:nvGrpSpPr>
        <p:grpSpPr>
          <a:xfrm>
            <a:off x="-1699367" y="6481755"/>
            <a:ext cx="1598609" cy="1659274"/>
            <a:chOff x="0" y="0"/>
            <a:chExt cx="1598608" cy="1659272"/>
          </a:xfrm>
        </p:grpSpPr>
        <p:sp>
          <p:nvSpPr>
            <p:cNvPr id="292" name="Shape 292"/>
            <p:cNvSpPr/>
            <p:nvPr/>
          </p:nvSpPr>
          <p:spPr>
            <a:xfrm>
              <a:off x="0" y="721834"/>
              <a:ext cx="937438" cy="937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392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FFFFFF"/>
                  </a:solidFill>
                </a:rPr>
                <a:t>obj-3</a:t>
              </a:r>
            </a:p>
          </p:txBody>
        </p:sp>
        <p:sp>
          <p:nvSpPr>
            <p:cNvPr id="293" name="Shape 293"/>
            <p:cNvSpPr/>
            <p:nvPr/>
          </p:nvSpPr>
          <p:spPr>
            <a:xfrm flipV="1">
              <a:off x="670150" y="0"/>
              <a:ext cx="928459" cy="928458"/>
            </a:xfrm>
            <a:prstGeom prst="line">
              <a:avLst/>
            </a:prstGeom>
            <a:noFill/>
            <a:ln w="25400" cap="flat">
              <a:solidFill>
                <a:srgbClr val="C0392B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97" name="Group 297"/>
          <p:cNvGrpSpPr/>
          <p:nvPr/>
        </p:nvGrpSpPr>
        <p:grpSpPr>
          <a:xfrm>
            <a:off x="635503" y="-1593063"/>
            <a:ext cx="992009" cy="1511360"/>
            <a:chOff x="0" y="0"/>
            <a:chExt cx="992008" cy="1511358"/>
          </a:xfrm>
        </p:grpSpPr>
        <p:sp>
          <p:nvSpPr>
            <p:cNvPr id="295" name="Shape 295"/>
            <p:cNvSpPr/>
            <p:nvPr/>
          </p:nvSpPr>
          <p:spPr>
            <a:xfrm>
              <a:off x="0" y="0"/>
              <a:ext cx="937438" cy="93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392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FFFFFF"/>
                  </a:solidFill>
                </a:rPr>
                <a:t>obj-1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530933" y="579559"/>
              <a:ext cx="461076" cy="931800"/>
            </a:xfrm>
            <a:prstGeom prst="line">
              <a:avLst/>
            </a:prstGeom>
            <a:noFill/>
            <a:ln w="25400" cap="flat">
              <a:solidFill>
                <a:srgbClr val="C0392B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300" name="Group 300"/>
          <p:cNvGrpSpPr/>
          <p:nvPr/>
        </p:nvGrpSpPr>
        <p:grpSpPr>
          <a:xfrm>
            <a:off x="-2175933" y="3250816"/>
            <a:ext cx="1867608" cy="937439"/>
            <a:chOff x="0" y="0"/>
            <a:chExt cx="1867607" cy="937437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937438" cy="93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392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FFFFFF"/>
                  </a:solidFill>
                </a:rPr>
                <a:t>obj-2</a:t>
              </a:r>
            </a:p>
          </p:txBody>
        </p:sp>
        <p:sp>
          <p:nvSpPr>
            <p:cNvPr id="299" name="Shape 299"/>
            <p:cNvSpPr/>
            <p:nvPr/>
          </p:nvSpPr>
          <p:spPr>
            <a:xfrm flipV="1">
              <a:off x="877390" y="268730"/>
              <a:ext cx="990218" cy="134731"/>
            </a:xfrm>
            <a:prstGeom prst="line">
              <a:avLst/>
            </a:prstGeom>
            <a:noFill/>
            <a:ln w="25400" cap="flat">
              <a:solidFill>
                <a:srgbClr val="C0392B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301" name="Shape 301"/>
          <p:cNvSpPr/>
          <p:nvPr/>
        </p:nvSpPr>
        <p:spPr>
          <a:xfrm>
            <a:off x="3134726" y="2049050"/>
            <a:ext cx="3650342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A55A9E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Person {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 variable </a:t>
            </a:r>
            <a:r>
              <a:rPr sz="1600">
                <a:solidFill>
                  <a:srgbClr val="44546A"/>
                </a:solidFill>
              </a:rPr>
              <a:t>hairStyle;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 variable </a:t>
            </a:r>
            <a:r>
              <a:rPr sz="1600">
                <a:solidFill>
                  <a:srgbClr val="44546A"/>
                </a:solidFill>
              </a:rPr>
              <a:t>bodyLook;</a:t>
            </a:r>
            <a:endParaRPr sz="1600">
              <a:solidFill>
                <a:srgbClr val="44546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trike="sngStrike" sz="1600">
                <a:solidFill>
                  <a:srgbClr val="50B9A4"/>
                </a:solidFill>
              </a:rPr>
              <a:t>public</a:t>
            </a:r>
            <a:r>
              <a:rPr strike="sngStrike" sz="1600">
                <a:solidFill>
                  <a:srgbClr val="44546A"/>
                </a:solidFill>
              </a:rPr>
              <a:t> </a:t>
            </a:r>
            <a:r>
              <a:rPr strike="sngStrike" sz="1600">
                <a:solidFill>
                  <a:srgbClr val="50B9A4"/>
                </a:solidFill>
              </a:rPr>
              <a:t>method</a:t>
            </a:r>
            <a:r>
              <a:rPr strike="sngStrike" sz="1600">
                <a:solidFill>
                  <a:srgbClr val="44546A"/>
                </a:solidFill>
              </a:rPr>
              <a:t> &lt;set/get&gt; hairStyle(…)</a:t>
            </a:r>
            <a:endParaRPr strike="sngStrike"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trike="sngStrike" sz="1600">
                <a:solidFill>
                  <a:srgbClr val="50B9A4"/>
                </a:solidFill>
              </a:rPr>
              <a:t>public</a:t>
            </a:r>
            <a:r>
              <a:rPr strike="sngStrike" sz="1600">
                <a:solidFill>
                  <a:srgbClr val="44546A"/>
                </a:solidFill>
              </a:rPr>
              <a:t> </a:t>
            </a:r>
            <a:r>
              <a:rPr strike="sngStrike" sz="1600">
                <a:solidFill>
                  <a:srgbClr val="50B9A4"/>
                </a:solidFill>
              </a:rPr>
              <a:t>method</a:t>
            </a:r>
            <a:r>
              <a:rPr strike="sngStrike" sz="1600">
                <a:solidFill>
                  <a:srgbClr val="44546A"/>
                </a:solidFill>
              </a:rPr>
              <a:t> &lt;set/get&gt; bodyLook(…)</a:t>
            </a:r>
            <a:endParaRPr strike="sngStrike"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smoke() { </a:t>
            </a:r>
            <a:endParaRPr sz="1600">
              <a:solidFill>
                <a:srgbClr val="44546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7C9646"/>
                </a:solidFill>
              </a:rPr>
              <a:t># call the method sequence</a:t>
            </a:r>
            <a:endParaRPr sz="1600">
              <a:solidFill>
                <a:srgbClr val="7C964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49D15"/>
                </a:solidFill>
              </a:rPr>
              <a:t>private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retrieve() {}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49D15"/>
                </a:solidFill>
              </a:rPr>
              <a:t>private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grab() {}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49D15"/>
                </a:solidFill>
              </a:rPr>
              <a:t>private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take() {}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49D15"/>
                </a:solidFill>
              </a:rPr>
              <a:t>private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find() {}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49D15"/>
                </a:solidFill>
              </a:rPr>
              <a:t>private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lightUp() {}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49D15"/>
                </a:solidFill>
              </a:rPr>
              <a:t>private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smoke() {}</a:t>
            </a:r>
            <a:endParaRPr sz="1600">
              <a:solidFill>
                <a:srgbClr val="44546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</a:t>
            </a:r>
          </a:p>
        </p:txBody>
      </p:sp>
      <p:sp>
        <p:nvSpPr>
          <p:cNvPr id="302" name="Shape 302"/>
          <p:cNvSpPr/>
          <p:nvPr>
            <p:ph type="title"/>
          </p:nvPr>
        </p:nvSpPr>
        <p:spPr>
          <a:xfrm>
            <a:off x="632567" y="351881"/>
            <a:ext cx="7886701" cy="5392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37F8F"/>
                </a:solidFill>
              </a:rPr>
              <a:t>Bob, the bald guy</a:t>
            </a:r>
          </a:p>
        </p:txBody>
      </p:sp>
      <p:sp>
        <p:nvSpPr>
          <p:cNvPr id="303" name="Shape 303"/>
          <p:cNvSpPr/>
          <p:nvPr/>
        </p:nvSpPr>
        <p:spPr>
          <a:xfrm>
            <a:off x="655427" y="2830270"/>
            <a:ext cx="7886701" cy="539247"/>
          </a:xfrm>
          <a:prstGeom prst="rect">
            <a:avLst/>
          </a:prstGeom>
          <a:solidFill>
            <a:srgbClr val="FFFFFF"/>
          </a:solidFill>
          <a:ln w="63500">
            <a:solidFill>
              <a:srgbClr val="A2AAB5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596645">
              <a:lnSpc>
                <a:spcPct val="90000"/>
              </a:lnSpc>
              <a:defRPr sz="2088"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88">
                <a:solidFill>
                  <a:srgbClr val="737F8F"/>
                </a:solidFill>
              </a:rPr>
              <a:t>Object Data/Variables should be private by design</a:t>
            </a:r>
          </a:p>
        </p:txBody>
      </p:sp>
      <p:sp>
        <p:nvSpPr>
          <p:cNvPr id="304" name="Shape 304"/>
          <p:cNvSpPr/>
          <p:nvPr/>
        </p:nvSpPr>
        <p:spPr>
          <a:xfrm>
            <a:off x="655427" y="3690355"/>
            <a:ext cx="7886701" cy="539247"/>
          </a:xfrm>
          <a:prstGeom prst="rect">
            <a:avLst/>
          </a:prstGeom>
          <a:solidFill>
            <a:srgbClr val="FFFFFF"/>
          </a:solidFill>
          <a:ln w="63500">
            <a:solidFill>
              <a:srgbClr val="A2AAB5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596645">
              <a:lnSpc>
                <a:spcPct val="90000"/>
              </a:lnSpc>
              <a:defRPr sz="2088"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88">
                <a:solidFill>
                  <a:srgbClr val="737F8F"/>
                </a:solidFill>
              </a:rPr>
              <a:t>Object Behaviour/Methods should be public by design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8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1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16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3"/>
      <p:bldP build="whole" bldLvl="1" animBg="1" rev="0" advAuto="0" spid="301" grpId="1"/>
      <p:bldP build="whole" bldLvl="1" animBg="1" rev="0" advAuto="0" spid="30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xfrm>
            <a:off x="632567" y="351881"/>
            <a:ext cx="7886701" cy="5392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37F8F"/>
                </a:solidFill>
              </a:rPr>
              <a:t>Bob, the bald guy</a:t>
            </a:r>
          </a:p>
        </p:txBody>
      </p:sp>
      <p:sp>
        <p:nvSpPr>
          <p:cNvPr id="307" name="Shape 3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308" name="Shape 308"/>
          <p:cNvSpPr/>
          <p:nvPr/>
        </p:nvSpPr>
        <p:spPr>
          <a:xfrm>
            <a:off x="2781836" y="2825634"/>
            <a:ext cx="481001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Person {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smoke(</a:t>
            </a:r>
            <a:r>
              <a:rPr sz="1600">
                <a:solidFill>
                  <a:srgbClr val="F49D15"/>
                </a:solidFill>
              </a:rPr>
              <a:t>injected</a:t>
            </a:r>
            <a:r>
              <a:rPr sz="1600">
                <a:solidFill>
                  <a:srgbClr val="44546A"/>
                </a:solidFill>
              </a:rPr>
              <a:t> cigaretteWierdClassName) {</a:t>
            </a:r>
            <a:endParaRPr sz="1600">
              <a:solidFill>
                <a:srgbClr val="44546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7C9646"/>
                </a:solidFill>
              </a:rPr>
              <a:t>// smoke!</a:t>
            </a:r>
            <a:endParaRPr sz="1600">
              <a:solidFill>
                <a:srgbClr val="7C964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 </a:t>
            </a:r>
            <a:endParaRPr sz="1600">
              <a:solidFill>
                <a:srgbClr val="44546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</a:t>
            </a:r>
          </a:p>
        </p:txBody>
      </p:sp>
      <p:sp>
        <p:nvSpPr>
          <p:cNvPr id="309" name="Shape 309"/>
          <p:cNvSpPr/>
          <p:nvPr/>
        </p:nvSpPr>
        <p:spPr>
          <a:xfrm>
            <a:off x="675776" y="4701346"/>
            <a:ext cx="229479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CigaretteDispatcher{}</a:t>
            </a:r>
          </a:p>
        </p:txBody>
      </p:sp>
      <p:sp>
        <p:nvSpPr>
          <p:cNvPr id="310" name="Shape 310"/>
          <p:cNvSpPr/>
          <p:nvPr/>
        </p:nvSpPr>
        <p:spPr>
          <a:xfrm>
            <a:off x="5916427" y="5099613"/>
            <a:ext cx="21380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CigaretteChooser {}</a:t>
            </a:r>
          </a:p>
        </p:txBody>
      </p:sp>
      <p:sp>
        <p:nvSpPr>
          <p:cNvPr id="311" name="Shape 311"/>
          <p:cNvSpPr/>
          <p:nvPr/>
        </p:nvSpPr>
        <p:spPr>
          <a:xfrm>
            <a:off x="6046252" y="5958131"/>
            <a:ext cx="241990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LighterGasRecharger {}</a:t>
            </a:r>
          </a:p>
        </p:txBody>
      </p:sp>
      <p:sp>
        <p:nvSpPr>
          <p:cNvPr id="312" name="Shape 312"/>
          <p:cNvSpPr/>
          <p:nvPr/>
        </p:nvSpPr>
        <p:spPr>
          <a:xfrm>
            <a:off x="681431" y="5114232"/>
            <a:ext cx="18085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LighterFinder {}</a:t>
            </a:r>
          </a:p>
        </p:txBody>
      </p:sp>
      <p:sp>
        <p:nvSpPr>
          <p:cNvPr id="313" name="Shape 313"/>
          <p:cNvSpPr/>
          <p:nvPr/>
        </p:nvSpPr>
        <p:spPr>
          <a:xfrm>
            <a:off x="3108399" y="4701346"/>
            <a:ext cx="26717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LighterLightningStrategy{}</a:t>
            </a:r>
          </a:p>
        </p:txBody>
      </p:sp>
      <p:sp>
        <p:nvSpPr>
          <p:cNvPr id="314" name="Shape 314"/>
          <p:cNvSpPr/>
          <p:nvPr/>
        </p:nvSpPr>
        <p:spPr>
          <a:xfrm>
            <a:off x="5603890" y="5539203"/>
            <a:ext cx="26160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CigarettePacketOpener {}</a:t>
            </a:r>
          </a:p>
        </p:txBody>
      </p:sp>
      <p:sp>
        <p:nvSpPr>
          <p:cNvPr id="315" name="Shape 315"/>
          <p:cNvSpPr/>
          <p:nvPr/>
        </p:nvSpPr>
        <p:spPr>
          <a:xfrm>
            <a:off x="690148" y="5545396"/>
            <a:ext cx="2690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CigarettePacketProvider {}</a:t>
            </a:r>
          </a:p>
        </p:txBody>
      </p:sp>
      <p:sp>
        <p:nvSpPr>
          <p:cNvPr id="316" name="Shape 316"/>
          <p:cNvSpPr/>
          <p:nvPr/>
        </p:nvSpPr>
        <p:spPr>
          <a:xfrm>
            <a:off x="3541561" y="5539203"/>
            <a:ext cx="18085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LighterFinder {}</a:t>
            </a:r>
          </a:p>
        </p:txBody>
      </p:sp>
      <p:sp>
        <p:nvSpPr>
          <p:cNvPr id="317" name="Shape 317"/>
          <p:cNvSpPr/>
          <p:nvPr/>
        </p:nvSpPr>
        <p:spPr>
          <a:xfrm>
            <a:off x="3464671" y="5958131"/>
            <a:ext cx="213802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CigaretteChooser {}</a:t>
            </a:r>
          </a:p>
        </p:txBody>
      </p:sp>
      <p:sp>
        <p:nvSpPr>
          <p:cNvPr id="318" name="Shape 318"/>
          <p:cNvSpPr/>
          <p:nvPr/>
        </p:nvSpPr>
        <p:spPr>
          <a:xfrm>
            <a:off x="645639" y="5958131"/>
            <a:ext cx="26051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CigaretteBrandChecker {}</a:t>
            </a:r>
          </a:p>
        </p:txBody>
      </p:sp>
      <p:sp>
        <p:nvSpPr>
          <p:cNvPr id="319" name="Shape 319"/>
          <p:cNvSpPr/>
          <p:nvPr/>
        </p:nvSpPr>
        <p:spPr>
          <a:xfrm>
            <a:off x="2793160" y="5108790"/>
            <a:ext cx="2726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SmokingSessionProvider {}</a:t>
            </a:r>
          </a:p>
        </p:txBody>
      </p:sp>
      <p:sp>
        <p:nvSpPr>
          <p:cNvPr id="320" name="Shape 320"/>
          <p:cNvSpPr/>
          <p:nvPr/>
        </p:nvSpPr>
        <p:spPr>
          <a:xfrm>
            <a:off x="2188303" y="874864"/>
            <a:ext cx="47752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8497B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497B0"/>
                </a:solidFill>
              </a:rPr>
              <a:t>The pitfall of nouns</a:t>
            </a:r>
          </a:p>
        </p:txBody>
      </p:sp>
      <p:grpSp>
        <p:nvGrpSpPr>
          <p:cNvPr id="335" name="Group 335"/>
          <p:cNvGrpSpPr/>
          <p:nvPr/>
        </p:nvGrpSpPr>
        <p:grpSpPr>
          <a:xfrm>
            <a:off x="1459210" y="1272682"/>
            <a:ext cx="6656949" cy="1054498"/>
            <a:chOff x="0" y="0"/>
            <a:chExt cx="6656948" cy="1054496"/>
          </a:xfrm>
        </p:grpSpPr>
        <p:grpSp>
          <p:nvGrpSpPr>
            <p:cNvPr id="324" name="Group 324"/>
            <p:cNvGrpSpPr/>
            <p:nvPr/>
          </p:nvGrpSpPr>
          <p:grpSpPr>
            <a:xfrm>
              <a:off x="0" y="0"/>
              <a:ext cx="6656949" cy="1054497"/>
              <a:chOff x="0" y="0"/>
              <a:chExt cx="6656948" cy="1054496"/>
            </a:xfrm>
          </p:grpSpPr>
          <p:sp>
            <p:nvSpPr>
              <p:cNvPr id="321" name="Shape 321"/>
              <p:cNvSpPr/>
              <p:nvPr/>
            </p:nvSpPr>
            <p:spPr>
              <a:xfrm>
                <a:off x="5598880" y="0"/>
                <a:ext cx="1058069" cy="1054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6" y="0"/>
                      <a:pt x="21600" y="4681"/>
                      <a:pt x="21600" y="10454"/>
                    </a:cubicBezTo>
                    <a:cubicBezTo>
                      <a:pt x="21600" y="13194"/>
                      <a:pt x="20489" y="15663"/>
                      <a:pt x="18708" y="17527"/>
                    </a:cubicBezTo>
                    <a:lnTo>
                      <a:pt x="18554" y="21600"/>
                    </a:lnTo>
                    <a:lnTo>
                      <a:pt x="14430" y="20259"/>
                    </a:lnTo>
                    <a:cubicBezTo>
                      <a:pt x="13290" y="20655"/>
                      <a:pt x="12081" y="20909"/>
                      <a:pt x="10800" y="20909"/>
                    </a:cubicBezTo>
                    <a:cubicBezTo>
                      <a:pt x="4834" y="20909"/>
                      <a:pt x="0" y="16228"/>
                      <a:pt x="0" y="10454"/>
                    </a:cubicBezTo>
                    <a:cubicBezTo>
                      <a:pt x="0" y="4681"/>
                      <a:pt x="4834" y="0"/>
                      <a:pt x="10800" y="0"/>
                    </a:cubicBezTo>
                    <a:close/>
                  </a:path>
                </a:pathLst>
              </a:cu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240815" y="0"/>
                <a:ext cx="6052586" cy="1022698"/>
              </a:xfrm>
              <a:prstGeom prst="roundRect">
                <a:avLst>
                  <a:gd name="adj" fmla="val 20446"/>
                </a:avLst>
              </a:pr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0" y="0"/>
                <a:ext cx="1012162" cy="1022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</p:grpSp>
        <p:pic>
          <p:nvPicPr>
            <p:cNvPr id="337" name=""/>
            <p:cNvPicPr/>
            <p:nvPr/>
          </p:nvPicPr>
          <p:blipFill>
            <a:blip r:embed="rId2">
              <a:alphaModFix amt="57055"/>
              <a:extLst/>
            </a:blip>
            <a:stretch>
              <a:fillRect/>
            </a:stretch>
          </p:blipFill>
          <p:spPr>
            <a:xfrm>
              <a:off x="3957119" y="398688"/>
              <a:ext cx="1147821" cy="217907"/>
            </a:xfrm>
            <a:prstGeom prst="rect">
              <a:avLst/>
            </a:prstGeom>
            <a:effectLst/>
          </p:spPr>
        </p:pic>
        <p:pic>
          <p:nvPicPr>
            <p:cNvPr id="32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11293" y="625392"/>
              <a:ext cx="640801" cy="63501"/>
            </a:xfrm>
            <a:prstGeom prst="rect">
              <a:avLst/>
            </a:prstGeom>
            <a:effectLst/>
          </p:spPr>
        </p:pic>
        <p:pic>
          <p:nvPicPr>
            <p:cNvPr id="328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86976" y="638092"/>
              <a:ext cx="1374232" cy="63501"/>
            </a:xfrm>
            <a:prstGeom prst="rect">
              <a:avLst/>
            </a:prstGeom>
            <a:effectLst/>
          </p:spPr>
        </p:pic>
        <p:pic>
          <p:nvPicPr>
            <p:cNvPr id="330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21405159">
              <a:off x="421398" y="323917"/>
              <a:ext cx="612954" cy="369091"/>
            </a:xfrm>
            <a:prstGeom prst="rect">
              <a:avLst/>
            </a:prstGeom>
            <a:effectLst/>
          </p:spPr>
        </p:pic>
        <p:pic>
          <p:nvPicPr>
            <p:cNvPr id="332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1533108">
              <a:off x="5131951" y="287679"/>
              <a:ext cx="1139463" cy="452059"/>
            </a:xfrm>
            <a:prstGeom prst="rect">
              <a:avLst/>
            </a:prstGeom>
            <a:effectLst/>
          </p:spPr>
        </p:pic>
        <p:sp>
          <p:nvSpPr>
            <p:cNvPr id="334" name="Shape 334"/>
            <p:cNvSpPr/>
            <p:nvPr/>
          </p:nvSpPr>
          <p:spPr>
            <a:xfrm>
              <a:off x="466901" y="270114"/>
              <a:ext cx="5726837" cy="724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defTabSz="569213">
                <a:lnSpc>
                  <a:spcPct val="90000"/>
                </a:lnSpc>
                <a:spcBef>
                  <a:spcPts val="500"/>
                </a:spcBef>
                <a:defRPr sz="1909">
                  <a:solidFill>
                    <a:srgbClr val="737F8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9">
                  <a:solidFill>
                    <a:srgbClr val="737F8F"/>
                  </a:solidFill>
                </a:rPr>
                <a:t>Bob, a bald and nearsighted guy, smokes a cigarette</a:t>
              </a:r>
            </a:p>
          </p:txBody>
        </p:sp>
      </p:grpSp>
      <p:sp>
        <p:nvSpPr>
          <p:cNvPr id="336" name="Shape 336"/>
          <p:cNvSpPr/>
          <p:nvPr/>
        </p:nvSpPr>
        <p:spPr>
          <a:xfrm>
            <a:off x="5916427" y="4701346"/>
            <a:ext cx="28000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CigarettePackageGrabber {}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2"/>
      <p:bldP build="whole" bldLvl="1" animBg="1" rev="0" advAuto="0" spid="308" grpId="1"/>
      <p:bldP build="whole" bldLvl="1" animBg="1" rev="0" advAuto="0" spid="312" grpId="5"/>
      <p:bldP build="whole" bldLvl="1" animBg="1" rev="0" advAuto="0" spid="316" grpId="9"/>
      <p:bldP build="whole" bldLvl="1" animBg="1" rev="0" advAuto="0" spid="318" grpId="11"/>
      <p:bldP build="whole" bldLvl="1" animBg="1" rev="0" advAuto="0" spid="336" grpId="13"/>
      <p:bldP build="whole" bldLvl="1" animBg="1" rev="0" advAuto="0" spid="315" grpId="8"/>
      <p:bldP build="whole" bldLvl="1" animBg="1" rev="0" advAuto="0" spid="314" grpId="7"/>
      <p:bldP build="whole" bldLvl="1" animBg="1" rev="0" advAuto="0" spid="310" grpId="3"/>
      <p:bldP build="whole" bldLvl="1" animBg="1" rev="0" advAuto="0" spid="319" grpId="12"/>
      <p:bldP build="whole" bldLvl="1" animBg="1" rev="0" advAuto="0" spid="317" grpId="10"/>
      <p:bldP build="whole" bldLvl="1" animBg="1" rev="0" advAuto="0" spid="311" grpId="4"/>
      <p:bldP build="whole" bldLvl="1" animBg="1" rev="0" advAuto="0" spid="313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632567" y="351881"/>
            <a:ext cx="7886701" cy="5392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37F8F"/>
                </a:solidFill>
              </a:rPr>
              <a:t>Bob, the bald guy</a:t>
            </a:r>
          </a:p>
        </p:txBody>
      </p:sp>
      <p:sp>
        <p:nvSpPr>
          <p:cNvPr id="341" name="Shape 3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342" name="Shape 342"/>
          <p:cNvSpPr/>
          <p:nvPr/>
        </p:nvSpPr>
        <p:spPr>
          <a:xfrm>
            <a:off x="2781836" y="2825634"/>
            <a:ext cx="481001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Person {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smoke(</a:t>
            </a:r>
            <a:r>
              <a:rPr sz="1600">
                <a:solidFill>
                  <a:srgbClr val="F49D15"/>
                </a:solidFill>
              </a:rPr>
              <a:t>injected</a:t>
            </a:r>
            <a:r>
              <a:rPr sz="1600">
                <a:solidFill>
                  <a:srgbClr val="44546A"/>
                </a:solidFill>
              </a:rPr>
              <a:t> cigaretteWierdClassName) {</a:t>
            </a:r>
            <a:endParaRPr sz="1600">
              <a:solidFill>
                <a:srgbClr val="44546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7C9646"/>
                </a:solidFill>
              </a:rPr>
              <a:t>// smoke!</a:t>
            </a:r>
            <a:endParaRPr sz="1600">
              <a:solidFill>
                <a:srgbClr val="7C964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 </a:t>
            </a:r>
            <a:endParaRPr sz="1600">
              <a:solidFill>
                <a:srgbClr val="44546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</a:t>
            </a:r>
          </a:p>
        </p:txBody>
      </p:sp>
      <p:sp>
        <p:nvSpPr>
          <p:cNvPr id="343" name="Shape 343"/>
          <p:cNvSpPr/>
          <p:nvPr/>
        </p:nvSpPr>
        <p:spPr>
          <a:xfrm>
            <a:off x="675776" y="4701346"/>
            <a:ext cx="229479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A2AAB5"/>
                </a:solidFill>
              </a:rPr>
              <a:t>Cigarette</a:t>
            </a:r>
            <a:r>
              <a:rPr sz="1600">
                <a:solidFill>
                  <a:srgbClr val="C0392B"/>
                </a:solidFill>
              </a:rPr>
              <a:t>Dispatch</a:t>
            </a:r>
            <a:r>
              <a:rPr sz="1600">
                <a:solidFill>
                  <a:srgbClr val="A2AAB5"/>
                </a:solidFill>
              </a:rPr>
              <a:t>er{}</a:t>
            </a:r>
          </a:p>
        </p:txBody>
      </p:sp>
      <p:sp>
        <p:nvSpPr>
          <p:cNvPr id="344" name="Shape 344"/>
          <p:cNvSpPr/>
          <p:nvPr/>
        </p:nvSpPr>
        <p:spPr>
          <a:xfrm>
            <a:off x="5916427" y="5099613"/>
            <a:ext cx="21380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A2AAB5"/>
                </a:solidFill>
              </a:rPr>
              <a:t>Cigarette</a:t>
            </a:r>
            <a:r>
              <a:rPr sz="1600">
                <a:solidFill>
                  <a:srgbClr val="C0392B"/>
                </a:solidFill>
              </a:rPr>
              <a:t>Choose</a:t>
            </a:r>
            <a:r>
              <a:rPr sz="1600">
                <a:solidFill>
                  <a:srgbClr val="A2AAB5"/>
                </a:solidFill>
              </a:rPr>
              <a:t>r {}</a:t>
            </a:r>
          </a:p>
        </p:txBody>
      </p:sp>
      <p:sp>
        <p:nvSpPr>
          <p:cNvPr id="345" name="Shape 345"/>
          <p:cNvSpPr/>
          <p:nvPr/>
        </p:nvSpPr>
        <p:spPr>
          <a:xfrm>
            <a:off x="6046252" y="5958131"/>
            <a:ext cx="241990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A2AAB5"/>
                </a:solidFill>
              </a:rPr>
              <a:t>Lighter</a:t>
            </a:r>
            <a:r>
              <a:rPr sz="1600">
                <a:solidFill>
                  <a:srgbClr val="C0392B"/>
                </a:solidFill>
              </a:rPr>
              <a:t>GasRecharge</a:t>
            </a:r>
            <a:r>
              <a:rPr sz="1600">
                <a:solidFill>
                  <a:srgbClr val="A2AAB5"/>
                </a:solidFill>
              </a:rPr>
              <a:t>r {}</a:t>
            </a:r>
          </a:p>
        </p:txBody>
      </p:sp>
      <p:sp>
        <p:nvSpPr>
          <p:cNvPr id="346" name="Shape 346"/>
          <p:cNvSpPr/>
          <p:nvPr/>
        </p:nvSpPr>
        <p:spPr>
          <a:xfrm>
            <a:off x="681431" y="5114232"/>
            <a:ext cx="18085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A2AAB5"/>
                </a:solidFill>
              </a:rPr>
              <a:t>Lighter</a:t>
            </a:r>
            <a:r>
              <a:rPr sz="1600">
                <a:solidFill>
                  <a:srgbClr val="C0392B"/>
                </a:solidFill>
              </a:rPr>
              <a:t>Find</a:t>
            </a:r>
            <a:r>
              <a:rPr sz="1600">
                <a:solidFill>
                  <a:srgbClr val="A2AAB5"/>
                </a:solidFill>
              </a:rPr>
              <a:t>er {}</a:t>
            </a:r>
          </a:p>
        </p:txBody>
      </p:sp>
      <p:sp>
        <p:nvSpPr>
          <p:cNvPr id="347" name="Shape 347"/>
          <p:cNvSpPr/>
          <p:nvPr/>
        </p:nvSpPr>
        <p:spPr>
          <a:xfrm>
            <a:off x="3108399" y="4701346"/>
            <a:ext cx="26717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A2AAB5"/>
                </a:solidFill>
              </a:rPr>
              <a:t>Lighter</a:t>
            </a:r>
            <a:r>
              <a:rPr sz="1600">
                <a:solidFill>
                  <a:srgbClr val="C0392B"/>
                </a:solidFill>
              </a:rPr>
              <a:t>Light</a:t>
            </a:r>
            <a:r>
              <a:rPr sz="1600">
                <a:solidFill>
                  <a:srgbClr val="A2AAB5"/>
                </a:solidFill>
              </a:rPr>
              <a:t>ningStrategy{}</a:t>
            </a:r>
          </a:p>
        </p:txBody>
      </p:sp>
      <p:sp>
        <p:nvSpPr>
          <p:cNvPr id="348" name="Shape 348"/>
          <p:cNvSpPr/>
          <p:nvPr/>
        </p:nvSpPr>
        <p:spPr>
          <a:xfrm>
            <a:off x="5603890" y="5539203"/>
            <a:ext cx="26160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A2AAB5"/>
                </a:solidFill>
              </a:rPr>
              <a:t>CigarettePacket</a:t>
            </a:r>
            <a:r>
              <a:rPr sz="1600">
                <a:solidFill>
                  <a:srgbClr val="C0392B"/>
                </a:solidFill>
              </a:rPr>
              <a:t>Open</a:t>
            </a:r>
            <a:r>
              <a:rPr sz="1600">
                <a:solidFill>
                  <a:srgbClr val="A2AAB5"/>
                </a:solidFill>
              </a:rPr>
              <a:t>er {}</a:t>
            </a:r>
          </a:p>
        </p:txBody>
      </p:sp>
      <p:sp>
        <p:nvSpPr>
          <p:cNvPr id="349" name="Shape 349"/>
          <p:cNvSpPr/>
          <p:nvPr/>
        </p:nvSpPr>
        <p:spPr>
          <a:xfrm>
            <a:off x="690148" y="5545396"/>
            <a:ext cx="2690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A2AAB5"/>
                </a:solidFill>
              </a:rPr>
              <a:t>CigarettePacket</a:t>
            </a:r>
            <a:r>
              <a:rPr sz="1600">
                <a:solidFill>
                  <a:srgbClr val="C0392B"/>
                </a:solidFill>
              </a:rPr>
              <a:t>Provide</a:t>
            </a:r>
            <a:r>
              <a:rPr sz="1600">
                <a:solidFill>
                  <a:srgbClr val="A2AAB5"/>
                </a:solidFill>
              </a:rPr>
              <a:t>r {}</a:t>
            </a:r>
          </a:p>
        </p:txBody>
      </p:sp>
      <p:sp>
        <p:nvSpPr>
          <p:cNvPr id="350" name="Shape 350"/>
          <p:cNvSpPr/>
          <p:nvPr/>
        </p:nvSpPr>
        <p:spPr>
          <a:xfrm>
            <a:off x="3541561" y="5539203"/>
            <a:ext cx="18085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A2AAB5"/>
                </a:solidFill>
              </a:rPr>
              <a:t>Lighter</a:t>
            </a:r>
            <a:r>
              <a:rPr sz="1600">
                <a:solidFill>
                  <a:srgbClr val="C0392B"/>
                </a:solidFill>
              </a:rPr>
              <a:t>Find</a:t>
            </a:r>
            <a:r>
              <a:rPr sz="1600">
                <a:solidFill>
                  <a:srgbClr val="A2AAB5"/>
                </a:solidFill>
              </a:rPr>
              <a:t>er {}</a:t>
            </a:r>
          </a:p>
        </p:txBody>
      </p:sp>
      <p:sp>
        <p:nvSpPr>
          <p:cNvPr id="351" name="Shape 351"/>
          <p:cNvSpPr/>
          <p:nvPr/>
        </p:nvSpPr>
        <p:spPr>
          <a:xfrm>
            <a:off x="3464671" y="5958131"/>
            <a:ext cx="213802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A2AAB5"/>
                </a:solidFill>
              </a:rPr>
              <a:t>Cigarette</a:t>
            </a:r>
            <a:r>
              <a:rPr sz="1600">
                <a:solidFill>
                  <a:srgbClr val="C0392B"/>
                </a:solidFill>
              </a:rPr>
              <a:t>Choose</a:t>
            </a:r>
            <a:r>
              <a:rPr sz="1600">
                <a:solidFill>
                  <a:srgbClr val="A2AAB5"/>
                </a:solidFill>
              </a:rPr>
              <a:t>r {}</a:t>
            </a:r>
          </a:p>
        </p:txBody>
      </p:sp>
      <p:sp>
        <p:nvSpPr>
          <p:cNvPr id="352" name="Shape 352"/>
          <p:cNvSpPr/>
          <p:nvPr/>
        </p:nvSpPr>
        <p:spPr>
          <a:xfrm>
            <a:off x="645639" y="5958131"/>
            <a:ext cx="26051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A2AAB5"/>
                </a:solidFill>
              </a:rPr>
              <a:t>CigaretteBrand</a:t>
            </a:r>
            <a:r>
              <a:rPr sz="1600">
                <a:solidFill>
                  <a:srgbClr val="C0392B"/>
                </a:solidFill>
              </a:rPr>
              <a:t>Check</a:t>
            </a:r>
            <a:r>
              <a:rPr sz="1600">
                <a:solidFill>
                  <a:srgbClr val="A2AAB5"/>
                </a:solidFill>
              </a:rPr>
              <a:t>er {}</a:t>
            </a:r>
          </a:p>
        </p:txBody>
      </p:sp>
      <p:sp>
        <p:nvSpPr>
          <p:cNvPr id="353" name="Shape 353"/>
          <p:cNvSpPr/>
          <p:nvPr/>
        </p:nvSpPr>
        <p:spPr>
          <a:xfrm>
            <a:off x="2793160" y="5108790"/>
            <a:ext cx="27267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A2AAB5"/>
                </a:solidFill>
              </a:rPr>
              <a:t>SmokingSession</a:t>
            </a:r>
            <a:r>
              <a:rPr sz="1600">
                <a:solidFill>
                  <a:srgbClr val="C0392B"/>
                </a:solidFill>
              </a:rPr>
              <a:t>Provide</a:t>
            </a:r>
            <a:r>
              <a:rPr sz="1600">
                <a:solidFill>
                  <a:srgbClr val="A2AAB5"/>
                </a:solidFill>
              </a:rPr>
              <a:t>r {}</a:t>
            </a:r>
          </a:p>
        </p:txBody>
      </p:sp>
      <p:sp>
        <p:nvSpPr>
          <p:cNvPr id="354" name="Shape 354"/>
          <p:cNvSpPr/>
          <p:nvPr/>
        </p:nvSpPr>
        <p:spPr>
          <a:xfrm>
            <a:off x="2188303" y="874864"/>
            <a:ext cx="47752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8497B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497B0"/>
                </a:solidFill>
              </a:rPr>
              <a:t>The pitfall of nouns</a:t>
            </a:r>
          </a:p>
        </p:txBody>
      </p:sp>
      <p:grpSp>
        <p:nvGrpSpPr>
          <p:cNvPr id="369" name="Group 369"/>
          <p:cNvGrpSpPr/>
          <p:nvPr/>
        </p:nvGrpSpPr>
        <p:grpSpPr>
          <a:xfrm>
            <a:off x="1459210" y="1272682"/>
            <a:ext cx="6656949" cy="1054498"/>
            <a:chOff x="0" y="0"/>
            <a:chExt cx="6656948" cy="1054496"/>
          </a:xfrm>
        </p:grpSpPr>
        <p:grpSp>
          <p:nvGrpSpPr>
            <p:cNvPr id="358" name="Group 358"/>
            <p:cNvGrpSpPr/>
            <p:nvPr/>
          </p:nvGrpSpPr>
          <p:grpSpPr>
            <a:xfrm>
              <a:off x="0" y="0"/>
              <a:ext cx="6656949" cy="1054497"/>
              <a:chOff x="0" y="0"/>
              <a:chExt cx="6656948" cy="1054496"/>
            </a:xfrm>
          </p:grpSpPr>
          <p:sp>
            <p:nvSpPr>
              <p:cNvPr id="355" name="Shape 355"/>
              <p:cNvSpPr/>
              <p:nvPr/>
            </p:nvSpPr>
            <p:spPr>
              <a:xfrm>
                <a:off x="5598880" y="0"/>
                <a:ext cx="1058069" cy="1054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6" y="0"/>
                      <a:pt x="21600" y="4681"/>
                      <a:pt x="21600" y="10454"/>
                    </a:cubicBezTo>
                    <a:cubicBezTo>
                      <a:pt x="21600" y="13194"/>
                      <a:pt x="20489" y="15663"/>
                      <a:pt x="18708" y="17527"/>
                    </a:cubicBezTo>
                    <a:lnTo>
                      <a:pt x="18554" y="21600"/>
                    </a:lnTo>
                    <a:lnTo>
                      <a:pt x="14430" y="20259"/>
                    </a:lnTo>
                    <a:cubicBezTo>
                      <a:pt x="13290" y="20655"/>
                      <a:pt x="12081" y="20909"/>
                      <a:pt x="10800" y="20909"/>
                    </a:cubicBezTo>
                    <a:cubicBezTo>
                      <a:pt x="4834" y="20909"/>
                      <a:pt x="0" y="16228"/>
                      <a:pt x="0" y="10454"/>
                    </a:cubicBezTo>
                    <a:cubicBezTo>
                      <a:pt x="0" y="4681"/>
                      <a:pt x="4834" y="0"/>
                      <a:pt x="10800" y="0"/>
                    </a:cubicBezTo>
                    <a:close/>
                  </a:path>
                </a:pathLst>
              </a:cu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240815" y="0"/>
                <a:ext cx="6052586" cy="1022698"/>
              </a:xfrm>
              <a:prstGeom prst="roundRect">
                <a:avLst>
                  <a:gd name="adj" fmla="val 20446"/>
                </a:avLst>
              </a:pr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0" y="0"/>
                <a:ext cx="1012162" cy="1022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</p:grpSp>
        <p:pic>
          <p:nvPicPr>
            <p:cNvPr id="371" name=""/>
            <p:cNvPicPr/>
            <p:nvPr/>
          </p:nvPicPr>
          <p:blipFill>
            <a:blip r:embed="rId2">
              <a:alphaModFix amt="57055"/>
              <a:extLst/>
            </a:blip>
            <a:stretch>
              <a:fillRect/>
            </a:stretch>
          </p:blipFill>
          <p:spPr>
            <a:xfrm>
              <a:off x="3957119" y="398688"/>
              <a:ext cx="1147821" cy="217907"/>
            </a:xfrm>
            <a:prstGeom prst="rect">
              <a:avLst/>
            </a:prstGeom>
            <a:effectLst/>
          </p:spPr>
        </p:pic>
        <p:pic>
          <p:nvPicPr>
            <p:cNvPr id="360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11293" y="625392"/>
              <a:ext cx="640801" cy="63501"/>
            </a:xfrm>
            <a:prstGeom prst="rect">
              <a:avLst/>
            </a:prstGeom>
            <a:effectLst/>
          </p:spPr>
        </p:pic>
        <p:pic>
          <p:nvPicPr>
            <p:cNvPr id="362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86976" y="638092"/>
              <a:ext cx="1374232" cy="63501"/>
            </a:xfrm>
            <a:prstGeom prst="rect">
              <a:avLst/>
            </a:prstGeom>
            <a:effectLst/>
          </p:spPr>
        </p:pic>
        <p:pic>
          <p:nvPicPr>
            <p:cNvPr id="364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21405159">
              <a:off x="421398" y="323917"/>
              <a:ext cx="612954" cy="369091"/>
            </a:xfrm>
            <a:prstGeom prst="rect">
              <a:avLst/>
            </a:prstGeom>
            <a:effectLst/>
          </p:spPr>
        </p:pic>
        <p:pic>
          <p:nvPicPr>
            <p:cNvPr id="366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1533108">
              <a:off x="5131951" y="287679"/>
              <a:ext cx="1139463" cy="452059"/>
            </a:xfrm>
            <a:prstGeom prst="rect">
              <a:avLst/>
            </a:prstGeom>
            <a:effectLst/>
          </p:spPr>
        </p:pic>
        <p:sp>
          <p:nvSpPr>
            <p:cNvPr id="368" name="Shape 368"/>
            <p:cNvSpPr/>
            <p:nvPr/>
          </p:nvSpPr>
          <p:spPr>
            <a:xfrm>
              <a:off x="466901" y="270114"/>
              <a:ext cx="5726837" cy="724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defTabSz="569213">
                <a:lnSpc>
                  <a:spcPct val="90000"/>
                </a:lnSpc>
                <a:spcBef>
                  <a:spcPts val="500"/>
                </a:spcBef>
                <a:defRPr sz="1909">
                  <a:solidFill>
                    <a:srgbClr val="737F8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9">
                  <a:solidFill>
                    <a:srgbClr val="737F8F"/>
                  </a:solidFill>
                </a:rPr>
                <a:t>Bob, a bald and nearsighted guy, smokes a cigarette</a:t>
              </a:r>
            </a:p>
          </p:txBody>
        </p:sp>
      </p:grpSp>
      <p:sp>
        <p:nvSpPr>
          <p:cNvPr id="370" name="Shape 370"/>
          <p:cNvSpPr/>
          <p:nvPr/>
        </p:nvSpPr>
        <p:spPr>
          <a:xfrm>
            <a:off x="5916427" y="4701346"/>
            <a:ext cx="280001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A2AAB5"/>
                </a:solidFill>
              </a:rPr>
              <a:t>CigarettePackage</a:t>
            </a:r>
            <a:r>
              <a:rPr sz="1600">
                <a:solidFill>
                  <a:srgbClr val="C0392B"/>
                </a:solidFill>
              </a:rPr>
              <a:t>Grab</a:t>
            </a:r>
            <a:r>
              <a:rPr sz="1600">
                <a:solidFill>
                  <a:srgbClr val="A2AAB5"/>
                </a:solidFill>
              </a:rPr>
              <a:t>ber {}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xfrm>
            <a:off x="632567" y="351881"/>
            <a:ext cx="7886701" cy="5392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37F8F"/>
                </a:solidFill>
              </a:rPr>
              <a:t>Bob, the bald guy</a:t>
            </a:r>
          </a:p>
        </p:txBody>
      </p:sp>
      <p:sp>
        <p:nvSpPr>
          <p:cNvPr id="375" name="Shape 3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376" name="Shape 376"/>
          <p:cNvSpPr/>
          <p:nvPr/>
        </p:nvSpPr>
        <p:spPr>
          <a:xfrm>
            <a:off x="6180007" y="1630891"/>
            <a:ext cx="127541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Person {}</a:t>
            </a:r>
          </a:p>
        </p:txBody>
      </p:sp>
      <p:sp>
        <p:nvSpPr>
          <p:cNvPr id="377" name="Shape 377"/>
          <p:cNvSpPr/>
          <p:nvPr/>
        </p:nvSpPr>
        <p:spPr>
          <a:xfrm>
            <a:off x="5592200" y="4195534"/>
            <a:ext cx="12504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Packet {}</a:t>
            </a:r>
          </a:p>
        </p:txBody>
      </p:sp>
      <p:sp>
        <p:nvSpPr>
          <p:cNvPr id="378" name="Shape 378"/>
          <p:cNvSpPr/>
          <p:nvPr/>
        </p:nvSpPr>
        <p:spPr>
          <a:xfrm>
            <a:off x="1738559" y="2663390"/>
            <a:ext cx="14571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Cigarette {}</a:t>
            </a:r>
          </a:p>
        </p:txBody>
      </p:sp>
      <p:sp>
        <p:nvSpPr>
          <p:cNvPr id="379" name="Shape 379"/>
          <p:cNvSpPr/>
          <p:nvPr/>
        </p:nvSpPr>
        <p:spPr>
          <a:xfrm>
            <a:off x="2188303" y="874864"/>
            <a:ext cx="47752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8497B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497B0"/>
                </a:solidFill>
              </a:rPr>
              <a:t>The pitfall of inheritance</a:t>
            </a:r>
          </a:p>
        </p:txBody>
      </p:sp>
      <p:sp>
        <p:nvSpPr>
          <p:cNvPr id="380" name="Shape 380"/>
          <p:cNvSpPr/>
          <p:nvPr/>
        </p:nvSpPr>
        <p:spPr>
          <a:xfrm>
            <a:off x="5334231" y="4837898"/>
            <a:ext cx="19949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CigarettePacket {}</a:t>
            </a:r>
          </a:p>
        </p:txBody>
      </p:sp>
      <p:sp>
        <p:nvSpPr>
          <p:cNvPr id="381" name="Shape 381"/>
          <p:cNvSpPr/>
          <p:nvPr/>
        </p:nvSpPr>
        <p:spPr>
          <a:xfrm>
            <a:off x="5407618" y="5798863"/>
            <a:ext cx="15023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&lt;brand2&gt; {}</a:t>
            </a:r>
          </a:p>
        </p:txBody>
      </p:sp>
      <p:sp>
        <p:nvSpPr>
          <p:cNvPr id="382" name="Shape 382"/>
          <p:cNvSpPr/>
          <p:nvPr/>
        </p:nvSpPr>
        <p:spPr>
          <a:xfrm>
            <a:off x="3626365" y="5798863"/>
            <a:ext cx="15023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&lt;brand1&gt; {}</a:t>
            </a:r>
          </a:p>
        </p:txBody>
      </p:sp>
      <p:sp>
        <p:nvSpPr>
          <p:cNvPr id="383" name="Shape 383"/>
          <p:cNvSpPr/>
          <p:nvPr/>
        </p:nvSpPr>
        <p:spPr>
          <a:xfrm>
            <a:off x="7188871" y="5784203"/>
            <a:ext cx="15023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&lt;brand3&gt; {}</a:t>
            </a:r>
          </a:p>
        </p:txBody>
      </p:sp>
      <p:sp>
        <p:nvSpPr>
          <p:cNvPr id="384" name="Shape 384"/>
          <p:cNvSpPr/>
          <p:nvPr/>
        </p:nvSpPr>
        <p:spPr>
          <a:xfrm>
            <a:off x="7337840" y="3113821"/>
            <a:ext cx="11314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Male {}</a:t>
            </a:r>
          </a:p>
        </p:txBody>
      </p:sp>
      <p:sp>
        <p:nvSpPr>
          <p:cNvPr id="385" name="Shape 385"/>
          <p:cNvSpPr/>
          <p:nvPr/>
        </p:nvSpPr>
        <p:spPr>
          <a:xfrm>
            <a:off x="5100625" y="3123029"/>
            <a:ext cx="13115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Female {}</a:t>
            </a:r>
          </a:p>
        </p:txBody>
      </p:sp>
      <p:sp>
        <p:nvSpPr>
          <p:cNvPr id="386" name="Shape 386"/>
          <p:cNvSpPr/>
          <p:nvPr/>
        </p:nvSpPr>
        <p:spPr>
          <a:xfrm>
            <a:off x="6169450" y="2207279"/>
            <a:ext cx="132740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Gender {}</a:t>
            </a:r>
          </a:p>
        </p:txBody>
      </p:sp>
      <p:sp>
        <p:nvSpPr>
          <p:cNvPr id="387" name="Shape 387"/>
          <p:cNvSpPr/>
          <p:nvPr/>
        </p:nvSpPr>
        <p:spPr>
          <a:xfrm>
            <a:off x="531780" y="3582899"/>
            <a:ext cx="17099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BigCigarette {}</a:t>
            </a:r>
          </a:p>
        </p:txBody>
      </p:sp>
      <p:sp>
        <p:nvSpPr>
          <p:cNvPr id="388" name="Shape 388"/>
          <p:cNvSpPr/>
          <p:nvPr/>
        </p:nvSpPr>
        <p:spPr>
          <a:xfrm>
            <a:off x="2637233" y="3599288"/>
            <a:ext cx="180613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SlimCigarette {}</a:t>
            </a:r>
          </a:p>
        </p:txBody>
      </p:sp>
      <p:sp>
        <p:nvSpPr>
          <p:cNvPr id="389" name="Shape 389"/>
          <p:cNvSpPr/>
          <p:nvPr/>
        </p:nvSpPr>
        <p:spPr>
          <a:xfrm>
            <a:off x="822938" y="4201974"/>
            <a:ext cx="11276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Cigar {}</a:t>
            </a:r>
          </a:p>
        </p:txBody>
      </p:sp>
      <p:sp>
        <p:nvSpPr>
          <p:cNvPr id="390" name="Shape 390"/>
          <p:cNvSpPr/>
          <p:nvPr/>
        </p:nvSpPr>
        <p:spPr>
          <a:xfrm flipV="1">
            <a:off x="3546652" y="3290213"/>
            <a:ext cx="1" cy="305665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1" name="Shape 391"/>
          <p:cNvSpPr/>
          <p:nvPr/>
        </p:nvSpPr>
        <p:spPr>
          <a:xfrm flipV="1">
            <a:off x="1399478" y="3287597"/>
            <a:ext cx="1" cy="305665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2" name="Shape 392"/>
          <p:cNvSpPr/>
          <p:nvPr/>
        </p:nvSpPr>
        <p:spPr>
          <a:xfrm flipH="1">
            <a:off x="1386778" y="3290213"/>
            <a:ext cx="2160749" cy="1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2467152" y="3044679"/>
            <a:ext cx="1" cy="245535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1387652" y="3912300"/>
            <a:ext cx="1" cy="307341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5" name="Shape 395"/>
          <p:cNvSpPr/>
          <p:nvPr/>
        </p:nvSpPr>
        <p:spPr>
          <a:xfrm>
            <a:off x="6223757" y="4541155"/>
            <a:ext cx="1" cy="307341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6217407" y="5185031"/>
            <a:ext cx="1" cy="307341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7" name="Shape 397"/>
          <p:cNvSpPr/>
          <p:nvPr/>
        </p:nvSpPr>
        <p:spPr>
          <a:xfrm flipV="1">
            <a:off x="7973463" y="5496403"/>
            <a:ext cx="1" cy="305665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8" name="Shape 398"/>
          <p:cNvSpPr/>
          <p:nvPr/>
        </p:nvSpPr>
        <p:spPr>
          <a:xfrm flipV="1">
            <a:off x="4311084" y="5496403"/>
            <a:ext cx="1" cy="305665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9" name="Shape 399"/>
          <p:cNvSpPr/>
          <p:nvPr/>
        </p:nvSpPr>
        <p:spPr>
          <a:xfrm flipH="1" flipV="1">
            <a:off x="4304610" y="5490121"/>
            <a:ext cx="3675328" cy="1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0" name="Shape 400"/>
          <p:cNvSpPr/>
          <p:nvPr/>
        </p:nvSpPr>
        <p:spPr>
          <a:xfrm flipV="1">
            <a:off x="6217407" y="5496403"/>
            <a:ext cx="1" cy="305665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1" name="Shape 401"/>
          <p:cNvSpPr/>
          <p:nvPr/>
        </p:nvSpPr>
        <p:spPr>
          <a:xfrm flipV="1">
            <a:off x="7909916" y="2783614"/>
            <a:ext cx="1" cy="305664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2" name="Shape 402"/>
          <p:cNvSpPr/>
          <p:nvPr/>
        </p:nvSpPr>
        <p:spPr>
          <a:xfrm flipV="1">
            <a:off x="5762742" y="2780998"/>
            <a:ext cx="1" cy="305665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3" name="Shape 403"/>
          <p:cNvSpPr/>
          <p:nvPr/>
        </p:nvSpPr>
        <p:spPr>
          <a:xfrm flipH="1" flipV="1">
            <a:off x="5750042" y="2783614"/>
            <a:ext cx="2160749" cy="1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6830416" y="2538080"/>
            <a:ext cx="1" cy="245535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6824065" y="1936066"/>
            <a:ext cx="1" cy="307341"/>
          </a:xfrm>
          <a:prstGeom prst="line">
            <a:avLst/>
          </a:prstGeom>
          <a:ln w="12700">
            <a:solidFill>
              <a:srgbClr val="15A185"/>
            </a:solidFill>
            <a:miter/>
          </a:ln>
        </p:spPr>
        <p:txBody>
          <a:bodyPr lIns="45719" rIns="45719"/>
          <a:lstStyle/>
          <a:p>
            <a:pPr lvl="0" defTabSz="457200"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406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886701">
            <a:off x="2366989" y="488125"/>
            <a:ext cx="4463578" cy="5358643"/>
          </a:xfrm>
          <a:prstGeom prst="rect">
            <a:avLst/>
          </a:prstGeom>
          <a:effectLst>
            <a:outerShdw sx="100000" sy="100000" kx="0" ky="0" algn="b" rotWithShape="0" blurRad="190500" dist="0" dir="16807074">
              <a:srgbClr val="000000">
                <a:alpha val="36407"/>
              </a:srgbClr>
            </a:outerShdw>
          </a:effectLst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6918">
              <a:defRPr sz="2201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1">
                <a:solidFill>
                  <a:srgbClr val="737F8F"/>
                </a:solidFill>
              </a:rPr>
              <a:t>The Square-Rectangle Problem</a:t>
            </a:r>
          </a:p>
        </p:txBody>
      </p:sp>
      <p:sp>
        <p:nvSpPr>
          <p:cNvPr id="409" name="Shape 4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410" name="Shape 410"/>
          <p:cNvSpPr/>
          <p:nvPr/>
        </p:nvSpPr>
        <p:spPr>
          <a:xfrm>
            <a:off x="1708392" y="3017302"/>
            <a:ext cx="26954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4400"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AFAFA"/>
                </a:solidFill>
              </a:rPr>
              <a:t>i</a:t>
            </a:r>
          </a:p>
        </p:txBody>
      </p:sp>
      <p:sp>
        <p:nvSpPr>
          <p:cNvPr id="411" name="Shape 411"/>
          <p:cNvSpPr/>
          <p:nvPr/>
        </p:nvSpPr>
        <p:spPr>
          <a:xfrm>
            <a:off x="5198303" y="2849921"/>
            <a:ext cx="3547552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A55A9E"/>
                </a:solidFill>
              </a:rPr>
              <a:t>public class</a:t>
            </a:r>
            <a:r>
              <a:rPr sz="1600">
                <a:solidFill>
                  <a:srgbClr val="44546A"/>
                </a:solidFill>
              </a:rPr>
              <a:t> Square </a:t>
            </a:r>
            <a:r>
              <a:rPr sz="1600">
                <a:solidFill>
                  <a:srgbClr val="A55A9E"/>
                </a:solidFill>
              </a:rPr>
              <a:t>extends</a:t>
            </a:r>
            <a:r>
              <a:rPr sz="1600">
                <a:solidFill>
                  <a:srgbClr val="44546A"/>
                </a:solidFill>
              </a:rPr>
              <a:t> Rectangle {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setSide (double size) {</a:t>
            </a:r>
            <a:endParaRPr sz="1600">
              <a:solidFill>
                <a:srgbClr val="44546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i="1" sz="1600">
                <a:solidFill>
                  <a:srgbClr val="44546A"/>
                </a:solidFill>
              </a:rPr>
              <a:t>setWidth(size);</a:t>
            </a:r>
            <a:endParaRPr i="1" sz="1600">
              <a:solidFill>
                <a:srgbClr val="44546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i="1" sz="1600">
                <a:solidFill>
                  <a:srgbClr val="44546A"/>
                </a:solidFill>
              </a:rPr>
              <a:t>setHeight(size);</a:t>
            </a:r>
            <a:endParaRPr i="1"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 </a:t>
            </a:r>
            <a:endParaRPr sz="1600">
              <a:solidFill>
                <a:srgbClr val="44546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</a:t>
            </a:r>
          </a:p>
        </p:txBody>
      </p:sp>
      <p:sp>
        <p:nvSpPr>
          <p:cNvPr id="412" name="Shape 412"/>
          <p:cNvSpPr/>
          <p:nvPr/>
        </p:nvSpPr>
        <p:spPr>
          <a:xfrm>
            <a:off x="657636" y="1890609"/>
            <a:ext cx="4038684" cy="346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A55A9E"/>
                </a:solidFill>
              </a:rPr>
              <a:t>public class</a:t>
            </a:r>
            <a:r>
              <a:rPr sz="1600">
                <a:solidFill>
                  <a:srgbClr val="44546A"/>
                </a:solidFill>
              </a:rPr>
              <a:t> Rectangle {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setWidth (double size) { … 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getWidth () { … 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setHeight (double size) { … 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getHeight () { … } 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 method</a:t>
            </a:r>
            <a:r>
              <a:rPr sz="1600">
                <a:solidFill>
                  <a:srgbClr val="44546A"/>
                </a:solidFill>
              </a:rPr>
              <a:t> getPerimeter() { … }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50B9A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 method</a:t>
            </a:r>
            <a:r>
              <a:rPr sz="1600">
                <a:solidFill>
                  <a:srgbClr val="44546A"/>
                </a:solidFill>
              </a:rPr>
              <a:t> getArea() { … }</a:t>
            </a:r>
            <a:endParaRPr sz="1600">
              <a:solidFill>
                <a:srgbClr val="44546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</a:t>
            </a:r>
          </a:p>
        </p:txBody>
      </p:sp>
      <p:sp>
        <p:nvSpPr>
          <p:cNvPr id="413" name="Shape 413"/>
          <p:cNvSpPr/>
          <p:nvPr/>
        </p:nvSpPr>
        <p:spPr>
          <a:xfrm>
            <a:off x="2188303" y="874864"/>
            <a:ext cx="47752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8497B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497B0"/>
                </a:solidFill>
              </a:rPr>
              <a:t>The pitfall of polymorphism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2" grpId="2"/>
      <p:bldP build="whole" bldLvl="1" animBg="1" rev="0" advAuto="0" spid="4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416" name="Shape 416"/>
          <p:cNvSpPr/>
          <p:nvPr/>
        </p:nvSpPr>
        <p:spPr>
          <a:xfrm>
            <a:off x="3963777" y="717549"/>
            <a:ext cx="1270001" cy="307341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1708392" y="3017302"/>
            <a:ext cx="26954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AFAFA"/>
                </a:solidFill>
              </a:rPr>
              <a:t>i</a:t>
            </a:r>
          </a:p>
        </p:txBody>
      </p:sp>
      <p:sp>
        <p:nvSpPr>
          <p:cNvPr id="418" name="Shape 418"/>
          <p:cNvSpPr/>
          <p:nvPr/>
        </p:nvSpPr>
        <p:spPr>
          <a:xfrm>
            <a:off x="647019" y="2630073"/>
            <a:ext cx="7857798" cy="1597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30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4546A"/>
                </a:solidFill>
              </a:rPr>
              <a:t>How can a so weak paradigm be tought by the same person who invented laptops, UI and so forth?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473110" y="3059175"/>
            <a:ext cx="680795" cy="680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185"/>
          </a:solidFill>
          <a:ln w="12700">
            <a:miter lim="400000"/>
          </a:ln>
        </p:spPr>
        <p:txBody>
          <a:bodyPr lIns="0" tIns="0" rIns="0" bIns="0" anchor="b"/>
          <a:lstStyle/>
          <a:p>
            <a:pPr lvl="0" algn="ctr">
              <a:defRPr b="1" sz="3700">
                <a:solidFill>
                  <a:srgbClr val="FFFFFF"/>
                </a:solidFill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28" name="Shape 28"/>
          <p:cNvSpPr/>
          <p:nvPr/>
        </p:nvSpPr>
        <p:spPr>
          <a:xfrm>
            <a:off x="3963777" y="717549"/>
            <a:ext cx="1270001" cy="307341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29" name="Shape 29"/>
          <p:cNvSpPr/>
          <p:nvPr/>
        </p:nvSpPr>
        <p:spPr>
          <a:xfrm>
            <a:off x="1708392" y="3017302"/>
            <a:ext cx="26954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AFAFA"/>
                </a:solidFill>
              </a:rPr>
              <a:t>i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2228822" y="2552922"/>
            <a:ext cx="1733081" cy="46176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b="1" sz="2100">
                <a:solidFill>
                  <a:srgbClr val="737F8F"/>
                </a:solidFill>
                <a:latin typeface="Open Sans"/>
                <a:ea typeface="Open Sans"/>
                <a:cs typeface="Open Sans"/>
                <a:sym typeface="Open Sans"/>
              </a:rPr>
              <a:t>Habit</a:t>
            </a:r>
            <a:r>
              <a:rPr sz="2100">
                <a:solidFill>
                  <a:srgbClr val="737F8F"/>
                </a:solidFill>
              </a:rPr>
              <a:t> </a:t>
            </a:r>
            <a:r>
              <a:rPr i="1">
                <a:solidFill>
                  <a:srgbClr val="737F8F"/>
                </a:solidFill>
              </a:rPr>
              <a:t>noun </a:t>
            </a:r>
          </a:p>
        </p:txBody>
      </p:sp>
      <p:sp>
        <p:nvSpPr>
          <p:cNvPr id="31" name="Shape 31"/>
          <p:cNvSpPr/>
          <p:nvPr/>
        </p:nvSpPr>
        <p:spPr>
          <a:xfrm>
            <a:off x="6947790" y="2552922"/>
            <a:ext cx="982934" cy="461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ctr" defTabSz="685800">
              <a:lnSpc>
                <a:spcPct val="9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/ˈhæbɪt/</a:t>
            </a:r>
            <a:r>
              <a:rPr i="1"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</a:p>
        </p:txBody>
      </p:sp>
      <p:sp>
        <p:nvSpPr>
          <p:cNvPr id="32" name="Shape 32"/>
          <p:cNvSpPr/>
          <p:nvPr/>
        </p:nvSpPr>
        <p:spPr>
          <a:xfrm>
            <a:off x="2416026" y="3059175"/>
            <a:ext cx="5527774" cy="6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50749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1776"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thing that you do often and almost without thinking, especially </a:t>
            </a:r>
            <a:r>
              <a:rPr i="1" sz="1776">
                <a:solidFill>
                  <a:srgbClr val="C0392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something that is hard to stop doing </a:t>
            </a:r>
          </a:p>
        </p:txBody>
      </p:sp>
    </p:spTree>
  </p:cSld>
  <p:clrMapOvr>
    <a:masterClrMapping/>
  </p:clrMapOvr>
  <p:transition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421" name="Shape 421"/>
          <p:cNvSpPr/>
          <p:nvPr/>
        </p:nvSpPr>
        <p:spPr>
          <a:xfrm>
            <a:off x="3963777" y="787804"/>
            <a:ext cx="1270001" cy="166831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pic>
        <p:nvPicPr>
          <p:cNvPr id="428" name=""/>
          <p:cNvPicPr/>
          <p:nvPr/>
        </p:nvPicPr>
        <p:blipFill>
          <a:blip r:embed="rId2">
            <a:alphaModFix amt="57055"/>
            <a:extLst/>
          </a:blip>
          <a:stretch>
            <a:fillRect/>
          </a:stretch>
        </p:blipFill>
        <p:spPr>
          <a:xfrm>
            <a:off x="3048424" y="3916331"/>
            <a:ext cx="5262025" cy="252571"/>
          </a:xfrm>
          <a:prstGeom prst="rect">
            <a:avLst/>
          </a:prstGeom>
        </p:spPr>
      </p:pic>
      <p:pic>
        <p:nvPicPr>
          <p:cNvPr id="430" name=""/>
          <p:cNvPicPr/>
          <p:nvPr/>
        </p:nvPicPr>
        <p:blipFill>
          <a:blip r:embed="rId3">
            <a:alphaModFix amt="57055"/>
            <a:extLst/>
          </a:blip>
          <a:stretch>
            <a:fillRect/>
          </a:stretch>
        </p:blipFill>
        <p:spPr>
          <a:xfrm>
            <a:off x="1390853" y="4160454"/>
            <a:ext cx="3540589" cy="241397"/>
          </a:xfrm>
          <a:prstGeom prst="rect">
            <a:avLst/>
          </a:prstGeom>
        </p:spPr>
      </p:pic>
      <p:sp>
        <p:nvSpPr>
          <p:cNvPr id="424" name="Shape 424"/>
          <p:cNvSpPr/>
          <p:nvPr/>
        </p:nvSpPr>
        <p:spPr>
          <a:xfrm>
            <a:off x="992983" y="1005104"/>
            <a:ext cx="7589402" cy="440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Date: Wed, 23 Jul 2003 09:33:31 -0800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To: Stefan Ram [removed for privacy]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From: Alan Kay [removed for privacy]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Subject: Re: Clarification of "object-oriented"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[some header lines removed for privacy]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Content-Type: text/plain; charset="us-ascii" ; format="flowed"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Content-Length: 4965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Lines: 117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At 6:27 PM +0200 7/17/03, Stefan Ram wrote: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&gt;   Dear Dr. Kay,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&gt;   I would like to have some authoritative word on the term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&gt;   "object-oriented programming" for my tutorial page on the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&gt;   subject. The only two sources I consider to be "authoritative"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&gt;   are the International Standards Organization, which defines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&gt;   "object-oriented" in "ISO/IEC 2382-15", and you, because,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&gt;   as they say, you have coined that term.</a:t>
            </a:r>
          </a:p>
        </p:txBody>
      </p:sp>
      <p:sp>
        <p:nvSpPr>
          <p:cNvPr id="425" name="Shape 425"/>
          <p:cNvSpPr/>
          <p:nvPr/>
        </p:nvSpPr>
        <p:spPr>
          <a:xfrm>
            <a:off x="1450299" y="4442657"/>
            <a:ext cx="6981745" cy="959174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4827954" y="4156217"/>
            <a:ext cx="3540590" cy="249871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27" name="Shape 427"/>
          <p:cNvSpPr/>
          <p:nvPr/>
        </p:nvSpPr>
        <p:spPr>
          <a:xfrm>
            <a:off x="1474230" y="3917681"/>
            <a:ext cx="1681382" cy="249871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225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225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nodeType="after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225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750"/>
                            </p:stCondLst>
                            <p:childTnLst>
                              <p:par>
                                <p:cTn id="20" nodeType="afterEffect" presetClass="entr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6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350"/>
                            </p:stCondLst>
                            <p:childTnLst>
                              <p:par>
                                <p:cTn id="24" nodeType="afterEffect" presetClass="entr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6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4" grpId="1"/>
      <p:bldP build="whole" bldLvl="1" animBg="1" rev="0" advAuto="0" spid="426" grpId="3"/>
      <p:bldP build="whole" bldLvl="1" animBg="1" rev="0" advAuto="0" spid="427" grpId="4"/>
      <p:bldP build="whole" bldLvl="1" animBg="1" rev="0" advAuto="0" spid="428" grpId="5"/>
      <p:bldP build="whole" bldLvl="1" animBg="1" rev="0" advAuto="0" spid="425" grpId="2"/>
      <p:bldP build="whole" bldLvl="1" animBg="1" rev="0" advAuto="0" spid="430" grpId="6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"/>
          <p:cNvPicPr/>
          <p:nvPr/>
        </p:nvPicPr>
        <p:blipFill>
          <a:blip r:embed="rId2">
            <a:alphaModFix amt="57055"/>
            <a:extLst/>
          </a:blip>
          <a:stretch>
            <a:fillRect/>
          </a:stretch>
        </p:blipFill>
        <p:spPr>
          <a:xfrm>
            <a:off x="1517853" y="5359201"/>
            <a:ext cx="6818914" cy="222121"/>
          </a:xfrm>
          <a:prstGeom prst="rect">
            <a:avLst/>
          </a:prstGeom>
        </p:spPr>
      </p:pic>
      <p:pic>
        <p:nvPicPr>
          <p:cNvPr id="460" name=""/>
          <p:cNvPicPr/>
          <p:nvPr/>
        </p:nvPicPr>
        <p:blipFill>
          <a:blip r:embed="rId3">
            <a:alphaModFix amt="57055"/>
            <a:extLst/>
          </a:blip>
          <a:stretch>
            <a:fillRect/>
          </a:stretch>
        </p:blipFill>
        <p:spPr>
          <a:xfrm>
            <a:off x="331367" y="4877475"/>
            <a:ext cx="7513644" cy="227420"/>
          </a:xfrm>
          <a:prstGeom prst="rect">
            <a:avLst/>
          </a:prstGeom>
        </p:spPr>
      </p:pic>
      <p:pic>
        <p:nvPicPr>
          <p:cNvPr id="462" name=""/>
          <p:cNvPicPr/>
          <p:nvPr/>
        </p:nvPicPr>
        <p:blipFill>
          <a:blip r:embed="rId4">
            <a:alphaModFix amt="57055"/>
            <a:extLst/>
          </a:blip>
          <a:stretch>
            <a:fillRect/>
          </a:stretch>
        </p:blipFill>
        <p:spPr>
          <a:xfrm>
            <a:off x="603492" y="5601816"/>
            <a:ext cx="2646254" cy="227523"/>
          </a:xfrm>
          <a:prstGeom prst="rect">
            <a:avLst/>
          </a:prstGeom>
        </p:spPr>
      </p:pic>
      <p:sp>
        <p:nvSpPr>
          <p:cNvPr id="436" name="Shape 436"/>
          <p:cNvSpPr/>
          <p:nvPr/>
        </p:nvSpPr>
        <p:spPr>
          <a:xfrm>
            <a:off x="661487" y="4371449"/>
            <a:ext cx="8036283" cy="174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[…]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The original Smalltalk at Xerox PARC came out of the above. The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subsequent Smalltalk's are complained about in the end of the History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chapter: they backslid towards Simula and did not replace the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extension mechanisms with safer ones that were anywhere near as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useful.</a:t>
            </a:r>
          </a:p>
        </p:txBody>
      </p:sp>
      <p:sp>
        <p:nvSpPr>
          <p:cNvPr id="437" name="Shape 4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438" name="Shape 438"/>
          <p:cNvSpPr/>
          <p:nvPr/>
        </p:nvSpPr>
        <p:spPr>
          <a:xfrm>
            <a:off x="3963777" y="724304"/>
            <a:ext cx="1270001" cy="166831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pic>
        <p:nvPicPr>
          <p:cNvPr id="464" name=""/>
          <p:cNvPicPr/>
          <p:nvPr/>
        </p:nvPicPr>
        <p:blipFill>
          <a:blip r:embed="rId5">
            <a:alphaModFix amt="57055"/>
            <a:extLst/>
          </a:blip>
          <a:stretch>
            <a:fillRect/>
          </a:stretch>
        </p:blipFill>
        <p:spPr>
          <a:xfrm>
            <a:off x="2114447" y="835795"/>
            <a:ext cx="4567342" cy="249872"/>
          </a:xfrm>
          <a:prstGeom prst="rect">
            <a:avLst/>
          </a:prstGeom>
        </p:spPr>
      </p:pic>
      <p:pic>
        <p:nvPicPr>
          <p:cNvPr id="466" name=""/>
          <p:cNvPicPr/>
          <p:nvPr/>
        </p:nvPicPr>
        <p:blipFill>
          <a:blip r:embed="rId6">
            <a:alphaModFix amt="57055"/>
            <a:extLst/>
          </a:blip>
          <a:stretch>
            <a:fillRect/>
          </a:stretch>
        </p:blipFill>
        <p:spPr>
          <a:xfrm>
            <a:off x="1850818" y="3379791"/>
            <a:ext cx="6363460" cy="225418"/>
          </a:xfrm>
          <a:prstGeom prst="rect">
            <a:avLst/>
          </a:prstGeom>
        </p:spPr>
      </p:pic>
      <p:pic>
        <p:nvPicPr>
          <p:cNvPr id="468" name=""/>
          <p:cNvPicPr/>
          <p:nvPr/>
        </p:nvPicPr>
        <p:blipFill>
          <a:blip r:embed="rId7">
            <a:alphaModFix amt="57055"/>
            <a:extLst/>
          </a:blip>
          <a:stretch>
            <a:fillRect/>
          </a:stretch>
        </p:blipFill>
        <p:spPr>
          <a:xfrm>
            <a:off x="3088569" y="1082578"/>
            <a:ext cx="4684907" cy="222959"/>
          </a:xfrm>
          <a:prstGeom prst="rect">
            <a:avLst/>
          </a:prstGeom>
        </p:spPr>
      </p:pic>
      <p:sp>
        <p:nvSpPr>
          <p:cNvPr id="442" name="Shape 442"/>
          <p:cNvSpPr/>
          <p:nvPr/>
        </p:nvSpPr>
        <p:spPr>
          <a:xfrm>
            <a:off x="580636" y="337613"/>
            <a:ext cx="8036284" cy="174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[…]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- I thought of objects being like biological cells and/or individual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computers on a network, only able to communicate with messages (so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messaging came at the very beginning -- it took a while to see how to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do messaging in a programming language efficiently enough to be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useful).</a:t>
            </a:r>
          </a:p>
        </p:txBody>
      </p:sp>
      <p:pic>
        <p:nvPicPr>
          <p:cNvPr id="470" name=""/>
          <p:cNvPicPr/>
          <p:nvPr/>
        </p:nvPicPr>
        <p:blipFill>
          <a:blip r:embed="rId8">
            <a:alphaModFix amt="57055"/>
            <a:extLst/>
          </a:blip>
          <a:stretch>
            <a:fillRect/>
          </a:stretch>
        </p:blipFill>
        <p:spPr>
          <a:xfrm>
            <a:off x="516616" y="3658230"/>
            <a:ext cx="4429196" cy="224822"/>
          </a:xfrm>
          <a:prstGeom prst="rect">
            <a:avLst/>
          </a:prstGeom>
        </p:spPr>
      </p:pic>
      <p:sp>
        <p:nvSpPr>
          <p:cNvPr id="444" name="Shape 444"/>
          <p:cNvSpPr/>
          <p:nvPr/>
        </p:nvSpPr>
        <p:spPr>
          <a:xfrm>
            <a:off x="636497" y="2398791"/>
            <a:ext cx="7924562" cy="1504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[…]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- I didn't like the way Simula I or Simula 67 did inheritance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(though I thought Nygaard and Dahl were just tremendous thinkers and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designers). So I decided to leave out inheritance as a built-in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feature until I understood it better. </a:t>
            </a:r>
          </a:p>
        </p:txBody>
      </p:sp>
      <p:sp>
        <p:nvSpPr>
          <p:cNvPr id="445" name="Shape 445"/>
          <p:cNvSpPr/>
          <p:nvPr/>
        </p:nvSpPr>
        <p:spPr>
          <a:xfrm>
            <a:off x="585281" y="1125271"/>
            <a:ext cx="2606476" cy="222121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46" name="Shape 446"/>
          <p:cNvSpPr/>
          <p:nvPr/>
        </p:nvSpPr>
        <p:spPr>
          <a:xfrm>
            <a:off x="573253" y="1301851"/>
            <a:ext cx="7886700" cy="805776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6344313" y="517473"/>
            <a:ext cx="2454827" cy="580493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48" name="Shape 448"/>
          <p:cNvSpPr/>
          <p:nvPr/>
        </p:nvSpPr>
        <p:spPr>
          <a:xfrm>
            <a:off x="7665184" y="1075843"/>
            <a:ext cx="977230" cy="307341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49" name="Shape 449"/>
          <p:cNvSpPr/>
          <p:nvPr/>
        </p:nvSpPr>
        <p:spPr>
          <a:xfrm>
            <a:off x="793102" y="823496"/>
            <a:ext cx="1408474" cy="274470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514840" y="3384173"/>
            <a:ext cx="1408473" cy="249872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641840" y="3117473"/>
            <a:ext cx="7749527" cy="249872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903784" y="2869284"/>
            <a:ext cx="6674771" cy="249872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53" name="Shape 453"/>
          <p:cNvSpPr/>
          <p:nvPr/>
        </p:nvSpPr>
        <p:spPr>
          <a:xfrm>
            <a:off x="613602" y="5119420"/>
            <a:ext cx="7806002" cy="249871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54" name="Shape 454"/>
          <p:cNvSpPr/>
          <p:nvPr/>
        </p:nvSpPr>
        <p:spPr>
          <a:xfrm>
            <a:off x="7412789" y="4866199"/>
            <a:ext cx="317875" cy="249871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55" name="Shape 455"/>
          <p:cNvSpPr/>
          <p:nvPr/>
        </p:nvSpPr>
        <p:spPr>
          <a:xfrm>
            <a:off x="666347" y="5361452"/>
            <a:ext cx="977230" cy="249871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56" name="Shape 456"/>
          <p:cNvSpPr/>
          <p:nvPr/>
        </p:nvSpPr>
        <p:spPr>
          <a:xfrm>
            <a:off x="666347" y="5855635"/>
            <a:ext cx="977230" cy="249871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57" name="Shape 457"/>
          <p:cNvSpPr/>
          <p:nvPr/>
        </p:nvSpPr>
        <p:spPr>
          <a:xfrm>
            <a:off x="3044569" y="5629290"/>
            <a:ext cx="4772906" cy="249872"/>
          </a:xfrm>
          <a:prstGeom prst="rect">
            <a:avLst/>
          </a:prstGeom>
          <a:solidFill>
            <a:srgbClr val="FAFAFA">
              <a:alpha val="8218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22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22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nodeType="after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22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750"/>
                            </p:stCondLst>
                            <p:childTnLst>
                              <p:par>
                                <p:cTn id="20" nodeType="after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225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0"/>
                            </p:stCondLst>
                            <p:childTnLst>
                              <p:par>
                                <p:cTn id="24" nodeType="after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225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250"/>
                            </p:stCondLst>
                            <p:childTnLst>
                              <p:par>
                                <p:cTn id="28" nodeType="afterEffect" presetClass="entr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6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850"/>
                            </p:stCondLst>
                            <p:childTnLst>
                              <p:par>
                                <p:cTn id="32" nodeType="afterEffect" presetClass="entr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6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presetClass="entr" presetSubtype="0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22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nodeType="afterEffect" presetClass="entr" presetSubtype="0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225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nodeType="afterEffect" presetClass="entr" presetSubtype="0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225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750"/>
                            </p:stCondLst>
                            <p:childTnLst>
                              <p:par>
                                <p:cTn id="52" nodeType="afterEffect" presetClass="entr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6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350"/>
                            </p:stCondLst>
                            <p:childTnLst>
                              <p:par>
                                <p:cTn id="56" nodeType="afterEffect" presetClass="entr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6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afterEffect" presetClass="entr" presetSubtype="0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225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nodeType="afterEffect" presetClass="entr" presetSubtype="0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225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nodeType="afterEffect" presetClass="entr" presetSubtype="0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22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750"/>
                            </p:stCondLst>
                            <p:childTnLst>
                              <p:par>
                                <p:cTn id="76" nodeType="afterEffect" presetClass="entr" presetSubtype="0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225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nodeType="afterEffect" presetClass="entr" presetSubtype="0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225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250"/>
                            </p:stCondLst>
                            <p:childTnLst>
                              <p:par>
                                <p:cTn id="84" nodeType="afterEffect" presetClass="entr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6" dur="6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850"/>
                            </p:stCondLst>
                            <p:childTnLst>
                              <p:par>
                                <p:cTn id="88" nodeType="afterEffect" presetClass="entr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0" dur="6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450"/>
                            </p:stCondLst>
                            <p:childTnLst>
                              <p:par>
                                <p:cTn id="92" nodeType="afterEffect" presetClass="entr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4" dur="6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6" grpId="13"/>
      <p:bldP build="whole" bldLvl="1" animBg="1" rev="0" advAuto="0" spid="454" grpId="17"/>
      <p:bldP build="whole" bldLvl="1" animBg="1" rev="0" advAuto="0" spid="436" grpId="15"/>
      <p:bldP build="whole" bldLvl="1" animBg="1" rev="0" advAuto="0" spid="458" grpId="22"/>
      <p:bldP build="whole" bldLvl="1" animBg="1" rev="0" advAuto="0" spid="453" grpId="16"/>
      <p:bldP build="whole" bldLvl="1" animBg="1" rev="0" advAuto="0" spid="468" grpId="8"/>
      <p:bldP build="whole" bldLvl="1" animBg="1" rev="0" advAuto="0" spid="442" grpId="1"/>
      <p:bldP build="whole" bldLvl="1" animBg="1" rev="0" advAuto="0" spid="445" grpId="4"/>
      <p:bldP build="whole" bldLvl="1" animBg="1" rev="0" advAuto="0" spid="452" grpId="12"/>
      <p:bldP build="whole" bldLvl="1" animBg="1" rev="0" advAuto="0" spid="460" grpId="21"/>
      <p:bldP build="whole" bldLvl="1" animBg="1" rev="0" advAuto="0" spid="447" grpId="3"/>
      <p:bldP build="whole" bldLvl="1" animBg="1" rev="0" advAuto="0" spid="444" grpId="9"/>
      <p:bldP build="whole" bldLvl="1" animBg="1" rev="0" advAuto="0" spid="457" grpId="20"/>
      <p:bldP build="whole" bldLvl="1" animBg="1" rev="0" advAuto="0" spid="446" grpId="2"/>
      <p:bldP build="whole" bldLvl="1" animBg="1" rev="0" advAuto="0" spid="470" grpId="14"/>
      <p:bldP build="whole" bldLvl="1" animBg="1" rev="0" advAuto="0" spid="451" grpId="11"/>
      <p:bldP build="whole" bldLvl="1" animBg="1" rev="0" advAuto="0" spid="456" grpId="19"/>
      <p:bldP build="whole" bldLvl="1" animBg="1" rev="0" advAuto="0" spid="448" grpId="6"/>
      <p:bldP build="whole" bldLvl="1" animBg="1" rev="0" advAuto="0" spid="450" grpId="10"/>
      <p:bldP build="whole" bldLvl="1" animBg="1" rev="0" advAuto="0" spid="449" grpId="5"/>
      <p:bldP build="whole" bldLvl="1" animBg="1" rev="0" advAuto="0" spid="462" grpId="23"/>
      <p:bldP build="whole" bldLvl="1" animBg="1" rev="0" advAuto="0" spid="455" grpId="18"/>
      <p:bldP build="whole" bldLvl="1" animBg="1" rev="0" advAuto="0" spid="464" grpId="7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474" name="Shape 474"/>
          <p:cNvSpPr/>
          <p:nvPr/>
        </p:nvSpPr>
        <p:spPr>
          <a:xfrm>
            <a:off x="3963777" y="787804"/>
            <a:ext cx="1270001" cy="166831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pic>
        <p:nvPicPr>
          <p:cNvPr id="480" name=""/>
          <p:cNvPicPr/>
          <p:nvPr/>
        </p:nvPicPr>
        <p:blipFill>
          <a:blip r:embed="rId2">
            <a:alphaModFix amt="57055"/>
            <a:extLst/>
          </a:blip>
          <a:stretch>
            <a:fillRect/>
          </a:stretch>
        </p:blipFill>
        <p:spPr>
          <a:xfrm>
            <a:off x="435343" y="2480758"/>
            <a:ext cx="8326870" cy="221135"/>
          </a:xfrm>
          <a:prstGeom prst="rect">
            <a:avLst/>
          </a:prstGeom>
        </p:spPr>
      </p:pic>
      <p:pic>
        <p:nvPicPr>
          <p:cNvPr id="482" name=""/>
          <p:cNvPicPr/>
          <p:nvPr/>
        </p:nvPicPr>
        <p:blipFill>
          <a:blip r:embed="rId3">
            <a:alphaModFix amt="57055"/>
            <a:extLst/>
          </a:blip>
          <a:stretch>
            <a:fillRect/>
          </a:stretch>
        </p:blipFill>
        <p:spPr>
          <a:xfrm>
            <a:off x="498843" y="2689634"/>
            <a:ext cx="8326870" cy="221134"/>
          </a:xfrm>
          <a:prstGeom prst="rect">
            <a:avLst/>
          </a:prstGeom>
        </p:spPr>
      </p:pic>
      <p:pic>
        <p:nvPicPr>
          <p:cNvPr id="484" name=""/>
          <p:cNvPicPr/>
          <p:nvPr/>
        </p:nvPicPr>
        <p:blipFill>
          <a:blip r:embed="rId4">
            <a:alphaModFix amt="57055"/>
            <a:extLst/>
          </a:blip>
          <a:stretch>
            <a:fillRect/>
          </a:stretch>
        </p:blipFill>
        <p:spPr>
          <a:xfrm>
            <a:off x="533040" y="2942513"/>
            <a:ext cx="7615240" cy="225659"/>
          </a:xfrm>
          <a:prstGeom prst="rect">
            <a:avLst/>
          </a:prstGeom>
        </p:spPr>
      </p:pic>
      <p:pic>
        <p:nvPicPr>
          <p:cNvPr id="486" name=""/>
          <p:cNvPicPr/>
          <p:nvPr/>
        </p:nvPicPr>
        <p:blipFill>
          <a:blip r:embed="rId5">
            <a:alphaModFix amt="57055"/>
            <a:extLst/>
          </a:blip>
          <a:stretch>
            <a:fillRect/>
          </a:stretch>
        </p:blipFill>
        <p:spPr>
          <a:xfrm>
            <a:off x="586172" y="3187217"/>
            <a:ext cx="7272508" cy="223509"/>
          </a:xfrm>
          <a:prstGeom prst="rect">
            <a:avLst/>
          </a:prstGeom>
        </p:spPr>
      </p:pic>
      <p:sp>
        <p:nvSpPr>
          <p:cNvPr id="479" name="Shape 479"/>
          <p:cNvSpPr/>
          <p:nvPr/>
        </p:nvSpPr>
        <p:spPr>
          <a:xfrm>
            <a:off x="692357" y="2431503"/>
            <a:ext cx="7812842" cy="1987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OOP to me means only messaging, local retention and protection and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hiding of state-process, and extreme late-binding of all things. It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can be done in Smalltalk and in LISP. There are possibly other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systems in which this is possible, but I'm not aware of them.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Cheers,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defTabSz="457200">
              <a:defRPr sz="1800">
                <a:solidFill>
                  <a:srgbClr val="000000"/>
                </a:solidFill>
              </a:defRPr>
            </a:pPr>
            <a:r>
              <a:rPr sz="1600">
                <a:latin typeface="Consolas"/>
                <a:ea typeface="Consolas"/>
                <a:cs typeface="Consolas"/>
                <a:sym typeface="Consolas"/>
              </a:rPr>
              <a:t>Alan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6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nodeType="afterEffect" presetClass="entr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6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nodeType="after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6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nodeType="afterEffect" presetClass="entr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6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4" grpId="4"/>
      <p:bldP build="whole" bldLvl="1" animBg="1" rev="0" advAuto="0" spid="482" grpId="3"/>
      <p:bldP build="whole" bldLvl="1" animBg="1" rev="0" advAuto="0" spid="480" grpId="2"/>
      <p:bldP build="whole" bldLvl="1" animBg="1" rev="0" advAuto="0" spid="479" grpId="1"/>
      <p:bldP build="whole" bldLvl="1" animBg="1" rev="0" advAuto="0" spid="486" grpId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 rot="5400000">
            <a:off x="4626954" y="3416034"/>
            <a:ext cx="326565" cy="1724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1143"/>
                  <a:pt x="21600" y="2554"/>
                </a:cubicBezTo>
                <a:lnTo>
                  <a:pt x="21600" y="19046"/>
                </a:lnTo>
                <a:cubicBezTo>
                  <a:pt x="21600" y="20457"/>
                  <a:pt x="16765" y="21600"/>
                  <a:pt x="10800" y="21600"/>
                </a:cubicBezTo>
                <a:cubicBezTo>
                  <a:pt x="4835" y="21600"/>
                  <a:pt x="0" y="20457"/>
                  <a:pt x="0" y="19046"/>
                </a:cubicBezTo>
                <a:lnTo>
                  <a:pt x="0" y="2554"/>
                </a:lnTo>
                <a:cubicBezTo>
                  <a:pt x="0" y="1143"/>
                  <a:pt x="4835" y="0"/>
                  <a:pt x="10800" y="0"/>
                </a:cubicBezTo>
                <a:close/>
              </a:path>
            </a:pathLst>
          </a:custGeom>
          <a:solidFill>
            <a:srgbClr val="E1E1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90" name="Shape 490"/>
          <p:cNvSpPr/>
          <p:nvPr/>
        </p:nvSpPr>
        <p:spPr>
          <a:xfrm>
            <a:off x="4274693" y="4103195"/>
            <a:ext cx="1334099" cy="34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rgbClr val="44546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4546A"/>
                </a:solidFill>
              </a:rPr>
              <a:t>Roberto Sasso</a:t>
            </a:r>
          </a:p>
        </p:txBody>
      </p:sp>
      <p:grpSp>
        <p:nvGrpSpPr>
          <p:cNvPr id="493" name="Group 493"/>
          <p:cNvGrpSpPr/>
          <p:nvPr/>
        </p:nvGrpSpPr>
        <p:grpSpPr>
          <a:xfrm>
            <a:off x="3396873" y="3478456"/>
            <a:ext cx="2556402" cy="318722"/>
            <a:chOff x="0" y="0"/>
            <a:chExt cx="2556400" cy="318720"/>
          </a:xfrm>
        </p:grpSpPr>
        <p:sp>
          <p:nvSpPr>
            <p:cNvPr id="491" name="Shape 491"/>
            <p:cNvSpPr/>
            <p:nvPr/>
          </p:nvSpPr>
          <p:spPr>
            <a:xfrm rot="5400000">
              <a:off x="576228" y="-576214"/>
              <a:ext cx="318706" cy="1471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1143"/>
                    <a:pt x="21600" y="2554"/>
                  </a:cubicBezTo>
                  <a:lnTo>
                    <a:pt x="21600" y="19046"/>
                  </a:lnTo>
                  <a:cubicBezTo>
                    <a:pt x="21600" y="20457"/>
                    <a:pt x="16765" y="21600"/>
                    <a:pt x="10800" y="21600"/>
                  </a:cubicBezTo>
                  <a:cubicBezTo>
                    <a:pt x="4835" y="21600"/>
                    <a:pt x="0" y="20457"/>
                    <a:pt x="0" y="19046"/>
                  </a:cubicBezTo>
                  <a:lnTo>
                    <a:pt x="0" y="2554"/>
                  </a:lnTo>
                  <a:cubicBezTo>
                    <a:pt x="0" y="1143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1E1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92" name="Shape 492"/>
            <p:cNvSpPr/>
            <p:nvPr/>
          </p:nvSpPr>
          <p:spPr>
            <a:xfrm rot="5400000">
              <a:off x="1662907" y="-577671"/>
              <a:ext cx="315824" cy="1471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1143"/>
                    <a:pt x="21600" y="2554"/>
                  </a:cubicBezTo>
                  <a:lnTo>
                    <a:pt x="21600" y="19046"/>
                  </a:lnTo>
                  <a:cubicBezTo>
                    <a:pt x="21600" y="20457"/>
                    <a:pt x="16765" y="21600"/>
                    <a:pt x="10800" y="21600"/>
                  </a:cubicBezTo>
                  <a:cubicBezTo>
                    <a:pt x="4835" y="21600"/>
                    <a:pt x="0" y="20457"/>
                    <a:pt x="0" y="19046"/>
                  </a:cubicBezTo>
                  <a:lnTo>
                    <a:pt x="0" y="2554"/>
                  </a:lnTo>
                  <a:cubicBezTo>
                    <a:pt x="0" y="1143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1E1E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494" name="Shape 494"/>
          <p:cNvSpPr/>
          <p:nvPr/>
        </p:nvSpPr>
        <p:spPr>
          <a:xfrm>
            <a:off x="3817657" y="3479619"/>
            <a:ext cx="19622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44546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4546A"/>
                </a:solidFill>
              </a:rPr>
              <a:t>sassoroberto@gmail.com</a:t>
            </a:r>
          </a:p>
        </p:txBody>
      </p:sp>
      <p:sp>
        <p:nvSpPr>
          <p:cNvPr id="495" name="Shape 4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496" name="Shape 496"/>
          <p:cNvSpPr/>
          <p:nvPr/>
        </p:nvSpPr>
        <p:spPr>
          <a:xfrm>
            <a:off x="3081527" y="2248861"/>
            <a:ext cx="3412315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55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44546A"/>
                </a:solidFill>
              </a:rPr>
              <a:t>Thank you</a:t>
            </a:r>
          </a:p>
        </p:txBody>
      </p:sp>
      <p:sp>
        <p:nvSpPr>
          <p:cNvPr id="497" name="Shape 497"/>
          <p:cNvSpPr/>
          <p:nvPr/>
        </p:nvSpPr>
        <p:spPr>
          <a:xfrm>
            <a:off x="4040074" y="795320"/>
            <a:ext cx="1270001" cy="151800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498" name="Shape 498"/>
          <p:cNvSpPr/>
          <p:nvPr/>
        </p:nvSpPr>
        <p:spPr>
          <a:xfrm rot="5400000">
            <a:off x="4626954" y="3945158"/>
            <a:ext cx="326565" cy="1724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1143"/>
                  <a:pt x="21600" y="2554"/>
                </a:cubicBezTo>
                <a:lnTo>
                  <a:pt x="21600" y="19046"/>
                </a:lnTo>
                <a:cubicBezTo>
                  <a:pt x="21600" y="20457"/>
                  <a:pt x="16765" y="21600"/>
                  <a:pt x="10800" y="21600"/>
                </a:cubicBezTo>
                <a:cubicBezTo>
                  <a:pt x="4835" y="21600"/>
                  <a:pt x="0" y="20457"/>
                  <a:pt x="0" y="19046"/>
                </a:cubicBezTo>
                <a:lnTo>
                  <a:pt x="0" y="2554"/>
                </a:lnTo>
                <a:cubicBezTo>
                  <a:pt x="0" y="1143"/>
                  <a:pt x="4835" y="0"/>
                  <a:pt x="10800" y="0"/>
                </a:cubicBezTo>
                <a:close/>
              </a:path>
            </a:pathLst>
          </a:custGeom>
          <a:solidFill>
            <a:srgbClr val="E1E1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99" name="Shape 499"/>
          <p:cNvSpPr/>
          <p:nvPr/>
        </p:nvSpPr>
        <p:spPr>
          <a:xfrm>
            <a:off x="4274693" y="4632319"/>
            <a:ext cx="1334099" cy="34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rgbClr val="44546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4546A"/>
                </a:solidFill>
              </a:rPr>
              <a:t>robertosasso84</a:t>
            </a:r>
          </a:p>
        </p:txBody>
      </p:sp>
      <p:sp>
        <p:nvSpPr>
          <p:cNvPr id="500" name="Shape 500"/>
          <p:cNvSpPr/>
          <p:nvPr/>
        </p:nvSpPr>
        <p:spPr>
          <a:xfrm rot="5400000">
            <a:off x="4626954" y="4486129"/>
            <a:ext cx="326565" cy="1724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1143"/>
                  <a:pt x="21600" y="2554"/>
                </a:cubicBezTo>
                <a:lnTo>
                  <a:pt x="21600" y="19046"/>
                </a:lnTo>
                <a:cubicBezTo>
                  <a:pt x="21600" y="20457"/>
                  <a:pt x="16765" y="21600"/>
                  <a:pt x="10800" y="21600"/>
                </a:cubicBezTo>
                <a:cubicBezTo>
                  <a:pt x="4835" y="21600"/>
                  <a:pt x="0" y="20457"/>
                  <a:pt x="0" y="19046"/>
                </a:cubicBezTo>
                <a:lnTo>
                  <a:pt x="0" y="2554"/>
                </a:lnTo>
                <a:cubicBezTo>
                  <a:pt x="0" y="1143"/>
                  <a:pt x="4835" y="0"/>
                  <a:pt x="10800" y="0"/>
                </a:cubicBezTo>
                <a:close/>
              </a:path>
            </a:pathLst>
          </a:custGeom>
          <a:solidFill>
            <a:srgbClr val="E1E1E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01" name="Shape 501"/>
          <p:cNvSpPr/>
          <p:nvPr/>
        </p:nvSpPr>
        <p:spPr>
          <a:xfrm>
            <a:off x="4289043" y="5173291"/>
            <a:ext cx="1178462" cy="347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rgbClr val="44546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4546A"/>
                </a:solidFill>
              </a:rPr>
              <a:t>roberto.sasso</a:t>
            </a:r>
          </a:p>
        </p:txBody>
      </p:sp>
      <p:sp>
        <p:nvSpPr>
          <p:cNvPr id="502" name="Shape 502"/>
          <p:cNvSpPr/>
          <p:nvPr/>
        </p:nvSpPr>
        <p:spPr>
          <a:xfrm>
            <a:off x="3927943" y="4118415"/>
            <a:ext cx="329068" cy="323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24" y="0"/>
                </a:moveTo>
                <a:cubicBezTo>
                  <a:pt x="4717" y="0"/>
                  <a:pt x="0" y="4966"/>
                  <a:pt x="0" y="10924"/>
                </a:cubicBezTo>
                <a:cubicBezTo>
                  <a:pt x="0" y="16883"/>
                  <a:pt x="4717" y="21600"/>
                  <a:pt x="10924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10924"/>
                  <a:pt x="21600" y="10924"/>
                  <a:pt x="21600" y="10924"/>
                </a:cubicBezTo>
                <a:cubicBezTo>
                  <a:pt x="21600" y="4966"/>
                  <a:pt x="16883" y="0"/>
                  <a:pt x="10924" y="0"/>
                </a:cubicBezTo>
                <a:close/>
              </a:path>
            </a:pathLst>
          </a:custGeom>
          <a:solidFill>
            <a:srgbClr val="297F9D"/>
          </a:solidFill>
          <a:ln w="12700">
            <a:miter lim="400000"/>
          </a:ln>
        </p:spPr>
        <p:txBody>
          <a:bodyPr lIns="0" tIns="0" rIns="0" bIns="0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503" name="Shape 503"/>
          <p:cNvSpPr/>
          <p:nvPr/>
        </p:nvSpPr>
        <p:spPr>
          <a:xfrm>
            <a:off x="4051501" y="4203850"/>
            <a:ext cx="77964" cy="168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88" y="7065"/>
                </a:moveTo>
                <a:cubicBezTo>
                  <a:pt x="0" y="7065"/>
                  <a:pt x="0" y="7065"/>
                  <a:pt x="0" y="7065"/>
                </a:cubicBezTo>
                <a:cubicBezTo>
                  <a:pt x="0" y="10748"/>
                  <a:pt x="0" y="10748"/>
                  <a:pt x="0" y="10748"/>
                </a:cubicBezTo>
                <a:cubicBezTo>
                  <a:pt x="4888" y="10748"/>
                  <a:pt x="4888" y="10748"/>
                  <a:pt x="4888" y="10748"/>
                </a:cubicBezTo>
                <a:cubicBezTo>
                  <a:pt x="4888" y="21600"/>
                  <a:pt x="4888" y="21600"/>
                  <a:pt x="4888" y="21600"/>
                </a:cubicBezTo>
                <a:cubicBezTo>
                  <a:pt x="14324" y="21600"/>
                  <a:pt x="14324" y="21600"/>
                  <a:pt x="14324" y="21600"/>
                </a:cubicBezTo>
                <a:cubicBezTo>
                  <a:pt x="14324" y="10708"/>
                  <a:pt x="14324" y="10708"/>
                  <a:pt x="14324" y="10708"/>
                </a:cubicBezTo>
                <a:cubicBezTo>
                  <a:pt x="20918" y="10708"/>
                  <a:pt x="20918" y="10708"/>
                  <a:pt x="20918" y="10708"/>
                </a:cubicBezTo>
                <a:cubicBezTo>
                  <a:pt x="21600" y="7065"/>
                  <a:pt x="21600" y="7065"/>
                  <a:pt x="21600" y="7065"/>
                </a:cubicBezTo>
                <a:cubicBezTo>
                  <a:pt x="14324" y="7065"/>
                  <a:pt x="14324" y="7065"/>
                  <a:pt x="14324" y="7065"/>
                </a:cubicBezTo>
                <a:cubicBezTo>
                  <a:pt x="14324" y="7065"/>
                  <a:pt x="14324" y="5701"/>
                  <a:pt x="14324" y="4981"/>
                </a:cubicBezTo>
                <a:cubicBezTo>
                  <a:pt x="14324" y="4129"/>
                  <a:pt x="14694" y="3788"/>
                  <a:pt x="16513" y="3788"/>
                </a:cubicBezTo>
                <a:cubicBezTo>
                  <a:pt x="17962" y="3788"/>
                  <a:pt x="21600" y="3788"/>
                  <a:pt x="21600" y="3788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0"/>
                  <a:pt x="16228" y="0"/>
                  <a:pt x="15092" y="0"/>
                </a:cubicBezTo>
                <a:cubicBezTo>
                  <a:pt x="8072" y="0"/>
                  <a:pt x="4888" y="1429"/>
                  <a:pt x="4888" y="4155"/>
                </a:cubicBezTo>
                <a:cubicBezTo>
                  <a:pt x="4888" y="6527"/>
                  <a:pt x="4888" y="7065"/>
                  <a:pt x="4888" y="7065"/>
                </a:cubicBezTo>
                <a:close/>
              </a:path>
            </a:pathLst>
          </a:custGeom>
          <a:solidFill>
            <a:srgbClr val="FAFAFA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</a:p>
        </p:txBody>
      </p:sp>
      <p:sp>
        <p:nvSpPr>
          <p:cNvPr id="504" name="Shape 504"/>
          <p:cNvSpPr/>
          <p:nvPr/>
        </p:nvSpPr>
        <p:spPr>
          <a:xfrm>
            <a:off x="3927943" y="4647538"/>
            <a:ext cx="329068" cy="323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24" y="0"/>
                </a:moveTo>
                <a:cubicBezTo>
                  <a:pt x="4717" y="0"/>
                  <a:pt x="0" y="4966"/>
                  <a:pt x="0" y="10924"/>
                </a:cubicBezTo>
                <a:cubicBezTo>
                  <a:pt x="0" y="16883"/>
                  <a:pt x="4717" y="21600"/>
                  <a:pt x="10924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10924"/>
                  <a:pt x="21600" y="10924"/>
                  <a:pt x="21600" y="10924"/>
                </a:cubicBezTo>
                <a:cubicBezTo>
                  <a:pt x="21600" y="4966"/>
                  <a:pt x="16883" y="0"/>
                  <a:pt x="10924" y="0"/>
                </a:cubicBezTo>
                <a:close/>
              </a:path>
            </a:pathLst>
          </a:custGeom>
          <a:solidFill>
            <a:srgbClr val="9BBC57"/>
          </a:solidFill>
          <a:ln w="12700">
            <a:miter lim="400000"/>
          </a:ln>
        </p:spPr>
        <p:txBody>
          <a:bodyPr lIns="0" tIns="0" rIns="0" bIns="0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505" name="Shape 505"/>
          <p:cNvSpPr/>
          <p:nvPr/>
        </p:nvSpPr>
        <p:spPr>
          <a:xfrm>
            <a:off x="3927943" y="5188510"/>
            <a:ext cx="329068" cy="323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24" y="0"/>
                </a:moveTo>
                <a:cubicBezTo>
                  <a:pt x="4717" y="0"/>
                  <a:pt x="0" y="4966"/>
                  <a:pt x="0" y="10924"/>
                </a:cubicBezTo>
                <a:cubicBezTo>
                  <a:pt x="0" y="16883"/>
                  <a:pt x="4717" y="21600"/>
                  <a:pt x="10924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10924"/>
                  <a:pt x="21600" y="10924"/>
                  <a:pt x="21600" y="10924"/>
                </a:cubicBezTo>
                <a:cubicBezTo>
                  <a:pt x="21600" y="4966"/>
                  <a:pt x="16883" y="0"/>
                  <a:pt x="10924" y="0"/>
                </a:cubicBezTo>
                <a:close/>
              </a:path>
            </a:pathLst>
          </a:custGeom>
          <a:solidFill>
            <a:srgbClr val="F49D15"/>
          </a:solidFill>
          <a:ln w="12700">
            <a:miter lim="400000"/>
          </a:ln>
        </p:spPr>
        <p:txBody>
          <a:bodyPr lIns="0" tIns="0" rIns="0" bIns="0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506" name="Shape 506"/>
          <p:cNvSpPr/>
          <p:nvPr/>
        </p:nvSpPr>
        <p:spPr>
          <a:xfrm>
            <a:off x="4024127" y="4759474"/>
            <a:ext cx="166798" cy="135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563"/>
                </a:moveTo>
                <a:cubicBezTo>
                  <a:pt x="20800" y="2998"/>
                  <a:pt x="19949" y="3288"/>
                  <a:pt x="19057" y="3417"/>
                </a:cubicBezTo>
                <a:cubicBezTo>
                  <a:pt x="19975" y="2740"/>
                  <a:pt x="20669" y="1676"/>
                  <a:pt x="20997" y="403"/>
                </a:cubicBezTo>
                <a:cubicBezTo>
                  <a:pt x="20145" y="1032"/>
                  <a:pt x="19201" y="1483"/>
                  <a:pt x="18192" y="1725"/>
                </a:cubicBezTo>
                <a:cubicBezTo>
                  <a:pt x="17380" y="661"/>
                  <a:pt x="16226" y="0"/>
                  <a:pt x="14955" y="0"/>
                </a:cubicBezTo>
                <a:cubicBezTo>
                  <a:pt x="12098" y="0"/>
                  <a:pt x="9987" y="3288"/>
                  <a:pt x="10643" y="6706"/>
                </a:cubicBezTo>
                <a:cubicBezTo>
                  <a:pt x="6960" y="6464"/>
                  <a:pt x="3683" y="4304"/>
                  <a:pt x="1507" y="999"/>
                </a:cubicBezTo>
                <a:cubicBezTo>
                  <a:pt x="341" y="3450"/>
                  <a:pt x="904" y="6657"/>
                  <a:pt x="2870" y="8285"/>
                </a:cubicBezTo>
                <a:cubicBezTo>
                  <a:pt x="2150" y="8253"/>
                  <a:pt x="1468" y="8011"/>
                  <a:pt x="865" y="7592"/>
                </a:cubicBezTo>
                <a:cubicBezTo>
                  <a:pt x="826" y="10123"/>
                  <a:pt x="2294" y="12476"/>
                  <a:pt x="4417" y="13008"/>
                </a:cubicBezTo>
                <a:cubicBezTo>
                  <a:pt x="3801" y="13218"/>
                  <a:pt x="3119" y="13266"/>
                  <a:pt x="2425" y="13105"/>
                </a:cubicBezTo>
                <a:cubicBezTo>
                  <a:pt x="2988" y="15265"/>
                  <a:pt x="4627" y="16845"/>
                  <a:pt x="6567" y="16893"/>
                </a:cubicBezTo>
                <a:cubicBezTo>
                  <a:pt x="4692" y="18682"/>
                  <a:pt x="2346" y="19488"/>
                  <a:pt x="0" y="19150"/>
                </a:cubicBezTo>
                <a:cubicBezTo>
                  <a:pt x="1966" y="20697"/>
                  <a:pt x="4286" y="21600"/>
                  <a:pt x="6789" y="21600"/>
                </a:cubicBezTo>
                <a:cubicBezTo>
                  <a:pt x="15020" y="21600"/>
                  <a:pt x="19673" y="13041"/>
                  <a:pt x="19385" y="5384"/>
                </a:cubicBezTo>
                <a:cubicBezTo>
                  <a:pt x="20250" y="4610"/>
                  <a:pt x="21010" y="3659"/>
                  <a:pt x="21600" y="2563"/>
                </a:cubicBezTo>
                <a:close/>
              </a:path>
            </a:pathLst>
          </a:custGeom>
          <a:solidFill>
            <a:srgbClr val="FAFAFA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</a:p>
        </p:txBody>
      </p:sp>
      <p:sp>
        <p:nvSpPr>
          <p:cNvPr id="507" name="Shape 507"/>
          <p:cNvSpPr/>
          <p:nvPr/>
        </p:nvSpPr>
        <p:spPr>
          <a:xfrm>
            <a:off x="4035878" y="5283632"/>
            <a:ext cx="148044" cy="14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82" y="2661"/>
                </a:moveTo>
                <a:cubicBezTo>
                  <a:pt x="5282" y="4129"/>
                  <a:pt x="4102" y="5308"/>
                  <a:pt x="2648" y="5308"/>
                </a:cubicBezTo>
                <a:cubicBezTo>
                  <a:pt x="1180" y="5308"/>
                  <a:pt x="0" y="4129"/>
                  <a:pt x="0" y="2661"/>
                </a:cubicBezTo>
                <a:cubicBezTo>
                  <a:pt x="0" y="1193"/>
                  <a:pt x="1180" y="0"/>
                  <a:pt x="2648" y="0"/>
                </a:cubicBezTo>
                <a:cubicBezTo>
                  <a:pt x="4102" y="0"/>
                  <a:pt x="5282" y="1193"/>
                  <a:pt x="5282" y="2661"/>
                </a:cubicBezTo>
                <a:close/>
                <a:moveTo>
                  <a:pt x="4889" y="7196"/>
                </a:moveTo>
                <a:cubicBezTo>
                  <a:pt x="433" y="7196"/>
                  <a:pt x="433" y="7196"/>
                  <a:pt x="433" y="7196"/>
                </a:cubicBezTo>
                <a:cubicBezTo>
                  <a:pt x="433" y="21600"/>
                  <a:pt x="433" y="21600"/>
                  <a:pt x="433" y="21600"/>
                </a:cubicBezTo>
                <a:cubicBezTo>
                  <a:pt x="4889" y="21600"/>
                  <a:pt x="4889" y="21600"/>
                  <a:pt x="4889" y="21600"/>
                </a:cubicBezTo>
                <a:lnTo>
                  <a:pt x="4889" y="7196"/>
                </a:lnTo>
                <a:close/>
                <a:moveTo>
                  <a:pt x="12019" y="7196"/>
                </a:moveTo>
                <a:cubicBezTo>
                  <a:pt x="7746" y="7196"/>
                  <a:pt x="7746" y="7196"/>
                  <a:pt x="7746" y="7196"/>
                </a:cubicBezTo>
                <a:cubicBezTo>
                  <a:pt x="7746" y="21600"/>
                  <a:pt x="7746" y="21600"/>
                  <a:pt x="7746" y="21600"/>
                </a:cubicBezTo>
                <a:cubicBezTo>
                  <a:pt x="12019" y="21600"/>
                  <a:pt x="12019" y="21600"/>
                  <a:pt x="12019" y="21600"/>
                </a:cubicBezTo>
                <a:cubicBezTo>
                  <a:pt x="12019" y="21600"/>
                  <a:pt x="12019" y="16252"/>
                  <a:pt x="12019" y="14037"/>
                </a:cubicBezTo>
                <a:cubicBezTo>
                  <a:pt x="12019" y="12019"/>
                  <a:pt x="12950" y="10813"/>
                  <a:pt x="14732" y="10813"/>
                </a:cubicBezTo>
                <a:cubicBezTo>
                  <a:pt x="16370" y="10813"/>
                  <a:pt x="17157" y="11967"/>
                  <a:pt x="17157" y="14037"/>
                </a:cubicBezTo>
                <a:cubicBezTo>
                  <a:pt x="17157" y="16108"/>
                  <a:pt x="17157" y="21600"/>
                  <a:pt x="17157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21600"/>
                  <a:pt x="21600" y="16344"/>
                  <a:pt x="21600" y="12478"/>
                </a:cubicBezTo>
                <a:cubicBezTo>
                  <a:pt x="21600" y="8624"/>
                  <a:pt x="19411" y="6763"/>
                  <a:pt x="16357" y="6763"/>
                </a:cubicBezTo>
                <a:cubicBezTo>
                  <a:pt x="13303" y="6763"/>
                  <a:pt x="12019" y="9135"/>
                  <a:pt x="12019" y="9135"/>
                </a:cubicBezTo>
                <a:cubicBezTo>
                  <a:pt x="12019" y="7196"/>
                  <a:pt x="12019" y="7196"/>
                  <a:pt x="12019" y="7196"/>
                </a:cubicBezTo>
                <a:close/>
              </a:path>
            </a:pathLst>
          </a:custGeom>
          <a:solidFill>
            <a:srgbClr val="FAFAFA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</a:p>
        </p:txBody>
      </p:sp>
      <p:cxnSp>
        <p:nvCxnSpPr>
          <p:cNvPr id="508" name="Connector 508"/>
          <p:cNvCxnSpPr>
            <a:stCxn id="498" idx="0"/>
            <a:endCxn id="500" idx="0"/>
          </p:cNvCxnSpPr>
          <p:nvPr/>
        </p:nvCxnSpPr>
        <p:spPr>
          <a:xfrm>
            <a:off x="4790236" y="4807449"/>
            <a:ext cx="1" cy="540973"/>
          </a:xfrm>
          <a:prstGeom prst="straightConnector1">
            <a:avLst/>
          </a:prstGeom>
          <a:ln w="12700">
            <a:solidFill>
              <a:srgbClr val="44546A"/>
            </a:solidFill>
            <a:prstDash val="sysDot"/>
            <a:miter/>
            <a:tailEnd type="triangle"/>
          </a:ln>
        </p:spPr>
      </p:cxnSp>
      <p:cxnSp>
        <p:nvCxnSpPr>
          <p:cNvPr id="509" name="Connector 509"/>
          <p:cNvCxnSpPr>
            <a:stCxn id="489" idx="0"/>
            <a:endCxn id="498" idx="0"/>
          </p:cNvCxnSpPr>
          <p:nvPr/>
        </p:nvCxnSpPr>
        <p:spPr>
          <a:xfrm flipH="1">
            <a:off x="4790236" y="4278326"/>
            <a:ext cx="1" cy="529124"/>
          </a:xfrm>
          <a:prstGeom prst="straightConnector1">
            <a:avLst/>
          </a:prstGeom>
          <a:ln w="12700">
            <a:solidFill>
              <a:srgbClr val="44546A"/>
            </a:solidFill>
            <a:prstDash val="sysDot"/>
            <a:miter/>
            <a:tailEnd type="triangle"/>
          </a:ln>
        </p:spPr>
      </p:cxnSp>
      <p:grpSp>
        <p:nvGrpSpPr>
          <p:cNvPr id="512" name="Group 512"/>
          <p:cNvGrpSpPr/>
          <p:nvPr/>
        </p:nvGrpSpPr>
        <p:grpSpPr>
          <a:xfrm>
            <a:off x="3397351" y="3478456"/>
            <a:ext cx="329068" cy="307341"/>
            <a:chOff x="0" y="0"/>
            <a:chExt cx="329066" cy="307340"/>
          </a:xfrm>
        </p:grpSpPr>
        <p:sp>
          <p:nvSpPr>
            <p:cNvPr id="510" name="Shape 510"/>
            <p:cNvSpPr/>
            <p:nvPr/>
          </p:nvSpPr>
          <p:spPr>
            <a:xfrm>
              <a:off x="0" y="0"/>
              <a:ext cx="329067" cy="30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24" y="0"/>
                  </a:moveTo>
                  <a:cubicBezTo>
                    <a:pt x="4717" y="0"/>
                    <a:pt x="0" y="4966"/>
                    <a:pt x="0" y="10924"/>
                  </a:cubicBezTo>
                  <a:cubicBezTo>
                    <a:pt x="0" y="16883"/>
                    <a:pt x="4717" y="21600"/>
                    <a:pt x="1092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924"/>
                    <a:pt x="21600" y="10924"/>
                    <a:pt x="21600" y="10924"/>
                  </a:cubicBezTo>
                  <a:cubicBezTo>
                    <a:pt x="21600" y="4966"/>
                    <a:pt x="16883" y="0"/>
                    <a:pt x="10924" y="0"/>
                  </a:cubicBezTo>
                  <a:close/>
                </a:path>
              </a:pathLst>
            </a:custGeom>
            <a:solidFill>
              <a:srgbClr val="15A18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297F9D"/>
                  </a:solidFill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01538" y="98241"/>
              <a:ext cx="152017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665"/>
                  </a:moveTo>
                  <a:cubicBezTo>
                    <a:pt x="18743" y="4665"/>
                    <a:pt x="18743" y="4665"/>
                    <a:pt x="18743" y="4665"/>
                  </a:cubicBezTo>
                  <a:cubicBezTo>
                    <a:pt x="18743" y="7592"/>
                    <a:pt x="18743" y="7592"/>
                    <a:pt x="18743" y="7592"/>
                  </a:cubicBezTo>
                  <a:cubicBezTo>
                    <a:pt x="17301" y="7592"/>
                    <a:pt x="17301" y="7592"/>
                    <a:pt x="17301" y="7592"/>
                  </a:cubicBezTo>
                  <a:cubicBezTo>
                    <a:pt x="17301" y="4665"/>
                    <a:pt x="17301" y="4665"/>
                    <a:pt x="17301" y="4665"/>
                  </a:cubicBezTo>
                  <a:cubicBezTo>
                    <a:pt x="14444" y="4665"/>
                    <a:pt x="14444" y="4665"/>
                    <a:pt x="14444" y="4665"/>
                  </a:cubicBezTo>
                  <a:cubicBezTo>
                    <a:pt x="14444" y="3208"/>
                    <a:pt x="14444" y="3208"/>
                    <a:pt x="14444" y="3208"/>
                  </a:cubicBezTo>
                  <a:cubicBezTo>
                    <a:pt x="17301" y="3208"/>
                    <a:pt x="17301" y="3208"/>
                    <a:pt x="17301" y="3208"/>
                  </a:cubicBezTo>
                  <a:cubicBezTo>
                    <a:pt x="17301" y="294"/>
                    <a:pt x="17301" y="294"/>
                    <a:pt x="17301" y="294"/>
                  </a:cubicBezTo>
                  <a:cubicBezTo>
                    <a:pt x="18743" y="294"/>
                    <a:pt x="18743" y="294"/>
                    <a:pt x="18743" y="294"/>
                  </a:cubicBezTo>
                  <a:cubicBezTo>
                    <a:pt x="18743" y="3208"/>
                    <a:pt x="18743" y="3208"/>
                    <a:pt x="18743" y="3208"/>
                  </a:cubicBezTo>
                  <a:cubicBezTo>
                    <a:pt x="21600" y="3208"/>
                    <a:pt x="21600" y="3208"/>
                    <a:pt x="21600" y="3208"/>
                  </a:cubicBezTo>
                  <a:lnTo>
                    <a:pt x="21600" y="4665"/>
                  </a:lnTo>
                  <a:close/>
                  <a:moveTo>
                    <a:pt x="13500" y="16748"/>
                  </a:moveTo>
                  <a:cubicBezTo>
                    <a:pt x="13500" y="18940"/>
                    <a:pt x="11547" y="21600"/>
                    <a:pt x="6619" y="21600"/>
                  </a:cubicBezTo>
                  <a:cubicBezTo>
                    <a:pt x="3001" y="21600"/>
                    <a:pt x="0" y="20023"/>
                    <a:pt x="0" y="17350"/>
                  </a:cubicBezTo>
                  <a:cubicBezTo>
                    <a:pt x="0" y="15291"/>
                    <a:pt x="1284" y="12618"/>
                    <a:pt x="7248" y="12618"/>
                  </a:cubicBezTo>
                  <a:cubicBezTo>
                    <a:pt x="6370" y="11883"/>
                    <a:pt x="6147" y="10853"/>
                    <a:pt x="6684" y="9731"/>
                  </a:cubicBezTo>
                  <a:cubicBezTo>
                    <a:pt x="3198" y="9731"/>
                    <a:pt x="1402" y="7632"/>
                    <a:pt x="1402" y="4972"/>
                  </a:cubicBezTo>
                  <a:cubicBezTo>
                    <a:pt x="1402" y="2366"/>
                    <a:pt x="3303" y="0"/>
                    <a:pt x="7169" y="0"/>
                  </a:cubicBezTo>
                  <a:cubicBezTo>
                    <a:pt x="8152" y="0"/>
                    <a:pt x="13382" y="0"/>
                    <a:pt x="13382" y="0"/>
                  </a:cubicBezTo>
                  <a:cubicBezTo>
                    <a:pt x="11993" y="1484"/>
                    <a:pt x="11993" y="1484"/>
                    <a:pt x="11993" y="1484"/>
                  </a:cubicBezTo>
                  <a:cubicBezTo>
                    <a:pt x="10367" y="1484"/>
                    <a:pt x="10367" y="1484"/>
                    <a:pt x="10367" y="1484"/>
                  </a:cubicBezTo>
                  <a:cubicBezTo>
                    <a:pt x="11521" y="2152"/>
                    <a:pt x="12124" y="3542"/>
                    <a:pt x="12124" y="5066"/>
                  </a:cubicBezTo>
                  <a:cubicBezTo>
                    <a:pt x="12124" y="6456"/>
                    <a:pt x="11377" y="7592"/>
                    <a:pt x="10289" y="8448"/>
                  </a:cubicBezTo>
                  <a:cubicBezTo>
                    <a:pt x="8375" y="9958"/>
                    <a:pt x="8873" y="10800"/>
                    <a:pt x="10879" y="12284"/>
                  </a:cubicBezTo>
                  <a:cubicBezTo>
                    <a:pt x="12845" y="13794"/>
                    <a:pt x="13500" y="14970"/>
                    <a:pt x="13500" y="16748"/>
                  </a:cubicBezTo>
                  <a:close/>
                  <a:moveTo>
                    <a:pt x="9633" y="5159"/>
                  </a:moveTo>
                  <a:cubicBezTo>
                    <a:pt x="9345" y="2914"/>
                    <a:pt x="7917" y="1083"/>
                    <a:pt x="6239" y="1029"/>
                  </a:cubicBezTo>
                  <a:cubicBezTo>
                    <a:pt x="4574" y="976"/>
                    <a:pt x="3447" y="2687"/>
                    <a:pt x="3735" y="4932"/>
                  </a:cubicBezTo>
                  <a:cubicBezTo>
                    <a:pt x="4024" y="7178"/>
                    <a:pt x="5610" y="8742"/>
                    <a:pt x="7287" y="8795"/>
                  </a:cubicBezTo>
                  <a:cubicBezTo>
                    <a:pt x="8965" y="8835"/>
                    <a:pt x="9922" y="7392"/>
                    <a:pt x="9633" y="5159"/>
                  </a:cubicBezTo>
                  <a:close/>
                  <a:moveTo>
                    <a:pt x="11364" y="16975"/>
                  </a:moveTo>
                  <a:cubicBezTo>
                    <a:pt x="11364" y="15131"/>
                    <a:pt x="9712" y="13380"/>
                    <a:pt x="6947" y="13380"/>
                  </a:cubicBezTo>
                  <a:cubicBezTo>
                    <a:pt x="4456" y="13340"/>
                    <a:pt x="2333" y="14984"/>
                    <a:pt x="2333" y="16868"/>
                  </a:cubicBezTo>
                  <a:cubicBezTo>
                    <a:pt x="2333" y="18806"/>
                    <a:pt x="4142" y="20410"/>
                    <a:pt x="6632" y="20410"/>
                  </a:cubicBezTo>
                  <a:cubicBezTo>
                    <a:pt x="9817" y="20410"/>
                    <a:pt x="11364" y="18900"/>
                    <a:pt x="11364" y="16975"/>
                  </a:cubicBezTo>
                  <a:close/>
                </a:path>
              </a:pathLst>
            </a:cu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400"/>
              </a:pPr>
            </a:p>
          </p:txBody>
        </p:sp>
      </p:grpSp>
      <p:cxnSp>
        <p:nvCxnSpPr>
          <p:cNvPr id="513" name="Connector 513"/>
          <p:cNvCxnSpPr>
            <a:stCxn id="494" idx="0"/>
            <a:endCxn id="489" idx="0"/>
          </p:cNvCxnSpPr>
          <p:nvPr/>
        </p:nvCxnSpPr>
        <p:spPr>
          <a:xfrm flipH="1">
            <a:off x="4790236" y="3633289"/>
            <a:ext cx="8552" cy="645038"/>
          </a:xfrm>
          <a:prstGeom prst="straightConnector1">
            <a:avLst/>
          </a:prstGeom>
          <a:ln w="12700">
            <a:solidFill>
              <a:srgbClr val="44546A"/>
            </a:solidFill>
            <a:prstDash val="sysDot"/>
            <a:miter/>
            <a:tailEnd type="triangle"/>
          </a:ln>
        </p:spPr>
      </p:cxn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632567" y="418194"/>
            <a:ext cx="7886701" cy="483210"/>
          </a:xfrm>
          <a:prstGeom prst="rect">
            <a:avLst/>
          </a:prstGeom>
        </p:spPr>
        <p:txBody>
          <a:bodyPr/>
          <a:lstStyle>
            <a:lvl1pPr defTabSz="630936">
              <a:defRPr sz="2208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8">
                <a:solidFill>
                  <a:srgbClr val="737F8F"/>
                </a:solidFill>
              </a:rPr>
              <a:t>Alan Kay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36" name="Shape 36"/>
          <p:cNvSpPr/>
          <p:nvPr/>
        </p:nvSpPr>
        <p:spPr>
          <a:xfrm>
            <a:off x="2894635" y="863725"/>
            <a:ext cx="37860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rgbClr val="8497B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497B0"/>
                </a:solidFill>
              </a:rPr>
              <a:t>Father of Object Oriented Programming</a:t>
            </a:r>
          </a:p>
        </p:txBody>
      </p:sp>
      <p:sp>
        <p:nvSpPr>
          <p:cNvPr id="37" name="Shape 37"/>
          <p:cNvSpPr/>
          <p:nvPr/>
        </p:nvSpPr>
        <p:spPr>
          <a:xfrm>
            <a:off x="6111197" y="2605143"/>
            <a:ext cx="1934556" cy="1888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3980505" y="2458627"/>
            <a:ext cx="199578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7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44546A"/>
                </a:solidFill>
              </a:rPr>
              <a:t>Concived Laptop</a:t>
            </a:r>
          </a:p>
        </p:txBody>
      </p:sp>
      <p:sp>
        <p:nvSpPr>
          <p:cNvPr id="39" name="Shape 39"/>
          <p:cNvSpPr/>
          <p:nvPr/>
        </p:nvSpPr>
        <p:spPr>
          <a:xfrm>
            <a:off x="1751024" y="4257511"/>
            <a:ext cx="426041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7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44546A"/>
                </a:solidFill>
              </a:rPr>
              <a:t>Contributed to the definition of Ethernet</a:t>
            </a:r>
          </a:p>
        </p:txBody>
      </p:sp>
      <p:sp>
        <p:nvSpPr>
          <p:cNvPr id="40" name="Shape 40"/>
          <p:cNvSpPr/>
          <p:nvPr/>
        </p:nvSpPr>
        <p:spPr>
          <a:xfrm>
            <a:off x="1489576" y="2909416"/>
            <a:ext cx="417129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7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44546A"/>
                </a:solidFill>
              </a:rPr>
              <a:t>Contributed to the Client-Server Model</a:t>
            </a:r>
          </a:p>
        </p:txBody>
      </p:sp>
      <p:sp>
        <p:nvSpPr>
          <p:cNvPr id="41" name="Shape 41"/>
          <p:cNvSpPr/>
          <p:nvPr/>
        </p:nvSpPr>
        <p:spPr>
          <a:xfrm>
            <a:off x="3538790" y="3805812"/>
            <a:ext cx="207425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7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44546A"/>
                </a:solidFill>
              </a:rPr>
              <a:t>Father of Smalltalk</a:t>
            </a:r>
          </a:p>
        </p:txBody>
      </p:sp>
      <p:sp>
        <p:nvSpPr>
          <p:cNvPr id="42" name="Shape 42"/>
          <p:cNvSpPr/>
          <p:nvPr/>
        </p:nvSpPr>
        <p:spPr>
          <a:xfrm>
            <a:off x="2847419" y="3357614"/>
            <a:ext cx="256002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7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44546A"/>
                </a:solidFill>
              </a:rPr>
              <a:t>Father of User Interface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nodeType="after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nodeType="afterEffect" presetClass="entr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nodeType="afterEffect" presetClass="entr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nodeType="afterEffect" presetClass="entr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" grpId="3"/>
      <p:bldP build="whole" bldLvl="1" animBg="1" rev="0" advAuto="0" spid="39" grpId="5"/>
      <p:bldP build="whole" bldLvl="1" animBg="1" rev="0" advAuto="0" spid="40" grpId="2"/>
      <p:bldP build="whole" bldLvl="1" animBg="1" rev="0" advAuto="0" spid="38" grpId="1"/>
      <p:bldP build="whole" bldLvl="1" animBg="1" rev="0" advAuto="0" spid="41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32567" y="418194"/>
            <a:ext cx="7886701" cy="483210"/>
          </a:xfrm>
          <a:prstGeom prst="rect">
            <a:avLst/>
          </a:prstGeom>
        </p:spPr>
        <p:txBody>
          <a:bodyPr lIns="0" tIns="0" rIns="0" bIns="0"/>
          <a:lstStyle>
            <a:lvl1pPr defTabSz="630936">
              <a:defRPr sz="2208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8">
                <a:solidFill>
                  <a:srgbClr val="737F8F"/>
                </a:solidFill>
              </a:rPr>
              <a:t>Alan Kay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46" name="Shape 46"/>
          <p:cNvSpPr/>
          <p:nvPr/>
        </p:nvSpPr>
        <p:spPr>
          <a:xfrm>
            <a:off x="2894635" y="863725"/>
            <a:ext cx="37860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8497B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497B0"/>
                </a:solidFill>
              </a:rPr>
              <a:t>Father of Object Oriented Programming</a:t>
            </a:r>
          </a:p>
        </p:txBody>
      </p:sp>
      <p:sp>
        <p:nvSpPr>
          <p:cNvPr id="47" name="Shape 47"/>
          <p:cNvSpPr/>
          <p:nvPr/>
        </p:nvSpPr>
        <p:spPr>
          <a:xfrm>
            <a:off x="6111197" y="2605143"/>
            <a:ext cx="1934556" cy="1888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grpSp>
        <p:nvGrpSpPr>
          <p:cNvPr id="51" name="Group 51"/>
          <p:cNvGrpSpPr/>
          <p:nvPr/>
        </p:nvGrpSpPr>
        <p:grpSpPr>
          <a:xfrm>
            <a:off x="1316038" y="3037937"/>
            <a:ext cx="4293897" cy="782126"/>
            <a:chOff x="223768" y="55160"/>
            <a:chExt cx="4293896" cy="782124"/>
          </a:xfrm>
        </p:grpSpPr>
        <p:sp>
          <p:nvSpPr>
            <p:cNvPr id="48" name="Shape 48"/>
            <p:cNvSpPr/>
            <p:nvPr/>
          </p:nvSpPr>
          <p:spPr>
            <a:xfrm>
              <a:off x="493511" y="114146"/>
              <a:ext cx="4024155" cy="644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>
                  <a:solidFill>
                    <a:srgbClr val="44546A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 made up the term object-oriented, and</a:t>
              </a:r>
              <a:endParaRPr sz="17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>
                  <a:solidFill>
                    <a:srgbClr val="44546A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 can tell you I didn't have C++ in mind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223768" y="55160"/>
              <a:ext cx="344369" cy="462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2400">
                  <a:solidFill>
                    <a:srgbClr val="F49D15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49D15"/>
                  </a:solidFill>
                </a:rPr>
                <a:t>“</a:t>
              </a:r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4162436" y="374687"/>
              <a:ext cx="344369" cy="462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2400">
                  <a:solidFill>
                    <a:srgbClr val="F49D15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49D15"/>
                  </a:solidFill>
                </a:rPr>
                <a:t>“</a:t>
              </a:r>
            </a:p>
          </p:txBody>
        </p:sp>
      </p:grpSp>
    </p:spTree>
  </p:cSld>
  <p:clrMapOvr>
    <a:masterClrMapping/>
  </p:clrMapOvr>
  <p:transition spd="slow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632567" y="418194"/>
            <a:ext cx="7886701" cy="483210"/>
          </a:xfrm>
          <a:prstGeom prst="rect">
            <a:avLst/>
          </a:prstGeom>
        </p:spPr>
        <p:txBody>
          <a:bodyPr lIns="0" tIns="0" rIns="0" bIns="0"/>
          <a:lstStyle>
            <a:lvl1pPr defTabSz="630936">
              <a:defRPr sz="2208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8">
                <a:solidFill>
                  <a:srgbClr val="737F8F"/>
                </a:solidFill>
              </a:rPr>
              <a:t>Alan Kay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55" name="Shape 55"/>
          <p:cNvSpPr/>
          <p:nvPr/>
        </p:nvSpPr>
        <p:spPr>
          <a:xfrm>
            <a:off x="2894635" y="863725"/>
            <a:ext cx="37860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8497B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497B0"/>
                </a:solidFill>
              </a:rPr>
              <a:t>Father of Object Oriented Programming</a:t>
            </a:r>
          </a:p>
        </p:txBody>
      </p:sp>
      <p:sp>
        <p:nvSpPr>
          <p:cNvPr id="56" name="Shape 56"/>
          <p:cNvSpPr/>
          <p:nvPr/>
        </p:nvSpPr>
        <p:spPr>
          <a:xfrm>
            <a:off x="6111197" y="2605143"/>
            <a:ext cx="1934556" cy="1888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grpSp>
        <p:nvGrpSpPr>
          <p:cNvPr id="60" name="Group 60"/>
          <p:cNvGrpSpPr/>
          <p:nvPr/>
        </p:nvGrpSpPr>
        <p:grpSpPr>
          <a:xfrm>
            <a:off x="1339680" y="3012295"/>
            <a:ext cx="4246613" cy="833410"/>
            <a:chOff x="1987038" y="82444"/>
            <a:chExt cx="4246611" cy="833408"/>
          </a:xfrm>
        </p:grpSpPr>
        <p:sp>
          <p:nvSpPr>
            <p:cNvPr id="57" name="Shape 57"/>
            <p:cNvSpPr/>
            <p:nvPr/>
          </p:nvSpPr>
          <p:spPr>
            <a:xfrm>
              <a:off x="2304141" y="154087"/>
              <a:ext cx="3631488" cy="674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1700">
                  <a:solidFill>
                    <a:srgbClr val="44546A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>
                  <a:solidFill>
                    <a:srgbClr val="44546A"/>
                  </a:solidFill>
                </a:rPr>
                <a:t>Java is the most distressing thing to happen to computing since MS-DOS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1987038" y="82444"/>
              <a:ext cx="514706" cy="691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2400">
                  <a:solidFill>
                    <a:srgbClr val="F49D15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49D15"/>
                  </a:solidFill>
                </a:rPr>
                <a:t>“</a:t>
              </a:r>
            </a:p>
          </p:txBody>
        </p:sp>
        <p:sp>
          <p:nvSpPr>
            <p:cNvPr id="59" name="Shape 59"/>
            <p:cNvSpPr/>
            <p:nvPr/>
          </p:nvSpPr>
          <p:spPr>
            <a:xfrm rot="10800000">
              <a:off x="5718946" y="384952"/>
              <a:ext cx="514705" cy="53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2400">
                  <a:solidFill>
                    <a:srgbClr val="F49D15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49D15"/>
                  </a:solidFill>
                </a:rPr>
                <a:t>“</a:t>
              </a:r>
            </a:p>
          </p:txBody>
        </p:sp>
      </p:grp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/>
          <p:cNvPicPr/>
          <p:nvPr/>
        </p:nvPicPr>
        <p:blipFill>
          <a:blip r:embed="rId2">
            <a:alphaModFix amt="57055"/>
            <a:extLst/>
          </a:blip>
          <a:stretch>
            <a:fillRect/>
          </a:stretch>
        </p:blipFill>
        <p:spPr>
          <a:xfrm>
            <a:off x="3597111" y="1695591"/>
            <a:ext cx="1518285" cy="232762"/>
          </a:xfrm>
          <a:prstGeom prst="rect">
            <a:avLst/>
          </a:prstGeom>
        </p:spPr>
      </p:pic>
      <p:sp>
        <p:nvSpPr>
          <p:cNvPr id="63" name="Shape 63"/>
          <p:cNvSpPr/>
          <p:nvPr/>
        </p:nvSpPr>
        <p:spPr>
          <a:xfrm>
            <a:off x="641953" y="6490937"/>
            <a:ext cx="361151" cy="166831"/>
          </a:xfrm>
          <a:prstGeom prst="roundRect">
            <a:avLst>
              <a:gd name="adj" fmla="val 50000"/>
            </a:avLst>
          </a:prstGeom>
          <a:solidFill>
            <a:srgbClr val="FAFAF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200"/>
            </a:pP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44546A"/>
                </a:solidFill>
              </a:rPr>
            </a:fld>
          </a:p>
        </p:txBody>
      </p:sp>
      <p:sp>
        <p:nvSpPr>
          <p:cNvPr id="65" name="Shape 65"/>
          <p:cNvSpPr/>
          <p:nvPr/>
        </p:nvSpPr>
        <p:spPr>
          <a:xfrm>
            <a:off x="3963777" y="681378"/>
            <a:ext cx="1270001" cy="307341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pic>
        <p:nvPicPr>
          <p:cNvPr id="89" name=""/>
          <p:cNvPicPr/>
          <p:nvPr/>
        </p:nvPicPr>
        <p:blipFill>
          <a:blip r:embed="rId3">
            <a:alphaModFix amt="57055"/>
            <a:extLst/>
          </a:blip>
          <a:stretch>
            <a:fillRect/>
          </a:stretch>
        </p:blipFill>
        <p:spPr>
          <a:xfrm>
            <a:off x="6030846" y="1701118"/>
            <a:ext cx="1069082" cy="221708"/>
          </a:xfrm>
          <a:prstGeom prst="rect">
            <a:avLst/>
          </a:prstGeom>
        </p:spPr>
      </p:pic>
      <p:pic>
        <p:nvPicPr>
          <p:cNvPr id="91" name=""/>
          <p:cNvPicPr/>
          <p:nvPr/>
        </p:nvPicPr>
        <p:blipFill>
          <a:blip r:embed="rId4">
            <a:alphaModFix amt="57055"/>
            <a:extLst/>
          </a:blip>
          <a:stretch>
            <a:fillRect/>
          </a:stretch>
        </p:blipFill>
        <p:spPr>
          <a:xfrm>
            <a:off x="2721261" y="5000694"/>
            <a:ext cx="2172637" cy="234552"/>
          </a:xfrm>
          <a:prstGeom prst="rect">
            <a:avLst/>
          </a:prstGeom>
        </p:spPr>
      </p:pic>
      <p:pic>
        <p:nvPicPr>
          <p:cNvPr id="93" name=""/>
          <p:cNvPicPr/>
          <p:nvPr/>
        </p:nvPicPr>
        <p:blipFill>
          <a:blip r:embed="rId5">
            <a:alphaModFix amt="57055"/>
            <a:extLst/>
          </a:blip>
          <a:stretch>
            <a:fillRect/>
          </a:stretch>
        </p:blipFill>
        <p:spPr>
          <a:xfrm>
            <a:off x="2711598" y="1921413"/>
            <a:ext cx="1023540" cy="216036"/>
          </a:xfrm>
          <a:prstGeom prst="rect">
            <a:avLst/>
          </a:prstGeom>
        </p:spPr>
      </p:pic>
      <p:pic>
        <p:nvPicPr>
          <p:cNvPr id="95" name=""/>
          <p:cNvPicPr/>
          <p:nvPr/>
        </p:nvPicPr>
        <p:blipFill>
          <a:blip r:embed="rId6">
            <a:alphaModFix amt="57055"/>
            <a:extLst/>
          </a:blip>
          <a:stretch>
            <a:fillRect/>
          </a:stretch>
        </p:blipFill>
        <p:spPr>
          <a:xfrm>
            <a:off x="3142997" y="3248900"/>
            <a:ext cx="2416201" cy="258718"/>
          </a:xfrm>
          <a:prstGeom prst="rect">
            <a:avLst/>
          </a:prstGeom>
        </p:spPr>
      </p:pic>
      <p:sp>
        <p:nvSpPr>
          <p:cNvPr id="70" name="Shape 70"/>
          <p:cNvSpPr/>
          <p:nvPr/>
        </p:nvSpPr>
        <p:spPr>
          <a:xfrm>
            <a:off x="2824314" y="2862854"/>
            <a:ext cx="126410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546A"/>
                </a:solidFill>
              </a:rPr>
              <a:t>Inheritance</a:t>
            </a:r>
          </a:p>
        </p:txBody>
      </p:sp>
      <p:sp>
        <p:nvSpPr>
          <p:cNvPr id="71" name="Shape 71"/>
          <p:cNvSpPr/>
          <p:nvPr/>
        </p:nvSpPr>
        <p:spPr>
          <a:xfrm>
            <a:off x="2823196" y="4417166"/>
            <a:ext cx="908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546A"/>
                </a:solidFill>
              </a:rPr>
              <a:t>Method</a:t>
            </a:r>
          </a:p>
        </p:txBody>
      </p:sp>
      <p:sp>
        <p:nvSpPr>
          <p:cNvPr id="72" name="Shape 72"/>
          <p:cNvSpPr/>
          <p:nvPr/>
        </p:nvSpPr>
        <p:spPr>
          <a:xfrm>
            <a:off x="2823196" y="4759656"/>
            <a:ext cx="4169496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0000"/>
              </a:lnSpc>
              <a:defRPr sz="12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4546A"/>
                </a:solidFill>
              </a:rPr>
              <a:t>Methods provide the interface that other classes use to access and modify the data of an object</a:t>
            </a:r>
          </a:p>
        </p:txBody>
      </p:sp>
      <p:sp>
        <p:nvSpPr>
          <p:cNvPr id="73" name="Shape 73"/>
          <p:cNvSpPr/>
          <p:nvPr/>
        </p:nvSpPr>
        <p:spPr>
          <a:xfrm>
            <a:off x="2824314" y="1330431"/>
            <a:ext cx="77721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546A"/>
                </a:solidFill>
              </a:rPr>
              <a:t>Object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2098746" y="3324536"/>
            <a:ext cx="680795" cy="680795"/>
            <a:chOff x="0" y="0"/>
            <a:chExt cx="680794" cy="680794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680795" cy="68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15A18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297F9D"/>
                  </a:solidFill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237129" y="9705"/>
              <a:ext cx="20653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3200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AFAFA"/>
                  </a:solidFill>
                </a:rPr>
                <a:t>I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2097628" y="4846774"/>
            <a:ext cx="680795" cy="680795"/>
            <a:chOff x="0" y="0"/>
            <a:chExt cx="680794" cy="680794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680795" cy="68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9BBC5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297F9D"/>
                  </a:solidFill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006" y="15287"/>
              <a:ext cx="454781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3200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AFAFA"/>
                  </a:solidFill>
                </a:rPr>
                <a:t>M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2098746" y="1750878"/>
            <a:ext cx="680795" cy="680795"/>
            <a:chOff x="0" y="0"/>
            <a:chExt cx="680794" cy="680794"/>
          </a:xfrm>
        </p:grpSpPr>
        <p:sp>
          <p:nvSpPr>
            <p:cNvPr id="80" name="Shape 80"/>
            <p:cNvSpPr/>
            <p:nvPr/>
          </p:nvSpPr>
          <p:spPr>
            <a:xfrm>
              <a:off x="0" y="0"/>
              <a:ext cx="680795" cy="68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49D1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297F9D"/>
                  </a:solidFill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133049" y="4965"/>
              <a:ext cx="414696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3200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AFAFA"/>
                  </a:solidFill>
                </a:rPr>
                <a:t>O</a:t>
              </a:r>
            </a:p>
          </p:txBody>
        </p:sp>
      </p:grpSp>
      <p:sp>
        <p:nvSpPr>
          <p:cNvPr id="83" name="Shape 83"/>
          <p:cNvSpPr/>
          <p:nvPr/>
        </p:nvSpPr>
        <p:spPr>
          <a:xfrm rot="21600000">
            <a:off x="585951" y="2790115"/>
            <a:ext cx="966972" cy="966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AFAF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1102087" y="2638600"/>
            <a:ext cx="651702" cy="1425822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2824314" y="3205344"/>
            <a:ext cx="416726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0000"/>
              </a:lnSpc>
              <a:defRPr sz="12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4546A"/>
                </a:solidFill>
              </a:rPr>
              <a:t>It’s a mechanism for code reuse to allow independent extension of the original code. It give rise to hierarchies</a:t>
            </a:r>
          </a:p>
        </p:txBody>
      </p:sp>
      <p:sp>
        <p:nvSpPr>
          <p:cNvPr id="86" name="Shape 86"/>
          <p:cNvSpPr/>
          <p:nvPr/>
        </p:nvSpPr>
        <p:spPr>
          <a:xfrm>
            <a:off x="2824314" y="1660221"/>
            <a:ext cx="4167260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0000"/>
              </a:lnSpc>
              <a:defRPr sz="1200">
                <a:solidFill>
                  <a:srgbClr val="44546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4546A"/>
                </a:solidFill>
              </a:rPr>
              <a:t>An object is a data structure that is made up of behavior and data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5521769"/>
            <a:ext cx="9144000" cy="1348932"/>
          </a:xfrm>
          <a:prstGeom prst="rect">
            <a:avLst/>
          </a:prstGeom>
          <a:solidFill>
            <a:srgbClr val="4353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200"/>
            </a:pPr>
          </a:p>
        </p:txBody>
      </p:sp>
      <p:sp>
        <p:nvSpPr>
          <p:cNvPr id="99" name="Shape 99"/>
          <p:cNvSpPr/>
          <p:nvPr/>
        </p:nvSpPr>
        <p:spPr>
          <a:xfrm>
            <a:off x="197237" y="4029098"/>
            <a:ext cx="1899679" cy="1776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7989666" y="3748117"/>
            <a:ext cx="957097" cy="19578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3963777" y="717549"/>
            <a:ext cx="1270001" cy="307341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97F9D"/>
                </a:solidFill>
              </a:defRPr>
            </a:pPr>
          </a:p>
        </p:txBody>
      </p:sp>
      <p:grpSp>
        <p:nvGrpSpPr>
          <p:cNvPr id="105" name="Group 105"/>
          <p:cNvGrpSpPr/>
          <p:nvPr/>
        </p:nvGrpSpPr>
        <p:grpSpPr>
          <a:xfrm>
            <a:off x="3496789" y="358277"/>
            <a:ext cx="2106608" cy="1034927"/>
            <a:chOff x="-282853" y="-27333"/>
            <a:chExt cx="2106607" cy="1034925"/>
          </a:xfrm>
        </p:grpSpPr>
        <p:sp>
          <p:nvSpPr>
            <p:cNvPr id="102" name="Shape 102"/>
            <p:cNvSpPr/>
            <p:nvPr/>
          </p:nvSpPr>
          <p:spPr>
            <a:xfrm>
              <a:off x="-282854" y="-27334"/>
              <a:ext cx="210660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defTabSz="665226">
                <a:lnSpc>
                  <a:spcPct val="90000"/>
                </a:lnSpc>
                <a:spcBef>
                  <a:spcPts val="600"/>
                </a:spcBef>
                <a:defRPr sz="2328">
                  <a:solidFill>
                    <a:srgbClr val="737F8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28">
                  <a:solidFill>
                    <a:srgbClr val="737F8F"/>
                  </a:solidFill>
                </a:rPr>
                <a:t>the kingdom of 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269691" y="497052"/>
              <a:ext cx="104533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685800">
                <a:lnSpc>
                  <a:spcPct val="90000"/>
                </a:lnSpc>
                <a:spcBef>
                  <a:spcPts val="700"/>
                </a:spcBef>
                <a:defRPr b="1" sz="2400">
                  <a:solidFill>
                    <a:srgbClr val="737F8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737F8F"/>
                  </a:solidFill>
                </a:rPr>
                <a:t>nouns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548269" y="462970"/>
              <a:ext cx="488175" cy="45720"/>
            </a:xfrm>
            <a:prstGeom prst="roundRect">
              <a:avLst>
                <a:gd name="adj" fmla="val 50000"/>
              </a:avLst>
            </a:prstGeom>
            <a:solidFill>
              <a:srgbClr val="C0392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297F9D"/>
                  </a:solidFill>
                </a:defRPr>
              </a:pPr>
            </a:p>
          </p:txBody>
        </p:sp>
      </p:grpSp>
      <p:grpSp>
        <p:nvGrpSpPr>
          <p:cNvPr id="111" name="Group 111"/>
          <p:cNvGrpSpPr/>
          <p:nvPr/>
        </p:nvGrpSpPr>
        <p:grpSpPr>
          <a:xfrm>
            <a:off x="1748672" y="2391684"/>
            <a:ext cx="5613993" cy="1152789"/>
            <a:chOff x="-86218" y="0"/>
            <a:chExt cx="5613991" cy="1152788"/>
          </a:xfrm>
        </p:grpSpPr>
        <p:pic>
          <p:nvPicPr>
            <p:cNvPr id="112" name=""/>
            <p:cNvPicPr/>
            <p:nvPr/>
          </p:nvPicPr>
          <p:blipFill>
            <a:blip r:embed="rId4">
              <a:alphaModFix amt="57055"/>
              <a:extLst/>
            </a:blip>
            <a:stretch>
              <a:fillRect/>
            </a:stretch>
          </p:blipFill>
          <p:spPr>
            <a:xfrm>
              <a:off x="3101926" y="75647"/>
              <a:ext cx="1144301" cy="222886"/>
            </a:xfrm>
            <a:prstGeom prst="rect">
              <a:avLst/>
            </a:prstGeom>
            <a:effectLst/>
          </p:spPr>
        </p:pic>
        <p:pic>
          <p:nvPicPr>
            <p:cNvPr id="114" name=""/>
            <p:cNvPicPr/>
            <p:nvPr/>
          </p:nvPicPr>
          <p:blipFill>
            <a:blip r:embed="rId5">
              <a:alphaModFix amt="57055"/>
              <a:extLst/>
            </a:blip>
            <a:stretch>
              <a:fillRect/>
            </a:stretch>
          </p:blipFill>
          <p:spPr>
            <a:xfrm>
              <a:off x="3103242" y="572886"/>
              <a:ext cx="1217870" cy="236026"/>
            </a:xfrm>
            <a:prstGeom prst="rect">
              <a:avLst/>
            </a:prstGeom>
            <a:effectLst/>
          </p:spPr>
        </p:pic>
        <p:pic>
          <p:nvPicPr>
            <p:cNvPr id="116" name=""/>
            <p:cNvPicPr/>
            <p:nvPr/>
          </p:nvPicPr>
          <p:blipFill>
            <a:blip r:embed="rId6">
              <a:alphaModFix amt="57055"/>
              <a:extLst/>
            </a:blip>
            <a:stretch>
              <a:fillRect/>
            </a:stretch>
          </p:blipFill>
          <p:spPr>
            <a:xfrm>
              <a:off x="-68823" y="836630"/>
              <a:ext cx="1552907" cy="243201"/>
            </a:xfrm>
            <a:prstGeom prst="rect">
              <a:avLst/>
            </a:prstGeom>
            <a:effectLst/>
          </p:spPr>
        </p:pic>
        <p:pic>
          <p:nvPicPr>
            <p:cNvPr id="118" name=""/>
            <p:cNvPicPr/>
            <p:nvPr/>
          </p:nvPicPr>
          <p:blipFill>
            <a:blip r:embed="rId7">
              <a:alphaModFix amt="57055"/>
              <a:extLst/>
            </a:blip>
            <a:stretch>
              <a:fillRect/>
            </a:stretch>
          </p:blipFill>
          <p:spPr>
            <a:xfrm>
              <a:off x="-86219" y="327930"/>
              <a:ext cx="1491427" cy="223370"/>
            </a:xfrm>
            <a:prstGeom prst="rect">
              <a:avLst/>
            </a:prstGeom>
            <a:effectLst/>
          </p:spPr>
        </p:pic>
        <p:sp>
          <p:nvSpPr>
            <p:cNvPr id="110" name="Shape 110"/>
            <p:cNvSpPr/>
            <p:nvPr/>
          </p:nvSpPr>
          <p:spPr>
            <a:xfrm>
              <a:off x="0" y="0"/>
              <a:ext cx="5527774" cy="1152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defTabSz="466344">
                <a:lnSpc>
                  <a:spcPct val="90000"/>
                </a:lnSpc>
                <a:spcBef>
                  <a:spcPts val="400"/>
                </a:spcBef>
                <a:defRPr sz="1632">
                  <a:solidFill>
                    <a:srgbClr val="737F8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32">
                  <a:solidFill>
                    <a:srgbClr val="737F8F"/>
                  </a:solidFill>
                </a:rPr>
                <a:t>take your requirements and circle all nouns, those are your classes. Then underline all the adjectives, those are your properties. Then highlight all your verbs, those are your methods.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presetClass="entr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nodeType="afterEffect" presetClass="entr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" grpId="2"/>
      <p:bldP build="whole" bldLvl="1" animBg="1" rev="0" advAuto="0" spid="100" grpId="3"/>
      <p:bldP build="whole" bldLvl="1" animBg="1" rev="0" advAuto="0" spid="9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4"/>
          <p:cNvGrpSpPr/>
          <p:nvPr/>
        </p:nvGrpSpPr>
        <p:grpSpPr>
          <a:xfrm>
            <a:off x="1471904" y="2637126"/>
            <a:ext cx="6656950" cy="1054498"/>
            <a:chOff x="0" y="0"/>
            <a:chExt cx="6656948" cy="1054496"/>
          </a:xfrm>
        </p:grpSpPr>
        <p:sp>
          <p:nvSpPr>
            <p:cNvPr id="121" name="Shape 121"/>
            <p:cNvSpPr/>
            <p:nvPr/>
          </p:nvSpPr>
          <p:spPr>
            <a:xfrm>
              <a:off x="5598880" y="0"/>
              <a:ext cx="1058069" cy="105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6" y="0"/>
                    <a:pt x="21600" y="4681"/>
                    <a:pt x="21600" y="10454"/>
                  </a:cubicBezTo>
                  <a:cubicBezTo>
                    <a:pt x="21600" y="13194"/>
                    <a:pt x="20489" y="15663"/>
                    <a:pt x="18708" y="17527"/>
                  </a:cubicBezTo>
                  <a:lnTo>
                    <a:pt x="18554" y="21600"/>
                  </a:lnTo>
                  <a:lnTo>
                    <a:pt x="14430" y="20259"/>
                  </a:lnTo>
                  <a:cubicBezTo>
                    <a:pt x="13290" y="20655"/>
                    <a:pt x="12081" y="20909"/>
                    <a:pt x="10800" y="20909"/>
                  </a:cubicBezTo>
                  <a:cubicBezTo>
                    <a:pt x="4834" y="20909"/>
                    <a:pt x="0" y="16228"/>
                    <a:pt x="0" y="10454"/>
                  </a:cubicBezTo>
                  <a:cubicBezTo>
                    <a:pt x="0" y="4681"/>
                    <a:pt x="4834" y="0"/>
                    <a:pt x="10800" y="0"/>
                  </a:cubicBezTo>
                  <a:close/>
                </a:path>
              </a:pathLst>
            </a:custGeom>
            <a:solidFill>
              <a:srgbClr val="F9F4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297F9D"/>
                  </a:solidFill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40815" y="0"/>
              <a:ext cx="6052586" cy="1022698"/>
            </a:xfrm>
            <a:prstGeom prst="roundRect">
              <a:avLst>
                <a:gd name="adj" fmla="val 20446"/>
              </a:avLst>
            </a:prstGeom>
            <a:solidFill>
              <a:srgbClr val="F9F4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297F9D"/>
                  </a:solidFill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0"/>
              <a:ext cx="1012162" cy="102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9F4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297F9D"/>
                  </a:solidFill>
                </a:defRPr>
              </a:pPr>
            </a:p>
          </p:txBody>
        </p:sp>
      </p:grpSp>
      <p:pic>
        <p:nvPicPr>
          <p:cNvPr id="145" name=""/>
          <p:cNvPicPr/>
          <p:nvPr/>
        </p:nvPicPr>
        <p:blipFill>
          <a:blip r:embed="rId2">
            <a:alphaModFix amt="57055"/>
            <a:extLst/>
          </a:blip>
          <a:stretch>
            <a:fillRect/>
          </a:stretch>
        </p:blipFill>
        <p:spPr>
          <a:xfrm>
            <a:off x="5429024" y="3035814"/>
            <a:ext cx="1147820" cy="217907"/>
          </a:xfrm>
          <a:prstGeom prst="rect">
            <a:avLst/>
          </a:prstGeom>
        </p:spPr>
      </p:pic>
      <p:sp>
        <p:nvSpPr>
          <p:cNvPr id="126" name="Shape 126"/>
          <p:cNvSpPr/>
          <p:nvPr>
            <p:ph type="title"/>
          </p:nvPr>
        </p:nvSpPr>
        <p:spPr>
          <a:xfrm>
            <a:off x="632567" y="351881"/>
            <a:ext cx="7886701" cy="5392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37F8F"/>
                </a:solidFill>
              </a:rPr>
              <a:t>Bob, the bald guy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128" name="Shape 128"/>
          <p:cNvSpPr/>
          <p:nvPr/>
        </p:nvSpPr>
        <p:spPr>
          <a:xfrm>
            <a:off x="598595" y="5090963"/>
            <a:ext cx="9640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737F8F"/>
                </a:solidFill>
              </a:rPr>
              <a:t>nouns</a:t>
            </a:r>
          </a:p>
        </p:txBody>
      </p:sp>
      <p:sp>
        <p:nvSpPr>
          <p:cNvPr id="129" name="Shape 129"/>
          <p:cNvSpPr/>
          <p:nvPr/>
        </p:nvSpPr>
        <p:spPr>
          <a:xfrm>
            <a:off x="598595" y="5398408"/>
            <a:ext cx="9640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737F8F"/>
                </a:solidFill>
              </a:rPr>
              <a:t>verbs</a:t>
            </a:r>
          </a:p>
        </p:txBody>
      </p:sp>
      <p:sp>
        <p:nvSpPr>
          <p:cNvPr id="130" name="Shape 130"/>
          <p:cNvSpPr/>
          <p:nvPr/>
        </p:nvSpPr>
        <p:spPr>
          <a:xfrm>
            <a:off x="598595" y="5734011"/>
            <a:ext cx="1125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737F8F"/>
                </a:solidFill>
              </a:rPr>
              <a:t>adjectives</a:t>
            </a:r>
          </a:p>
        </p:txBody>
      </p:sp>
      <p:pic>
        <p:nvPicPr>
          <p:cNvPr id="13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0437" y="5900381"/>
            <a:ext cx="536451" cy="63501"/>
          </a:xfrm>
          <a:prstGeom prst="rect">
            <a:avLst/>
          </a:prstGeom>
        </p:spPr>
      </p:pic>
      <p:pic>
        <p:nvPicPr>
          <p:cNvPr id="147" name=""/>
          <p:cNvPicPr/>
          <p:nvPr/>
        </p:nvPicPr>
        <p:blipFill>
          <a:blip r:embed="rId4">
            <a:alphaModFix amt="57055"/>
            <a:extLst/>
          </a:blip>
          <a:stretch>
            <a:fillRect/>
          </a:stretch>
        </p:blipFill>
        <p:spPr>
          <a:xfrm>
            <a:off x="1168560" y="5486919"/>
            <a:ext cx="685680" cy="230637"/>
          </a:xfrm>
          <a:prstGeom prst="rect">
            <a:avLst/>
          </a:prstGeom>
        </p:spPr>
      </p:pic>
      <p:pic>
        <p:nvPicPr>
          <p:cNvPr id="134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405159">
            <a:off x="1388929" y="5124567"/>
            <a:ext cx="449754" cy="271729"/>
          </a:xfrm>
          <a:prstGeom prst="rect">
            <a:avLst/>
          </a:prstGeom>
        </p:spPr>
      </p:pic>
      <p:pic>
        <p:nvPicPr>
          <p:cNvPr id="136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83198" y="3262519"/>
            <a:ext cx="640801" cy="63501"/>
          </a:xfrm>
          <a:prstGeom prst="rect">
            <a:avLst/>
          </a:prstGeom>
        </p:spPr>
      </p:pic>
      <p:pic>
        <p:nvPicPr>
          <p:cNvPr id="138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58880" y="3275219"/>
            <a:ext cx="1374233" cy="63501"/>
          </a:xfrm>
          <a:prstGeom prst="rect">
            <a:avLst/>
          </a:prstGeom>
        </p:spPr>
      </p:pic>
      <p:pic>
        <p:nvPicPr>
          <p:cNvPr id="140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21405159">
            <a:off x="1893303" y="2961043"/>
            <a:ext cx="612954" cy="369092"/>
          </a:xfrm>
          <a:prstGeom prst="rect">
            <a:avLst/>
          </a:prstGeom>
        </p:spPr>
      </p:pic>
      <p:pic>
        <p:nvPicPr>
          <p:cNvPr id="142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 rot="21533108">
            <a:off x="6603855" y="2924805"/>
            <a:ext cx="1139464" cy="452060"/>
          </a:xfrm>
          <a:prstGeom prst="rect">
            <a:avLst/>
          </a:prstGeom>
        </p:spPr>
      </p:pic>
      <p:sp>
        <p:nvSpPr>
          <p:cNvPr id="144" name="Shape 144"/>
          <p:cNvSpPr/>
          <p:nvPr/>
        </p:nvSpPr>
        <p:spPr>
          <a:xfrm>
            <a:off x="1938805" y="2907240"/>
            <a:ext cx="5726837" cy="72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69213">
              <a:lnSpc>
                <a:spcPct val="90000"/>
              </a:lnSpc>
              <a:spcBef>
                <a:spcPts val="500"/>
              </a:spcBef>
              <a:defRPr sz="1909"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9">
                <a:solidFill>
                  <a:srgbClr val="737F8F"/>
                </a:solidFill>
              </a:rPr>
              <a:t>Bob, a bald and nearsighted guy, smokes a cigarette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7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6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7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7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3"/>
      <p:bldP build="whole" bldLvl="1" animBg="1" rev="0" advAuto="0" spid="140" grpId="1"/>
      <p:bldP build="whole" bldLvl="1" animBg="1" rev="0" advAuto="0" spid="142" grpId="2"/>
      <p:bldP build="whole" bldLvl="1" animBg="1" rev="0" advAuto="0" spid="138" grpId="4"/>
      <p:bldP build="whole" bldLvl="1" animBg="1" rev="0" advAuto="0" spid="145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632567" y="351881"/>
            <a:ext cx="7886701" cy="5392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37F8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37F8F"/>
                </a:solidFill>
              </a:rPr>
              <a:t>Bob, the bald guy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AFAFA"/>
                </a:solidFill>
              </a:rPr>
            </a:fld>
          </a:p>
        </p:txBody>
      </p:sp>
      <p:sp>
        <p:nvSpPr>
          <p:cNvPr id="152" name="Shape 152"/>
          <p:cNvSpPr/>
          <p:nvPr/>
        </p:nvSpPr>
        <p:spPr>
          <a:xfrm>
            <a:off x="598595" y="5090963"/>
            <a:ext cx="9640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737F8F"/>
                </a:solidFill>
              </a:rPr>
              <a:t>nouns</a:t>
            </a:r>
          </a:p>
        </p:txBody>
      </p:sp>
      <p:sp>
        <p:nvSpPr>
          <p:cNvPr id="153" name="Shape 153"/>
          <p:cNvSpPr/>
          <p:nvPr/>
        </p:nvSpPr>
        <p:spPr>
          <a:xfrm>
            <a:off x="598595" y="5398408"/>
            <a:ext cx="9640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737F8F"/>
                </a:solidFill>
              </a:rPr>
              <a:t>verbs</a:t>
            </a:r>
          </a:p>
        </p:txBody>
      </p:sp>
      <p:sp>
        <p:nvSpPr>
          <p:cNvPr id="154" name="Shape 154"/>
          <p:cNvSpPr/>
          <p:nvPr/>
        </p:nvSpPr>
        <p:spPr>
          <a:xfrm>
            <a:off x="598595" y="5734011"/>
            <a:ext cx="1125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>
                <a:solidFill>
                  <a:srgbClr val="737F8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737F8F"/>
                </a:solidFill>
              </a:rPr>
              <a:t>adjectives</a:t>
            </a:r>
          </a:p>
        </p:txBody>
      </p:sp>
      <p:pic>
        <p:nvPicPr>
          <p:cNvPr id="155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0437" y="5900381"/>
            <a:ext cx="536451" cy="63501"/>
          </a:xfrm>
          <a:prstGeom prst="rect">
            <a:avLst/>
          </a:prstGeom>
        </p:spPr>
      </p:pic>
      <p:pic>
        <p:nvPicPr>
          <p:cNvPr id="176" name=""/>
          <p:cNvPicPr/>
          <p:nvPr/>
        </p:nvPicPr>
        <p:blipFill>
          <a:blip r:embed="rId3">
            <a:alphaModFix amt="57055"/>
            <a:extLst/>
          </a:blip>
          <a:stretch>
            <a:fillRect/>
          </a:stretch>
        </p:blipFill>
        <p:spPr>
          <a:xfrm>
            <a:off x="1168560" y="5486919"/>
            <a:ext cx="685680" cy="230637"/>
          </a:xfrm>
          <a:prstGeom prst="rect">
            <a:avLst/>
          </a:prstGeom>
        </p:spPr>
      </p:pic>
      <p:pic>
        <p:nvPicPr>
          <p:cNvPr id="158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405159">
            <a:off x="1388929" y="5124567"/>
            <a:ext cx="449754" cy="271729"/>
          </a:xfrm>
          <a:prstGeom prst="rect">
            <a:avLst/>
          </a:prstGeom>
        </p:spPr>
      </p:pic>
      <p:sp>
        <p:nvSpPr>
          <p:cNvPr id="160" name="Shape 160"/>
          <p:cNvSpPr/>
          <p:nvPr/>
        </p:nvSpPr>
        <p:spPr>
          <a:xfrm>
            <a:off x="2861459" y="2418079"/>
            <a:ext cx="3650342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A55A9E"/>
                </a:solidFill>
              </a:rPr>
              <a:t>class</a:t>
            </a:r>
            <a:r>
              <a:rPr sz="1600">
                <a:solidFill>
                  <a:srgbClr val="44546A"/>
                </a:solidFill>
              </a:rPr>
              <a:t> Person {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&lt;set/get&gt; hairStyle(…)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&lt;set/get&gt; bodyLook(…)</a:t>
            </a: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44546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0B9A4"/>
                </a:solidFill>
              </a:rPr>
              <a:t>public</a:t>
            </a:r>
            <a:r>
              <a:rPr sz="1600">
                <a:solidFill>
                  <a:srgbClr val="44546A"/>
                </a:solidFill>
              </a:rPr>
              <a:t> </a:t>
            </a:r>
            <a:r>
              <a:rPr sz="1600">
                <a:solidFill>
                  <a:srgbClr val="50B9A4"/>
                </a:solidFill>
              </a:rPr>
              <a:t>method</a:t>
            </a:r>
            <a:r>
              <a:rPr sz="1600">
                <a:solidFill>
                  <a:srgbClr val="44546A"/>
                </a:solidFill>
              </a:rPr>
              <a:t> smoke() {</a:t>
            </a:r>
            <a:endParaRPr sz="1600">
              <a:solidFill>
                <a:srgbClr val="44546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i="1" sz="1600">
                <a:solidFill>
                  <a:srgbClr val="7C9646"/>
                </a:solidFill>
              </a:rPr>
              <a:t># smoke the cigarette</a:t>
            </a:r>
            <a:endParaRPr i="1" sz="1600">
              <a:solidFill>
                <a:srgbClr val="7C964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 </a:t>
            </a:r>
            <a:endParaRPr sz="1600">
              <a:solidFill>
                <a:srgbClr val="44546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4546A"/>
                </a:solidFill>
              </a:rPr>
              <a:t>}</a:t>
            </a:r>
          </a:p>
        </p:txBody>
      </p:sp>
      <p:grpSp>
        <p:nvGrpSpPr>
          <p:cNvPr id="175" name="Group 175"/>
          <p:cNvGrpSpPr/>
          <p:nvPr/>
        </p:nvGrpSpPr>
        <p:grpSpPr>
          <a:xfrm>
            <a:off x="1471904" y="986126"/>
            <a:ext cx="6656950" cy="1054498"/>
            <a:chOff x="0" y="0"/>
            <a:chExt cx="6656948" cy="1054496"/>
          </a:xfrm>
        </p:grpSpPr>
        <p:grpSp>
          <p:nvGrpSpPr>
            <p:cNvPr id="164" name="Group 164"/>
            <p:cNvGrpSpPr/>
            <p:nvPr/>
          </p:nvGrpSpPr>
          <p:grpSpPr>
            <a:xfrm>
              <a:off x="0" y="0"/>
              <a:ext cx="6656949" cy="1054497"/>
              <a:chOff x="0" y="0"/>
              <a:chExt cx="6656948" cy="1054496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5598880" y="0"/>
                <a:ext cx="1058069" cy="1054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6" y="0"/>
                      <a:pt x="21600" y="4681"/>
                      <a:pt x="21600" y="10454"/>
                    </a:cubicBezTo>
                    <a:cubicBezTo>
                      <a:pt x="21600" y="13194"/>
                      <a:pt x="20489" y="15663"/>
                      <a:pt x="18708" y="17527"/>
                    </a:cubicBezTo>
                    <a:lnTo>
                      <a:pt x="18554" y="21600"/>
                    </a:lnTo>
                    <a:lnTo>
                      <a:pt x="14430" y="20259"/>
                    </a:lnTo>
                    <a:cubicBezTo>
                      <a:pt x="13290" y="20655"/>
                      <a:pt x="12081" y="20909"/>
                      <a:pt x="10800" y="20909"/>
                    </a:cubicBezTo>
                    <a:cubicBezTo>
                      <a:pt x="4834" y="20909"/>
                      <a:pt x="0" y="16228"/>
                      <a:pt x="0" y="10454"/>
                    </a:cubicBezTo>
                    <a:cubicBezTo>
                      <a:pt x="0" y="4681"/>
                      <a:pt x="4834" y="0"/>
                      <a:pt x="10800" y="0"/>
                    </a:cubicBezTo>
                    <a:close/>
                  </a:path>
                </a:pathLst>
              </a:cu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240815" y="0"/>
                <a:ext cx="6052586" cy="1022698"/>
              </a:xfrm>
              <a:prstGeom prst="roundRect">
                <a:avLst>
                  <a:gd name="adj" fmla="val 20446"/>
                </a:avLst>
              </a:pr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0" y="0"/>
                <a:ext cx="1012162" cy="1022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9F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297F9D"/>
                    </a:solidFill>
                  </a:defRPr>
                </a:pPr>
              </a:p>
            </p:txBody>
          </p:sp>
        </p:grpSp>
        <p:pic>
          <p:nvPicPr>
            <p:cNvPr id="178" name=""/>
            <p:cNvPicPr/>
            <p:nvPr/>
          </p:nvPicPr>
          <p:blipFill>
            <a:blip r:embed="rId5">
              <a:alphaModFix amt="57055"/>
              <a:extLst/>
            </a:blip>
            <a:stretch>
              <a:fillRect/>
            </a:stretch>
          </p:blipFill>
          <p:spPr>
            <a:xfrm>
              <a:off x="3957119" y="398688"/>
              <a:ext cx="1147821" cy="217907"/>
            </a:xfrm>
            <a:prstGeom prst="rect">
              <a:avLst/>
            </a:prstGeom>
            <a:effectLst/>
          </p:spPr>
        </p:pic>
        <p:pic>
          <p:nvPicPr>
            <p:cNvPr id="166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11293" y="625392"/>
              <a:ext cx="640801" cy="63501"/>
            </a:xfrm>
            <a:prstGeom prst="rect">
              <a:avLst/>
            </a:prstGeom>
            <a:effectLst/>
          </p:spPr>
        </p:pic>
        <p:pic>
          <p:nvPicPr>
            <p:cNvPr id="168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186976" y="638092"/>
              <a:ext cx="1374232" cy="63501"/>
            </a:xfrm>
            <a:prstGeom prst="rect">
              <a:avLst/>
            </a:prstGeom>
            <a:effectLst/>
          </p:spPr>
        </p:pic>
        <p:pic>
          <p:nvPicPr>
            <p:cNvPr id="170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21405159">
              <a:off x="421398" y="323917"/>
              <a:ext cx="612954" cy="369091"/>
            </a:xfrm>
            <a:prstGeom prst="rect">
              <a:avLst/>
            </a:prstGeom>
            <a:effectLst/>
          </p:spPr>
        </p:pic>
        <p:pic>
          <p:nvPicPr>
            <p:cNvPr id="172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21533108">
              <a:off x="5131951" y="287679"/>
              <a:ext cx="1139463" cy="452059"/>
            </a:xfrm>
            <a:prstGeom prst="rect">
              <a:avLst/>
            </a:prstGeom>
            <a:effectLst/>
          </p:spPr>
        </p:pic>
        <p:sp>
          <p:nvSpPr>
            <p:cNvPr id="174" name="Shape 174"/>
            <p:cNvSpPr/>
            <p:nvPr/>
          </p:nvSpPr>
          <p:spPr>
            <a:xfrm>
              <a:off x="466901" y="270114"/>
              <a:ext cx="5726837" cy="724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defTabSz="569213">
                <a:lnSpc>
                  <a:spcPct val="90000"/>
                </a:lnSpc>
                <a:spcBef>
                  <a:spcPts val="500"/>
                </a:spcBef>
                <a:defRPr sz="1909">
                  <a:solidFill>
                    <a:srgbClr val="737F8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909">
                  <a:solidFill>
                    <a:srgbClr val="737F8F"/>
                  </a:solidFill>
                </a:rPr>
                <a:t>Bob, a bald and nearsighted guy, smokes a cigarette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AFAFA"/>
      </a:dk1>
      <a:lt1>
        <a:srgbClr val="FAFAFA"/>
      </a:lt1>
      <a:dk2>
        <a:srgbClr val="A7A7A7"/>
      </a:dk2>
      <a:lt2>
        <a:srgbClr val="535353"/>
      </a:lt2>
      <a:accent1>
        <a:srgbClr val="15A185"/>
      </a:accent1>
      <a:accent2>
        <a:srgbClr val="9BBC57"/>
      </a:accent2>
      <a:accent3>
        <a:srgbClr val="F49D15"/>
      </a:accent3>
      <a:accent4>
        <a:srgbClr val="C0392B"/>
      </a:accent4>
      <a:accent5>
        <a:srgbClr val="44546A"/>
      </a:accent5>
      <a:accent6>
        <a:srgbClr val="FAFAFA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5A1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713231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297F9D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15A18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713231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AFAFA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A185"/>
      </a:accent1>
      <a:accent2>
        <a:srgbClr val="9BBC57"/>
      </a:accent2>
      <a:accent3>
        <a:srgbClr val="F49D15"/>
      </a:accent3>
      <a:accent4>
        <a:srgbClr val="C0392B"/>
      </a:accent4>
      <a:accent5>
        <a:srgbClr val="44546A"/>
      </a:accent5>
      <a:accent6>
        <a:srgbClr val="FAFAFA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5A1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713231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297F9D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15A18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713231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AFAFA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