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4" r:id="rId7"/>
    <p:sldId id="283" r:id="rId8"/>
    <p:sldId id="276" r:id="rId9"/>
    <p:sldId id="277" r:id="rId10"/>
    <p:sldId id="284" r:id="rId11"/>
    <p:sldId id="278" r:id="rId12"/>
    <p:sldId id="279" r:id="rId13"/>
    <p:sldId id="280" r:id="rId14"/>
    <p:sldId id="282" r:id="rId15"/>
    <p:sldId id="258" r:id="rId16"/>
    <p:sldId id="265" r:id="rId17"/>
    <p:sldId id="269" r:id="rId18"/>
    <p:sldId id="270" r:id="rId19"/>
    <p:sldId id="272" r:id="rId20"/>
    <p:sldId id="273" r:id="rId21"/>
    <p:sldId id="274" r:id="rId22"/>
    <p:sldId id="275" r:id="rId23"/>
    <p:sldId id="26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963"/>
  </p:normalViewPr>
  <p:slideViewPr>
    <p:cSldViewPr snapToGrid="0" snapToObjects="1">
      <p:cViewPr varScale="1">
        <p:scale>
          <a:sx n="91" d="100"/>
          <a:sy n="91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76FF2-5F20-0342-B4F2-321BC47E5250}" type="datetimeFigureOut">
              <a:rPr kumimoji="1" lang="zh-CN" altLang="en-US" smtClean="0"/>
              <a:t>2019/9/11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85944-5E8D-1C4D-98DE-8DB199B4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704.cn/?p=37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spai.com/post/52523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JohnCoates/Aerial" TargetMode="External"/></Relationships>
</file>

<file path=ppt/notesSlides/_rels/notes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v_JULY_v/article/details/6530142" TargetMode="External"/><Relationship Id="rId3" Type="http://schemas.openxmlformats.org/officeDocument/2006/relationships/hyperlink" Target="http://blog.codinglabs.org/articles/theory-of-mysql-index.html" TargetMode="External"/><Relationship Id="rId7" Type="http://schemas.openxmlformats.org/officeDocument/2006/relationships/hyperlink" Target="https://cloud.tencent.com/developer/article/1151776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refman/5.7/en/char.html" TargetMode="External"/><Relationship Id="rId5" Type="http://schemas.openxmlformats.org/officeDocument/2006/relationships/hyperlink" Target="https://www.jianshu.com/p/61293b416335" TargetMode="External"/><Relationship Id="rId4" Type="http://schemas.openxmlformats.org/officeDocument/2006/relationships/hyperlink" Target="https://www.icode9.com/content-4-148248.html" TargetMode="External"/><Relationship Id="rId9" Type="http://schemas.openxmlformats.org/officeDocument/2006/relationships/hyperlink" Target="https://cs704.cn/?p=376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4413637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PlusTre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默认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内容可能有误。</a:t>
            </a:r>
            <a:endParaRPr kumimoji="1" lang="en-US" altLang="zh-CN" dirty="0"/>
          </a:p>
          <a:p>
            <a:r>
              <a:rPr kumimoji="1" lang="zh-CN" altLang="en-US" dirty="0"/>
              <a:t>内容有：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、</a:t>
            </a:r>
            <a:r>
              <a:rPr kumimoji="1" lang="zh-CN" altLang="en-US"/>
              <a:t>聚集索引表、</a:t>
            </a:r>
            <a:r>
              <a:rPr kumimoji="1" lang="zh-CN" altLang="en-US" dirty="0"/>
              <a:t>非聚集索引、联合索引、索引覆盖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73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这里看</a:t>
            </a:r>
            <a:r>
              <a:rPr lang="en-US" altLang="zh-CN" dirty="0" err="1"/>
              <a:t>Gliffy</a:t>
            </a:r>
            <a:r>
              <a:rPr lang="zh-CN" altLang="en-US" dirty="0"/>
              <a:t>图。</a:t>
            </a:r>
            <a:endParaRPr lang="en-US" altLang="zh-CN" dirty="0"/>
          </a:p>
          <a:p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推荐大家看这篇文章：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https://cs704.cn/?p=376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79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这里看</a:t>
            </a:r>
            <a:r>
              <a:rPr lang="en-US" altLang="zh-CN" dirty="0" err="1"/>
              <a:t>Gliffy</a:t>
            </a:r>
            <a:r>
              <a:rPr lang="zh-CN" altLang="en-US" dirty="0"/>
              <a:t>图。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聚集和非聚集索引是数据存储方式，不是单独索引类型。</a:t>
            </a:r>
            <a:endParaRPr kumimoji="1" lang="en-US" altLang="zh-CN" dirty="0"/>
          </a:p>
          <a:p>
            <a:r>
              <a:rPr kumimoji="1" lang="zh-CN" altLang="en-US" dirty="0"/>
              <a:t>一张表只能有一个聚集索引。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查询字段不在非聚集索引时，要回表查聚集索引。可通过联合索引实现索引覆盖。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聚集索引类似字典拼音索引，拼音顺序决定字所在顺序。</a:t>
            </a:r>
            <a:endParaRPr kumimoji="1" lang="en-US" altLang="zh-CN" dirty="0"/>
          </a:p>
          <a:p>
            <a:r>
              <a:rPr kumimoji="1" lang="zh-CN" altLang="en-US" dirty="0"/>
              <a:t>非聚集索引类似字典笔画索引，通过笔画找到该字，再拿到页码。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53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这里看</a:t>
            </a:r>
            <a:r>
              <a:rPr lang="en-US" altLang="zh-CN" dirty="0" err="1"/>
              <a:t>Gliffy</a:t>
            </a:r>
            <a:r>
              <a:rPr lang="zh-CN" altLang="en-US" dirty="0"/>
              <a:t>图。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45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注意：为了能区分大小，辅助索引的内部结构上要加主键值。</a:t>
            </a:r>
            <a:endParaRPr lang="en-US" altLang="zh-CN" dirty="0"/>
          </a:p>
          <a:p>
            <a:r>
              <a:rPr lang="zh-CN" altLang="en-US" dirty="0"/>
              <a:t>每建一个索引都会生成一颗</a:t>
            </a:r>
            <a:r>
              <a:rPr lang="en-US" altLang="zh-CN" dirty="0" err="1"/>
              <a:t>B+Tree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1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走覆盖：</a:t>
            </a:r>
            <a:r>
              <a:rPr kumimoji="1" lang="en-US" altLang="zh-CN" dirty="0"/>
              <a:t>select </a:t>
            </a:r>
            <a:r>
              <a:rPr kumimoji="1" lang="en-US" altLang="zh-CN" dirty="0" err="1"/>
              <a:t>id,uid</a:t>
            </a:r>
            <a:r>
              <a:rPr kumimoji="1" lang="en-US" altLang="zh-CN" dirty="0"/>
              <a:t> from 888pic_pic where 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 = 1416;</a:t>
            </a:r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不在</a:t>
            </a:r>
            <a:r>
              <a:rPr kumimoji="1" lang="en-US" altLang="zh-CN" dirty="0" err="1"/>
              <a:t>uid</a:t>
            </a:r>
            <a:r>
              <a:rPr kumimoji="1" lang="zh-CN" altLang="en-US" dirty="0"/>
              <a:t>的索引里还能被覆盖呢？因为</a:t>
            </a:r>
            <a:r>
              <a:rPr kumimoji="1" lang="en-US" altLang="zh-CN" dirty="0" err="1"/>
              <a:t>uid</a:t>
            </a:r>
            <a:r>
              <a:rPr kumimoji="1" lang="zh-CN" altLang="en-US" dirty="0"/>
              <a:t>这个辅助索引的叶子节点中包含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不走覆盖：</a:t>
            </a:r>
            <a:r>
              <a:rPr kumimoji="1" lang="en-US" altLang="zh-CN" dirty="0"/>
              <a:t>select </a:t>
            </a:r>
            <a:r>
              <a:rPr kumimoji="1" lang="en-US" altLang="zh-CN" dirty="0" err="1"/>
              <a:t>id,uid,sh</a:t>
            </a:r>
            <a:r>
              <a:rPr kumimoji="1" lang="en-US" altLang="zh-CN" dirty="0"/>
              <a:t> from 888pic_pic where </a:t>
            </a:r>
            <a:r>
              <a:rPr kumimoji="1" lang="en-US" altLang="zh-CN" dirty="0" err="1"/>
              <a:t>uid</a:t>
            </a:r>
            <a:r>
              <a:rPr kumimoji="1" lang="en-US" altLang="zh-CN" dirty="0"/>
              <a:t> = 1416;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03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、要有自增主键：按顺序存储，减少不必要的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平衡操作。比如你搬家了，要把很多书放在空书架里，如果搬家之前就已经一定规则整理装箱，那就可以无脑按序放入书架。如果是乱糟糟的，那你可能要多花</a:t>
            </a:r>
            <a:r>
              <a:rPr kumimoji="1" lang="en-US" altLang="zh-CN" dirty="0"/>
              <a:t>N</a:t>
            </a:r>
            <a:r>
              <a:rPr kumimoji="1" lang="zh-CN" altLang="en-US" dirty="0"/>
              <a:t>倍的时间去调整书的位置。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、不要太多索引：索引能提高查询效率，这样的设计很愚蠢，但占磁盘空间，最重要的是会大大降低插入、修改、删除的效率。</a:t>
            </a:r>
            <a:endParaRPr kumimoji="1" lang="en-US" altLang="zh-CN" dirty="0"/>
          </a:p>
          <a:p>
            <a:r>
              <a:rPr kumimoji="1" lang="zh-CN" altLang="en-US" dirty="0"/>
              <a:t>每个索引生成一棵树，数据变更时多棵树都需要变动。</a:t>
            </a:r>
            <a:endParaRPr kumimoji="1" lang="en-US" altLang="zh-CN" dirty="0"/>
          </a:p>
          <a:p>
            <a:r>
              <a:rPr kumimoji="1" lang="zh-CN" altLang="en-US" dirty="0"/>
              <a:t>举例：一本</a:t>
            </a:r>
            <a:r>
              <a:rPr kumimoji="1" lang="en-US" altLang="zh-CN" dirty="0"/>
              <a:t>100</a:t>
            </a:r>
            <a:r>
              <a:rPr kumimoji="1" lang="zh-CN" altLang="en-US" dirty="0"/>
              <a:t>页的书，前面</a:t>
            </a:r>
            <a:r>
              <a:rPr kumimoji="1" lang="en-US" altLang="zh-CN" dirty="0"/>
              <a:t>50</a:t>
            </a:r>
            <a:r>
              <a:rPr kumimoji="1" lang="zh-CN" altLang="en-US" dirty="0"/>
              <a:t>页都是目录，内容变动时，</a:t>
            </a:r>
            <a:r>
              <a:rPr kumimoji="1" lang="en-US" altLang="zh-CN" dirty="0"/>
              <a:t>50</a:t>
            </a:r>
            <a:r>
              <a:rPr kumimoji="1" lang="zh-CN" altLang="en-US" dirty="0"/>
              <a:t>页索引也需要变动。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、主键要用整型：整型</a:t>
            </a:r>
            <a:r>
              <a:rPr kumimoji="1" lang="en-US" altLang="zh-CN" dirty="0"/>
              <a:t>4-8</a:t>
            </a:r>
            <a:r>
              <a:rPr kumimoji="1" lang="zh-CN" altLang="en-US" dirty="0"/>
              <a:t>字节，减少索引空间。二级索引（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）叶子存主键值。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、别给性别加索引：区分度太低，数据库会弃用这个索引，加和不加几乎没区别，反而浪费空间。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304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033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109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、存储范围没区别。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zerofill</a:t>
            </a:r>
            <a:r>
              <a:rPr kumimoji="1" lang="zh-CN" altLang="en-US" dirty="0"/>
              <a:t>时，展示上有区别，前面补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不适用于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等浮点类型。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r>
              <a:rPr kumimoji="1" lang="zh-CN" altLang="en-US" dirty="0"/>
              <a:t>推荐使用</a:t>
            </a:r>
            <a:r>
              <a:rPr kumimoji="1" lang="en-US" altLang="zh-CN" dirty="0"/>
              <a:t>10</a:t>
            </a:r>
            <a:r>
              <a:rPr kumimoji="1" lang="zh-CN" altLang="en-US" dirty="0"/>
              <a:t>呢？</a:t>
            </a:r>
            <a:endParaRPr kumimoji="1" lang="en-US" altLang="zh-CN" dirty="0"/>
          </a:p>
          <a:p>
            <a:r>
              <a:rPr kumimoji="1" lang="zh-CN" altLang="en-US" dirty="0"/>
              <a:t>因为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最大值长度不超过</a:t>
            </a:r>
            <a:r>
              <a:rPr kumimoji="1" lang="en-US" altLang="zh-CN" dirty="0"/>
              <a:t>10</a:t>
            </a:r>
            <a:r>
              <a:rPr kumimoji="1" lang="zh-CN" altLang="en-US" dirty="0"/>
              <a:t>位数。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804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31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442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802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存储的字符长度和编码有关，</a:t>
            </a:r>
            <a:r>
              <a:rPr kumimoji="1" lang="en-US" altLang="zh-CN" dirty="0"/>
              <a:t>UTF-8</a:t>
            </a:r>
            <a:r>
              <a:rPr kumimoji="1" lang="zh-CN" altLang="en-US" dirty="0"/>
              <a:t>一个字符占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个字节，最大只能存</a:t>
            </a:r>
            <a:r>
              <a:rPr kumimoji="1" lang="en-US" altLang="zh-CN" dirty="0"/>
              <a:t>21845-2</a:t>
            </a:r>
            <a:r>
              <a:rPr kumimoji="1" lang="zh-CN" altLang="en-US" dirty="0"/>
              <a:t>个字符，如果超出将自动转成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类型。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这里可以新建一张</a:t>
            </a:r>
            <a:r>
              <a:rPr kumimoji="1" lang="zh-CN" altLang="en-US" i="0" dirty="0"/>
              <a:t>表测试一下</a:t>
            </a:r>
            <a:endParaRPr kumimoji="1" lang="en-US" altLang="zh-CN" i="0" dirty="0"/>
          </a:p>
          <a:p>
            <a:r>
              <a:rPr kumimoji="1" lang="zh-CN" altLang="en-US" i="0" dirty="0"/>
              <a:t>只有一个</a:t>
            </a:r>
            <a:r>
              <a:rPr kumimoji="1" lang="en-US" altLang="zh-CN" i="0" dirty="0"/>
              <a:t>varchar utf-8</a:t>
            </a:r>
            <a:r>
              <a:rPr kumimoji="1" lang="zh-CN" altLang="en-US" i="0" dirty="0"/>
              <a:t>字段时。</a:t>
            </a:r>
            <a:endParaRPr kumimoji="1" lang="en-US" altLang="zh-CN" i="0" dirty="0"/>
          </a:p>
          <a:p>
            <a:r>
              <a:rPr kumimoji="1" lang="zh-CN" altLang="en-US" i="0" dirty="0"/>
              <a:t>只有一个</a:t>
            </a:r>
            <a:r>
              <a:rPr kumimoji="1" lang="en-US" altLang="zh-CN" i="0" dirty="0"/>
              <a:t>varchar latin1</a:t>
            </a:r>
            <a:r>
              <a:rPr kumimoji="1" lang="zh-CN" altLang="en-US" i="0" dirty="0"/>
              <a:t>字段时。</a:t>
            </a:r>
            <a:endParaRPr kumimoji="1" lang="en-US" altLang="zh-CN" i="0" dirty="0"/>
          </a:p>
          <a:p>
            <a:r>
              <a:rPr kumimoji="1" lang="zh-CN" altLang="en-US" i="0" dirty="0"/>
              <a:t>一个</a:t>
            </a:r>
            <a:r>
              <a:rPr kumimoji="1" lang="en-US" altLang="zh-CN" i="0" dirty="0"/>
              <a:t>varchar(21843) UTF-8</a:t>
            </a:r>
            <a:r>
              <a:rPr kumimoji="1" lang="zh-CN" altLang="en-US" i="0" dirty="0"/>
              <a:t>时，加一个</a:t>
            </a:r>
            <a:r>
              <a:rPr kumimoji="1" lang="en-US" altLang="zh-CN" i="0" dirty="0"/>
              <a:t>int</a:t>
            </a:r>
            <a:r>
              <a:rPr kumimoji="1" lang="zh-CN" altLang="en-US" i="0" dirty="0"/>
              <a:t>会怎样。</a:t>
            </a:r>
            <a:endParaRPr kumimoji="1" lang="en-US" altLang="zh-CN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107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366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frp</a:t>
            </a:r>
            <a:r>
              <a:rPr kumimoji="1" lang="zh-CN" altLang="en-US" dirty="0"/>
              <a:t>安装：</a:t>
            </a:r>
            <a:r>
              <a:rPr lang="en-US" altLang="zh-CN" dirty="0">
                <a:hlinkClick r:id="rId3"/>
              </a:rPr>
              <a:t>https://sspai.com/post/52523</a:t>
            </a:r>
            <a:endParaRPr lang="en-US" altLang="zh-CN" dirty="0"/>
          </a:p>
          <a:p>
            <a:r>
              <a:rPr kumimoji="1" lang="en-US" altLang="zh-CN" dirty="0"/>
              <a:t>Aerial</a:t>
            </a:r>
            <a:r>
              <a:rPr kumimoji="1" lang="zh-CN" altLang="en-US" dirty="0"/>
              <a:t>：</a:t>
            </a:r>
            <a:r>
              <a:rPr lang="en-US" altLang="zh-CN" dirty="0">
                <a:hlinkClick r:id="rId4"/>
              </a:rPr>
              <a:t>https://github.com/JohnCoates/Aerial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018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参考：</a:t>
            </a:r>
            <a:endParaRPr kumimoji="1"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200" dirty="0"/>
              <a:t>《</a:t>
            </a:r>
            <a:r>
              <a:rPr kumimoji="1" lang="zh-CN" altLang="en-US" sz="1200" dirty="0"/>
              <a:t>高性能</a:t>
            </a:r>
            <a:r>
              <a:rPr kumimoji="1" lang="en-US" altLang="zh-CN" sz="1200" dirty="0"/>
              <a:t>MySQL》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" altLang="zh-CN" sz="1200" dirty="0"/>
              <a:t>MySQL</a:t>
            </a:r>
            <a:r>
              <a:rPr kumimoji="1" lang="zh-CN" altLang="en-US" sz="1200" dirty="0"/>
              <a:t>索引背后的数据结构及算法原理</a:t>
            </a:r>
            <a:r>
              <a:rPr kumimoji="1" lang="en-US" altLang="zh-CN" sz="1200" dirty="0"/>
              <a:t>-</a:t>
            </a:r>
            <a:r>
              <a:rPr lang="en" altLang="zh-CN" sz="1200" dirty="0">
                <a:hlinkClick r:id="rId3"/>
              </a:rPr>
              <a:t> http://blog.codinglabs.org/articles/theory-of-mysql-index.html</a:t>
            </a:r>
            <a:endParaRPr lang="en" altLang="zh-CN" sz="12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200" dirty="0"/>
              <a:t>ICode9 B+</a:t>
            </a:r>
            <a:r>
              <a:rPr kumimoji="1" lang="zh-CN" altLang="en-US" sz="1200" dirty="0"/>
              <a:t>树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lang="en" altLang="zh-CN" sz="1200" dirty="0">
                <a:hlinkClick r:id="rId4"/>
              </a:rPr>
              <a:t>https://www.icode9.com/content-4-148248.html</a:t>
            </a:r>
            <a:endParaRPr lang="en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" altLang="zh-CN" sz="1200" dirty="0"/>
              <a:t>MySQL </a:t>
            </a:r>
            <a:r>
              <a:rPr lang="zh-CN" altLang="en-US" sz="1200" dirty="0"/>
              <a:t>整型长度的含义</a:t>
            </a:r>
            <a:r>
              <a:rPr kumimoji="1" lang="en-US" altLang="zh-CN" sz="1200" dirty="0"/>
              <a:t> - </a:t>
            </a:r>
            <a:r>
              <a:rPr lang="en" altLang="zh-CN" sz="1200" dirty="0">
                <a:hlinkClick r:id="rId5"/>
              </a:rPr>
              <a:t>https://www.jianshu.com/p/61293b416335</a:t>
            </a:r>
            <a:endParaRPr lang="en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" altLang="zh-CN" sz="1200" dirty="0"/>
              <a:t>The CHAR and VARCHAR Types</a:t>
            </a:r>
            <a:r>
              <a:rPr lang="en-US" altLang="zh-CN" sz="1200" dirty="0"/>
              <a:t> - </a:t>
            </a:r>
            <a:r>
              <a:rPr lang="en" altLang="zh-CN" sz="1200" dirty="0">
                <a:hlinkClick r:id="rId6"/>
              </a:rPr>
              <a:t>https://dev.mysql.com/doc/refman/5.7/en/char.html</a:t>
            </a:r>
            <a:endParaRPr lang="en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" altLang="zh-CN" sz="1200" dirty="0"/>
              <a:t>MySQL </a:t>
            </a:r>
            <a:r>
              <a:rPr lang="zh-CN" altLang="en-US" sz="1200" dirty="0"/>
              <a:t>枚举类型的“八宗罪”</a:t>
            </a:r>
            <a:r>
              <a:rPr lang="en-US" altLang="zh-CN" sz="1200" dirty="0"/>
              <a:t> - </a:t>
            </a:r>
            <a:r>
              <a:rPr lang="en" altLang="zh-CN" sz="1200" dirty="0">
                <a:hlinkClick r:id="rId7"/>
              </a:rPr>
              <a:t>https://cloud.tencent.com/developer/article/1151776</a:t>
            </a:r>
            <a:endParaRPr lang="en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/>
              <a:t>从</a:t>
            </a:r>
            <a:r>
              <a:rPr lang="en-US" altLang="zh-CN" sz="1200" dirty="0"/>
              <a:t>B</a:t>
            </a:r>
            <a:r>
              <a:rPr lang="zh-CN" altLang="en-US" sz="1200" dirty="0"/>
              <a:t>树、</a:t>
            </a:r>
            <a:r>
              <a:rPr lang="en-US" altLang="zh-CN" sz="1200" dirty="0"/>
              <a:t>B+</a:t>
            </a:r>
            <a:r>
              <a:rPr lang="zh-CN" altLang="en-US" sz="1200" dirty="0"/>
              <a:t>树、</a:t>
            </a:r>
            <a:r>
              <a:rPr lang="en-US" altLang="zh-CN" sz="1200" dirty="0"/>
              <a:t>B*</a:t>
            </a:r>
            <a:r>
              <a:rPr lang="zh-CN" altLang="en-US" sz="1200" dirty="0"/>
              <a:t>树谈到</a:t>
            </a:r>
            <a:r>
              <a:rPr lang="en-US" altLang="zh-CN" sz="1200" dirty="0"/>
              <a:t>R </a:t>
            </a:r>
            <a:r>
              <a:rPr lang="zh-CN" altLang="en-US" sz="1200" dirty="0"/>
              <a:t>树 </a:t>
            </a:r>
            <a:r>
              <a:rPr lang="en-US" altLang="zh-CN" sz="1200" dirty="0"/>
              <a:t>- </a:t>
            </a:r>
            <a:r>
              <a:rPr lang="en-US" altLang="zh-CN" sz="1200" dirty="0">
                <a:hlinkClick r:id="rId8"/>
              </a:rPr>
              <a:t>https://blog.csdn.net/v_JULY_v/article/details/6530142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/>
              <a:t>MySQL</a:t>
            </a:r>
            <a:r>
              <a:rPr lang="zh-CN" altLang="en-US" sz="1200" dirty="0"/>
              <a:t>是怎样运行的 </a:t>
            </a:r>
            <a:r>
              <a:rPr lang="en-US" altLang="zh-CN" sz="1200" dirty="0"/>
              <a:t>- </a:t>
            </a:r>
            <a:r>
              <a:rPr lang="en-US" altLang="zh-CN" sz="1200" dirty="0">
                <a:hlinkClick r:id="rId9"/>
              </a:rPr>
              <a:t>https://cs704.cn/?p=376</a:t>
            </a:r>
            <a:endParaRPr lang="en-US" altLang="zh-CN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/>
              <a:t>……</a:t>
            </a:r>
            <a:endParaRPr lang="en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60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总结成两个字“索引”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18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关键词：数据结构、快速查询、快速更新</a:t>
            </a:r>
            <a:endParaRPr kumimoji="1" lang="en-US" altLang="zh-CN" dirty="0"/>
          </a:p>
          <a:p>
            <a:r>
              <a:rPr kumimoji="1" lang="zh-CN" altLang="en-US" dirty="0"/>
              <a:t>哈希：精确匹配、不能范围查找。多用</a:t>
            </a:r>
            <a:r>
              <a:rPr kumimoji="1" lang="en-US" altLang="zh-CN" dirty="0"/>
              <a:t>Memcached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代替。重复时索引会指向到多个数据。</a:t>
            </a:r>
            <a:endParaRPr kumimoji="1" lang="en-US" altLang="zh-CN" dirty="0"/>
          </a:p>
          <a:p>
            <a:r>
              <a:rPr kumimoji="1" lang="zh-CN" altLang="en-US" dirty="0"/>
              <a:t>全文索引：性能不佳，多用</a:t>
            </a:r>
            <a:r>
              <a:rPr kumimoji="1" lang="en-US" altLang="zh-CN" dirty="0"/>
              <a:t>ES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Sphinx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Solr</a:t>
            </a:r>
            <a:r>
              <a:rPr kumimoji="1" lang="zh-CN" altLang="en-US" dirty="0"/>
              <a:t>代替。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7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这页不需要详细讲，后面总结</a:t>
            </a:r>
            <a:r>
              <a:rPr kumimoji="1" lang="en-US" altLang="zh-CN" sz="1200" dirty="0" err="1"/>
              <a:t>B+Tree</a:t>
            </a:r>
            <a:r>
              <a:rPr kumimoji="1" lang="zh-CN" altLang="en-US" sz="1200" dirty="0"/>
              <a:t>的优势就可以。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[</a:t>
            </a:r>
            <a:r>
              <a:rPr kumimoji="1" lang="zh-CN" altLang="en-US" sz="1200" dirty="0"/>
              <a:t>注</a:t>
            </a:r>
            <a:r>
              <a:rPr kumimoji="1" lang="en-US" altLang="zh-CN" sz="1200" dirty="0"/>
              <a:t>1]</a:t>
            </a:r>
            <a:r>
              <a:rPr kumimoji="1" lang="zh-CN" altLang="en-US" sz="1200" dirty="0"/>
              <a:t>：当根节点子树小于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时不能称为树</a:t>
            </a:r>
            <a:endParaRPr kumimoji="1" lang="en-US" altLang="zh-CN" sz="1200" dirty="0"/>
          </a:p>
          <a:p>
            <a:r>
              <a:rPr kumimoji="1" lang="zh-CN" altLang="en-US" dirty="0"/>
              <a:t>新增、更新、删除数据时都需要变动树的结构来满足这些特点。</a:t>
            </a:r>
            <a:endParaRPr kumimoji="1" lang="en-US" altLang="zh-CN" dirty="0"/>
          </a:p>
          <a:p>
            <a:r>
              <a:rPr kumimoji="1" lang="zh-CN" altLang="en-US" dirty="0"/>
              <a:t>不要晕，记不住没关系，并不影响我们理解索引。</a:t>
            </a:r>
            <a:endParaRPr kumimoji="1" lang="en-US" altLang="zh-CN" dirty="0"/>
          </a:p>
          <a:p>
            <a:r>
              <a:rPr kumimoji="1" lang="zh-CN" altLang="en-US" dirty="0"/>
              <a:t>今天主要讲的是索引，关于</a:t>
            </a:r>
            <a:r>
              <a:rPr kumimoji="1" lang="en-US" altLang="zh-CN" dirty="0"/>
              <a:t>B</a:t>
            </a:r>
            <a:r>
              <a:rPr kumimoji="1" lang="zh-CN" altLang="en-US" dirty="0"/>
              <a:t>树的详细内容大家可以自己去了解。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50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这一页也不需要详细讲，后面一页总结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优势。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B+Tree</a:t>
            </a:r>
            <a:r>
              <a:rPr kumimoji="1" lang="zh-CN" altLang="en-US" dirty="0"/>
              <a:t>每次查询都到叶子节点再返回，查询时间非常稳定。</a:t>
            </a:r>
            <a:endParaRPr kumimoji="1" lang="en-US" altLang="zh-CN" dirty="0"/>
          </a:p>
          <a:p>
            <a:r>
              <a:rPr kumimoji="1" lang="zh-CN" altLang="en-US" dirty="0"/>
              <a:t>因为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有这些限制来加快查询效率，在节点发生变化时，要花额外的性能去维护这个平衡性。</a:t>
            </a:r>
            <a:endParaRPr kumimoji="1" lang="en-US" altLang="zh-CN" dirty="0"/>
          </a:p>
          <a:p>
            <a:r>
              <a:rPr kumimoji="1" lang="zh-CN" altLang="en-US" dirty="0"/>
              <a:t>这页看起来很头疼，我们不展开讲，记住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的优点就可以。有兴趣的可以下载这个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自己看。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68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B-Tree</a:t>
            </a:r>
            <a:r>
              <a:rPr lang="zh-CN" altLang="en-US" dirty="0"/>
              <a:t>不讲。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知乎提问：</a:t>
            </a:r>
            <a:r>
              <a:rPr lang="en-US" altLang="zh-CN" dirty="0">
                <a:hlinkClick r:id="rId3"/>
              </a:rPr>
              <a:t>https://www.zhihu.com/question/344136375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72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MySQL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MyISAM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存储引擎的索引都是用的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这种数据结果来存储。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为什么索引不放在内存里？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0</a:t>
            </a:r>
            <a:r>
              <a:rPr kumimoji="1" lang="zh-CN" altLang="en-US" dirty="0"/>
              <a:t>、根节点常驻内存。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、索引文件会非常大，一个甚至多个库（给大家看两张图）。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、硬盘价格便宜。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、用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后，查询效率能接受。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、聚集索引，异常庞大。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79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zh-CN" altLang="en-US" dirty="0"/>
              <a:t>平衡演示可以看：</a:t>
            </a:r>
            <a:r>
              <a:rPr lang="en-US" altLang="zh-CN" dirty="0">
                <a:hlinkClick r:id="rId3"/>
              </a:rPr>
              <a:t>https://www.cs.usfca.edu/~galles/visualization/BPlusTree.html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944-5E8D-1C4D-98DE-8DB199B46C4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48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1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2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tedier/frp/blob/master/README_zh.m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EC615-7195-2048-B20E-E5C42CB26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Apple Symbols" panose="02000000000000000000" pitchFamily="2" charset="-79"/>
                <a:ea typeface="华文行楷" panose="02010800040101010101" pitchFamily="2" charset="-122"/>
              </a:rPr>
              <a:t>MySQL</a:t>
            </a:r>
            <a:r>
              <a:rPr kumimoji="1" lang="zh-CN" altLang="en-US" cap="none">
                <a:latin typeface="Apple Symbols" panose="02000000000000000000" pitchFamily="2" charset="-79"/>
                <a:ea typeface="华文行楷" panose="02010800040101010101" pitchFamily="2" charset="-122"/>
              </a:rPr>
              <a:t>索引入门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01C8E3-0523-0A44-AD61-C85A55FE9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>
                <a:ea typeface="华文行楷" panose="02010800040101010101" pitchFamily="2" charset="-122"/>
              </a:rPr>
              <a:t>刘寺明</a:t>
            </a:r>
          </a:p>
        </p:txBody>
      </p:sp>
    </p:spTree>
    <p:extLst>
      <p:ext uri="{BB962C8B-B14F-4D97-AF65-F5344CB8AC3E}">
        <p14:creationId xmlns:p14="http://schemas.microsoft.com/office/powerpoint/2010/main" val="170487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6C6C6-759F-46DD-A7D4-D8C21403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8582"/>
            <a:ext cx="10131425" cy="1456267"/>
          </a:xfrm>
        </p:spPr>
        <p:txBody>
          <a:bodyPr/>
          <a:lstStyle/>
          <a:p>
            <a:r>
              <a:rPr lang="zh-CN" altLang="en-US" dirty="0"/>
              <a:t>页的概念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184A-A1C1-4EB0-A67C-70DF03B9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4849"/>
            <a:ext cx="10131425" cy="1760081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/>
              <a:t>默认一页</a:t>
            </a:r>
            <a:r>
              <a:rPr lang="en-US" altLang="zh-CN" sz="1600" dirty="0"/>
              <a:t>16KB</a:t>
            </a:r>
            <a:r>
              <a:rPr lang="zh-CN" altLang="en-US" sz="1600" dirty="0"/>
              <a:t>（</a:t>
            </a:r>
            <a:r>
              <a:rPr lang="en-US" altLang="zh-CN" sz="1600" dirty="0"/>
              <a:t>MySQL</a:t>
            </a:r>
            <a:r>
              <a:rPr lang="zh-CN" altLang="en-US" sz="1600" dirty="0"/>
              <a:t>里可以设置大小）</a:t>
            </a:r>
            <a:endParaRPr lang="en-US" altLang="zh-CN" sz="1600" dirty="0"/>
          </a:p>
          <a:p>
            <a:r>
              <a:rPr lang="zh-CN" altLang="en-US" sz="1600" dirty="0"/>
              <a:t>一个页存储一个节点，因此页中的关键字之间是物理相邻。</a:t>
            </a:r>
            <a:endParaRPr lang="en-US" altLang="zh-CN" sz="1600" dirty="0"/>
          </a:p>
          <a:p>
            <a:r>
              <a:rPr lang="zh-CN" altLang="en-US" sz="1600" dirty="0"/>
              <a:t>各个页之间可能不物理相邻。</a:t>
            </a:r>
            <a:endParaRPr lang="en-US" altLang="zh-CN" sz="1600" dirty="0"/>
          </a:p>
          <a:p>
            <a:r>
              <a:rPr lang="en-US" altLang="zh-CN" sz="1600" dirty="0"/>
              <a:t>16KB</a:t>
            </a:r>
            <a:r>
              <a:rPr lang="zh-CN" altLang="en-US" sz="1600" dirty="0"/>
              <a:t>能存</a:t>
            </a:r>
            <a:r>
              <a:rPr lang="en-US" altLang="zh-CN" sz="1600" dirty="0"/>
              <a:t>4096</a:t>
            </a:r>
            <a:r>
              <a:rPr lang="zh-CN" altLang="en-US" sz="1600" dirty="0"/>
              <a:t>个</a:t>
            </a:r>
            <a:r>
              <a:rPr lang="en-US" altLang="zh-CN" sz="1600" dirty="0"/>
              <a:t>int</a:t>
            </a:r>
            <a:r>
              <a:rPr lang="zh-CN" altLang="en-US" sz="1600" dirty="0"/>
              <a:t>值，因此一个节点最多能存</a:t>
            </a:r>
            <a:r>
              <a:rPr lang="en-US" altLang="zh-CN" sz="1600" dirty="0"/>
              <a:t>4096</a:t>
            </a:r>
            <a:r>
              <a:rPr lang="zh-CN" altLang="en-US" sz="1600" dirty="0"/>
              <a:t>个</a:t>
            </a:r>
            <a:r>
              <a:rPr lang="en-US" altLang="zh-CN" sz="1600" dirty="0"/>
              <a:t>int</a:t>
            </a:r>
            <a:r>
              <a:rPr lang="zh-CN" altLang="en-US" sz="1600" dirty="0"/>
              <a:t>关键字（页中还需要存储其他信息）。</a:t>
            </a:r>
            <a:endParaRPr lang="en-US" altLang="zh-CN" sz="1600" dirty="0"/>
          </a:p>
          <a:p>
            <a:r>
              <a:rPr lang="en-US" altLang="zh-CN" sz="1600" dirty="0"/>
              <a:t>16KB</a:t>
            </a:r>
            <a:r>
              <a:rPr lang="zh-CN" altLang="en-US" sz="1600" dirty="0"/>
              <a:t>能存</a:t>
            </a:r>
            <a:r>
              <a:rPr lang="en-US" altLang="zh-CN" sz="1600" dirty="0"/>
              <a:t>5461</a:t>
            </a:r>
            <a:r>
              <a:rPr lang="zh-CN" altLang="en-US" sz="1600" dirty="0"/>
              <a:t>个字符</a:t>
            </a:r>
            <a:r>
              <a:rPr lang="en-US" altLang="zh-CN" sz="1600" dirty="0"/>
              <a:t>(UTF-8)</a:t>
            </a:r>
            <a:r>
              <a:rPr lang="zh-CN" altLang="en-US" sz="1600" dirty="0"/>
              <a:t>，因此一个节点最多能存</a:t>
            </a:r>
            <a:r>
              <a:rPr lang="en-US" altLang="zh-CN" sz="1600" dirty="0"/>
              <a:t>500</a:t>
            </a:r>
            <a:r>
              <a:rPr lang="zh-CN" altLang="en-US" sz="1600" dirty="0"/>
              <a:t>多个</a:t>
            </a:r>
            <a:r>
              <a:rPr lang="en-US" altLang="zh-CN" sz="1600" dirty="0"/>
              <a:t>char(10) UTF-8</a:t>
            </a:r>
            <a:r>
              <a:rPr lang="zh-CN" altLang="en-US" sz="1600" dirty="0"/>
              <a:t> （页中还需要存储其他信息） 。</a:t>
            </a:r>
            <a:endParaRPr lang="en-US" altLang="zh-CN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9F9BCD-04C9-4A83-A2AA-548EFDC8BE05}"/>
              </a:ext>
            </a:extLst>
          </p:cNvPr>
          <p:cNvSpPr txBox="1"/>
          <p:nvPr/>
        </p:nvSpPr>
        <p:spPr>
          <a:xfrm>
            <a:off x="685801" y="3625398"/>
            <a:ext cx="10579395" cy="285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假设一个</a:t>
            </a:r>
            <a:r>
              <a:rPr lang="en-US" altLang="zh-CN" sz="1600" dirty="0" err="1">
                <a:solidFill>
                  <a:srgbClr val="00B050"/>
                </a:solidFill>
              </a:rPr>
              <a:t>InnoDB</a:t>
            </a:r>
            <a:r>
              <a:rPr lang="zh-CN" altLang="en-US" sz="1600" dirty="0">
                <a:solidFill>
                  <a:srgbClr val="00B050"/>
                </a:solidFill>
              </a:rPr>
              <a:t>表由</a:t>
            </a:r>
            <a:r>
              <a:rPr lang="en-US" altLang="zh-CN" sz="1600" dirty="0">
                <a:solidFill>
                  <a:srgbClr val="00B050"/>
                </a:solidFill>
              </a:rPr>
              <a:t>id int(10) unsigned</a:t>
            </a:r>
            <a:r>
              <a:rPr lang="zh-CN" altLang="en-US" sz="1600" dirty="0">
                <a:solidFill>
                  <a:srgbClr val="00B050"/>
                </a:solidFill>
              </a:rPr>
              <a:t>、</a:t>
            </a:r>
            <a:r>
              <a:rPr lang="en-US" altLang="zh-CN" sz="1600" dirty="0">
                <a:solidFill>
                  <a:srgbClr val="00B050"/>
                </a:solidFill>
              </a:rPr>
              <a:t>name varchar(20) utf8</a:t>
            </a:r>
            <a:r>
              <a:rPr lang="zh-CN" altLang="en-US" sz="1600" dirty="0">
                <a:solidFill>
                  <a:srgbClr val="00B050"/>
                </a:solidFill>
              </a:rPr>
              <a:t>组成，一行数据最多占</a:t>
            </a:r>
            <a:r>
              <a:rPr lang="en-US" altLang="zh-CN" sz="1600" dirty="0">
                <a:solidFill>
                  <a:srgbClr val="00B050"/>
                </a:solidFill>
              </a:rPr>
              <a:t>4+(20*3+1) = 65</a:t>
            </a:r>
            <a:r>
              <a:rPr lang="zh-CN" altLang="en-US" sz="1600" dirty="0">
                <a:solidFill>
                  <a:srgbClr val="00B050"/>
                </a:solidFill>
              </a:rPr>
              <a:t>字节，其中</a:t>
            </a:r>
            <a:r>
              <a:rPr lang="en-US" altLang="zh-CN" sz="1600" dirty="0">
                <a:solidFill>
                  <a:srgbClr val="00B050"/>
                </a:solidFill>
              </a:rPr>
              <a:t>id</a:t>
            </a:r>
            <a:r>
              <a:rPr lang="zh-CN" altLang="en-US" sz="1600" dirty="0">
                <a:solidFill>
                  <a:srgbClr val="00B050"/>
                </a:solidFill>
              </a:rPr>
              <a:t>是自增主键。</a:t>
            </a:r>
            <a:endParaRPr lang="en-US" altLang="zh-CN" sz="1600" dirty="0">
              <a:solidFill>
                <a:srgbClr val="00B050"/>
              </a:solidFill>
            </a:endParaRPr>
          </a:p>
          <a:p>
            <a:endParaRPr lang="en-US" altLang="zh-CN" sz="16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那么：</a:t>
            </a:r>
            <a:r>
              <a:rPr lang="en-US" altLang="zh-CN" sz="1400" dirty="0" err="1">
                <a:solidFill>
                  <a:srgbClr val="00B050"/>
                </a:solidFill>
              </a:rPr>
              <a:t>B+Tree</a:t>
            </a:r>
            <a:r>
              <a:rPr lang="zh-CN" altLang="en-US" sz="1400" dirty="0">
                <a:solidFill>
                  <a:srgbClr val="00B050"/>
                </a:solidFill>
              </a:rPr>
              <a:t>中一个内节点能存上千个主键</a:t>
            </a:r>
            <a:r>
              <a:rPr lang="en-US" altLang="zh-CN" sz="1400" dirty="0">
                <a:solidFill>
                  <a:srgbClr val="00B050"/>
                </a:solidFill>
              </a:rPr>
              <a:t>id</a:t>
            </a:r>
            <a:r>
              <a:rPr lang="zh-CN" altLang="en-US" sz="1400" dirty="0">
                <a:solidFill>
                  <a:srgbClr val="00B050"/>
                </a:solidFill>
              </a:rPr>
              <a:t>，一个叶子节点能存</a:t>
            </a:r>
            <a:r>
              <a:rPr lang="en-US" altLang="zh-CN" sz="1400" dirty="0">
                <a:solidFill>
                  <a:srgbClr val="00B050"/>
                </a:solidFill>
              </a:rPr>
              <a:t>16</a:t>
            </a:r>
            <a:r>
              <a:rPr lang="zh-CN" altLang="en-US" sz="1400" dirty="0">
                <a:solidFill>
                  <a:srgbClr val="00B050"/>
                </a:solidFill>
              </a:rPr>
              <a:t>*</a:t>
            </a:r>
            <a:r>
              <a:rPr lang="en-US" altLang="zh-CN" sz="1400" dirty="0">
                <a:solidFill>
                  <a:srgbClr val="00B050"/>
                </a:solidFill>
              </a:rPr>
              <a:t>1024/65 = 252</a:t>
            </a:r>
            <a:r>
              <a:rPr lang="zh-CN" altLang="en-US" sz="1400" dirty="0">
                <a:solidFill>
                  <a:srgbClr val="00B050"/>
                </a:solidFill>
              </a:rPr>
              <a:t>行数据（实际达不到）。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假设：一个内节点能存</a:t>
            </a:r>
            <a:r>
              <a:rPr lang="en-US" altLang="zh-CN" sz="1400" dirty="0">
                <a:solidFill>
                  <a:srgbClr val="00B050"/>
                </a:solidFill>
              </a:rPr>
              <a:t>1000</a:t>
            </a:r>
            <a:r>
              <a:rPr lang="zh-CN" altLang="en-US" sz="1400" dirty="0">
                <a:solidFill>
                  <a:srgbClr val="00B050"/>
                </a:solidFill>
              </a:rPr>
              <a:t>个主键</a:t>
            </a:r>
            <a:r>
              <a:rPr lang="en-US" altLang="zh-CN" sz="1400" dirty="0">
                <a:solidFill>
                  <a:srgbClr val="00B050"/>
                </a:solidFill>
              </a:rPr>
              <a:t>id</a:t>
            </a:r>
            <a:r>
              <a:rPr lang="zh-CN" altLang="en-US" sz="1400" dirty="0">
                <a:solidFill>
                  <a:srgbClr val="00B050"/>
                </a:solidFill>
              </a:rPr>
              <a:t>（</a:t>
            </a:r>
            <a:r>
              <a:rPr lang="en-US" altLang="zh-CN" sz="1400" dirty="0">
                <a:solidFill>
                  <a:srgbClr val="00B050"/>
                </a:solidFill>
              </a:rPr>
              <a:t>1000</a:t>
            </a:r>
            <a:r>
              <a:rPr lang="zh-CN" altLang="en-US" sz="1400" dirty="0">
                <a:solidFill>
                  <a:srgbClr val="00B050"/>
                </a:solidFill>
              </a:rPr>
              <a:t>阶），一个叶子节点能存</a:t>
            </a:r>
            <a:r>
              <a:rPr lang="en-US" altLang="zh-CN" sz="1400" dirty="0">
                <a:solidFill>
                  <a:srgbClr val="00B050"/>
                </a:solidFill>
              </a:rPr>
              <a:t>100</a:t>
            </a:r>
            <a:r>
              <a:rPr lang="zh-CN" altLang="en-US" sz="1400" dirty="0">
                <a:solidFill>
                  <a:srgbClr val="00B050"/>
                </a:solidFill>
              </a:rPr>
              <a:t>行数据。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那么：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2">
              <a:lnSpc>
                <a:spcPct val="125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1</a:t>
            </a:r>
            <a:r>
              <a:rPr lang="zh-CN" altLang="en-US" sz="1400" dirty="0">
                <a:solidFill>
                  <a:srgbClr val="00B050"/>
                </a:solidFill>
              </a:rPr>
              <a:t>层</a:t>
            </a:r>
            <a:r>
              <a:rPr lang="en-US" altLang="zh-CN" sz="1400" dirty="0" err="1">
                <a:solidFill>
                  <a:srgbClr val="00B050"/>
                </a:solidFill>
              </a:rPr>
              <a:t>B+Tree</a:t>
            </a:r>
            <a:r>
              <a:rPr lang="zh-CN" altLang="en-US" sz="1400" dirty="0">
                <a:solidFill>
                  <a:srgbClr val="00B050"/>
                </a:solidFill>
              </a:rPr>
              <a:t>能存</a:t>
            </a:r>
            <a:r>
              <a:rPr lang="en-US" altLang="zh-CN" sz="1400" dirty="0">
                <a:solidFill>
                  <a:srgbClr val="00B050"/>
                </a:solidFill>
              </a:rPr>
              <a:t>100</a:t>
            </a:r>
            <a:r>
              <a:rPr lang="zh-CN" altLang="en-US" sz="1400" dirty="0">
                <a:solidFill>
                  <a:srgbClr val="00B050"/>
                </a:solidFill>
              </a:rPr>
              <a:t>行数据（只有叶子节点）</a:t>
            </a:r>
            <a:r>
              <a:rPr lang="en-US" altLang="zh-CN" sz="1400" dirty="0">
                <a:solidFill>
                  <a:srgbClr val="00B050"/>
                </a:solidFill>
              </a:rPr>
              <a:t>;</a:t>
            </a:r>
          </a:p>
          <a:p>
            <a:pPr lvl="2">
              <a:lnSpc>
                <a:spcPct val="125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2</a:t>
            </a:r>
            <a:r>
              <a:rPr lang="zh-CN" altLang="en-US" sz="1400" dirty="0">
                <a:solidFill>
                  <a:srgbClr val="00B050"/>
                </a:solidFill>
              </a:rPr>
              <a:t>层</a:t>
            </a:r>
            <a:r>
              <a:rPr lang="en-US" altLang="zh-CN" sz="1400" dirty="0" err="1">
                <a:solidFill>
                  <a:srgbClr val="00B050"/>
                </a:solidFill>
              </a:rPr>
              <a:t>B+Tree</a:t>
            </a:r>
            <a:r>
              <a:rPr lang="zh-CN" altLang="en-US" sz="1400" dirty="0">
                <a:solidFill>
                  <a:srgbClr val="00B050"/>
                </a:solidFill>
              </a:rPr>
              <a:t>能存</a:t>
            </a:r>
            <a:r>
              <a:rPr lang="en-US" altLang="zh-CN" sz="1400" dirty="0">
                <a:solidFill>
                  <a:srgbClr val="00B050"/>
                </a:solidFill>
              </a:rPr>
              <a:t>1000</a:t>
            </a:r>
            <a:r>
              <a:rPr lang="zh-CN" altLang="en-US" sz="1400" dirty="0">
                <a:solidFill>
                  <a:srgbClr val="00B050"/>
                </a:solidFill>
              </a:rPr>
              <a:t>*</a:t>
            </a:r>
            <a:r>
              <a:rPr lang="en-US" altLang="zh-CN" sz="1400" dirty="0">
                <a:solidFill>
                  <a:srgbClr val="00B050"/>
                </a:solidFill>
              </a:rPr>
              <a:t>100</a:t>
            </a:r>
            <a:r>
              <a:rPr lang="zh-CN" altLang="en-US" sz="1400" dirty="0">
                <a:solidFill>
                  <a:srgbClr val="00B050"/>
                </a:solidFill>
              </a:rPr>
              <a:t>行数据；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2">
              <a:lnSpc>
                <a:spcPct val="125000"/>
              </a:lnSpc>
            </a:pPr>
            <a:r>
              <a:rPr lang="en-US" altLang="zh-CN" sz="1400" dirty="0">
                <a:solidFill>
                  <a:srgbClr val="00B050"/>
                </a:solidFill>
              </a:rPr>
              <a:t>3</a:t>
            </a:r>
            <a:r>
              <a:rPr lang="zh-CN" altLang="en-US" sz="1400" dirty="0">
                <a:solidFill>
                  <a:srgbClr val="00B050"/>
                </a:solidFill>
              </a:rPr>
              <a:t>层</a:t>
            </a:r>
            <a:r>
              <a:rPr lang="en-US" altLang="zh-CN" sz="1400" dirty="0" err="1">
                <a:solidFill>
                  <a:srgbClr val="00B050"/>
                </a:solidFill>
              </a:rPr>
              <a:t>B+Tree</a:t>
            </a:r>
            <a:r>
              <a:rPr lang="zh-CN" altLang="en-US" sz="1400" dirty="0">
                <a:solidFill>
                  <a:srgbClr val="00B050"/>
                </a:solidFill>
              </a:rPr>
              <a:t>能存</a:t>
            </a:r>
            <a:r>
              <a:rPr lang="en-US" altLang="zh-CN" sz="1400" dirty="0">
                <a:solidFill>
                  <a:srgbClr val="00B050"/>
                </a:solidFill>
              </a:rPr>
              <a:t>1000</a:t>
            </a:r>
            <a:r>
              <a:rPr lang="zh-CN" altLang="en-US" sz="1400" dirty="0">
                <a:solidFill>
                  <a:srgbClr val="00B050"/>
                </a:solidFill>
              </a:rPr>
              <a:t>*</a:t>
            </a:r>
            <a:r>
              <a:rPr lang="en-US" altLang="zh-CN" sz="1400" dirty="0">
                <a:solidFill>
                  <a:srgbClr val="00B050"/>
                </a:solidFill>
              </a:rPr>
              <a:t>1000</a:t>
            </a:r>
            <a:r>
              <a:rPr lang="zh-CN" altLang="en-US" sz="1400" dirty="0">
                <a:solidFill>
                  <a:srgbClr val="00B050"/>
                </a:solidFill>
              </a:rPr>
              <a:t>*</a:t>
            </a:r>
            <a:r>
              <a:rPr lang="en-US" altLang="zh-CN" sz="1400" dirty="0">
                <a:solidFill>
                  <a:srgbClr val="00B050"/>
                </a:solidFill>
              </a:rPr>
              <a:t>100</a:t>
            </a:r>
            <a:r>
              <a:rPr lang="zh-CN" altLang="en-US" sz="1400" dirty="0">
                <a:solidFill>
                  <a:srgbClr val="00B050"/>
                </a:solidFill>
              </a:rPr>
              <a:t>行数据</a:t>
            </a:r>
            <a:r>
              <a:rPr lang="en-US" altLang="zh-CN" sz="1400" dirty="0">
                <a:solidFill>
                  <a:srgbClr val="00B050"/>
                </a:solidFill>
              </a:rPr>
              <a:t>……</a:t>
            </a:r>
          </a:p>
          <a:p>
            <a:pPr lvl="2">
              <a:lnSpc>
                <a:spcPct val="125000"/>
              </a:lnSpc>
            </a:pPr>
            <a:r>
              <a:rPr lang="zh-CN" altLang="en-US" sz="1400" dirty="0">
                <a:solidFill>
                  <a:srgbClr val="00B050"/>
                </a:solidFill>
              </a:rPr>
              <a:t>所以一般来说索引的</a:t>
            </a:r>
            <a:r>
              <a:rPr lang="en-US" altLang="zh-CN" sz="1400" dirty="0" err="1">
                <a:solidFill>
                  <a:srgbClr val="00B050"/>
                </a:solidFill>
              </a:rPr>
              <a:t>B+Tree</a:t>
            </a:r>
            <a:r>
              <a:rPr lang="zh-CN" altLang="en-US" sz="1400" dirty="0">
                <a:solidFill>
                  <a:srgbClr val="00B050"/>
                </a:solidFill>
              </a:rPr>
              <a:t>高不会超过</a:t>
            </a:r>
            <a:r>
              <a:rPr lang="en-US" altLang="zh-CN" sz="1400" dirty="0">
                <a:solidFill>
                  <a:srgbClr val="00B050"/>
                </a:solidFill>
              </a:rPr>
              <a:t>4</a:t>
            </a:r>
            <a:r>
              <a:rPr lang="zh-CN" altLang="en-US" sz="1400" dirty="0">
                <a:solidFill>
                  <a:srgbClr val="00B050"/>
                </a:solidFill>
              </a:rPr>
              <a:t>层（</a:t>
            </a:r>
            <a:r>
              <a:rPr lang="en-US" altLang="zh-CN" sz="1400" dirty="0">
                <a:solidFill>
                  <a:srgbClr val="00B050"/>
                </a:solidFill>
              </a:rPr>
              <a:t>3</a:t>
            </a:r>
            <a:r>
              <a:rPr lang="zh-CN" altLang="en-US" sz="1400" dirty="0">
                <a:solidFill>
                  <a:srgbClr val="00B050"/>
                </a:solidFill>
              </a:rPr>
              <a:t>次</a:t>
            </a:r>
            <a:r>
              <a:rPr lang="en-US" altLang="zh-CN" sz="1400" dirty="0">
                <a:solidFill>
                  <a:srgbClr val="00B050"/>
                </a:solidFill>
              </a:rPr>
              <a:t>IO</a:t>
            </a:r>
            <a:r>
              <a:rPr lang="zh-CN" altLang="en-US" sz="1400" dirty="0">
                <a:solidFill>
                  <a:srgbClr val="00B050"/>
                </a:solidFill>
              </a:rPr>
              <a:t>操作），查询效率非常高。</a:t>
            </a:r>
          </a:p>
        </p:txBody>
      </p:sp>
    </p:spTree>
    <p:extLst>
      <p:ext uri="{BB962C8B-B14F-4D97-AF65-F5344CB8AC3E}">
        <p14:creationId xmlns:p14="http://schemas.microsoft.com/office/powerpoint/2010/main" val="831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13460-99D6-D048-96F5-9322ABB4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聚集索引和非聚集索引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4A388-936A-6846-9B22-6D7E2F3DB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聚集索引</a:t>
            </a:r>
            <a:r>
              <a:rPr kumimoji="1" lang="en-US" altLang="zh-CN" dirty="0"/>
              <a:t>/</a:t>
            </a:r>
            <a:r>
              <a:rPr kumimoji="1" lang="zh-CN" altLang="en-US" dirty="0"/>
              <a:t>聚簇索引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0AE8B-32BA-5F4C-A6DB-8DF77B6CEA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索引值的顺序决定了物理存储顺序。</a:t>
            </a:r>
            <a:endParaRPr kumimoji="1" lang="en-US" altLang="zh-CN" dirty="0"/>
          </a:p>
          <a:p>
            <a:r>
              <a:rPr kumimoji="1" lang="zh-CN" altLang="en-US" dirty="0"/>
              <a:t>叶子节点中存放行数据。</a:t>
            </a:r>
            <a:endParaRPr kumimoji="1" lang="en-US" altLang="zh-CN" dirty="0"/>
          </a:p>
          <a:p>
            <a:r>
              <a:rPr kumimoji="1" lang="zh-CN" altLang="en-US" dirty="0"/>
              <a:t>一个表只能有一个聚集索引。</a:t>
            </a:r>
            <a:endParaRPr kumimoji="1" lang="en-US" altLang="zh-CN" dirty="0"/>
          </a:p>
          <a:p>
            <a:r>
              <a:rPr kumimoji="1" lang="zh-CN" altLang="en-US" dirty="0"/>
              <a:t>更新索引列</a:t>
            </a:r>
            <a:r>
              <a:rPr kumimoji="1" lang="en-US" altLang="zh-CN" dirty="0"/>
              <a:t>(id)</a:t>
            </a:r>
            <a:r>
              <a:rPr kumimoji="1" lang="zh-CN" altLang="en-US" dirty="0"/>
              <a:t>的代价很高，需要移动行数据所在的</a:t>
            </a:r>
            <a:r>
              <a:rPr kumimoji="1" lang="zh-CN" altLang="en-US"/>
              <a:t>位置，而且可能</a:t>
            </a:r>
            <a:r>
              <a:rPr kumimoji="1" lang="zh-CN" altLang="en-US" dirty="0"/>
              <a:t>会引起“页分裂”。</a:t>
            </a:r>
            <a:endParaRPr kumimoji="1" lang="en-US" altLang="zh-CN" dirty="0"/>
          </a:p>
          <a:p>
            <a:r>
              <a:rPr kumimoji="1" lang="zh-CN" altLang="en-US" dirty="0"/>
              <a:t>举例：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的主键索引。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7EDC6-CA6D-1447-9CF1-A4CE317F9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/>
              <a:t>非聚集索引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6E3F24-4470-4C4B-BA9B-F3760ABC57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CN" altLang="en-US" dirty="0"/>
              <a:t>叶子节点中存放行指针或者主键值。</a:t>
            </a:r>
            <a:endParaRPr kumimoji="1" lang="en-US" altLang="zh-CN" dirty="0"/>
          </a:p>
          <a:p>
            <a:r>
              <a:rPr kumimoji="1" lang="zh-CN" altLang="en-US" dirty="0"/>
              <a:t>一个表可以有多个非聚集索引。</a:t>
            </a:r>
            <a:endParaRPr kumimoji="1" lang="en-US" altLang="zh-CN" dirty="0"/>
          </a:p>
          <a:p>
            <a:r>
              <a:rPr kumimoji="1" lang="zh-CN" altLang="en-US" dirty="0"/>
              <a:t>查询的字段不在索引中时，需要回表查主键索引。</a:t>
            </a:r>
            <a:endParaRPr kumimoji="1" lang="en-US" altLang="zh-CN" dirty="0"/>
          </a:p>
          <a:p>
            <a:r>
              <a:rPr kumimoji="1" lang="zh-CN" altLang="en-US" dirty="0"/>
              <a:t>举例：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MyISAM</a:t>
            </a:r>
            <a:r>
              <a:rPr kumimoji="1" lang="zh-CN" altLang="en-US" dirty="0"/>
              <a:t>的主键索引、辅助索引、唯一索引、联合索引、全文索引。</a:t>
            </a:r>
          </a:p>
        </p:txBody>
      </p:sp>
    </p:spTree>
    <p:extLst>
      <p:ext uri="{BB962C8B-B14F-4D97-AF65-F5344CB8AC3E}">
        <p14:creationId xmlns:p14="http://schemas.microsoft.com/office/powerpoint/2010/main" val="140300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63F51-0B73-B640-B00B-D8C83C3A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24591"/>
            <a:ext cx="10131425" cy="1456267"/>
          </a:xfrm>
        </p:spPr>
        <p:txBody>
          <a:bodyPr/>
          <a:lstStyle/>
          <a:p>
            <a:r>
              <a:rPr kumimoji="1" lang="en-US" altLang="zh-CN" cap="none" dirty="0" err="1"/>
              <a:t>MyISAM</a:t>
            </a:r>
            <a:r>
              <a:rPr kumimoji="1" lang="zh-CN" altLang="en-US" cap="none" dirty="0"/>
              <a:t>和</a:t>
            </a:r>
            <a:r>
              <a:rPr kumimoji="1" lang="en-US" altLang="zh-CN" cap="none" dirty="0" err="1"/>
              <a:t>InnoDB</a:t>
            </a:r>
            <a:r>
              <a:rPr kumimoji="1" lang="zh-CN" altLang="en-US" cap="none" dirty="0"/>
              <a:t>的索引区别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8C037-740D-5C4F-A107-3A015F06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1063235"/>
            <a:ext cx="4709054" cy="576262"/>
          </a:xfrm>
        </p:spPr>
        <p:txBody>
          <a:bodyPr/>
          <a:lstStyle/>
          <a:p>
            <a:r>
              <a:rPr kumimoji="1" lang="en-US" altLang="zh-CN" dirty="0" err="1"/>
              <a:t>MyISAM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E8B9C-BFC3-A84B-ABB1-831DD960D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715169"/>
            <a:ext cx="4996923" cy="2920998"/>
          </a:xfrm>
        </p:spPr>
        <p:txBody>
          <a:bodyPr/>
          <a:lstStyle/>
          <a:p>
            <a:r>
              <a:rPr kumimoji="1" lang="zh-CN" altLang="en-US" dirty="0"/>
              <a:t>叶子节点只存储行指针，再通过行指针去数据文件里取数据。（索引文件和数据分开）</a:t>
            </a:r>
            <a:endParaRPr kumimoji="1" lang="en-US" altLang="zh-CN" dirty="0"/>
          </a:p>
          <a:p>
            <a:r>
              <a:rPr kumimoji="1" lang="zh-CN" altLang="en-US" dirty="0"/>
              <a:t>其主键索引和辅助索引除了唯一约束外，没有其他区别。</a:t>
            </a:r>
            <a:endParaRPr kumimoji="1" lang="en-US" altLang="zh-CN" dirty="0"/>
          </a:p>
          <a:p>
            <a:r>
              <a:rPr kumimoji="1" lang="en-US" altLang="zh-CN" dirty="0" err="1"/>
              <a:t>MyISAM</a:t>
            </a:r>
            <a:r>
              <a:rPr kumimoji="1" lang="zh-CN" altLang="en-US" dirty="0"/>
              <a:t>中没有聚集索引，按时间顺序存储在磁盘。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739821-1387-174C-9BE9-0626FE343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1071702"/>
            <a:ext cx="4722813" cy="576262"/>
          </a:xfrm>
        </p:spPr>
        <p:txBody>
          <a:bodyPr/>
          <a:lstStyle/>
          <a:p>
            <a:r>
              <a:rPr kumimoji="1" lang="en-US" altLang="zh-CN" dirty="0" err="1"/>
              <a:t>InnoDB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2B05A-8133-3842-9CB0-B49C05301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1715169"/>
            <a:ext cx="4995334" cy="2920998"/>
          </a:xfrm>
        </p:spPr>
        <p:txBody>
          <a:bodyPr/>
          <a:lstStyle/>
          <a:p>
            <a:r>
              <a:rPr kumimoji="1" lang="zh-CN" altLang="en-US" dirty="0"/>
              <a:t>主键聚集索引的叶子节点存储行数据，辅助索引的叶子节点存储的是主键值。</a:t>
            </a:r>
            <a:endParaRPr kumimoji="1" lang="en-US" altLang="zh-CN" dirty="0"/>
          </a:p>
          <a:p>
            <a:r>
              <a:rPr kumimoji="1" lang="zh-CN" altLang="en-US" dirty="0"/>
              <a:t>必须要有主键，如果没有设置主键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会自动选择唯一非空的列作为主键，如果还是没有，会自动隐式定义一个</a:t>
            </a:r>
            <a:r>
              <a:rPr kumimoji="1" lang="en-US" altLang="zh-CN" dirty="0"/>
              <a:t>6</a:t>
            </a:r>
            <a:r>
              <a:rPr kumimoji="1" lang="zh-CN" altLang="en-US" dirty="0"/>
              <a:t>字节的整型主键。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942F7A-3F2F-4AEB-8CE1-AB46A5F1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15" y="3921590"/>
            <a:ext cx="3175033" cy="19790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991CF5-FC6C-41AF-8AEE-71B029171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471" y="4130120"/>
            <a:ext cx="4722814" cy="15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FD894-33C5-7F46-A906-39134BE0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联合索引</a:t>
            </a:r>
            <a:r>
              <a:rPr kumimoji="1" lang="en-US" altLang="zh-CN" dirty="0"/>
              <a:t>/</a:t>
            </a:r>
            <a:r>
              <a:rPr kumimoji="1" lang="zh-CN" altLang="en-US" dirty="0"/>
              <a:t>复合索引</a:t>
            </a:r>
            <a:r>
              <a:rPr kumimoji="1" lang="en-US" altLang="zh-CN" dirty="0"/>
              <a:t>/</a:t>
            </a:r>
            <a:r>
              <a:rPr kumimoji="1" lang="zh-CN" altLang="en-US" dirty="0"/>
              <a:t>组合索引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多列索引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4ED10-5A28-1D4A-9A45-942D279E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kumimoji="1" lang="zh-CN" altLang="en-US" sz="2400" dirty="0"/>
              <a:t>可以解决回表查的问题，也就是实现索引覆盖，减少回表查聚集索引。</a:t>
            </a:r>
            <a:endParaRPr kumimoji="1" lang="en-US" altLang="zh-CN" sz="2400" dirty="0"/>
          </a:p>
          <a:p>
            <a:r>
              <a:rPr kumimoji="1" lang="zh-CN" altLang="en-US" sz="2400" dirty="0"/>
              <a:t>适合给经常同时出现在</a:t>
            </a:r>
            <a:r>
              <a:rPr kumimoji="1" lang="en-US" altLang="zh-CN" sz="2400" dirty="0"/>
              <a:t>where</a:t>
            </a:r>
            <a:r>
              <a:rPr kumimoji="1" lang="zh-CN" altLang="en-US" sz="2400" dirty="0"/>
              <a:t>条件、查询字段上的多个字段，加上联合索引形成覆盖。</a:t>
            </a:r>
            <a:endParaRPr kumimoji="1" lang="en-US" altLang="zh-CN" sz="2400" dirty="0"/>
          </a:p>
          <a:p>
            <a:r>
              <a:rPr kumimoji="1" lang="zh-CN" altLang="en-US" sz="2400" dirty="0"/>
              <a:t>最左匹配原则。</a:t>
            </a:r>
            <a:endParaRPr kumimoji="1" lang="en-US" altLang="zh-CN" sz="2400" dirty="0"/>
          </a:p>
          <a:p>
            <a:r>
              <a:rPr kumimoji="1" lang="zh-CN" altLang="en-US" sz="2400" dirty="0"/>
              <a:t>区分度大的字段放在前面。</a:t>
            </a:r>
            <a:endParaRPr kumimoji="1" lang="en-US" altLang="zh-CN" sz="2400" dirty="0"/>
          </a:p>
          <a:p>
            <a:r>
              <a:rPr kumimoji="1" lang="zh-CN" altLang="en-US" sz="2400" dirty="0"/>
              <a:t>当索引的值有重复时，且查询没有覆盖时，需要多次回表查聚集索引。</a:t>
            </a:r>
          </a:p>
        </p:txBody>
      </p:sp>
    </p:spTree>
    <p:extLst>
      <p:ext uri="{BB962C8B-B14F-4D97-AF65-F5344CB8AC3E}">
        <p14:creationId xmlns:p14="http://schemas.microsoft.com/office/powerpoint/2010/main" val="85672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C66A0-E407-3A4B-9245-BB5AE33D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672D6-8411-E34A-BF11-15F4FB66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/>
              <a:t>一个查询语句的执行只需要从辅助索引中就可以得到查询记录，而不需回表查聚集索引中的记录。这就实现了索引覆盖，称之为覆盖索引。</a:t>
            </a:r>
            <a:endParaRPr lang="en-US" altLang="zh-CN" sz="2400" dirty="0"/>
          </a:p>
          <a:p>
            <a:r>
              <a:rPr lang="zh-CN" altLang="en-US" sz="2400" dirty="0"/>
              <a:t>单列索引和联合索引都可能形成索引覆盖。</a:t>
            </a:r>
            <a:endParaRPr lang="en-US" altLang="zh-CN" sz="2400" dirty="0"/>
          </a:p>
          <a:p>
            <a:r>
              <a:rPr kumimoji="1" lang="en-US" altLang="zh-CN" sz="2400" dirty="0"/>
              <a:t>Explain</a:t>
            </a:r>
            <a:r>
              <a:rPr kumimoji="1" lang="zh-CN" altLang="en-US" sz="2400" dirty="0"/>
              <a:t>中的</a:t>
            </a:r>
            <a:r>
              <a:rPr kumimoji="1" lang="en-US" altLang="zh-CN" sz="2400" dirty="0"/>
              <a:t>extra</a:t>
            </a:r>
            <a:r>
              <a:rPr kumimoji="1" lang="zh-CN" altLang="en-US" sz="2400" dirty="0"/>
              <a:t>有“</a:t>
            </a:r>
            <a:r>
              <a:rPr kumimoji="1" lang="en-US" altLang="zh-CN" sz="2400" dirty="0"/>
              <a:t>using index</a:t>
            </a:r>
            <a:r>
              <a:rPr kumimoji="1" lang="zh-CN" altLang="en-US" sz="2400" dirty="0"/>
              <a:t>”就代表索引覆盖。</a:t>
            </a:r>
          </a:p>
        </p:txBody>
      </p:sp>
    </p:spTree>
    <p:extLst>
      <p:ext uri="{BB962C8B-B14F-4D97-AF65-F5344CB8AC3E}">
        <p14:creationId xmlns:p14="http://schemas.microsoft.com/office/powerpoint/2010/main" val="132488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A048-E4A4-284C-9725-533CE0A9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再回过头来看看</a:t>
            </a:r>
          </a:p>
        </p:txBody>
      </p:sp>
      <p:sp>
        <p:nvSpPr>
          <p:cNvPr id="9" name="椭圆形标注 8">
            <a:extLst>
              <a:ext uri="{FF2B5EF4-FFF2-40B4-BE49-F238E27FC236}">
                <a16:creationId xmlns:a16="http://schemas.microsoft.com/office/drawing/2014/main" id="{16C18208-28E1-BF47-9592-9B340CB57C69}"/>
              </a:ext>
            </a:extLst>
          </p:cNvPr>
          <p:cNvSpPr/>
          <p:nvPr/>
        </p:nvSpPr>
        <p:spPr>
          <a:xfrm>
            <a:off x="1644570" y="1962766"/>
            <a:ext cx="2465407" cy="12500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表要有自增主键</a:t>
            </a:r>
          </a:p>
        </p:txBody>
      </p:sp>
      <p:sp>
        <p:nvSpPr>
          <p:cNvPr id="12" name="椭圆形标注 11">
            <a:extLst>
              <a:ext uri="{FF2B5EF4-FFF2-40B4-BE49-F238E27FC236}">
                <a16:creationId xmlns:a16="http://schemas.microsoft.com/office/drawing/2014/main" id="{66249721-DB93-504D-B9FB-149525D529B7}"/>
              </a:ext>
            </a:extLst>
          </p:cNvPr>
          <p:cNvSpPr/>
          <p:nvPr/>
        </p:nvSpPr>
        <p:spPr>
          <a:xfrm>
            <a:off x="5792162" y="3748915"/>
            <a:ext cx="2465407" cy="12500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别给性别加索引</a:t>
            </a:r>
          </a:p>
        </p:txBody>
      </p:sp>
      <p:sp>
        <p:nvSpPr>
          <p:cNvPr id="13" name="椭圆形标注 12">
            <a:extLst>
              <a:ext uri="{FF2B5EF4-FFF2-40B4-BE49-F238E27FC236}">
                <a16:creationId xmlns:a16="http://schemas.microsoft.com/office/drawing/2014/main" id="{5805576C-602F-BA44-B6FC-FAE125D42041}"/>
              </a:ext>
            </a:extLst>
          </p:cNvPr>
          <p:cNvSpPr/>
          <p:nvPr/>
        </p:nvSpPr>
        <p:spPr>
          <a:xfrm>
            <a:off x="5616618" y="1908858"/>
            <a:ext cx="2465407" cy="12500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一个表不要太多索引</a:t>
            </a:r>
          </a:p>
        </p:txBody>
      </p:sp>
      <p:sp>
        <p:nvSpPr>
          <p:cNvPr id="14" name="椭圆形标注 13">
            <a:extLst>
              <a:ext uri="{FF2B5EF4-FFF2-40B4-BE49-F238E27FC236}">
                <a16:creationId xmlns:a16="http://schemas.microsoft.com/office/drawing/2014/main" id="{8EEF291E-D2F8-4940-B69B-BC59AD8CC8CE}"/>
              </a:ext>
            </a:extLst>
          </p:cNvPr>
          <p:cNvSpPr/>
          <p:nvPr/>
        </p:nvSpPr>
        <p:spPr>
          <a:xfrm>
            <a:off x="2622631" y="3880952"/>
            <a:ext cx="2465407" cy="11180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主键要用整型</a:t>
            </a:r>
          </a:p>
        </p:txBody>
      </p:sp>
    </p:spTree>
    <p:extLst>
      <p:ext uri="{BB962C8B-B14F-4D97-AF65-F5344CB8AC3E}">
        <p14:creationId xmlns:p14="http://schemas.microsoft.com/office/powerpoint/2010/main" val="215725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2AC5-6D0F-E742-840B-EC94FE22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kumimoji="1" lang="zh-CN" altLang="en-US"/>
              <a:t>其他数据库知识</a:t>
            </a:r>
          </a:p>
        </p:txBody>
      </p:sp>
    </p:spTree>
    <p:extLst>
      <p:ext uri="{BB962C8B-B14F-4D97-AF65-F5344CB8AC3E}">
        <p14:creationId xmlns:p14="http://schemas.microsoft.com/office/powerpoint/2010/main" val="40568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B4E8F-717A-0B44-AC61-8EAAE054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Allow</a:t>
            </a:r>
            <a:r>
              <a:rPr kumimoji="1" lang="zh-CN" altLang="en-US" cap="none"/>
              <a:t> </a:t>
            </a:r>
            <a:r>
              <a:rPr kumimoji="1" lang="en-US" altLang="zh-CN" cap="none"/>
              <a:t>null or Not</a:t>
            </a:r>
            <a:r>
              <a:rPr kumimoji="1" lang="zh-CN" altLang="en-US" cap="none"/>
              <a:t> </a:t>
            </a:r>
            <a:r>
              <a:rPr kumimoji="1" lang="en-US" altLang="zh-CN" cap="none"/>
              <a:t>null?</a:t>
            </a:r>
            <a:endParaRPr kumimoji="1" lang="zh-CN" altLang="en-US" cap="none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0AC99-F675-1B44-BC30-9F9F92106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Allow null</a:t>
            </a:r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1CDC6-EBCF-2D43-A93F-B037602DC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插入时可以不需要填写。</a:t>
            </a:r>
            <a:endParaRPr kumimoji="1" lang="en-US" altLang="zh-CN" dirty="0"/>
          </a:p>
          <a:p>
            <a:r>
              <a:rPr kumimoji="1" lang="zh-CN" altLang="en-US" dirty="0"/>
              <a:t>一个字节存储“是否为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”的标记。</a:t>
            </a:r>
            <a:endParaRPr kumimoji="1" lang="en-US" altLang="zh-CN" dirty="0"/>
          </a:p>
          <a:p>
            <a:r>
              <a:rPr kumimoji="1" lang="zh-CN" altLang="en-US" dirty="0"/>
              <a:t>索引不存储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值，结果集中不会包含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值。</a:t>
            </a:r>
            <a:endParaRPr kumimoji="1" lang="en-US" altLang="zh-CN" dirty="0"/>
          </a:p>
          <a:p>
            <a:r>
              <a:rPr kumimoji="1" lang="en-US" altLang="zh-CN" dirty="0"/>
              <a:t>select count(field)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where field != ‘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’</a:t>
            </a:r>
            <a:r>
              <a:rPr kumimoji="1" lang="zh-CN" altLang="en-US" dirty="0"/>
              <a:t>时查询不到。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ABA4EE-951E-524B-9260-201680CAF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/>
              <a:t>Not null</a:t>
            </a:r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17C18-DFD3-0741-AFF9-630DFBE420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CN" altLang="en-US"/>
              <a:t>插入时必须指定值。</a:t>
            </a:r>
            <a:endParaRPr kumimoji="1" lang="en-US" altLang="zh-CN"/>
          </a:p>
          <a:p>
            <a:r>
              <a:rPr kumimoji="1" lang="zh-CN" altLang="en-US"/>
              <a:t>省一个字节</a:t>
            </a:r>
            <a:endParaRPr kumimoji="1" lang="en-US" altLang="zh-CN"/>
          </a:p>
          <a:p>
            <a:r>
              <a:rPr kumimoji="1" lang="zh-CN" altLang="en-US"/>
              <a:t>没有</a:t>
            </a:r>
            <a:r>
              <a:rPr kumimoji="1" lang="en-US" altLang="zh-CN"/>
              <a:t>null</a:t>
            </a:r>
            <a:r>
              <a:rPr kumimoji="1" lang="zh-CN" altLang="en-US"/>
              <a:t>的查询问题。</a:t>
            </a:r>
            <a:endParaRPr kumimoji="1"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025256-9269-F64C-9617-67573C6FD445}"/>
              </a:ext>
            </a:extLst>
          </p:cNvPr>
          <p:cNvSpPr txBox="1"/>
          <p:nvPr/>
        </p:nvSpPr>
        <p:spPr>
          <a:xfrm>
            <a:off x="800100" y="5629275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2"/>
                </a:solidFill>
              </a:rPr>
              <a:t>注：</a:t>
            </a:r>
            <a:endParaRPr kumimoji="1" lang="en-US" altLang="zh-CN">
              <a:solidFill>
                <a:schemeClr val="accent2"/>
              </a:solidFill>
            </a:endParaRPr>
          </a:p>
          <a:p>
            <a:r>
              <a:rPr kumimoji="1" lang="en-US" altLang="zh-CN">
                <a:solidFill>
                  <a:schemeClr val="accent2"/>
                </a:solidFill>
              </a:rPr>
              <a:t>1</a:t>
            </a:r>
            <a:r>
              <a:rPr kumimoji="1" lang="zh-CN" altLang="en-US">
                <a:solidFill>
                  <a:schemeClr val="accent2"/>
                </a:solidFill>
              </a:rPr>
              <a:t>、如果某字段需要建索引时，尽量选择</a:t>
            </a:r>
            <a:r>
              <a:rPr kumimoji="1" lang="en-US" altLang="zh-CN">
                <a:solidFill>
                  <a:schemeClr val="accent2"/>
                </a:solidFill>
              </a:rPr>
              <a:t>not</a:t>
            </a:r>
            <a:r>
              <a:rPr kumimoji="1" lang="zh-CN" altLang="en-US">
                <a:solidFill>
                  <a:schemeClr val="accent2"/>
                </a:solidFill>
              </a:rPr>
              <a:t> </a:t>
            </a:r>
            <a:r>
              <a:rPr kumimoji="1" lang="en-US" altLang="zh-CN">
                <a:solidFill>
                  <a:schemeClr val="accent2"/>
                </a:solidFill>
              </a:rPr>
              <a:t>null</a:t>
            </a:r>
            <a:r>
              <a:rPr kumimoji="1" lang="zh-CN" altLang="en-US">
                <a:solidFill>
                  <a:schemeClr val="accent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316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3A57-B2CB-4F40-8A1D-5BA8C160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/>
              <a:t>int(1</a:t>
            </a:r>
            <a:r>
              <a:rPr kumimoji="1" lang="en-US" altLang="zh-CN" cap="none"/>
              <a:t>0</a:t>
            </a:r>
            <a:r>
              <a:rPr kumimoji="1" lang="en" altLang="zh-CN" cap="none"/>
              <a:t>)</a:t>
            </a:r>
            <a:r>
              <a:rPr kumimoji="1" lang="zh-CN" altLang="en-US" cap="none"/>
              <a:t>和</a:t>
            </a:r>
            <a:r>
              <a:rPr kumimoji="1" lang="en" altLang="zh-CN" cap="none"/>
              <a:t>int(</a:t>
            </a:r>
            <a:r>
              <a:rPr kumimoji="1" lang="en-US" altLang="zh-CN" cap="none"/>
              <a:t>2</a:t>
            </a:r>
            <a:r>
              <a:rPr kumimoji="1" lang="en" altLang="zh-CN" cap="none"/>
              <a:t>)</a:t>
            </a:r>
            <a:r>
              <a:rPr kumimoji="1" lang="zh-CN" altLang="en-US" cap="none"/>
              <a:t> 的区别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F6EF3-F765-644E-8D2D-47F32AB1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int(10)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unsigned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E081F-166D-B340-B98D-6D4CEA4EA3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存储范围：</a:t>
            </a:r>
            <a:r>
              <a:rPr kumimoji="1" lang="en-US" altLang="zh-CN" dirty="0"/>
              <a:t>0~(2^32)-1</a:t>
            </a:r>
          </a:p>
          <a:p>
            <a:r>
              <a:rPr kumimoji="1" lang="zh-CN" altLang="en-US" dirty="0"/>
              <a:t>开启</a:t>
            </a:r>
            <a:r>
              <a:rPr kumimoji="1" lang="en-US" altLang="zh-CN" dirty="0" err="1"/>
              <a:t>ZeroFill</a:t>
            </a:r>
            <a:r>
              <a:rPr kumimoji="1" lang="zh-CN" altLang="en-US" dirty="0"/>
              <a:t>，数字长度小于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时前面补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展示。长度大于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时与</a:t>
            </a:r>
            <a:r>
              <a:rPr kumimoji="1" lang="en-US" altLang="zh-CN" dirty="0"/>
              <a:t>int(N)</a:t>
            </a:r>
            <a:r>
              <a:rPr kumimoji="1" lang="zh-CN" altLang="en-US" dirty="0"/>
              <a:t>之间无区别。</a:t>
            </a:r>
            <a:endParaRPr kumimoji="1" lang="en-US" altLang="zh-CN" dirty="0"/>
          </a:p>
          <a:p>
            <a:r>
              <a:rPr kumimoji="1" lang="zh-CN" altLang="en-US" dirty="0"/>
              <a:t>未开启</a:t>
            </a:r>
            <a:r>
              <a:rPr kumimoji="1" lang="en-US" altLang="zh-CN" dirty="0" err="1"/>
              <a:t>ZeroFill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int(N)</a:t>
            </a:r>
            <a:r>
              <a:rPr kumimoji="1" lang="zh-CN" altLang="en-US" dirty="0"/>
              <a:t>之间无区别。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512AA-95EF-934E-BC6C-FDFA603D5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/>
              <a:t>int(2) unsigned</a:t>
            </a:r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7C145-CF2D-BF4B-827F-A04CFD0458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CN" altLang="en-US" dirty="0"/>
              <a:t>存储范围：</a:t>
            </a:r>
            <a:r>
              <a:rPr kumimoji="1" lang="en-US" altLang="zh-CN" dirty="0"/>
              <a:t>0~(2^32)-1</a:t>
            </a:r>
            <a:endParaRPr kumimoji="1" lang="zh-CN" altLang="en-US" dirty="0"/>
          </a:p>
          <a:p>
            <a:r>
              <a:rPr kumimoji="1" lang="zh-CN" altLang="en-US" dirty="0"/>
              <a:t>开启</a:t>
            </a:r>
            <a:r>
              <a:rPr kumimoji="1" lang="en-US" altLang="zh-CN" dirty="0" err="1"/>
              <a:t>ZeroFill</a:t>
            </a:r>
            <a:r>
              <a:rPr kumimoji="1" lang="zh-CN" altLang="en-US" dirty="0"/>
              <a:t>，数字长度小于</a:t>
            </a:r>
            <a:r>
              <a:rPr kumimoji="1" lang="en-US" altLang="zh-CN" dirty="0"/>
              <a:t>10</a:t>
            </a:r>
            <a:r>
              <a:rPr kumimoji="1" lang="zh-CN" altLang="en-US" dirty="0"/>
              <a:t>时前面补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展示。长度大于</a:t>
            </a:r>
            <a:r>
              <a:rPr kumimoji="1" lang="en-US" altLang="zh-CN" dirty="0"/>
              <a:t>2</a:t>
            </a:r>
            <a:r>
              <a:rPr kumimoji="1" lang="zh-CN" altLang="en-US" dirty="0"/>
              <a:t>时，与</a:t>
            </a:r>
            <a:r>
              <a:rPr kumimoji="1" lang="en-US" altLang="zh-CN" dirty="0"/>
              <a:t>int(N)</a:t>
            </a:r>
            <a:r>
              <a:rPr kumimoji="1" lang="zh-CN" altLang="en-US" dirty="0"/>
              <a:t>之间无区别。</a:t>
            </a:r>
            <a:endParaRPr kumimoji="1" lang="en-US" altLang="zh-CN" dirty="0"/>
          </a:p>
          <a:p>
            <a:r>
              <a:rPr kumimoji="1" lang="zh-CN" altLang="en-US" dirty="0"/>
              <a:t>未开启</a:t>
            </a:r>
            <a:r>
              <a:rPr kumimoji="1" lang="en-US" altLang="zh-CN" dirty="0" err="1"/>
              <a:t>ZeroFill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int(N)</a:t>
            </a:r>
            <a:r>
              <a:rPr kumimoji="1" lang="zh-CN" altLang="en-US" dirty="0"/>
              <a:t>之间无区别。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E6414-9F98-724E-B403-4A3CAE2461CE}"/>
              </a:ext>
            </a:extLst>
          </p:cNvPr>
          <p:cNvSpPr txBox="1"/>
          <p:nvPr/>
        </p:nvSpPr>
        <p:spPr>
          <a:xfrm>
            <a:off x="800100" y="5629275"/>
            <a:ext cx="827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注：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r>
              <a:rPr kumimoji="1" lang="zh-CN" altLang="en-US" dirty="0">
                <a:solidFill>
                  <a:schemeClr val="accent2"/>
                </a:solidFill>
              </a:rPr>
              <a:t>、设置为</a:t>
            </a:r>
            <a:r>
              <a:rPr kumimoji="1" lang="en-US" altLang="zh-CN" dirty="0" err="1">
                <a:solidFill>
                  <a:schemeClr val="accent2"/>
                </a:solidFill>
              </a:rPr>
              <a:t>ZeroFill</a:t>
            </a:r>
            <a:r>
              <a:rPr kumimoji="1" lang="zh-CN" altLang="en-US" dirty="0">
                <a:solidFill>
                  <a:schemeClr val="accent2"/>
                </a:solidFill>
              </a:rPr>
              <a:t>的字段会自动改为</a:t>
            </a:r>
            <a:r>
              <a:rPr kumimoji="1" lang="en-US" altLang="zh-CN" dirty="0">
                <a:solidFill>
                  <a:schemeClr val="accent2"/>
                </a:solidFill>
              </a:rPr>
              <a:t>unsigned</a:t>
            </a:r>
            <a:r>
              <a:rPr kumimoji="1" lang="zh-CN" altLang="en-US" dirty="0">
                <a:solidFill>
                  <a:schemeClr val="accent2"/>
                </a:solidFill>
              </a:rPr>
              <a:t>，因此</a:t>
            </a:r>
            <a:r>
              <a:rPr kumimoji="1" lang="en-US" altLang="zh-CN" dirty="0">
                <a:solidFill>
                  <a:schemeClr val="accent2"/>
                </a:solidFill>
              </a:rPr>
              <a:t>int(10)</a:t>
            </a:r>
            <a:r>
              <a:rPr kumimoji="1" lang="zh-CN" altLang="en-US" dirty="0">
                <a:solidFill>
                  <a:schemeClr val="accent2"/>
                </a:solidFill>
              </a:rPr>
              <a:t>和</a:t>
            </a:r>
            <a:r>
              <a:rPr kumimoji="1" lang="en-US" altLang="zh-CN" dirty="0">
                <a:solidFill>
                  <a:schemeClr val="accent2"/>
                </a:solidFill>
              </a:rPr>
              <a:t>int(2)</a:t>
            </a:r>
            <a:r>
              <a:rPr kumimoji="1" lang="zh-CN" altLang="en-US" dirty="0">
                <a:solidFill>
                  <a:schemeClr val="accent2"/>
                </a:solidFill>
              </a:rPr>
              <a:t>是没有区别的。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r>
              <a:rPr kumimoji="1" lang="zh-CN" altLang="en-US" dirty="0">
                <a:solidFill>
                  <a:schemeClr val="accent2"/>
                </a:solidFill>
              </a:rPr>
              <a:t>、</a:t>
            </a:r>
            <a:r>
              <a:rPr kumimoji="1" lang="en-US" altLang="zh-CN" dirty="0" err="1">
                <a:solidFill>
                  <a:schemeClr val="accent2"/>
                </a:solidFill>
              </a:rPr>
              <a:t>ZeroFill</a:t>
            </a:r>
            <a:r>
              <a:rPr kumimoji="1" lang="zh-CN" altLang="en-US" dirty="0">
                <a:solidFill>
                  <a:schemeClr val="accent2"/>
                </a:solidFill>
              </a:rPr>
              <a:t>不会影响数据的存储，只是展示上的区别。</a:t>
            </a:r>
          </a:p>
        </p:txBody>
      </p:sp>
    </p:spTree>
    <p:extLst>
      <p:ext uri="{BB962C8B-B14F-4D97-AF65-F5344CB8AC3E}">
        <p14:creationId xmlns:p14="http://schemas.microsoft.com/office/powerpoint/2010/main" val="10497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3A57-B2CB-4F40-8A1D-5BA8C160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/>
              <a:t>int(1)</a:t>
            </a:r>
            <a:r>
              <a:rPr kumimoji="1" lang="zh-CN" altLang="en" cap="none"/>
              <a:t>和</a:t>
            </a:r>
            <a:r>
              <a:rPr kumimoji="1" lang="en" altLang="zh-CN" cap="none" err="1"/>
              <a:t>tinyint</a:t>
            </a:r>
            <a:r>
              <a:rPr kumimoji="1" lang="en" altLang="zh-CN" cap="none"/>
              <a:t>(1)</a:t>
            </a:r>
            <a:r>
              <a:rPr kumimoji="1" lang="zh-CN" altLang="en-US" cap="none"/>
              <a:t>的区别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F6EF3-F765-644E-8D2D-47F32AB1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int(1)</a:t>
            </a:r>
            <a:r>
              <a:rPr kumimoji="1" lang="zh-CN" altLang="en-US"/>
              <a:t> </a:t>
            </a:r>
            <a:r>
              <a:rPr kumimoji="1" lang="en-US" altLang="zh-CN"/>
              <a:t>unsigned</a:t>
            </a:r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E081F-166D-B340-B98D-6D4CEA4EA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030412"/>
          </a:xfrm>
        </p:spPr>
        <p:txBody>
          <a:bodyPr/>
          <a:lstStyle/>
          <a:p>
            <a:r>
              <a:rPr kumimoji="1" lang="zh-CN" altLang="en-US"/>
              <a:t>占</a:t>
            </a:r>
            <a:r>
              <a:rPr kumimoji="1" lang="en-US" altLang="zh-CN"/>
              <a:t>4</a:t>
            </a:r>
            <a:r>
              <a:rPr kumimoji="1" lang="zh-CN" altLang="en-US"/>
              <a:t>个字节</a:t>
            </a:r>
            <a:endParaRPr kumimoji="1" lang="en-US" altLang="zh-CN"/>
          </a:p>
          <a:p>
            <a:r>
              <a:rPr kumimoji="1" lang="zh-CN" altLang="en-US"/>
              <a:t>存储范围：</a:t>
            </a:r>
            <a:r>
              <a:rPr kumimoji="1" lang="en-US" altLang="zh-CN"/>
              <a:t>0~(2^32)-1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512AA-95EF-934E-BC6C-FDFA603D5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err="1"/>
              <a:t>tinyint</a:t>
            </a:r>
            <a:r>
              <a:rPr kumimoji="1" lang="en-US" altLang="zh-CN"/>
              <a:t>(1) unsigned</a:t>
            </a:r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7C145-CF2D-BF4B-827F-A04CFD04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030412"/>
          </a:xfrm>
        </p:spPr>
        <p:txBody>
          <a:bodyPr/>
          <a:lstStyle/>
          <a:p>
            <a:r>
              <a:rPr kumimoji="1" lang="zh-CN" altLang="en-US"/>
              <a:t>占</a:t>
            </a:r>
            <a:r>
              <a:rPr kumimoji="1" lang="en-US" altLang="zh-CN"/>
              <a:t>1</a:t>
            </a:r>
            <a:r>
              <a:rPr kumimoji="1" lang="zh-CN" altLang="en-US"/>
              <a:t>个字节</a:t>
            </a:r>
            <a:endParaRPr kumimoji="1" lang="en-US" altLang="zh-CN"/>
          </a:p>
          <a:p>
            <a:r>
              <a:rPr kumimoji="1" lang="zh-CN" altLang="en-US"/>
              <a:t>存储范围：</a:t>
            </a:r>
            <a:r>
              <a:rPr kumimoji="1" lang="en-US" altLang="zh-CN"/>
              <a:t>0~(2^8)-1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E6414-9F98-724E-B403-4A3CAE2461CE}"/>
              </a:ext>
            </a:extLst>
          </p:cNvPr>
          <p:cNvSpPr txBox="1"/>
          <p:nvPr/>
        </p:nvSpPr>
        <p:spPr>
          <a:xfrm>
            <a:off x="800100" y="5629275"/>
            <a:ext cx="4839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注：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r>
              <a:rPr kumimoji="1" lang="zh-CN" altLang="en-US" dirty="0">
                <a:solidFill>
                  <a:schemeClr val="accent2"/>
                </a:solidFill>
              </a:rPr>
              <a:t>、设置为</a:t>
            </a:r>
            <a:r>
              <a:rPr kumimoji="1" lang="en-US" altLang="zh-CN" dirty="0" err="1">
                <a:solidFill>
                  <a:schemeClr val="accent2"/>
                </a:solidFill>
              </a:rPr>
              <a:t>zeroFill</a:t>
            </a:r>
            <a:r>
              <a:rPr kumimoji="1" lang="zh-CN" altLang="en-US" dirty="0">
                <a:solidFill>
                  <a:schemeClr val="accent2"/>
                </a:solidFill>
              </a:rPr>
              <a:t>的字段会自动改为</a:t>
            </a:r>
            <a:r>
              <a:rPr kumimoji="1" lang="en-US" altLang="zh-CN" dirty="0">
                <a:solidFill>
                  <a:schemeClr val="accent2"/>
                </a:solidFill>
              </a:rPr>
              <a:t>unsigned</a:t>
            </a:r>
            <a:r>
              <a:rPr kumimoji="1" lang="zh-CN" altLang="en-US" dirty="0">
                <a:solidFill>
                  <a:schemeClr val="accent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02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A048-E4A4-284C-9725-533CE0A9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你可能经常听到</a:t>
            </a:r>
          </a:p>
        </p:txBody>
      </p:sp>
      <p:sp>
        <p:nvSpPr>
          <p:cNvPr id="9" name="椭圆形标注 8">
            <a:extLst>
              <a:ext uri="{FF2B5EF4-FFF2-40B4-BE49-F238E27FC236}">
                <a16:creationId xmlns:a16="http://schemas.microsoft.com/office/drawing/2014/main" id="{16C18208-28E1-BF47-9592-9B340CB57C69}"/>
              </a:ext>
            </a:extLst>
          </p:cNvPr>
          <p:cNvSpPr/>
          <p:nvPr/>
        </p:nvSpPr>
        <p:spPr>
          <a:xfrm>
            <a:off x="1644570" y="1962766"/>
            <a:ext cx="2465407" cy="12500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表要有自增主键</a:t>
            </a:r>
          </a:p>
        </p:txBody>
      </p:sp>
      <p:sp>
        <p:nvSpPr>
          <p:cNvPr id="12" name="椭圆形标注 11">
            <a:extLst>
              <a:ext uri="{FF2B5EF4-FFF2-40B4-BE49-F238E27FC236}">
                <a16:creationId xmlns:a16="http://schemas.microsoft.com/office/drawing/2014/main" id="{66249721-DB93-504D-B9FB-149525D529B7}"/>
              </a:ext>
            </a:extLst>
          </p:cNvPr>
          <p:cNvSpPr/>
          <p:nvPr/>
        </p:nvSpPr>
        <p:spPr>
          <a:xfrm>
            <a:off x="5792162" y="3748915"/>
            <a:ext cx="2465407" cy="12500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别给性别加索引</a:t>
            </a:r>
          </a:p>
        </p:txBody>
      </p:sp>
      <p:sp>
        <p:nvSpPr>
          <p:cNvPr id="13" name="椭圆形标注 12">
            <a:extLst>
              <a:ext uri="{FF2B5EF4-FFF2-40B4-BE49-F238E27FC236}">
                <a16:creationId xmlns:a16="http://schemas.microsoft.com/office/drawing/2014/main" id="{5805576C-602F-BA44-B6FC-FAE125D42041}"/>
              </a:ext>
            </a:extLst>
          </p:cNvPr>
          <p:cNvSpPr/>
          <p:nvPr/>
        </p:nvSpPr>
        <p:spPr>
          <a:xfrm>
            <a:off x="5616618" y="1908858"/>
            <a:ext cx="2465407" cy="125006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一个表不要太多索引</a:t>
            </a:r>
          </a:p>
        </p:txBody>
      </p:sp>
      <p:sp>
        <p:nvSpPr>
          <p:cNvPr id="14" name="椭圆形标注 13">
            <a:extLst>
              <a:ext uri="{FF2B5EF4-FFF2-40B4-BE49-F238E27FC236}">
                <a16:creationId xmlns:a16="http://schemas.microsoft.com/office/drawing/2014/main" id="{8EEF291E-D2F8-4940-B69B-BC59AD8CC8CE}"/>
              </a:ext>
            </a:extLst>
          </p:cNvPr>
          <p:cNvSpPr/>
          <p:nvPr/>
        </p:nvSpPr>
        <p:spPr>
          <a:xfrm>
            <a:off x="2622631" y="3880952"/>
            <a:ext cx="2465407" cy="11180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主键要用整型</a:t>
            </a:r>
          </a:p>
        </p:txBody>
      </p:sp>
    </p:spTree>
    <p:extLst>
      <p:ext uri="{BB962C8B-B14F-4D97-AF65-F5344CB8AC3E}">
        <p14:creationId xmlns:p14="http://schemas.microsoft.com/office/powerpoint/2010/main" val="3326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3A57-B2CB-4F40-8A1D-5BA8C160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11" y="-25672"/>
            <a:ext cx="10131425" cy="1456267"/>
          </a:xfrm>
        </p:spPr>
        <p:txBody>
          <a:bodyPr/>
          <a:lstStyle/>
          <a:p>
            <a:r>
              <a:rPr kumimoji="1" lang="en" altLang="zh-CN" cap="none" dirty="0"/>
              <a:t>char(10)</a:t>
            </a:r>
            <a:r>
              <a:rPr kumimoji="1" lang="zh-CN" altLang="en" cap="none" dirty="0"/>
              <a:t>和</a:t>
            </a:r>
            <a:r>
              <a:rPr kumimoji="1" lang="en" altLang="zh-CN" cap="none" dirty="0"/>
              <a:t>varchar(10)</a:t>
            </a:r>
            <a:r>
              <a:rPr kumimoji="1" lang="zh-CN" altLang="en-US" cap="none" dirty="0"/>
              <a:t>的区别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F6EF3-F765-644E-8D2D-47F32AB16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1398110"/>
            <a:ext cx="4709054" cy="576262"/>
          </a:xfrm>
        </p:spPr>
        <p:txBody>
          <a:bodyPr/>
          <a:lstStyle/>
          <a:p>
            <a:r>
              <a:rPr kumimoji="1" lang="en-US" altLang="zh-CN"/>
              <a:t>char(10)</a:t>
            </a:r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E081F-166D-B340-B98D-6D4CEA4EA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50044"/>
            <a:ext cx="4996923" cy="2759074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UTF-8</a:t>
            </a:r>
            <a:r>
              <a:rPr kumimoji="1" lang="zh-CN" altLang="en-US" dirty="0"/>
              <a:t>编码下占</a:t>
            </a:r>
            <a:r>
              <a:rPr kumimoji="1" lang="en-US" altLang="zh-CN" dirty="0"/>
              <a:t>30</a:t>
            </a:r>
            <a:r>
              <a:rPr kumimoji="1" lang="zh-CN" altLang="en-US" dirty="0"/>
              <a:t>个字节。</a:t>
            </a:r>
            <a:endParaRPr kumimoji="1" lang="en-US" altLang="zh-CN" dirty="0"/>
          </a:p>
          <a:p>
            <a:r>
              <a:rPr kumimoji="1" lang="zh-CN" altLang="en-US" dirty="0"/>
              <a:t>可存储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个字符。</a:t>
            </a:r>
            <a:endParaRPr kumimoji="1" lang="en-US" altLang="zh-CN" dirty="0"/>
          </a:p>
          <a:p>
            <a:r>
              <a:rPr kumimoji="1" lang="zh-CN" altLang="en-US" dirty="0"/>
              <a:t>固定长度，就算字符长度不足</a:t>
            </a:r>
            <a:r>
              <a:rPr kumimoji="1" lang="en-US" altLang="zh-CN" dirty="0"/>
              <a:t>10</a:t>
            </a:r>
            <a:r>
              <a:rPr kumimoji="1" lang="zh-CN" altLang="en-US" dirty="0"/>
              <a:t>也会占用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个字符的空间。</a:t>
            </a:r>
            <a:endParaRPr kumimoji="1" lang="en-US" altLang="zh-CN" dirty="0"/>
          </a:p>
          <a:p>
            <a:r>
              <a:rPr kumimoji="1" lang="zh-CN" altLang="en-US" dirty="0"/>
              <a:t>内容长度不足</a:t>
            </a:r>
            <a:r>
              <a:rPr kumimoji="1" lang="en-US" altLang="zh-CN" dirty="0"/>
              <a:t>10</a:t>
            </a:r>
            <a:r>
              <a:rPr kumimoji="1" lang="zh-CN" altLang="en-US" dirty="0"/>
              <a:t>时，后面补空格，取的时候</a:t>
            </a:r>
            <a:r>
              <a:rPr kumimoji="1" lang="en-US" altLang="zh-CN" dirty="0"/>
              <a:t>trim</a:t>
            </a:r>
            <a:r>
              <a:rPr kumimoji="1" lang="zh-CN" altLang="en-US" dirty="0"/>
              <a:t>掉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</a:rPr>
              <a:t>（开启</a:t>
            </a:r>
            <a:r>
              <a:rPr kumimoji="1" lang="en" altLang="zh-CN" dirty="0">
                <a:solidFill>
                  <a:schemeClr val="tx1">
                    <a:lumMod val="50000"/>
                  </a:schemeClr>
                </a:solidFill>
              </a:rPr>
              <a:t>PAD_CHAR_TO_FULL_LENGTH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</a:schemeClr>
                </a:solidFill>
              </a:rPr>
              <a:t>SQL</a:t>
            </a:r>
            <a:r>
              <a:rPr kumimoji="1" lang="zh-CN" altLang="en" dirty="0">
                <a:solidFill>
                  <a:schemeClr val="tx1">
                    <a:lumMod val="50000"/>
                  </a:schemeClr>
                </a:solidFill>
              </a:rPr>
              <a:t>模式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</a:rPr>
              <a:t>后不会去除）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手机号、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值等固定长度的字段适合使用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512AA-95EF-934E-BC6C-FDFA603D5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1406577"/>
            <a:ext cx="4722813" cy="576262"/>
          </a:xfrm>
        </p:spPr>
        <p:txBody>
          <a:bodyPr/>
          <a:lstStyle/>
          <a:p>
            <a:r>
              <a:rPr kumimoji="1" lang="en" altLang="zh-CN"/>
              <a:t>varchar(10)</a:t>
            </a:r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7C145-CF2D-BF4B-827F-A04CFD04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050043"/>
            <a:ext cx="4995334" cy="2691869"/>
          </a:xfrm>
        </p:spPr>
        <p:txBody>
          <a:bodyPr>
            <a:normAutofit fontScale="92500"/>
          </a:bodyPr>
          <a:lstStyle/>
          <a:p>
            <a:r>
              <a:rPr kumimoji="1" lang="en-US" altLang="zh-CN"/>
              <a:t>UTF-8</a:t>
            </a:r>
            <a:r>
              <a:rPr kumimoji="1" lang="zh-CN" altLang="en-US"/>
              <a:t>编码下占</a:t>
            </a:r>
            <a:r>
              <a:rPr kumimoji="1" lang="en-US" altLang="zh-CN"/>
              <a:t>30</a:t>
            </a:r>
            <a:r>
              <a:rPr kumimoji="1" lang="zh-CN" altLang="en-US"/>
              <a:t>个字节。</a:t>
            </a:r>
            <a:endParaRPr kumimoji="1" lang="en-US" altLang="zh-CN"/>
          </a:p>
          <a:p>
            <a:r>
              <a:rPr kumimoji="1" lang="zh-CN" altLang="en-US"/>
              <a:t>可存储</a:t>
            </a:r>
            <a:r>
              <a:rPr kumimoji="1" lang="en-US" altLang="zh-CN"/>
              <a:t>10</a:t>
            </a:r>
            <a:r>
              <a:rPr kumimoji="1" lang="zh-CN" altLang="en-US"/>
              <a:t>个字符。</a:t>
            </a:r>
            <a:endParaRPr kumimoji="1" lang="en-US" altLang="zh-CN"/>
          </a:p>
          <a:p>
            <a:r>
              <a:rPr kumimoji="1" lang="zh-CN" altLang="en-US"/>
              <a:t>可变长度，按内容实际长度占用。</a:t>
            </a:r>
            <a:endParaRPr kumimoji="1" lang="en-US" altLang="zh-CN"/>
          </a:p>
          <a:p>
            <a:r>
              <a:rPr kumimoji="1" lang="zh-CN" altLang="en-US"/>
              <a:t>会多占几个字节记录内容长度。长度在</a:t>
            </a:r>
            <a:r>
              <a:rPr kumimoji="1" lang="en-US" altLang="zh-CN"/>
              <a:t>0~255</a:t>
            </a:r>
            <a:r>
              <a:rPr kumimoji="1" lang="zh-CN" altLang="en-US"/>
              <a:t>之间时占</a:t>
            </a:r>
            <a:r>
              <a:rPr kumimoji="1" lang="en-US" altLang="zh-CN"/>
              <a:t>1</a:t>
            </a:r>
            <a:r>
              <a:rPr kumimoji="1" lang="zh-CN" altLang="en-US"/>
              <a:t>个字节，</a:t>
            </a:r>
            <a:r>
              <a:rPr kumimoji="1" lang="en-US" altLang="zh-CN"/>
              <a:t>256~65535</a:t>
            </a:r>
            <a:r>
              <a:rPr kumimoji="1" lang="zh-CN" altLang="en-US"/>
              <a:t>时占</a:t>
            </a:r>
            <a:r>
              <a:rPr kumimoji="1" lang="en-US" altLang="zh-CN"/>
              <a:t>2</a:t>
            </a:r>
            <a:r>
              <a:rPr kumimoji="1" lang="zh-CN" altLang="en-US"/>
              <a:t>个字节。</a:t>
            </a:r>
            <a:endParaRPr kumimoji="1" lang="en-US" altLang="zh-CN"/>
          </a:p>
          <a:p>
            <a:r>
              <a:rPr kumimoji="1" lang="zh-CN" altLang="en-US"/>
              <a:t>评论、昵称等不确定长度的内容时候用</a:t>
            </a:r>
            <a:r>
              <a:rPr kumimoji="1" lang="en-US" altLang="zh-CN"/>
              <a:t>varchar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3883FB-9E60-5240-A87E-C42D14F5D0E4}"/>
              </a:ext>
            </a:extLst>
          </p:cNvPr>
          <p:cNvSpPr txBox="1"/>
          <p:nvPr/>
        </p:nvSpPr>
        <p:spPr>
          <a:xfrm>
            <a:off x="800100" y="5068995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注：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r>
              <a:rPr kumimoji="1" lang="zh-CN" altLang="en-US" dirty="0">
                <a:solidFill>
                  <a:schemeClr val="accent2"/>
                </a:solidFill>
              </a:rPr>
              <a:t>、</a:t>
            </a:r>
            <a:r>
              <a:rPr kumimoji="1" lang="en-US" altLang="zh-CN" dirty="0">
                <a:solidFill>
                  <a:schemeClr val="accent2"/>
                </a:solidFill>
              </a:rPr>
              <a:t>char</a:t>
            </a:r>
            <a:r>
              <a:rPr kumimoji="1" lang="zh-CN" altLang="en-US" dirty="0">
                <a:solidFill>
                  <a:schemeClr val="accent2"/>
                </a:solidFill>
              </a:rPr>
              <a:t>长度范围</a:t>
            </a:r>
            <a:r>
              <a:rPr kumimoji="1" lang="en-US" altLang="zh-CN" dirty="0">
                <a:solidFill>
                  <a:schemeClr val="accent2"/>
                </a:solidFill>
              </a:rPr>
              <a:t>0~255</a:t>
            </a:r>
            <a:r>
              <a:rPr kumimoji="1" lang="zh-CN" altLang="en-US" dirty="0">
                <a:solidFill>
                  <a:schemeClr val="accent2"/>
                </a:solidFill>
              </a:rPr>
              <a:t>。</a:t>
            </a:r>
            <a:r>
              <a:rPr kumimoji="1" lang="en-US" altLang="zh-CN" dirty="0">
                <a:solidFill>
                  <a:schemeClr val="accent2"/>
                </a:solidFill>
              </a:rPr>
              <a:t>varchar</a:t>
            </a:r>
            <a:r>
              <a:rPr kumimoji="1" lang="zh-CN" altLang="en-US" dirty="0">
                <a:solidFill>
                  <a:schemeClr val="accent2"/>
                </a:solidFill>
              </a:rPr>
              <a:t>长度范围</a:t>
            </a:r>
            <a:r>
              <a:rPr kumimoji="1" lang="en-US" altLang="zh-CN" dirty="0">
                <a:solidFill>
                  <a:schemeClr val="accent2"/>
                </a:solidFill>
              </a:rPr>
              <a:t>0~65535</a:t>
            </a:r>
            <a:r>
              <a:rPr kumimoji="1" lang="zh-CN" altLang="en-US" dirty="0">
                <a:solidFill>
                  <a:schemeClr val="accent2"/>
                </a:solidFill>
              </a:rPr>
              <a:t>。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r>
              <a:rPr kumimoji="1" lang="zh-CN" altLang="en-US" dirty="0">
                <a:solidFill>
                  <a:schemeClr val="accent2"/>
                </a:solidFill>
              </a:rPr>
              <a:t>、内容长度越不确定，</a:t>
            </a:r>
            <a:r>
              <a:rPr kumimoji="1" lang="en-US" altLang="zh-CN" dirty="0">
                <a:solidFill>
                  <a:schemeClr val="accent2"/>
                </a:solidFill>
              </a:rPr>
              <a:t>varchar</a:t>
            </a:r>
            <a:r>
              <a:rPr kumimoji="1" lang="zh-CN" altLang="en-US" dirty="0">
                <a:solidFill>
                  <a:schemeClr val="accent2"/>
                </a:solidFill>
              </a:rPr>
              <a:t>优势越大。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r>
              <a:rPr kumimoji="1" lang="zh-CN" altLang="en-US" dirty="0">
                <a:solidFill>
                  <a:schemeClr val="accent2"/>
                </a:solidFill>
              </a:rPr>
              <a:t>、在非严格模式下超过长度的字符将被丢弃，在严格模式则报错。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DA5FF8-C489-704A-AED6-C5163B622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1567677"/>
            <a:ext cx="12192000" cy="25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3A57-B2CB-4F40-8A1D-5BA8C160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 dirty="0"/>
              <a:t>varchar</a:t>
            </a:r>
            <a:r>
              <a:rPr kumimoji="1" lang="zh-CN" altLang="en" cap="none" dirty="0"/>
              <a:t>和</a:t>
            </a:r>
            <a:r>
              <a:rPr kumimoji="1" lang="en" altLang="zh-CN" cap="none" dirty="0"/>
              <a:t>text</a:t>
            </a:r>
            <a:r>
              <a:rPr kumimoji="1" lang="zh-CN" altLang="en-US" cap="none" dirty="0"/>
              <a:t>的区别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F6EF3-F765-644E-8D2D-47F32AB1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varchar</a:t>
            </a:r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E081F-166D-B340-B98D-6D4CEA4EA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030412"/>
          </a:xfrm>
        </p:spPr>
        <p:txBody>
          <a:bodyPr/>
          <a:lstStyle/>
          <a:p>
            <a:r>
              <a:rPr kumimoji="1" lang="zh-CN" altLang="en-US" dirty="0"/>
              <a:t>可变长度，按内容实际长度占用。</a:t>
            </a:r>
            <a:endParaRPr kumimoji="1" lang="en-US" altLang="zh-CN" dirty="0"/>
          </a:p>
          <a:p>
            <a:r>
              <a:rPr kumimoji="1" lang="zh-CN" altLang="en-US" dirty="0"/>
              <a:t>长度范围：</a:t>
            </a:r>
            <a:r>
              <a:rPr kumimoji="1" lang="en-US" altLang="zh-CN" dirty="0"/>
              <a:t>0~65535</a:t>
            </a:r>
            <a:r>
              <a:rPr kumimoji="1" lang="zh-CN" altLang="en-US" dirty="0"/>
              <a:t>个字节。</a:t>
            </a:r>
            <a:endParaRPr kumimoji="1" lang="en-US" altLang="zh-CN" dirty="0"/>
          </a:p>
          <a:p>
            <a:r>
              <a:rPr kumimoji="1" lang="zh-CN" altLang="en-US" dirty="0"/>
              <a:t>可以设置最大长度，比如</a:t>
            </a:r>
            <a:r>
              <a:rPr kumimoji="1" lang="en-US" altLang="zh-CN" dirty="0"/>
              <a:t>varchar(10)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字段可以设置成索引。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512AA-95EF-934E-BC6C-FDFA603D5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/>
              <a:t>text</a:t>
            </a:r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7C145-CF2D-BF4B-827F-A04CFD04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030412"/>
          </a:xfrm>
        </p:spPr>
        <p:txBody>
          <a:bodyPr/>
          <a:lstStyle/>
          <a:p>
            <a:r>
              <a:rPr kumimoji="1" lang="zh-CN" altLang="en-US" dirty="0"/>
              <a:t>可变长度，按内容实际长度占用。</a:t>
            </a:r>
            <a:endParaRPr kumimoji="1" lang="en-US" altLang="zh-CN" dirty="0"/>
          </a:p>
          <a:p>
            <a:r>
              <a:rPr kumimoji="1" lang="zh-CN" altLang="en-US" dirty="0"/>
              <a:t>长度范围：</a:t>
            </a:r>
            <a:r>
              <a:rPr kumimoji="1" lang="en-US" altLang="zh-CN" dirty="0"/>
              <a:t>0~65535</a:t>
            </a:r>
            <a:r>
              <a:rPr kumimoji="1" lang="zh-CN" altLang="en-US" dirty="0"/>
              <a:t>个字节。</a:t>
            </a:r>
            <a:endParaRPr kumimoji="1" lang="en-US" altLang="zh-CN" dirty="0"/>
          </a:p>
          <a:p>
            <a:r>
              <a:rPr kumimoji="1" lang="zh-CN" altLang="en-US" dirty="0"/>
              <a:t>不能设置最大长度。</a:t>
            </a:r>
            <a:endParaRPr kumimoji="1" lang="en-US" altLang="zh-CN" dirty="0"/>
          </a:p>
          <a:p>
            <a:r>
              <a:rPr kumimoji="1" lang="zh-CN" altLang="en-US" dirty="0"/>
              <a:t>字段不能设置成索引（全文索引除外）。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6415EC-58E0-4999-83F3-B6E2FB87B778}"/>
              </a:ext>
            </a:extLst>
          </p:cNvPr>
          <p:cNvSpPr txBox="1"/>
          <p:nvPr/>
        </p:nvSpPr>
        <p:spPr>
          <a:xfrm>
            <a:off x="685801" y="5483914"/>
            <a:ext cx="9816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注：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r>
              <a:rPr kumimoji="1" lang="zh-CN" altLang="en-US" dirty="0">
                <a:solidFill>
                  <a:schemeClr val="accent2"/>
                </a:solidFill>
              </a:rPr>
              <a:t>、</a:t>
            </a:r>
            <a:r>
              <a:rPr kumimoji="1" lang="en-US" altLang="zh-CN" dirty="0">
                <a:solidFill>
                  <a:schemeClr val="accent2"/>
                </a:solidFill>
              </a:rPr>
              <a:t>MySQL</a:t>
            </a:r>
            <a:r>
              <a:rPr kumimoji="1" lang="zh-CN" altLang="en-US" dirty="0">
                <a:solidFill>
                  <a:schemeClr val="accent2"/>
                </a:solidFill>
              </a:rPr>
              <a:t>一行最大</a:t>
            </a:r>
            <a:r>
              <a:rPr kumimoji="1" lang="en-US" altLang="zh-CN" dirty="0">
                <a:solidFill>
                  <a:schemeClr val="accent2"/>
                </a:solidFill>
              </a:rPr>
              <a:t>64KB(blob</a:t>
            </a:r>
            <a:r>
              <a:rPr kumimoji="1" lang="zh-CN" altLang="en-US" dirty="0">
                <a:solidFill>
                  <a:schemeClr val="accent2"/>
                </a:solidFill>
              </a:rPr>
              <a:t>、</a:t>
            </a:r>
            <a:r>
              <a:rPr kumimoji="1" lang="en-US" altLang="zh-CN" dirty="0" err="1">
                <a:solidFill>
                  <a:schemeClr val="accent2"/>
                </a:solidFill>
              </a:rPr>
              <a:t>longtext</a:t>
            </a:r>
            <a:r>
              <a:rPr kumimoji="1" lang="zh-CN" altLang="en-US" dirty="0">
                <a:solidFill>
                  <a:schemeClr val="accent2"/>
                </a:solidFill>
              </a:rPr>
              <a:t>等除外</a:t>
            </a:r>
            <a:r>
              <a:rPr kumimoji="1" lang="en-US" altLang="zh-CN" dirty="0">
                <a:solidFill>
                  <a:schemeClr val="accent2"/>
                </a:solidFill>
              </a:rPr>
              <a:t>)</a:t>
            </a:r>
            <a:r>
              <a:rPr kumimoji="1" lang="zh-CN" altLang="en-US" dirty="0">
                <a:solidFill>
                  <a:schemeClr val="accent2"/>
                </a:solidFill>
              </a:rPr>
              <a:t>，一行字段定义长度合计不能超过</a:t>
            </a:r>
            <a:r>
              <a:rPr kumimoji="1" lang="en-US" altLang="zh-CN" dirty="0">
                <a:solidFill>
                  <a:schemeClr val="accent2"/>
                </a:solidFill>
              </a:rPr>
              <a:t>64</a:t>
            </a:r>
            <a:r>
              <a:rPr kumimoji="1" lang="zh-CN" altLang="en-US" dirty="0">
                <a:solidFill>
                  <a:schemeClr val="accent2"/>
                </a:solidFill>
              </a:rPr>
              <a:t>*</a:t>
            </a:r>
            <a:r>
              <a:rPr kumimoji="1" lang="en-US" altLang="zh-CN" dirty="0">
                <a:solidFill>
                  <a:schemeClr val="accent2"/>
                </a:solidFill>
              </a:rPr>
              <a:t>1024</a:t>
            </a:r>
            <a:r>
              <a:rPr kumimoji="1" lang="zh-CN" altLang="en-US" dirty="0">
                <a:solidFill>
                  <a:schemeClr val="accent2"/>
                </a:solidFill>
              </a:rPr>
              <a:t>字节。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r>
              <a:rPr kumimoji="1" lang="zh-CN" altLang="en-US" dirty="0">
                <a:solidFill>
                  <a:schemeClr val="accent2"/>
                </a:solidFill>
              </a:rPr>
              <a:t>、不同编码下，一个字符占用的字节数不一样，因此</a:t>
            </a:r>
            <a:r>
              <a:rPr kumimoji="1" lang="en-US" altLang="zh-CN" dirty="0">
                <a:solidFill>
                  <a:schemeClr val="accent2"/>
                </a:solidFill>
              </a:rPr>
              <a:t>UTF-8</a:t>
            </a:r>
            <a:r>
              <a:rPr kumimoji="1" lang="zh-CN" altLang="en-US" dirty="0">
                <a:solidFill>
                  <a:schemeClr val="accent2"/>
                </a:solidFill>
              </a:rPr>
              <a:t>编码下最大</a:t>
            </a:r>
            <a:r>
              <a:rPr kumimoji="1" lang="en-US" altLang="zh-CN" dirty="0">
                <a:solidFill>
                  <a:schemeClr val="accent2"/>
                </a:solidFill>
              </a:rPr>
              <a:t>varchar(21845-2)</a:t>
            </a:r>
            <a:r>
              <a:rPr kumimoji="1" lang="zh-CN" altLang="en-US" dirty="0">
                <a:solidFill>
                  <a:schemeClr val="accent2"/>
                </a:solidFill>
              </a:rPr>
              <a:t>。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A3A57-B2CB-4F40-8A1D-5BA8C160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cap="none"/>
              <a:t>datetime</a:t>
            </a:r>
            <a:r>
              <a:rPr kumimoji="1" lang="zh-CN" altLang="en" cap="none"/>
              <a:t>和</a:t>
            </a:r>
            <a:r>
              <a:rPr kumimoji="1" lang="en" altLang="zh-CN" cap="none"/>
              <a:t>timestamp</a:t>
            </a:r>
            <a:r>
              <a:rPr kumimoji="1" lang="zh-CN" altLang="en-US" cap="none"/>
              <a:t>的区别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F6EF3-F765-644E-8D2D-47F32AB1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datetime</a:t>
            </a:r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E081F-166D-B340-B98D-6D4CEA4EA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03041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占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个字节。</a:t>
            </a:r>
            <a:endParaRPr kumimoji="1" lang="en-US" altLang="zh-CN" dirty="0"/>
          </a:p>
          <a:p>
            <a:r>
              <a:rPr kumimoji="1" lang="zh-CN" altLang="en-US" dirty="0"/>
              <a:t>时间范围：</a:t>
            </a:r>
            <a:r>
              <a:rPr lang="zh-CN" altLang="en-US" dirty="0"/>
              <a:t> </a:t>
            </a:r>
            <a:r>
              <a:rPr lang="en-US" altLang="zh-CN" dirty="0"/>
              <a:t>1000-01-01 00:00:00 ~ 9999-12-31 23:59:59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CN" altLang="en-US" dirty="0"/>
              <a:t>和时区无关，存储的是绝对值。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512AA-95EF-934E-BC6C-FDFA603D5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/>
              <a:t>timestamp</a:t>
            </a:r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7C145-CF2D-BF4B-827F-A04CFD04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03041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占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个字节。</a:t>
            </a:r>
            <a:endParaRPr kumimoji="1" lang="en-US" altLang="zh-CN" dirty="0"/>
          </a:p>
          <a:p>
            <a:r>
              <a:rPr kumimoji="1" lang="zh-CN" altLang="en-US" dirty="0"/>
              <a:t>时间范围：</a:t>
            </a:r>
            <a:r>
              <a:rPr lang="zh-CN" altLang="en-US" dirty="0"/>
              <a:t> </a:t>
            </a:r>
            <a:r>
              <a:rPr lang="en-US" altLang="zh-CN" dirty="0"/>
              <a:t>1970-01-01 00:00:00~2038-01-09 03:14:07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和数据库设置的时区有关，当修改数据库时区时，值会发生变化。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02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2AC5-6D0F-E742-840B-EC94FE22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78" y="24809"/>
            <a:ext cx="10131425" cy="1456267"/>
          </a:xfrm>
        </p:spPr>
        <p:txBody>
          <a:bodyPr/>
          <a:lstStyle/>
          <a:p>
            <a:r>
              <a:rPr kumimoji="1" lang="zh-CN" altLang="en-US" dirty="0"/>
              <a:t>安利环节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3EC7E-86EE-DE42-B068-810FF221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42576"/>
            <a:ext cx="9521456" cy="161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frp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frp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是一个可用于内网穿透的高性能的反向代理应用，支持 </a:t>
            </a:r>
            <a:r>
              <a:rPr kumimoji="1" lang="en-US" altLang="zh-CN" dirty="0" err="1"/>
              <a:t>tcp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udp</a:t>
            </a:r>
            <a:r>
              <a:rPr kumimoji="1" lang="en-US" altLang="zh-CN" dirty="0"/>
              <a:t> </a:t>
            </a:r>
            <a:r>
              <a:rPr kumimoji="1" lang="zh-CN" altLang="en-US" dirty="0"/>
              <a:t>协议，为 </a:t>
            </a:r>
            <a:r>
              <a:rPr kumimoji="1" lang="en-US" altLang="zh-CN" dirty="0"/>
              <a:t>http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https </a:t>
            </a:r>
            <a:r>
              <a:rPr kumimoji="1" lang="zh-CN" altLang="en-US" dirty="0"/>
              <a:t>应用协议提供了额外的能力，且尝试性支持了点对点穿透。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https://github.com/fatedier/frp/blob/master/README_zh.md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968977-BCFE-4E39-B55B-E4F970D42B26}"/>
              </a:ext>
            </a:extLst>
          </p:cNvPr>
          <p:cNvSpPr txBox="1"/>
          <p:nvPr/>
        </p:nvSpPr>
        <p:spPr>
          <a:xfrm>
            <a:off x="1142999" y="3312374"/>
            <a:ext cx="93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iTerm2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Shuttle</a:t>
            </a:r>
            <a:endParaRPr kumimoji="1"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5E064-00FF-4888-BDB8-4035F160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527" y="2539008"/>
            <a:ext cx="2071976" cy="19957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3B3579-8F88-4B6A-B3FF-9E0F0605790B}"/>
              </a:ext>
            </a:extLst>
          </p:cNvPr>
          <p:cNvSpPr txBox="1"/>
          <p:nvPr/>
        </p:nvSpPr>
        <p:spPr>
          <a:xfrm>
            <a:off x="1148438" y="3905648"/>
            <a:ext cx="93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Aerial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5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2AC5-6D0F-E742-840B-EC94FE22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kumimoji="1" lang="en-US" altLang="zh-CN" cap="none" dirty="0"/>
              <a:t>That’s all. Thanks!</a:t>
            </a: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4942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1300D-9246-154E-A171-4978BE0A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E0FC2-A4C1-F642-82E8-12FA4D25C8DE}"/>
              </a:ext>
            </a:extLst>
          </p:cNvPr>
          <p:cNvSpPr/>
          <p:nvPr/>
        </p:nvSpPr>
        <p:spPr>
          <a:xfrm>
            <a:off x="4614065" y="2644170"/>
            <a:ext cx="26468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5135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2AC5-6D0F-E742-840B-EC94FE22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什么是索引？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3EC7E-86EE-DE42-B068-810FF221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15572"/>
            <a:ext cx="7088188" cy="110119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维基百科：数据库索引，是数据库管理系统中一个排序的</a:t>
            </a:r>
            <a:r>
              <a:rPr kumimoji="1" lang="zh-CN" altLang="en-US" dirty="0">
                <a:solidFill>
                  <a:srgbClr val="FF0000"/>
                </a:solidFill>
              </a:rPr>
              <a:t>数据结构</a:t>
            </a:r>
            <a:r>
              <a:rPr kumimoji="1" lang="zh-CN" altLang="en-US" dirty="0"/>
              <a:t>，以协助</a:t>
            </a:r>
            <a:r>
              <a:rPr kumimoji="1" lang="zh-CN" altLang="en-US" dirty="0">
                <a:solidFill>
                  <a:srgbClr val="FF0000"/>
                </a:solidFill>
              </a:rPr>
              <a:t>快速查询、更新</a:t>
            </a:r>
            <a:r>
              <a:rPr kumimoji="1" lang="zh-CN" altLang="en-US" dirty="0"/>
              <a:t>数据库表中数据。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3D22D1-0795-AC4B-B54A-8E20A0B9167A}"/>
              </a:ext>
            </a:extLst>
          </p:cNvPr>
          <p:cNvSpPr txBox="1">
            <a:spLocks/>
          </p:cNvSpPr>
          <p:nvPr/>
        </p:nvSpPr>
        <p:spPr>
          <a:xfrm>
            <a:off x="1143000" y="3243264"/>
            <a:ext cx="9674225" cy="1101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dirty="0"/>
              <a:t>常见索引类型：哈希索引、全文索引、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索引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19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B7620-9765-1B49-B029-6A39AFC3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42925"/>
            <a:ext cx="6164653" cy="585787"/>
          </a:xfrm>
        </p:spPr>
        <p:txBody>
          <a:bodyPr/>
          <a:lstStyle/>
          <a:p>
            <a:r>
              <a:rPr kumimoji="1" lang="en-US" altLang="zh-CN" cap="none"/>
              <a:t>B-Tree</a:t>
            </a:r>
            <a:r>
              <a:rPr kumimoji="1" lang="zh-CN" altLang="en-US" cap="none"/>
              <a:t>（平衡多路查找树）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25D92496-3E1A-6045-973D-855EAE046D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1756" t="35000" r="2170" b="5000"/>
          <a:stretch/>
        </p:blipFill>
        <p:spPr>
          <a:xfrm>
            <a:off x="7907727" y="850103"/>
            <a:ext cx="3966774" cy="274320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0E660-C5EE-CB4F-921D-070E5193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1400173"/>
            <a:ext cx="6858001" cy="191452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/>
              <a:t>基本概念：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树的阶：一个节点最多能容纳子节点的数量</a:t>
            </a:r>
            <a:endParaRPr kumimoji="1" lang="en-US" altLang="zh-CN" sz="1600" dirty="0"/>
          </a:p>
          <a:p>
            <a:r>
              <a:rPr kumimoji="1" lang="zh-CN" altLang="en-US" sz="1600" dirty="0"/>
              <a:t>树的高度：树的层数</a:t>
            </a:r>
            <a:endParaRPr kumimoji="1" lang="en-US" altLang="zh-CN" sz="1600" dirty="0"/>
          </a:p>
          <a:p>
            <a:r>
              <a:rPr kumimoji="1" lang="zh-CN" altLang="en-US" sz="1600" dirty="0"/>
              <a:t>内部节点：有子节点的节点</a:t>
            </a:r>
            <a:endParaRPr kumimoji="1" lang="en-US" altLang="zh-CN" sz="1600" dirty="0"/>
          </a:p>
          <a:p>
            <a:r>
              <a:rPr kumimoji="1" lang="zh-CN" altLang="en-US" sz="1600" dirty="0"/>
              <a:t>叶子节点：没有子节点的节点</a:t>
            </a:r>
            <a:endParaRPr kumimoji="1" lang="en-US" altLang="zh-CN" sz="1600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5A96605-0373-4D4C-9D0F-A2737E47B91D}"/>
              </a:ext>
            </a:extLst>
          </p:cNvPr>
          <p:cNvSpPr txBox="1">
            <a:spLocks/>
          </p:cNvSpPr>
          <p:nvPr/>
        </p:nvSpPr>
        <p:spPr>
          <a:xfrm>
            <a:off x="685798" y="3314695"/>
            <a:ext cx="6858001" cy="3357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1600" dirty="0"/>
          </a:p>
          <a:p>
            <a:r>
              <a:rPr kumimoji="1" lang="zh-CN" altLang="en-US" sz="1600" dirty="0"/>
              <a:t>特点（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阶）：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根节点：有</a:t>
            </a:r>
            <a:r>
              <a:rPr kumimoji="1" lang="en-US" altLang="zh-CN" sz="1600" dirty="0"/>
              <a:t>[2,m]</a:t>
            </a:r>
            <a:r>
              <a:rPr kumimoji="1" lang="zh-CN" altLang="en-US" sz="1600" dirty="0"/>
              <a:t>个字节点，一个节点有</a:t>
            </a:r>
            <a:r>
              <a:rPr kumimoji="1" lang="en-US" altLang="zh-CN" sz="1600" dirty="0"/>
              <a:t>[1,m-1]</a:t>
            </a:r>
            <a:r>
              <a:rPr kumimoji="1" lang="zh-CN" altLang="en-US" sz="1600" dirty="0"/>
              <a:t>个值。</a:t>
            </a:r>
            <a:r>
              <a:rPr kumimoji="1" lang="en-US" altLang="zh-CN" sz="1600" dirty="0"/>
              <a:t>[</a:t>
            </a:r>
            <a:r>
              <a:rPr kumimoji="1" lang="zh-CN" altLang="en-US" sz="1600" dirty="0"/>
              <a:t>注</a:t>
            </a:r>
            <a:r>
              <a:rPr kumimoji="1" lang="en-US" altLang="zh-CN" sz="1600" dirty="0"/>
              <a:t>1]</a:t>
            </a:r>
          </a:p>
          <a:p>
            <a:r>
              <a:rPr kumimoji="1" lang="zh-CN" altLang="en-US" sz="1600" dirty="0"/>
              <a:t>内部节点：有</a:t>
            </a:r>
            <a:r>
              <a:rPr kumimoji="1" lang="en-US" altLang="zh-CN" sz="1600" dirty="0"/>
              <a:t>[ceil(m/2),m]</a:t>
            </a:r>
            <a:r>
              <a:rPr kumimoji="1" lang="zh-CN" altLang="en-US" sz="1600" dirty="0"/>
              <a:t>个子节点，一个节点 </a:t>
            </a:r>
            <a:r>
              <a:rPr kumimoji="1" lang="en-US" altLang="zh-CN" sz="1600" dirty="0"/>
              <a:t>[ceil(m/2), m-1]</a:t>
            </a:r>
            <a:r>
              <a:rPr kumimoji="1" lang="zh-CN" altLang="en-US" sz="1600" dirty="0"/>
              <a:t>个值。</a:t>
            </a:r>
            <a:endParaRPr kumimoji="1" lang="en-US" altLang="zh-CN" sz="1600" dirty="0"/>
          </a:p>
          <a:p>
            <a:r>
              <a:rPr kumimoji="1" lang="zh-CN" altLang="en-US" sz="1600" dirty="0"/>
              <a:t>叶子节点：所有叶子节点均在同一层。节点内值包含所有父节点内的值。</a:t>
            </a:r>
            <a:endParaRPr kumimoji="1" lang="en-US" altLang="zh-CN" sz="1600" dirty="0"/>
          </a:p>
          <a:p>
            <a:r>
              <a:rPr kumimoji="1" lang="zh-CN" altLang="en-US" sz="1600" dirty="0"/>
              <a:t>                      叶子节点之间有有序双向指针构成循环链表。</a:t>
            </a:r>
            <a:endParaRPr kumimoji="1" lang="en-US" altLang="zh-CN" sz="1600" dirty="0"/>
          </a:p>
          <a:p>
            <a:r>
              <a:rPr kumimoji="1" lang="zh-CN" altLang="en-US" sz="1600" dirty="0"/>
              <a:t>整体：从左到右递增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递减。（有序）</a:t>
            </a:r>
          </a:p>
        </p:txBody>
      </p:sp>
      <p:pic>
        <p:nvPicPr>
          <p:cNvPr id="11" name="图片占位符 5">
            <a:extLst>
              <a:ext uri="{FF2B5EF4-FFF2-40B4-BE49-F238E27FC236}">
                <a16:creationId xmlns:a16="http://schemas.microsoft.com/office/drawing/2014/main" id="{D2E29134-E0E5-DE48-8C96-D90BD54B8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07727" y="4085955"/>
            <a:ext cx="3966774" cy="170048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586448-6454-CC48-87D8-8B4548381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885" y="1342753"/>
            <a:ext cx="3230914" cy="17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38F5-C05F-D846-873B-864D7AA3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351"/>
            <a:ext cx="10131425" cy="1456267"/>
          </a:xfrm>
        </p:spPr>
        <p:txBody>
          <a:bodyPr/>
          <a:lstStyle/>
          <a:p>
            <a:r>
              <a:rPr kumimoji="1" lang="en-US" altLang="zh-CN" cap="none" dirty="0"/>
              <a:t>B-Tree</a:t>
            </a:r>
            <a:r>
              <a:rPr kumimoji="1" lang="zh-CN" altLang="en-US" cap="none" dirty="0"/>
              <a:t>与</a:t>
            </a:r>
            <a:r>
              <a:rPr kumimoji="1" lang="en-US" altLang="zh-CN" cap="none" dirty="0" err="1"/>
              <a:t>B+Tree</a:t>
            </a:r>
            <a:endParaRPr kumimoji="1" lang="zh-CN" altLang="en-US" cap="none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DD666-ECB2-4344-9022-7C672CF3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1300834"/>
            <a:ext cx="4709054" cy="576262"/>
          </a:xfrm>
        </p:spPr>
        <p:txBody>
          <a:bodyPr/>
          <a:lstStyle/>
          <a:p>
            <a:r>
              <a:rPr kumimoji="1" lang="en-US" altLang="zh-CN" dirty="0"/>
              <a:t>B-Tree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56CCF-951F-824B-A627-8BFC7838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572" y="1898398"/>
            <a:ext cx="4996923" cy="2920998"/>
          </a:xfrm>
        </p:spPr>
        <p:txBody>
          <a:bodyPr>
            <a:normAutofit/>
          </a:bodyPr>
          <a:lstStyle/>
          <a:p>
            <a:r>
              <a:rPr kumimoji="1" lang="zh-CN" altLang="en-US" sz="1200" dirty="0"/>
              <a:t>非根关键字个数</a:t>
            </a:r>
            <a:r>
              <a:rPr kumimoji="1" lang="en-US" altLang="zh-CN" sz="1200" dirty="0"/>
              <a:t>[ceil(m/2), m]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r>
              <a:rPr kumimoji="1" lang="zh-CN" altLang="en-US" sz="1200" dirty="0"/>
              <a:t>内节点子树个数</a:t>
            </a:r>
            <a:r>
              <a:rPr kumimoji="1" lang="en-US" altLang="zh-CN" sz="1200" dirty="0"/>
              <a:t>[ceil(m/2), m]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r>
              <a:rPr kumimoji="1" lang="zh-CN" altLang="en-US" sz="1200" dirty="0"/>
              <a:t>每个节点都存储了具体数据，一页只能存储较少的节点。</a:t>
            </a:r>
            <a:endParaRPr kumimoji="1" lang="en-US" altLang="zh-CN" sz="1200" dirty="0"/>
          </a:p>
          <a:p>
            <a:r>
              <a:rPr kumimoji="1" lang="zh-CN" altLang="en-US" sz="1200" dirty="0"/>
              <a:t>每个叶子节点到根节点的距离相同。</a:t>
            </a:r>
            <a:endParaRPr kumimoji="1" lang="en-US" altLang="zh-CN" sz="1200" dirty="0"/>
          </a:p>
          <a:p>
            <a:r>
              <a:rPr kumimoji="1" lang="zh-CN" altLang="en-US" sz="1200" dirty="0"/>
              <a:t>查询到匹配数据时立即返回数据。</a:t>
            </a:r>
            <a:endParaRPr kumimoji="1" lang="en-US" altLang="zh-CN" sz="12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30599-702A-AD4D-9FE6-F850606E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3" y="1305363"/>
            <a:ext cx="4722813" cy="576262"/>
          </a:xfrm>
        </p:spPr>
        <p:txBody>
          <a:bodyPr/>
          <a:lstStyle/>
          <a:p>
            <a:r>
              <a:rPr kumimoji="1" lang="en-US" altLang="zh-CN" dirty="0" err="1"/>
              <a:t>B+Tree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E552A8-13EE-C04C-BB45-B9F982D12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1898398"/>
            <a:ext cx="4995334" cy="2920998"/>
          </a:xfrm>
        </p:spPr>
        <p:txBody>
          <a:bodyPr>
            <a:normAutofit/>
          </a:bodyPr>
          <a:lstStyle/>
          <a:p>
            <a:r>
              <a:rPr kumimoji="1" lang="zh-CN" altLang="en-US" sz="1200" dirty="0"/>
              <a:t>非根关键字个数</a:t>
            </a:r>
            <a:r>
              <a:rPr kumimoji="1" lang="en-US" altLang="zh-CN" sz="1200" dirty="0"/>
              <a:t>[ceil(m/2), m]</a:t>
            </a:r>
            <a:r>
              <a:rPr kumimoji="1" lang="zh-CN" altLang="en-US" sz="1200" dirty="0"/>
              <a:t>。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r>
              <a:rPr kumimoji="1" lang="zh-CN" altLang="en-US" sz="1200" dirty="0"/>
              <a:t>内节点子树个数</a:t>
            </a:r>
            <a:r>
              <a:rPr kumimoji="1" lang="en-US" altLang="zh-CN" sz="1200" dirty="0"/>
              <a:t>[ceil(m/2), m]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r>
              <a:rPr kumimoji="1" lang="zh-CN" altLang="en-US" sz="1200" dirty="0"/>
              <a:t>只有叶子节点存储了具体数据，一页能存储更多的节点，大大降低了树的高度。</a:t>
            </a:r>
            <a:endParaRPr kumimoji="1" lang="en-US" altLang="zh-CN" sz="1200" dirty="0"/>
          </a:p>
          <a:p>
            <a:r>
              <a:rPr kumimoji="1" lang="zh-CN" altLang="en-US" sz="1200" dirty="0"/>
              <a:t>叶子节点之间有横向指针，便于顺序遍历。</a:t>
            </a:r>
            <a:endParaRPr kumimoji="1" lang="en-US" altLang="zh-CN" sz="1200" dirty="0"/>
          </a:p>
          <a:p>
            <a:r>
              <a:rPr kumimoji="1" lang="zh-CN" altLang="en-US" sz="1200" dirty="0"/>
              <a:t>每个叶子节点到根节点的距离相同。</a:t>
            </a:r>
            <a:endParaRPr kumimoji="1" lang="en-US" altLang="zh-CN" sz="1200" dirty="0"/>
          </a:p>
          <a:p>
            <a:r>
              <a:rPr kumimoji="1" lang="zh-CN" altLang="en-US" sz="1200" dirty="0"/>
              <a:t>从根节点往下找，直到找到匹配的叶子节点。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endParaRPr kumimoji="1" lang="en-US" altLang="zh-CN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74AB37-9DFE-48DC-9676-F81D6EE6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4176942"/>
            <a:ext cx="3753825" cy="23177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734FBE-FB36-45CC-9B37-FD7996D3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67" y="4178597"/>
            <a:ext cx="4684159" cy="21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6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195C-8CCC-447C-84F4-24DAF58B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B+Tree</a:t>
            </a:r>
            <a:endParaRPr lang="zh-CN" altLang="en-US" cap="none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E66F5F7-2681-43EF-ADD6-B97ACD51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kumimoji="1" lang="zh-CN" altLang="en-US" dirty="0"/>
              <a:t>非根节点关键字、子树个数都是</a:t>
            </a:r>
            <a:r>
              <a:rPr kumimoji="1" lang="en-US" altLang="zh-CN" dirty="0"/>
              <a:t>[ceil(m/2), m]</a:t>
            </a:r>
            <a:r>
              <a:rPr kumimoji="1" lang="zh-CN" altLang="en-US" dirty="0"/>
              <a:t>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只有叶子节点存储了具体数据，一页能存储更多的节点，大大降低了树的高度。</a:t>
            </a:r>
            <a:endParaRPr kumimoji="1" lang="en-US" altLang="zh-CN" dirty="0"/>
          </a:p>
          <a:p>
            <a:r>
              <a:rPr kumimoji="1" lang="zh-CN" altLang="en-US" dirty="0"/>
              <a:t>叶子节点之间有横向指针，便于顺序遍历。</a:t>
            </a:r>
            <a:endParaRPr kumimoji="1" lang="en-US" altLang="zh-CN" dirty="0"/>
          </a:p>
          <a:p>
            <a:r>
              <a:rPr kumimoji="1" lang="zh-CN" altLang="en-US" dirty="0"/>
              <a:t>每个叶子节点到根节点的距离相同。</a:t>
            </a:r>
            <a:endParaRPr kumimoji="1" lang="en-US" altLang="zh-CN" dirty="0"/>
          </a:p>
          <a:p>
            <a:r>
              <a:rPr kumimoji="1" lang="zh-CN" altLang="en-US" dirty="0"/>
              <a:t>从根节点往下找，直到找到匹配的叶子节点。</a:t>
            </a:r>
            <a:endParaRPr kumimoji="1" lang="en-US" altLang="zh-CN" dirty="0"/>
          </a:p>
          <a:p>
            <a:r>
              <a:rPr kumimoji="1" lang="zh-CN" altLang="en-US" dirty="0"/>
              <a:t>所有关键字都会出现在子节点中。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6FE59A-FB02-49C0-8C89-58601CECB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75" y="2805178"/>
            <a:ext cx="5240031" cy="3235455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0ECFD63-6C62-494B-8521-0570C8BD7F6E}"/>
              </a:ext>
            </a:extLst>
          </p:cNvPr>
          <p:cNvSpPr txBox="1">
            <a:spLocks/>
          </p:cNvSpPr>
          <p:nvPr/>
        </p:nvSpPr>
        <p:spPr>
          <a:xfrm>
            <a:off x="685801" y="4154684"/>
            <a:ext cx="6858001" cy="191452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1400" dirty="0"/>
              <a:t>基本概念：</a:t>
            </a:r>
            <a:endParaRPr kumimoji="1" lang="en-US" altLang="zh-CN" sz="1400" dirty="0"/>
          </a:p>
          <a:p>
            <a:r>
              <a:rPr kumimoji="1" lang="zh-CN" altLang="en-US" sz="1400" dirty="0"/>
              <a:t>树的阶：一个节点最多能容纳子节点的数量</a:t>
            </a:r>
            <a:endParaRPr kumimoji="1" lang="en-US" altLang="zh-CN" sz="1400" dirty="0"/>
          </a:p>
          <a:p>
            <a:r>
              <a:rPr kumimoji="1" lang="zh-CN" altLang="en-US" sz="1400" dirty="0"/>
              <a:t>树的高度：树的层数</a:t>
            </a:r>
            <a:endParaRPr kumimoji="1" lang="en-US" altLang="zh-CN" sz="1400" dirty="0"/>
          </a:p>
          <a:p>
            <a:r>
              <a:rPr kumimoji="1" lang="zh-CN" altLang="en-US" sz="1400" dirty="0"/>
              <a:t>内部节点：有子节点的节点</a:t>
            </a:r>
            <a:endParaRPr kumimoji="1" lang="en-US" altLang="zh-CN" sz="1400" dirty="0"/>
          </a:p>
          <a:p>
            <a:r>
              <a:rPr kumimoji="1" lang="zh-CN" altLang="en-US" sz="1400" dirty="0"/>
              <a:t>叶子节点：没有子节点的节点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4025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7DF6-645C-EB4C-B1CE-13C6D537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火星式人话：</a:t>
            </a:r>
            <a:r>
              <a:rPr kumimoji="1" lang="en-US" altLang="zh-CN" cap="none" dirty="0" err="1"/>
              <a:t>B+Tree</a:t>
            </a:r>
            <a:r>
              <a:rPr kumimoji="1" lang="zh-CN" altLang="en-US" cap="none" dirty="0"/>
              <a:t>能解决什么？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67D97-E77F-BC44-91A3-830BF9203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54322-23B2-CE43-BB89-1995C1E6E7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索引存储在磁盘中，</a:t>
            </a:r>
            <a:r>
              <a:rPr kumimoji="1" lang="en-US" altLang="zh-CN" dirty="0"/>
              <a:t>IO</a:t>
            </a:r>
            <a:r>
              <a:rPr kumimoji="1" lang="zh-CN" altLang="en-US"/>
              <a:t>查询是</a:t>
            </a:r>
            <a:r>
              <a:rPr kumimoji="1" lang="zh-CN" altLang="en-US" dirty="0"/>
              <a:t>个问题。</a:t>
            </a:r>
            <a:endParaRPr kumimoji="1" lang="en-US" altLang="zh-CN" dirty="0"/>
          </a:p>
          <a:p>
            <a:r>
              <a:rPr kumimoji="1" lang="zh-CN" altLang="en-US" dirty="0"/>
              <a:t>数据排序、范围问题。</a:t>
            </a:r>
            <a:endParaRPr kumimoji="1" lang="en-US" altLang="zh-CN" dirty="0"/>
          </a:p>
          <a:p>
            <a:r>
              <a:rPr kumimoji="1" lang="en-US" altLang="zh-CN" dirty="0"/>
              <a:t>SQL</a:t>
            </a:r>
            <a:r>
              <a:rPr kumimoji="1" lang="zh-CN" altLang="en-US" dirty="0"/>
              <a:t>查询时间波动。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4C7CBC-136B-F144-AA89-F5222A07C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068229-FEC8-0946-898B-7060124FC2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zh-CN" dirty="0" err="1"/>
              <a:t>B+Tree</a:t>
            </a:r>
            <a:r>
              <a:rPr kumimoji="1" lang="zh-CN" altLang="en-US" dirty="0"/>
              <a:t>的行数据存储在叶子节点，内节点只存储索引的值，磁盘中的一页能容纳很多的节点，这样树的高度会很低。加上</a:t>
            </a:r>
            <a:r>
              <a:rPr kumimoji="1" lang="en-US" altLang="zh-CN" dirty="0" err="1"/>
              <a:t>B+Tree</a:t>
            </a:r>
            <a:r>
              <a:rPr kumimoji="1" lang="zh-CN" altLang="en-US" dirty="0"/>
              <a:t>的时间复杂度很低，查询效率会非常高。</a:t>
            </a:r>
            <a:endParaRPr kumimoji="1" lang="en-US" altLang="zh-CN" dirty="0"/>
          </a:p>
          <a:p>
            <a:r>
              <a:rPr kumimoji="1" lang="en-US" altLang="zh-CN" dirty="0" err="1"/>
              <a:t>B+Tree</a:t>
            </a:r>
            <a:r>
              <a:rPr kumimoji="1" lang="zh-CN" altLang="en-US" dirty="0"/>
              <a:t>的节点值从左到右是有序的，叶子节点之间有双向链表。</a:t>
            </a:r>
            <a:endParaRPr kumimoji="1" lang="en-US" altLang="zh-CN" dirty="0"/>
          </a:p>
          <a:p>
            <a:r>
              <a:rPr kumimoji="1" lang="en-US" altLang="zh-CN" dirty="0" err="1"/>
              <a:t>B+Tree</a:t>
            </a:r>
            <a:r>
              <a:rPr kumimoji="1" lang="zh-CN" altLang="en-US" dirty="0"/>
              <a:t>的每个叶子节点到根节点的距离是一样的，因此查询时间非常稳定。</a:t>
            </a:r>
          </a:p>
        </p:txBody>
      </p:sp>
    </p:spTree>
    <p:extLst>
      <p:ext uri="{BB962C8B-B14F-4D97-AF65-F5344CB8AC3E}">
        <p14:creationId xmlns:p14="http://schemas.microsoft.com/office/powerpoint/2010/main" val="29594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D058-C1F3-EB47-8BE3-5592551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说人话：</a:t>
            </a:r>
            <a:r>
              <a:rPr kumimoji="1" lang="en-US" altLang="zh-CN" cap="none" dirty="0" err="1"/>
              <a:t>B+Tree</a:t>
            </a:r>
            <a:r>
              <a:rPr kumimoji="1" lang="zh-CN" altLang="en-US" cap="none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48E08-B616-DA49-81EF-53106974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583267"/>
            <a:ext cx="8442326" cy="4334933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>
                <a:solidFill>
                  <a:srgbClr val="C00000"/>
                </a:solidFill>
              </a:rPr>
              <a:t>B+Tree</a:t>
            </a:r>
            <a:r>
              <a:rPr kumimoji="1" lang="zh-CN" altLang="en-US" sz="2800" dirty="0">
                <a:solidFill>
                  <a:srgbClr val="C00000"/>
                </a:solidFill>
              </a:rPr>
              <a:t>很牛逼！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r>
              <a:rPr kumimoji="1" lang="zh-CN" altLang="en-US" sz="2800" dirty="0">
                <a:solidFill>
                  <a:srgbClr val="C00000"/>
                </a:solidFill>
              </a:rPr>
              <a:t>查询时间复杂度很低，效率很高！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r>
              <a:rPr kumimoji="1" lang="zh-CN" altLang="en-US" sz="2800" dirty="0">
                <a:solidFill>
                  <a:srgbClr val="C00000"/>
                </a:solidFill>
              </a:rPr>
              <a:t>查询时间相当稳定！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r>
              <a:rPr kumimoji="1" lang="zh-CN" altLang="en-US" sz="2800" dirty="0">
                <a:solidFill>
                  <a:srgbClr val="C00000"/>
                </a:solidFill>
              </a:rPr>
              <a:t>非常适合全值匹配、前缀匹配、范围查询、排序等查询条件。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r>
              <a:rPr kumimoji="1" lang="zh-CN" altLang="en-US" sz="2800" dirty="0">
                <a:solidFill>
                  <a:schemeClr val="tx2">
                    <a:lumMod val="50000"/>
                  </a:schemeClr>
                </a:solidFill>
              </a:rPr>
              <a:t>但是当进行乱序插入、修改索引列的值、物理删除时需要花时间去维护树的平衡。</a:t>
            </a:r>
          </a:p>
        </p:txBody>
      </p:sp>
    </p:spTree>
    <p:extLst>
      <p:ext uri="{BB962C8B-B14F-4D97-AF65-F5344CB8AC3E}">
        <p14:creationId xmlns:p14="http://schemas.microsoft.com/office/powerpoint/2010/main" val="12689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{88BC5338-4DAB-ED42-B071-30B854FF7B0B}tf10001070</Template>
  <TotalTime>4848</TotalTime>
  <Words>3468</Words>
  <Application>Microsoft Macintosh PowerPoint</Application>
  <PresentationFormat>宽屏</PresentationFormat>
  <Paragraphs>307</Paragraphs>
  <Slides>24</Slides>
  <Notes>24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Apple Symbols</vt:lpstr>
      <vt:lpstr>Arial</vt:lpstr>
      <vt:lpstr>Calibri</vt:lpstr>
      <vt:lpstr>Calibri Light</vt:lpstr>
      <vt:lpstr>天体</vt:lpstr>
      <vt:lpstr>MySQL索引入门</vt:lpstr>
      <vt:lpstr>你可能经常听到</vt:lpstr>
      <vt:lpstr>为什么？</vt:lpstr>
      <vt:lpstr>什么是索引？</vt:lpstr>
      <vt:lpstr>B-Tree（平衡多路查找树）</vt:lpstr>
      <vt:lpstr>B-Tree与B+Tree</vt:lpstr>
      <vt:lpstr>B+Tree</vt:lpstr>
      <vt:lpstr>火星式人话：B+Tree能解决什么？</vt:lpstr>
      <vt:lpstr>说人话：B+Tree总结</vt:lpstr>
      <vt:lpstr>页的概念</vt:lpstr>
      <vt:lpstr>聚集索引和非聚集索引</vt:lpstr>
      <vt:lpstr>MyISAM和InnoDB的索引区别</vt:lpstr>
      <vt:lpstr>联合索引/复合索引/组合索引/多列索引</vt:lpstr>
      <vt:lpstr>索引覆盖</vt:lpstr>
      <vt:lpstr>再回过头来看看</vt:lpstr>
      <vt:lpstr>其他数据库知识</vt:lpstr>
      <vt:lpstr>Allow null or Not null?</vt:lpstr>
      <vt:lpstr>int(10)和int(2) 的区别</vt:lpstr>
      <vt:lpstr>int(1)和tinyint(1)的区别</vt:lpstr>
      <vt:lpstr>char(10)和varchar(10)的区别</vt:lpstr>
      <vt:lpstr>varchar和text的区别</vt:lpstr>
      <vt:lpstr>datetime和timestamp的区别</vt:lpstr>
      <vt:lpstr>安利环节</vt:lpstr>
      <vt:lpstr>That’s all. 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MySQL索引入门浅析</dc:title>
  <dc:creator>Microsoft Office User</dc:creator>
  <cp:lastModifiedBy>Microsoft Office User</cp:lastModifiedBy>
  <cp:revision>433</cp:revision>
  <dcterms:created xsi:type="dcterms:W3CDTF">2019-08-31T06:05:47Z</dcterms:created>
  <dcterms:modified xsi:type="dcterms:W3CDTF">2019-09-11T09:51:42Z</dcterms:modified>
</cp:coreProperties>
</file>