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0" r:id="rId3"/>
    <p:sldId id="394" r:id="rId4"/>
    <p:sldId id="426" r:id="rId5"/>
    <p:sldId id="406" r:id="rId6"/>
    <p:sldId id="430" r:id="rId7"/>
    <p:sldId id="427" r:id="rId8"/>
    <p:sldId id="412" r:id="rId9"/>
    <p:sldId id="428" r:id="rId10"/>
    <p:sldId id="418" r:id="rId11"/>
    <p:sldId id="431" r:id="rId12"/>
    <p:sldId id="432" r:id="rId13"/>
    <p:sldId id="419" r:id="rId14"/>
    <p:sldId id="433" r:id="rId15"/>
    <p:sldId id="434" r:id="rId16"/>
    <p:sldId id="436" r:id="rId17"/>
    <p:sldId id="435" r:id="rId18"/>
    <p:sldId id="420" r:id="rId19"/>
    <p:sldId id="421" r:id="rId20"/>
    <p:sldId id="422" r:id="rId21"/>
    <p:sldId id="415" r:id="rId22"/>
    <p:sldId id="424" r:id="rId23"/>
    <p:sldId id="416" r:id="rId24"/>
    <p:sldId id="417" r:id="rId25"/>
    <p:sldId id="429" r:id="rId26"/>
    <p:sldId id="425" r:id="rId27"/>
    <p:sldId id="355" r:id="rId28"/>
    <p:sldId id="40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AEA"/>
    <a:srgbClr val="CFE5F9"/>
    <a:srgbClr val="B5CC90"/>
    <a:srgbClr val="508F01"/>
    <a:srgbClr val="ECAC4E"/>
    <a:srgbClr val="F0D04A"/>
    <a:srgbClr val="F0E2BA"/>
    <a:srgbClr val="F0D010"/>
    <a:srgbClr val="E6E6E6"/>
    <a:srgbClr val="A4E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1" autoAdjust="0"/>
    <p:restoredTop sz="66983" autoAdjust="0"/>
  </p:normalViewPr>
  <p:slideViewPr>
    <p:cSldViewPr snapToGrid="0">
      <p:cViewPr varScale="1">
        <p:scale>
          <a:sx n="64" d="100"/>
          <a:sy n="64" d="100"/>
        </p:scale>
        <p:origin x="2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1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FA610-324B-4E60-BE34-548E8335405B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DD89-B2B0-4D09-ACA9-42FC974E9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1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886D-8613-477F-B450-8E96F62A9D04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A20E-527E-49D2-AB23-40B85905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14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Hi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everyone,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Xing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PKU.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 am very happy to be here to talk about our work </a:t>
            </a:r>
            <a:r>
              <a:rPr lang="en-US" altLang="zh-CN" dirty="0" smtClean="0"/>
              <a:t>Summarizing Source Code with Transferred API Knowledge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aims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automatically.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96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attention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seuqneces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embeds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natural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language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descriptions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embeddings</a:t>
            </a:r>
            <a:r>
              <a:rPr kumimoji="1" lang="en-US" altLang="zh-CN" baseline="0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1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attention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seuqneces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embeds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natural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language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descriptions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embeddings</a:t>
            </a:r>
            <a:r>
              <a:rPr kumimoji="1" lang="en-US" altLang="zh-CN" baseline="0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8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attention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seuqneces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embeds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natural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language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descriptions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embeddings</a:t>
            </a:r>
            <a:r>
              <a:rPr kumimoji="1" lang="en-US" altLang="zh-CN" baseline="0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0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usually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seq2seq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directly.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However,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paper,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variant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seq2seq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tokens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extra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embeddings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transferred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19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usually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seq2seq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directly.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However,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paper,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variant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seq2seq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tokens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extra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embeddings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transferred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12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usually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seq2seq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directly.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However,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paper,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variant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seq2seq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tokens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extra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embeddings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transferred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95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usually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seq2seq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directly.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However,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paper,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variant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seq2seq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tokens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extra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embeddings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transferred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91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usually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seq2seq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directly.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However,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paper,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variant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seq2seq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tokens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extra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embeddings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transferred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0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Next,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collection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process.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task, 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obtained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Java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projects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created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08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14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github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Extract an API sequence and an annotation for each method body</a:t>
            </a:r>
            <a:r>
              <a:rPr kumimoji="1" lang="en-US" altLang="zh-CN" baseline="0" dirty="0" smtClean="0"/>
              <a:t>.</a:t>
            </a:r>
            <a:r>
              <a:rPr kumimoji="0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the end, we had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340000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pairs in our dataset.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45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obtained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Java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projects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created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15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16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github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Extract an API sequence,</a:t>
            </a:r>
            <a:r>
              <a:rPr lang="zh-CN" altLang="en-US" sz="1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method</a:t>
            </a:r>
            <a:r>
              <a:rPr lang="zh-CN" altLang="en-US" sz="1200" baseline="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1200" baseline="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tokens</a:t>
            </a:r>
            <a:r>
              <a:rPr lang="en-US" altLang="zh-CN" sz="1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 and an annotation for each method body</a:t>
            </a:r>
            <a:r>
              <a:rPr kumimoji="1" lang="en-US" altLang="zh-CN" baseline="0" dirty="0" smtClean="0"/>
              <a:t>.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excluded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comments.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Anyway, in the end, we had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70000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our dataset.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8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In software development and maintenance, developers spend about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 smtClean="0">
                <a:solidFill>
                  <a:schemeClr val="tx1"/>
                </a:solidFill>
              </a:rPr>
              <a:t>60%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of their time on program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comprehension activities.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very helpful when programmers want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missed,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mismatch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outdated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23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experiment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results.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settings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encoders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decoders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GRU,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popular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RNNs.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8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4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baselines,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CODE-NN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proposed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2016.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3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baselines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evaluate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effectiveness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types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metrics,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NMT.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outperforms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state-of-the-art.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concluded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 is important for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33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quality of API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important for our proposed method to work well. For ease the demonstration, we select the APIs related 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"String” and “Math” which are circled.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graph, TL-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CodeSum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successfully embed APIs.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2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attention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weights for the API sequence and code tokens within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Java method while generating its corresponding summary. From the figure, we find the words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“write” and “stream” are more relevant to API “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DataOutputStream.writeByte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 While the word “constant” is more relevant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variable “tab” whose type is “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ConstantPool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TLCodeSum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different words with specific API or code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0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automatic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evaluation,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analyzed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manually.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Most generated summaries are clear,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coherent, and informative related.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differences between the generated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human-written summaries are shown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examples: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98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inspired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transfer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assist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generation.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future,</a:t>
            </a:r>
            <a:r>
              <a:rPr kumimoji="1" lang="zh-CN" altLang="en-US" baseline="0" dirty="0" smtClean="0"/>
              <a:t> </a:t>
            </a:r>
            <a:r>
              <a:rPr kumimoji="1" lang="mr-IN" altLang="zh-CN" baseline="0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5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your attention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53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better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understand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processing,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give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example.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extraction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process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according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Gu’s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extract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Javadoc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comments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summaries.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tokenized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tokens.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extract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relationship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invocations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abstract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syntactic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trees.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example,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invocation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readline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variable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reader,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reader’s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type,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BufferedReader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last,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entire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invocation</a:t>
            </a:r>
            <a:r>
              <a:rPr kumimoji="1" lang="zh-CN" altLang="en-US" baseline="0" dirty="0" smtClean="0"/>
              <a:t> 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BufferedReader.readLine</a:t>
            </a:r>
            <a:r>
              <a:rPr lang="en-US" altLang="zh-CN" sz="1200" dirty="0" smtClean="0">
                <a:solidFill>
                  <a:prstClr val="black"/>
                </a:solidFill>
              </a:rPr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5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Existing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approaches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usually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information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retrieval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approaches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extract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natural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descriptions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keywords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open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code.</a:t>
            </a:r>
          </a:p>
          <a:p>
            <a:r>
              <a:rPr kumimoji="1" lang="en-US" altLang="zh-CN" baseline="0" dirty="0" smtClean="0"/>
              <a:t>These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approaches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limits: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Recently,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deep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approaches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exploited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usually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build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probabilistic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source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code.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deep learning techniques are successful 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step toward automatic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 generation, 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limited since they treat source code as plain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and ignore some latent knowledge in the source code.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1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relevant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between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source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summaries 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Developers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often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invoke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specific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sequence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implement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function.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example, if developers what to open a </a:t>
            </a:r>
            <a:r>
              <a:rPr lang="en-US" altLang="zh-CN" baseline="0" dirty="0" err="1" smtClean="0"/>
              <a:t>url</a:t>
            </a:r>
            <a:r>
              <a:rPr lang="en-US" altLang="zh-CN" baseline="0" dirty="0" smtClean="0"/>
              <a:t>, firstly, they have to create an object of </a:t>
            </a:r>
            <a:r>
              <a:rPr lang="en-US" altLang="zh-CN" baseline="0" dirty="0" err="1" smtClean="0"/>
              <a:t>url</a:t>
            </a:r>
            <a:r>
              <a:rPr lang="en-US" altLang="zh-CN" baseline="0" dirty="0" smtClean="0"/>
              <a:t>, and then invoke the </a:t>
            </a:r>
            <a:r>
              <a:rPr lang="en-US" altLang="zh-CN" baseline="0" dirty="0" err="1" smtClean="0"/>
              <a:t>url</a:t>
            </a:r>
            <a:r>
              <a:rPr lang="en-US" altLang="zh-CN" baseline="0" dirty="0" smtClean="0"/>
              <a:t> connection methods.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assist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generation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summaries. 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 better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assist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summarization.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4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relevant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between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source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summaries 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Developers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often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invoke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specific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sequence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implement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function.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example, if developers what to open a </a:t>
            </a:r>
            <a:r>
              <a:rPr lang="en-US" altLang="zh-CN" baseline="0" dirty="0" err="1" smtClean="0"/>
              <a:t>url</a:t>
            </a:r>
            <a:r>
              <a:rPr lang="en-US" altLang="zh-CN" baseline="0" dirty="0" smtClean="0"/>
              <a:t>, firstly, they have to create an object of </a:t>
            </a:r>
            <a:r>
              <a:rPr lang="en-US" altLang="zh-CN" baseline="0" dirty="0" err="1" smtClean="0"/>
              <a:t>url</a:t>
            </a:r>
            <a:r>
              <a:rPr lang="en-US" altLang="zh-CN" baseline="0" dirty="0" smtClean="0"/>
              <a:t>, and then invoke the </a:t>
            </a:r>
            <a:r>
              <a:rPr lang="en-US" altLang="zh-CN" baseline="0" dirty="0" err="1" smtClean="0"/>
              <a:t>url</a:t>
            </a:r>
            <a:r>
              <a:rPr lang="en-US" altLang="zh-CN" baseline="0" dirty="0" smtClean="0"/>
              <a:t> connection methods.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assist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generation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summaries. 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 better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assist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summarization.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41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better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idea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transfer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en-US" altLang="zh-CN" dirty="0" smtClean="0"/>
              <a:t>tilize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assist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different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related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4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paper,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3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en-US" altLang="zh-CN" baseline="0" dirty="0" smtClean="0"/>
              <a:t>spired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transfer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overview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First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obtain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parallel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corresponding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natural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language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descriptions.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obtain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tokens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summary.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summarization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knowledge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last,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evaluate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results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0E-527E-49D2-AB23-40B8590545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1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13513" y="6444258"/>
            <a:ext cx="9144000" cy="413743"/>
          </a:xfrm>
          <a:prstGeom prst="rect">
            <a:avLst/>
          </a:prstGeom>
          <a:solidFill>
            <a:srgbClr val="800000"/>
          </a:solidFill>
          <a:ln w="38100" cmpd="sng">
            <a:solidFill>
              <a:srgbClr val="8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2819" y="314055"/>
            <a:ext cx="8554453" cy="2296793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 spc="-50" baseline="0">
                <a:solidFill>
                  <a:srgbClr val="9507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18" y="2899531"/>
            <a:ext cx="8554453" cy="3104221"/>
          </a:xfrm>
        </p:spPr>
        <p:txBody>
          <a:bodyPr lIns="91440" rIns="91440">
            <a:normAutofit/>
          </a:bodyPr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 cap="none" spc="200" baseline="0">
                <a:solidFill>
                  <a:schemeClr val="tx2"/>
                </a:solidFill>
                <a:latin typeface="+mj-lt"/>
                <a:ea typeface="微软雅黑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altLang="zh-CN" dirty="0" smtClean="0"/>
          </a:p>
          <a:p>
            <a:r>
              <a:rPr lang="zh-CN" altLang="en-US" dirty="0" smtClean="0"/>
              <a:t>单击此处编辑母版副标题样式</a:t>
            </a:r>
            <a:r>
              <a:rPr lang="en-US" altLang="zh-CN" dirty="0" smtClean="0"/>
              <a:t>123abc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88361"/>
            <a:ext cx="3617103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Century Gothic" panose="020B0502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基于深度神经网络的</a:t>
            </a:r>
            <a:r>
              <a:rPr lang="en-US" altLang="zh-CN" smtClean="0"/>
              <a:t>API</a:t>
            </a:r>
            <a:r>
              <a:rPr lang="zh-CN" altLang="en-US" smtClean="0"/>
              <a:t>语义理解关键技术研究 </a:t>
            </a:r>
            <a:endParaRPr lang="zh-CN" altLang="en-US"/>
          </a:p>
        </p:txBody>
      </p:sp>
      <p:cxnSp>
        <p:nvCxnSpPr>
          <p:cNvPr id="19" name="Straight Connector 9"/>
          <p:cNvCxnSpPr/>
          <p:nvPr userDrawn="1"/>
        </p:nvCxnSpPr>
        <p:spPr>
          <a:xfrm>
            <a:off x="312818" y="2727120"/>
            <a:ext cx="8554453" cy="0"/>
          </a:xfrm>
          <a:prstGeom prst="line">
            <a:avLst/>
          </a:prstGeom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±Í÷æ”Î÷–”¢Œƒ–£√˚◊È∫œπÊ∑∂_◊Û”“£®∑¥∞◊£¨‘⁄…Ó…´±≥æ∞œ¬ π”√£©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5" y="6499568"/>
            <a:ext cx="1127006" cy="3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0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6916" y="6483683"/>
            <a:ext cx="752111" cy="32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基于深度神经网络的</a:t>
            </a:r>
            <a:r>
              <a:rPr lang="en-US" altLang="zh-CN" smtClean="0"/>
              <a:t>API</a:t>
            </a:r>
            <a:r>
              <a:rPr lang="zh-CN" altLang="en-US" smtClean="0"/>
              <a:t>语义理解关键技术研究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6916" y="6483683"/>
            <a:ext cx="752111" cy="32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基于深度神经网络的</a:t>
            </a:r>
            <a:r>
              <a:rPr lang="en-US" altLang="zh-CN" smtClean="0"/>
              <a:t>API</a:t>
            </a:r>
            <a:r>
              <a:rPr lang="zh-CN" altLang="en-US" smtClean="0"/>
              <a:t>语义理解关键技术研究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 algn="ctr"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dirty="0" err="1" smtClean="0"/>
              <a:t>Abc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ClrTx/>
              <a:buFont typeface="Arial"/>
              <a:buChar char="•"/>
              <a:defRPr baseline="0">
                <a:latin typeface="微软雅黑" panose="020B0503020204020204" pitchFamily="34" charset="-122"/>
              </a:defRPr>
            </a:lvl1pPr>
            <a:lvl2pPr marL="486918" indent="-285750">
              <a:buClrTx/>
              <a:buFont typeface="Symbol" charset="2"/>
              <a:buChar char="-"/>
              <a:defRPr sz="2200" baseline="0">
                <a:latin typeface="微软雅黑" panose="020B0503020204020204" pitchFamily="34" charset="-122"/>
              </a:defRPr>
            </a:lvl2pPr>
            <a:lvl3pPr marL="669798" indent="-285750">
              <a:buClrTx/>
              <a:buFont typeface="Arial"/>
              <a:buChar char="•"/>
              <a:defRPr baseline="0">
                <a:latin typeface="微软雅黑" panose="020B0503020204020204" pitchFamily="34" charset="-122"/>
              </a:defRPr>
            </a:lvl3pPr>
            <a:lvl4pPr marL="852678" indent="-285750">
              <a:buClrTx/>
              <a:buFont typeface="Symbol" charset="2"/>
              <a:buChar char="-"/>
              <a:defRPr baseline="0">
                <a:latin typeface="微软雅黑" panose="020B0503020204020204" pitchFamily="34" charset="-122"/>
              </a:defRPr>
            </a:lvl4pPr>
            <a:lvl5pPr marL="1092708" indent="-342900">
              <a:buClrTx/>
              <a:buFont typeface="Arial"/>
              <a:buChar char="•"/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123abc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cap="none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7" y="732324"/>
            <a:ext cx="8554453" cy="1168665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00" b="0">
                <a:solidFill>
                  <a:srgbClr val="95070A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947" y="2177717"/>
            <a:ext cx="8554453" cy="3642228"/>
          </a:xfrm>
        </p:spPr>
        <p:txBody>
          <a:bodyPr lIns="91440" rIns="91440" anchor="t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cap="none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39146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890306" y="6483683"/>
            <a:ext cx="752111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Century Gothic" panose="020B0502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88361"/>
            <a:ext cx="3617103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Century Gothic" panose="020B0502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基于深度神经网络的</a:t>
            </a:r>
            <a:r>
              <a:rPr lang="en-US" altLang="zh-CN" smtClean="0"/>
              <a:t>API</a:t>
            </a:r>
            <a:r>
              <a:rPr lang="zh-CN" altLang="en-US" smtClean="0"/>
              <a:t>语义理解关键技术研究 </a:t>
            </a:r>
            <a:endParaRPr lang="zh-CN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488361"/>
            <a:ext cx="408363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Century Gothic" panose="020B0502020202020204" pitchFamily="34" charset="0"/>
                <a:ea typeface="黑体" panose="02010609060101010101" pitchFamily="49" charset="-122"/>
              </a:defRPr>
            </a:lvl1pPr>
          </a:lstStyle>
          <a:p>
            <a:fld id="{9FFA3F78-F4D0-42B7-8300-BE8D968F01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9"/>
          <p:cNvCxnSpPr/>
          <p:nvPr userDrawn="1"/>
        </p:nvCxnSpPr>
        <p:spPr>
          <a:xfrm>
            <a:off x="360947" y="1997218"/>
            <a:ext cx="8554453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754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552575"/>
            <a:ext cx="3703320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52574"/>
            <a:ext cx="3703320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36916" y="6483683"/>
            <a:ext cx="752111" cy="32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基于深度神经网络的</a:t>
            </a:r>
            <a:r>
              <a:rPr lang="en-US" altLang="zh-CN" smtClean="0"/>
              <a:t>API</a:t>
            </a:r>
            <a:r>
              <a:rPr lang="zh-CN" altLang="en-US" smtClean="0"/>
              <a:t>语义理解关键技术研究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316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174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3537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174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3537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736916" y="6483683"/>
            <a:ext cx="752111" cy="32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基于深度神经网络的</a:t>
            </a:r>
            <a:r>
              <a:rPr lang="en-US" altLang="zh-CN" smtClean="0"/>
              <a:t>API</a:t>
            </a:r>
            <a:r>
              <a:rPr lang="zh-CN" altLang="en-US" smtClean="0"/>
              <a:t>语义理解关键技术研究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36916" y="6483683"/>
            <a:ext cx="752111" cy="32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基于深度神经网络的</a:t>
            </a:r>
            <a:r>
              <a:rPr lang="en-US" altLang="zh-CN" smtClean="0"/>
              <a:t>API</a:t>
            </a:r>
            <a:r>
              <a:rPr lang="zh-CN" altLang="en-US" smtClean="0"/>
              <a:t>语义理解关键技术研究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44257"/>
            <a:ext cx="9144000" cy="413743"/>
          </a:xfrm>
          <a:prstGeom prst="rect">
            <a:avLst/>
          </a:prstGeom>
          <a:solidFill>
            <a:srgbClr val="800000"/>
          </a:solidFill>
          <a:ln w="38100" cmpd="sng">
            <a:solidFill>
              <a:srgbClr val="8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88361"/>
            <a:ext cx="3617103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Century Gothic" panose="020B0502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基于深度神经网络的</a:t>
            </a:r>
            <a:r>
              <a:rPr lang="en-US" altLang="zh-CN" smtClean="0"/>
              <a:t>API</a:t>
            </a:r>
            <a:r>
              <a:rPr lang="zh-CN" altLang="en-US" smtClean="0"/>
              <a:t>语义理解关键技术研究 </a:t>
            </a:r>
            <a:endParaRPr lang="zh-CN" altLang="en-US"/>
          </a:p>
        </p:txBody>
      </p:sp>
      <p:pic>
        <p:nvPicPr>
          <p:cNvPr id="8" name="图片 7" descr="±Í÷æ”Î÷–”¢Œƒ–£√˚◊È∫œπÊ∑∂_◊Û”“£®∑¥∞◊£¨‘⁄…Ó…´±≥æ∞œ¬ π”√£©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5" y="6499568"/>
            <a:ext cx="1127006" cy="317466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4506" y="6493035"/>
            <a:ext cx="408363" cy="3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rgbClr val="FFFFFF"/>
                </a:solidFill>
                <a:effectLst/>
                <a:latin typeface="+mj-lt"/>
                <a:ea typeface="黑体" panose="02010609060101010101" pitchFamily="49" charset="-122"/>
              </a:defRPr>
            </a:lvl1pPr>
          </a:lstStyle>
          <a:p>
            <a:fld id="{9FFA3F78-F4D0-42B7-8300-BE8D968F01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基于深度神经网络的</a:t>
            </a:r>
            <a:r>
              <a:rPr lang="en-US" altLang="zh-CN" smtClean="0"/>
              <a:t>API</a:t>
            </a:r>
            <a:r>
              <a:rPr lang="zh-CN" altLang="en-US" smtClean="0"/>
              <a:t>语义理解关键技术研究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FA3F78-F4D0-42B7-8300-BE8D968F0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3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36916" y="6483683"/>
            <a:ext cx="752111" cy="32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基于深度神经网络的</a:t>
            </a:r>
            <a:r>
              <a:rPr lang="en-US" altLang="zh-CN" smtClean="0"/>
              <a:t>API</a:t>
            </a:r>
            <a:r>
              <a:rPr lang="zh-CN" altLang="en-US" smtClean="0"/>
              <a:t>语义理解关键技术研究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513" y="6444258"/>
            <a:ext cx="9144000" cy="413743"/>
          </a:xfrm>
          <a:prstGeom prst="rect">
            <a:avLst/>
          </a:prstGeom>
          <a:solidFill>
            <a:srgbClr val="800000"/>
          </a:solidFill>
          <a:ln w="38100" cmpd="sng">
            <a:solidFill>
              <a:srgbClr val="8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441" y="190353"/>
            <a:ext cx="8819147" cy="6648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标题样式</a:t>
            </a:r>
            <a:r>
              <a:rPr lang="en-US" altLang="zh-CN" dirty="0" smtClean="0"/>
              <a:t>123abc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41" y="1037230"/>
            <a:ext cx="8819147" cy="5262017"/>
          </a:xfrm>
          <a:prstGeom prst="rect">
            <a:avLst/>
          </a:prstGeom>
          <a:effectLst/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123abc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71280"/>
            <a:ext cx="3617103" cy="3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基于深度神经网络的</a:t>
            </a:r>
            <a:r>
              <a:rPr lang="en-US" altLang="zh-CN" smtClean="0"/>
              <a:t>API</a:t>
            </a:r>
            <a:r>
              <a:rPr lang="zh-CN" altLang="en-US" smtClean="0"/>
              <a:t>语义理解关键技术研究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4506" y="6493035"/>
            <a:ext cx="408363" cy="3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rgbClr val="FFFFFF"/>
                </a:solidFill>
                <a:effectLst/>
                <a:latin typeface="+mj-lt"/>
                <a:ea typeface="黑体" panose="02010609060101010101" pitchFamily="49" charset="-122"/>
              </a:defRPr>
            </a:lvl1pPr>
          </a:lstStyle>
          <a:p>
            <a:fld id="{9FFA3F78-F4D0-42B7-8300-BE8D968F01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68441" y="947437"/>
            <a:ext cx="8819147" cy="0"/>
          </a:xfrm>
          <a:prstGeom prst="line">
            <a:avLst/>
          </a:prstGeom>
          <a:ln w="1905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±Í÷æ”Î÷–”¢Œƒ–£√˚◊È∫œπÊ∑∂_◊Û”“£®∑¥∞◊£¨‘⁄…Ó…´±≥æ∞œ¬ π”√£©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5" y="6499568"/>
            <a:ext cx="1127006" cy="3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6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200" kern="1200" spc="-50" baseline="0">
          <a:solidFill>
            <a:srgbClr val="800000"/>
          </a:solidFill>
          <a:effectLst/>
          <a:latin typeface="+mj-lt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200"/>
        </a:spcAft>
        <a:buClrTx/>
        <a:buSzPct val="100000"/>
        <a:buFont typeface="Arial"/>
        <a:buChar char="•"/>
        <a:defRPr sz="2400" b="1" kern="1200" baseline="0">
          <a:solidFill>
            <a:srgbClr val="000000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1pPr>
      <a:lvl2pPr marL="544068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Tx/>
        <a:buFont typeface="Symbol" charset="2"/>
        <a:buChar char="-"/>
        <a:defRPr sz="2200" kern="1200" baseline="0">
          <a:solidFill>
            <a:schemeClr val="tx1">
              <a:lumMod val="85000"/>
              <a:lumOff val="15000"/>
            </a:schemeClr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2pPr>
      <a:lvl3pPr marL="726948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Tx/>
        <a:buFont typeface="Arial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3pPr>
      <a:lvl4pPr marL="909828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Tx/>
        <a:buFont typeface="Symbol" charset="2"/>
        <a:buChar char="-"/>
        <a:defRPr sz="2000" kern="1200" baseline="0">
          <a:solidFill>
            <a:schemeClr val="tx1">
              <a:lumMod val="85000"/>
              <a:lumOff val="15000"/>
            </a:schemeClr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4pPr>
      <a:lvl5pPr marL="1092708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Tx/>
        <a:buFont typeface="Arial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kumimoji="1" lang="en-US" altLang="zh-CN" sz="22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2200" dirty="0" smtClean="0">
                <a:solidFill>
                  <a:schemeClr val="tx1"/>
                </a:solidFill>
              </a:rPr>
            </a:br>
            <a:r>
              <a:rPr kumimoji="1"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zh-CN" sz="3600" dirty="0">
                <a:latin typeface="Arial Rounded MT Bold" panose="020F0704030504030204" pitchFamily="34" charset="0"/>
              </a:rPr>
              <a:t>Summarizing Source Code with Transferred API Knowledge</a:t>
            </a:r>
            <a:endParaRPr kumimoji="1"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26473" y="3310699"/>
            <a:ext cx="7911654" cy="1618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Xing Hu</a:t>
            </a:r>
            <a:r>
              <a:rPr kumimoji="0" lang="en-US" altLang="zh-CN" sz="2800" b="1" i="1" u="sng" strike="noStrike" kern="120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1</a:t>
            </a: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, Ge Li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, Xin Xia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, David Lo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, </a:t>
            </a:r>
            <a:r>
              <a:rPr lang="en-US" altLang="zh-CN" sz="2800" noProof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S</a:t>
            </a:r>
            <a:r>
              <a:rPr lang="en-US" altLang="zh-CN" sz="280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huai</a:t>
            </a:r>
            <a:r>
              <a:rPr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 </a:t>
            </a:r>
            <a:r>
              <a:rPr lang="en-US" altLang="zh-CN" sz="280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Lu,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Zhi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 Jin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1</a:t>
            </a:r>
          </a:p>
          <a:p>
            <a:pPr lvl="0">
              <a:defRPr/>
            </a:pPr>
            <a:r>
              <a:rPr kumimoji="0" lang="en-US" altLang="zh-CN" sz="2000" b="0" i="0" u="none" strike="noStrike" kern="1200" cap="none" spc="0" normalizeH="0" baseline="3000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 </a:t>
            </a:r>
            <a:r>
              <a:rPr lang="en-US" altLang="zh-CN" sz="2000" baseline="300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1 </a:t>
            </a:r>
            <a:r>
              <a:rPr lang="en-US" altLang="zh-CN" sz="20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Key Laboratory </a:t>
            </a:r>
            <a:r>
              <a: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of High Confidence Software Technologies (</a:t>
            </a:r>
            <a:r>
              <a:rPr lang="en-US" altLang="zh-CN" sz="20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PKU),</a:t>
            </a:r>
            <a:r>
              <a:rPr lang="zh-CN" altLang="en-US" sz="20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China</a:t>
            </a:r>
          </a:p>
          <a:p>
            <a:pPr lvl="0">
              <a:defRPr/>
            </a:pPr>
            <a:r>
              <a:rPr lang="en-US" altLang="zh-CN" sz="20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 </a:t>
            </a:r>
            <a:r>
              <a:rPr lang="en-US" altLang="zh-CN" sz="2000" baseline="300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 Faculty of Information Technology, Monash University, Australia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3000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3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Arial Rounded MT Bold" charset="0"/>
                <a:cs typeface="Arial" panose="020B0604020202020204" pitchFamily="34" charset="0"/>
              </a:rPr>
              <a:t> School of Information Systems, Singapore Management University, Singapore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Arial Rounded MT Bold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1101" y="5092287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 smtClean="0"/>
              <a:t>IJCAI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2018</a:t>
            </a:r>
          </a:p>
        </p:txBody>
      </p:sp>
      <p:pic>
        <p:nvPicPr>
          <p:cNvPr id="1026" name="Picture 2" descr="åäº¬å¤§å­¦ logo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339" y="150769"/>
            <a:ext cx="1236267" cy="12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24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47"/>
    </mc:Choice>
    <mc:Fallback xmlns="">
      <p:transition xmlns:p14="http://schemas.microsoft.com/office/powerpoint/2010/main" spd="slow" advTm="2164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Summarization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API sequence summarization aims to build the mappings between</a:t>
            </a:r>
            <a:r>
              <a:rPr lang="zh-CN" altLang="en-US" dirty="0"/>
              <a:t> </a:t>
            </a:r>
            <a:r>
              <a:rPr lang="en-US" altLang="zh-CN" dirty="0"/>
              <a:t>API knowledge and natural language descriptions.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6321862" y="2539606"/>
            <a:ext cx="282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“Write the constant to the output stream”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320663" y="2453088"/>
            <a:ext cx="3845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DataOutputStream.writeByte</a:t>
            </a:r>
            <a:r>
              <a:rPr lang="en-US" sz="16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—&gt;</a:t>
            </a:r>
          </a:p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DataOutputStream.writeShort</a:t>
            </a:r>
            <a:r>
              <a:rPr lang="en-US" sz="16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—&gt;</a:t>
            </a:r>
          </a:p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DataOutputStream.writeShort</a:t>
            </a:r>
            <a:endParaRPr lang="en-US" sz="1600" i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17"/>
          <p:cNvSpPr/>
          <p:nvPr/>
        </p:nvSpPr>
        <p:spPr>
          <a:xfrm>
            <a:off x="4544262" y="2718506"/>
            <a:ext cx="1014983" cy="28853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4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Summarization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API sequence summarization aims to build the mappings between</a:t>
            </a:r>
            <a:r>
              <a:rPr lang="zh-CN" altLang="en-US" dirty="0"/>
              <a:t> </a:t>
            </a:r>
            <a:r>
              <a:rPr lang="en-US" altLang="zh-CN" dirty="0"/>
              <a:t>API knowledge and natural language descriptions.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6321862" y="2539606"/>
            <a:ext cx="282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“Write the constant to the output stream”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320663" y="2453088"/>
            <a:ext cx="3845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DataOutputStream.writeByte</a:t>
            </a:r>
            <a:r>
              <a:rPr lang="en-US" sz="16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—&gt;</a:t>
            </a:r>
          </a:p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DataOutputStream.writeShort</a:t>
            </a:r>
            <a:r>
              <a:rPr lang="en-US" sz="16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—&gt;</a:t>
            </a:r>
          </a:p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DataOutputStream.writeShort</a:t>
            </a:r>
            <a:endParaRPr lang="en-US" sz="1600" i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17"/>
          <p:cNvSpPr/>
          <p:nvPr/>
        </p:nvSpPr>
        <p:spPr>
          <a:xfrm>
            <a:off x="4544262" y="2718506"/>
            <a:ext cx="1014983" cy="28853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86" y="3185937"/>
            <a:ext cx="2619793" cy="2700337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640903" y="3847151"/>
            <a:ext cx="453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Attention based Seq2Seq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Encoder: embeds API sequence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Decoder: </a:t>
            </a:r>
            <a:r>
              <a:rPr lang="en-US" altLang="zh-CN" dirty="0">
                <a:latin typeface="Gill Sans MT" panose="020B0502020104020203" pitchFamily="34" charset="0"/>
              </a:rPr>
              <a:t>generates NL descriptions with API </a:t>
            </a:r>
            <a:r>
              <a:rPr lang="en-US" altLang="zh-CN" dirty="0" smtClean="0">
                <a:latin typeface="Gill Sans MT" panose="020B0502020104020203" pitchFamily="34" charset="0"/>
              </a:rPr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11346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Summarization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API sequence summarization aims to build the mappings between</a:t>
            </a:r>
            <a:r>
              <a:rPr lang="zh-CN" altLang="en-US" dirty="0"/>
              <a:t> </a:t>
            </a:r>
            <a:r>
              <a:rPr lang="en-US" altLang="zh-CN" dirty="0"/>
              <a:t>API knowledge and natural language descriptions.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6321862" y="2539606"/>
            <a:ext cx="282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“Write the constant to the output stream”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320663" y="2453088"/>
            <a:ext cx="3845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DataOutputStream.writeByte</a:t>
            </a:r>
            <a:r>
              <a:rPr lang="en-US" sz="16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—&gt;</a:t>
            </a:r>
          </a:p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DataOutputStream.writeShort</a:t>
            </a:r>
            <a:r>
              <a:rPr lang="en-US" sz="16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—&gt;</a:t>
            </a:r>
          </a:p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DataOutputStream.writeShort</a:t>
            </a:r>
            <a:endParaRPr lang="en-US" sz="1600" i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17"/>
          <p:cNvSpPr/>
          <p:nvPr/>
        </p:nvSpPr>
        <p:spPr>
          <a:xfrm>
            <a:off x="4544262" y="2718506"/>
            <a:ext cx="1014983" cy="28853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86" y="3185937"/>
            <a:ext cx="2619793" cy="2700337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640903" y="3847151"/>
            <a:ext cx="453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Attention based Seq2Seq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Encoder: embeds API sequence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Decoder: </a:t>
            </a:r>
            <a:r>
              <a:rPr lang="en-US" altLang="zh-CN" dirty="0">
                <a:latin typeface="Gill Sans MT" panose="020B0502020104020203" pitchFamily="34" charset="0"/>
              </a:rPr>
              <a:t>generates NL descriptions with API </a:t>
            </a:r>
            <a:r>
              <a:rPr lang="en-US" altLang="zh-CN" dirty="0" smtClean="0">
                <a:latin typeface="Gill Sans MT" panose="020B0502020104020203" pitchFamily="34" charset="0"/>
              </a:rPr>
              <a:t>vectors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5649639" y="4660933"/>
            <a:ext cx="3210242" cy="163831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API</a:t>
            </a:r>
            <a:r>
              <a:rPr kumimoji="1"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tx1"/>
                </a:solidFill>
              </a:rPr>
              <a:t>Knowledge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Summarization Task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6131793" y="1654142"/>
            <a:ext cx="282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“Write the constant to the output stream”</a:t>
            </a:r>
          </a:p>
        </p:txBody>
      </p:sp>
      <p:sp>
        <p:nvSpPr>
          <p:cNvPr id="8" name="Right Arrow 17"/>
          <p:cNvSpPr/>
          <p:nvPr/>
        </p:nvSpPr>
        <p:spPr>
          <a:xfrm>
            <a:off x="4601945" y="1820821"/>
            <a:ext cx="1014983" cy="28853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441" y="1370687"/>
            <a:ext cx="42298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env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ConstantPool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writeByte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CONSTANT_NAMEANDTYPE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writeShort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writeShort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Summarization Task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6131793" y="1654142"/>
            <a:ext cx="282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“Write the constant to the output stream”</a:t>
            </a:r>
          </a:p>
        </p:txBody>
      </p:sp>
      <p:sp>
        <p:nvSpPr>
          <p:cNvPr id="8" name="Right Arrow 17"/>
          <p:cNvSpPr/>
          <p:nvPr/>
        </p:nvSpPr>
        <p:spPr>
          <a:xfrm>
            <a:off x="4601945" y="1820821"/>
            <a:ext cx="1014983" cy="28853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&quot;No&quot; Symbol 2"/>
          <p:cNvSpPr/>
          <p:nvPr/>
        </p:nvSpPr>
        <p:spPr>
          <a:xfrm>
            <a:off x="4880836" y="1736486"/>
            <a:ext cx="457200" cy="4572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441" y="1370687"/>
            <a:ext cx="42298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env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ConstantPool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writeByte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CONSTANT_NAMEANDTYPE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writeShort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writeShort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7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Summarization Task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6131793" y="1654142"/>
            <a:ext cx="282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“Write the constant to the output stream”</a:t>
            </a:r>
          </a:p>
        </p:txBody>
      </p:sp>
      <p:sp>
        <p:nvSpPr>
          <p:cNvPr id="8" name="Right Arrow 17"/>
          <p:cNvSpPr/>
          <p:nvPr/>
        </p:nvSpPr>
        <p:spPr>
          <a:xfrm>
            <a:off x="4601945" y="1820821"/>
            <a:ext cx="1014983" cy="28853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&quot;No&quot; Symbol 2"/>
          <p:cNvSpPr/>
          <p:nvPr/>
        </p:nvSpPr>
        <p:spPr>
          <a:xfrm>
            <a:off x="4880836" y="1736486"/>
            <a:ext cx="457200" cy="4572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441" y="1370687"/>
            <a:ext cx="42298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env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ConstantPool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writeByte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CONSTANT_NAMEANDTYPE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writeShort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writeShort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772" y="2411256"/>
            <a:ext cx="3557092" cy="360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Summarization Task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6131793" y="1654142"/>
            <a:ext cx="282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“Write the constant to the output stream”</a:t>
            </a:r>
          </a:p>
        </p:txBody>
      </p:sp>
      <p:sp>
        <p:nvSpPr>
          <p:cNvPr id="8" name="Right Arrow 17"/>
          <p:cNvSpPr/>
          <p:nvPr/>
        </p:nvSpPr>
        <p:spPr>
          <a:xfrm>
            <a:off x="4601945" y="1820821"/>
            <a:ext cx="1014983" cy="28853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&quot;No&quot; Symbol 2"/>
          <p:cNvSpPr/>
          <p:nvPr/>
        </p:nvSpPr>
        <p:spPr>
          <a:xfrm>
            <a:off x="4880836" y="1736486"/>
            <a:ext cx="457200" cy="4572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441" y="1370687"/>
            <a:ext cx="42298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env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ConstantPool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writeByte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CONSTANT_NAMEANDTYPE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writeShort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writeShort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383021" y="5039919"/>
            <a:ext cx="358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DataOutputStream.writeByte</a:t>
            </a:r>
            <a:r>
              <a:rPr lang="en-US" sz="16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—&gt;</a:t>
            </a:r>
          </a:p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DataOutputStream.writeShort</a:t>
            </a:r>
            <a:r>
              <a:rPr lang="en-US" sz="16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—&gt;</a:t>
            </a:r>
          </a:p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DataOutputStream.writeShort</a:t>
            </a:r>
            <a:endParaRPr lang="en-US" sz="1600" i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772" y="2411256"/>
            <a:ext cx="3557092" cy="3605699"/>
          </a:xfrm>
          <a:prstGeom prst="rect">
            <a:avLst/>
          </a:prstGeom>
        </p:spPr>
      </p:pic>
      <p:sp>
        <p:nvSpPr>
          <p:cNvPr id="14" name="圆角右箭头 13"/>
          <p:cNvSpPr/>
          <p:nvPr/>
        </p:nvSpPr>
        <p:spPr>
          <a:xfrm>
            <a:off x="2871788" y="4608029"/>
            <a:ext cx="742950" cy="4318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 flipV="1">
            <a:off x="2871788" y="2602908"/>
            <a:ext cx="742950" cy="495018"/>
          </a:xfrm>
          <a:prstGeom prst="bentArrow">
            <a:avLst>
              <a:gd name="adj1" fmla="val 22114"/>
              <a:gd name="adj2" fmla="val 25000"/>
              <a:gd name="adj3" fmla="val 27886"/>
              <a:gd name="adj4" fmla="val 46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9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Summarization Task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6131793" y="1654142"/>
            <a:ext cx="282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“Write the constant to the output stream”</a:t>
            </a:r>
          </a:p>
        </p:txBody>
      </p:sp>
      <p:sp>
        <p:nvSpPr>
          <p:cNvPr id="8" name="Right Arrow 17"/>
          <p:cNvSpPr/>
          <p:nvPr/>
        </p:nvSpPr>
        <p:spPr>
          <a:xfrm>
            <a:off x="4601945" y="1820821"/>
            <a:ext cx="1014983" cy="28853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&quot;No&quot; Symbol 2"/>
          <p:cNvSpPr/>
          <p:nvPr/>
        </p:nvSpPr>
        <p:spPr>
          <a:xfrm>
            <a:off x="4880836" y="1736486"/>
            <a:ext cx="457200" cy="4572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441" y="1370687"/>
            <a:ext cx="42298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env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ConstantPool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writeByte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CONSTANT_NAMEANDTYPE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writeShort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writeShort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sz="12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383021" y="5039919"/>
            <a:ext cx="358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DataOutputStream.writeByte</a:t>
            </a:r>
            <a:r>
              <a:rPr lang="en-US" sz="16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—&gt;</a:t>
            </a:r>
          </a:p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DataOutputStream.writeShort</a:t>
            </a:r>
            <a:r>
              <a:rPr lang="en-US" sz="16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—&gt;</a:t>
            </a:r>
          </a:p>
          <a:p>
            <a:r>
              <a:rPr lang="en-US" sz="16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DataOutputStream.writeShort</a:t>
            </a:r>
            <a:endParaRPr lang="en-US" sz="1600" i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772" y="2411256"/>
            <a:ext cx="3557092" cy="3605699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3824270" y="4307712"/>
            <a:ext cx="3725957" cy="182002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API</a:t>
            </a:r>
            <a:r>
              <a:rPr kumimoji="1"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tx1"/>
                </a:solidFill>
              </a:rPr>
              <a:t>Knowledge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>
            <a:off x="2871788" y="4608029"/>
            <a:ext cx="742950" cy="4318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 flipV="1">
            <a:off x="2871788" y="2602908"/>
            <a:ext cx="742950" cy="495018"/>
          </a:xfrm>
          <a:prstGeom prst="bentArrow">
            <a:avLst>
              <a:gd name="adj1" fmla="val 22114"/>
              <a:gd name="adj2" fmla="val 25000"/>
              <a:gd name="adj3" fmla="val 27886"/>
              <a:gd name="adj4" fmla="val 46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Collecting two Corpora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 Summarization Task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/>
              <p:nvPr/>
            </p:nvSpPr>
            <p:spPr>
              <a:xfrm>
                <a:off x="685801" y="2055231"/>
                <a:ext cx="7443788" cy="17661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URL.new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URL.openConnection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       	# open a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url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File.new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File.exists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		       	# test file exists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File.renameTo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File.delete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	       	# rename a file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StringBuffer.new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StreanBuffer.reverse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       	# reverse a string</a:t>
                </a:r>
              </a:p>
              <a:p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		        	#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055231"/>
                <a:ext cx="7443788" cy="1766170"/>
              </a:xfrm>
              <a:prstGeom prst="rect">
                <a:avLst/>
              </a:prstGeom>
              <a:blipFill>
                <a:blip r:embed="rId3"/>
                <a:stretch>
                  <a:fillRect l="-6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0"/>
          <p:cNvSpPr/>
          <p:nvPr/>
        </p:nvSpPr>
        <p:spPr>
          <a:xfrm rot="5400000">
            <a:off x="2241493" y="2433820"/>
            <a:ext cx="375453" cy="3486839"/>
          </a:xfrm>
          <a:prstGeom prst="rightBrace">
            <a:avLst>
              <a:gd name="adj1" fmla="val 58376"/>
              <a:gd name="adj2" fmla="val 497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ight Brace 11"/>
          <p:cNvSpPr/>
          <p:nvPr/>
        </p:nvSpPr>
        <p:spPr>
          <a:xfrm rot="5400000">
            <a:off x="6205929" y="3084248"/>
            <a:ext cx="375455" cy="2185987"/>
          </a:xfrm>
          <a:prstGeom prst="rightBrace">
            <a:avLst>
              <a:gd name="adj1" fmla="val 6838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1430769" y="4389301"/>
            <a:ext cx="1954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API Sequences (Java)</a:t>
            </a:r>
            <a:endParaRPr lang="en-US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5601091" y="4389300"/>
            <a:ext cx="2116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Annotations(English)</a:t>
            </a:r>
            <a:endParaRPr lang="en-US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622688" y="1594894"/>
            <a:ext cx="42839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&lt;API Sequence, Annotation&gt; pairs</a:t>
            </a:r>
            <a:endParaRPr lang="en-US" sz="24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2453" y="4887940"/>
            <a:ext cx="8504230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Collect </a:t>
            </a:r>
            <a:r>
              <a:rPr lang="en-US" altLang="zh-CN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13,154 </a:t>
            </a:r>
            <a:r>
              <a:rPr lang="en-US" altLang="zh-C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Java projects from GitHub (</a:t>
            </a:r>
            <a:r>
              <a:rPr lang="en-US" altLang="zh-CN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2008-2014)</a:t>
            </a:r>
            <a:endParaRPr lang="en-US" altLang="zh-CN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Extract </a:t>
            </a:r>
            <a:r>
              <a:rPr lang="en-US" altLang="zh-C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an API sequence and an annotation for each method body (when Javadoc comment exists</a:t>
            </a:r>
            <a:r>
              <a:rPr lang="en-US" altLang="zh-CN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340,922 pairs</a:t>
            </a:r>
            <a:endParaRPr lang="en-US" altLang="zh-CN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Collecting two Corpora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en-US" altLang="zh-CN" dirty="0" smtClean="0"/>
              <a:t> Summarization Task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/>
              <p:nvPr/>
            </p:nvSpPr>
            <p:spPr>
              <a:xfrm>
                <a:off x="685801" y="2055231"/>
                <a:ext cx="7443788" cy="17661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URL.new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URL.openConnection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public void …         # open a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url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File.new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File.exists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		public Boolean…    # test file exists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File.renameTo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File.delete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	public void             # rename a file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StringBuffer.new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StreanBuffer.reverse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public String       	# reverse a string</a:t>
                </a:r>
              </a:p>
              <a:p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⋮ </m:t>
                    </m:r>
                  </m:oMath>
                </a14:m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	#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055231"/>
                <a:ext cx="7443788" cy="1766170"/>
              </a:xfrm>
              <a:prstGeom prst="rect">
                <a:avLst/>
              </a:prstGeom>
              <a:blipFill>
                <a:blip r:embed="rId3"/>
                <a:stretch>
                  <a:fillRect l="-6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0"/>
          <p:cNvSpPr/>
          <p:nvPr/>
        </p:nvSpPr>
        <p:spPr>
          <a:xfrm rot="5400000">
            <a:off x="2241493" y="2433820"/>
            <a:ext cx="375453" cy="3486839"/>
          </a:xfrm>
          <a:prstGeom prst="rightBrace">
            <a:avLst>
              <a:gd name="adj1" fmla="val 58376"/>
              <a:gd name="adj2" fmla="val 497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ight Brace 11"/>
          <p:cNvSpPr/>
          <p:nvPr/>
        </p:nvSpPr>
        <p:spPr>
          <a:xfrm rot="5400000">
            <a:off x="6877437" y="3322892"/>
            <a:ext cx="375455" cy="1757362"/>
          </a:xfrm>
          <a:prstGeom prst="rightBrace">
            <a:avLst>
              <a:gd name="adj1" fmla="val 6838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1430769" y="4389301"/>
            <a:ext cx="1954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API Sequences (Java)</a:t>
            </a:r>
            <a:endParaRPr lang="en-US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6186486" y="4389300"/>
            <a:ext cx="2116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Annotations(English)</a:t>
            </a:r>
            <a:endParaRPr lang="en-US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622688" y="1594894"/>
            <a:ext cx="70953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&lt;API Sequence,  Code Tokens, Annotation&gt; instances</a:t>
            </a:r>
            <a:endParaRPr lang="en-US" sz="24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Right Brace 10"/>
          <p:cNvSpPr/>
          <p:nvPr/>
        </p:nvSpPr>
        <p:spPr>
          <a:xfrm rot="5400000">
            <a:off x="4991835" y="3433945"/>
            <a:ext cx="375453" cy="1486590"/>
          </a:xfrm>
          <a:prstGeom prst="rightBrace">
            <a:avLst>
              <a:gd name="adj1" fmla="val 58376"/>
              <a:gd name="adj2" fmla="val 497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3758" y="4388411"/>
            <a:ext cx="1232962" cy="277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Tokens(Java)</a:t>
            </a:r>
            <a:endParaRPr lang="en-US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2453" y="4887940"/>
            <a:ext cx="8504230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Collect </a:t>
            </a:r>
            <a:r>
              <a:rPr lang="en-US" altLang="zh-CN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9,732 </a:t>
            </a:r>
            <a:r>
              <a:rPr lang="en-US" altLang="zh-C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Java projects from </a:t>
            </a:r>
            <a:r>
              <a:rPr lang="en-US" altLang="zh-CN" sz="2000">
                <a:solidFill>
                  <a:prstClr val="black"/>
                </a:solidFill>
                <a:latin typeface="Gill Sans MT" panose="020B0502020104020203" pitchFamily="34" charset="0"/>
              </a:rPr>
              <a:t>GitHub </a:t>
            </a:r>
            <a:r>
              <a:rPr lang="en-US" altLang="zh-CN" sz="2000" smtClean="0">
                <a:solidFill>
                  <a:prstClr val="black"/>
                </a:solidFill>
                <a:latin typeface="Gill Sans MT" panose="020B0502020104020203" pitchFamily="34" charset="0"/>
              </a:rPr>
              <a:t>(2015-2016</a:t>
            </a:r>
            <a:r>
              <a:rPr lang="en-US" altLang="zh-CN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Extract </a:t>
            </a:r>
            <a:r>
              <a:rPr lang="en-US" altLang="zh-C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an API </a:t>
            </a:r>
            <a:r>
              <a:rPr lang="en-US" altLang="zh-CN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sequence, the method tokens </a:t>
            </a:r>
            <a:r>
              <a:rPr lang="en-US" altLang="zh-C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and an annotation for each method body (when Javadoc comment exists</a:t>
            </a:r>
            <a:r>
              <a:rPr lang="en-US" altLang="zh-CN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69,708 instances</a:t>
            </a:r>
            <a:endParaRPr lang="en-US" altLang="zh-CN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Code Summarization?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68441" y="1037230"/>
            <a:ext cx="8819147" cy="4851505"/>
          </a:xfrm>
        </p:spPr>
        <p:txBody>
          <a:bodyPr/>
          <a:lstStyle/>
          <a:p>
            <a:r>
              <a:rPr kumimoji="1" lang="en-US" altLang="zh-CN" dirty="0" smtClean="0"/>
              <a:t>Code Comprehension</a:t>
            </a:r>
          </a:p>
          <a:p>
            <a:pPr lvl="1"/>
            <a:r>
              <a:rPr kumimoji="1" lang="en-US" altLang="zh-CN" dirty="0" smtClean="0"/>
              <a:t>Comments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often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missed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mismatch,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outdated,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en-US" altLang="zh-CN" dirty="0" smtClean="0"/>
              <a:t>Summarization</a:t>
            </a:r>
          </a:p>
          <a:p>
            <a:pPr lvl="1"/>
            <a:r>
              <a:rPr kumimoji="1" lang="en-US" altLang="zh-CN" dirty="0" smtClean="0"/>
              <a:t>Aims to obtain a reductive transformation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 a source text to a summary text through 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techniques.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986023" y="3669368"/>
            <a:ext cx="6931606" cy="167816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In software development and maintenance, developers spend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around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59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%</a:t>
            </a:r>
            <a:r>
              <a:rPr kumimoji="1" lang="en-US" altLang="zh-CN" sz="2400" dirty="0">
                <a:solidFill>
                  <a:schemeClr val="tx1"/>
                </a:solidFill>
              </a:rPr>
              <a:t> of their time on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program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comprehension activities</a:t>
            </a:r>
            <a:r>
              <a:rPr kumimoji="1" lang="en-US" altLang="zh-CN" sz="2400" baseline="30000" dirty="0" smtClean="0">
                <a:solidFill>
                  <a:schemeClr val="tx1"/>
                </a:solidFill>
              </a:rPr>
              <a:t>[1]</a:t>
            </a:r>
            <a:endParaRPr kumimoji="1" lang="zh-CN" altLang="en-US" sz="2400" baseline="300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441" y="5652916"/>
            <a:ext cx="820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[1]Xia </a:t>
            </a:r>
            <a:r>
              <a:rPr lang="en-US" altLang="zh-CN" i="1" dirty="0"/>
              <a:t>X, </a:t>
            </a:r>
            <a:r>
              <a:rPr lang="en-US" altLang="zh-CN" i="1" dirty="0" err="1"/>
              <a:t>Bao</a:t>
            </a:r>
            <a:r>
              <a:rPr lang="en-US" altLang="zh-CN" i="1" dirty="0"/>
              <a:t> L, Lo D, et al. Measuring program comprehension: A large-scale field study with professionals[J]. IEEE Transactions on Software Engineering, 2017.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0549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Experiment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 Settings</a:t>
            </a:r>
          </a:p>
          <a:p>
            <a:pPr lvl="1"/>
            <a:r>
              <a:rPr lang="en-US" altLang="zh-CN" dirty="0" smtClean="0"/>
              <a:t>GRU, 128 hidden states</a:t>
            </a:r>
          </a:p>
          <a:p>
            <a:pPr lvl="1"/>
            <a:r>
              <a:rPr lang="en-US" altLang="zh-CN" dirty="0" smtClean="0"/>
              <a:t>128 for API, code tokens, and summary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Batch size: 32</a:t>
            </a:r>
          </a:p>
          <a:p>
            <a:pPr lvl="1"/>
            <a:r>
              <a:rPr lang="en-US" altLang="zh-CN" dirty="0"/>
              <a:t>SGD </a:t>
            </a:r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Vocabulary size:</a:t>
            </a:r>
            <a:r>
              <a:rPr lang="zh-CN" altLang="en-US" dirty="0" smtClean="0"/>
              <a:t> </a:t>
            </a:r>
            <a:r>
              <a:rPr lang="en-US" altLang="zh-CN" dirty="0"/>
              <a:t>50,000, 33,082, and </a:t>
            </a:r>
            <a:r>
              <a:rPr lang="en-US" altLang="zh-CN" dirty="0" smtClean="0"/>
              <a:t>26,971 for code, API, and summaries respectively.</a:t>
            </a:r>
          </a:p>
          <a:p>
            <a:pPr lvl="1"/>
            <a:r>
              <a:rPr lang="en-US" altLang="zh-CN" dirty="0" smtClean="0"/>
              <a:t>Beam size: 5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Results-Accuracy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442" y="1037230"/>
            <a:ext cx="2596198" cy="5262017"/>
          </a:xfrm>
        </p:spPr>
        <p:txBody>
          <a:bodyPr/>
          <a:lstStyle/>
          <a:p>
            <a:r>
              <a:rPr lang="en-US" altLang="zh-CN" dirty="0"/>
              <a:t>Baselines</a:t>
            </a:r>
          </a:p>
          <a:p>
            <a:pPr lvl="1"/>
            <a:r>
              <a:rPr lang="en-US" altLang="zh-CN" dirty="0"/>
              <a:t>CODE-NN</a:t>
            </a:r>
          </a:p>
          <a:p>
            <a:pPr lvl="1"/>
            <a:r>
              <a:rPr lang="en-US" altLang="zh-CN" dirty="0"/>
              <a:t>API-Only</a:t>
            </a:r>
          </a:p>
          <a:p>
            <a:pPr lvl="1"/>
            <a:r>
              <a:rPr lang="en-US" altLang="zh-CN" dirty="0"/>
              <a:t>Code-Only</a:t>
            </a:r>
          </a:p>
          <a:p>
            <a:pPr lvl="1"/>
            <a:r>
              <a:rPr lang="en-US" altLang="zh-CN" dirty="0" err="1"/>
              <a:t>API+Code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86805"/>
              </p:ext>
            </p:extLst>
          </p:nvPr>
        </p:nvGraphicFramePr>
        <p:xfrm>
          <a:off x="194625" y="3352651"/>
          <a:ext cx="8757130" cy="294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38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2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49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88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949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40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Approaches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Precision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Recall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F-Score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BLEU</a:t>
                      </a:r>
                      <a:r>
                        <a:rPr lang="zh-CN" altLang="en-US" sz="1800" kern="1200" dirty="0" smtClean="0"/>
                        <a:t> </a:t>
                      </a:r>
                      <a:r>
                        <a:rPr lang="en-US" altLang="zh-CN" sz="1800" kern="1200" dirty="0" smtClean="0"/>
                        <a:t>score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METEOR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CODE-NN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26.21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14.71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18.4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25.3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6.92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API-O</a:t>
                      </a:r>
                      <a:r>
                        <a:rPr lang="en-US" altLang="zh-CN" sz="1800" kern="1200" baseline="0" dirty="0" smtClean="0"/>
                        <a:t>nly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30.72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21.14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25.05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26.45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10.71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Code-Only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38.89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28.81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33.10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35.50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14.78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API</a:t>
                      </a:r>
                      <a:r>
                        <a:rPr lang="zh-CN" altLang="en-US" sz="1800" kern="1200" baseline="0" dirty="0" smtClean="0"/>
                        <a:t> </a:t>
                      </a:r>
                      <a:r>
                        <a:rPr lang="en-US" altLang="zh-CN" sz="1800" kern="1200" baseline="0" dirty="0" smtClean="0"/>
                        <a:t>+</a:t>
                      </a:r>
                      <a:r>
                        <a:rPr lang="zh-CN" altLang="en-US" sz="1800" kern="1200" baseline="0" dirty="0" smtClean="0"/>
                        <a:t> </a:t>
                      </a:r>
                      <a:r>
                        <a:rPr lang="en-US" altLang="zh-CN" sz="1800" kern="1200" baseline="0" dirty="0" smtClean="0"/>
                        <a:t>Code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41.06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30.34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34.90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37.28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15.88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TL-</a:t>
                      </a:r>
                      <a:r>
                        <a:rPr lang="en-US" altLang="zh-CN" sz="1800" kern="1200" dirty="0" err="1" smtClean="0"/>
                        <a:t>CodeSum</a:t>
                      </a:r>
                      <a:r>
                        <a:rPr lang="en-US" altLang="zh-CN" sz="1800" kern="1200" dirty="0" smtClean="0"/>
                        <a:t>(fix)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</a:rPr>
                        <a:t>42.20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34.38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37.89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36.42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18.07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5196">
                <a:tc>
                  <a:txBody>
                    <a:bodyPr/>
                    <a:lstStyle/>
                    <a:p>
                      <a:pPr marL="0" marR="0" indent="0" algn="ctr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TL-</a:t>
                      </a:r>
                      <a:r>
                        <a:rPr lang="en-US" altLang="zh-CN" sz="1800" kern="1200" dirty="0" err="1" smtClean="0"/>
                        <a:t>CodeSum</a:t>
                      </a:r>
                      <a:r>
                        <a:rPr lang="en-US" altLang="zh-CN" sz="1800" kern="1200" dirty="0" smtClean="0"/>
                        <a:t>(fine-tuned)</a:t>
                      </a:r>
                      <a:endParaRPr lang="zh-CN" altLang="en-US" sz="1800" kern="1200" dirty="0" smtClean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40.78</a:t>
                      </a:r>
                      <a:endParaRPr lang="zh-CN" altLang="en-US" sz="1800" kern="1200" dirty="0">
                        <a:solidFill>
                          <a:srgbClr val="0E207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</a:rPr>
                        <a:t>35.41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</a:rPr>
                        <a:t>37.91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</a:rPr>
                        <a:t>41.98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</a:rPr>
                        <a:t>18.81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5978308" y="1049007"/>
            <a:ext cx="2596198" cy="5262017"/>
          </a:xfrm>
          <a:prstGeom prst="rect">
            <a:avLst/>
          </a:prstGeom>
          <a:effectLst/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/>
              <a:buChar char="•"/>
              <a:defRPr sz="2400" b="1" kern="1200" baseline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86918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Tx/>
              <a:buFont typeface="Symbol" charset="2"/>
              <a:buChar char="-"/>
              <a:defRPr sz="220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669798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Tx/>
              <a:buFont typeface="Arial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852678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Tx/>
              <a:buFont typeface="Symbol" charset="2"/>
              <a:buChar char="-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1092708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Tx/>
              <a:buFont typeface="Arial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Metric</a:t>
            </a:r>
          </a:p>
          <a:p>
            <a:pPr lvl="1"/>
            <a:r>
              <a:rPr lang="en-US" altLang="zh-CN" b="1" dirty="0"/>
              <a:t>IR</a:t>
            </a:r>
            <a:r>
              <a:rPr lang="en-US" altLang="zh-CN" dirty="0"/>
              <a:t>: Precision, Recall, F-Score</a:t>
            </a:r>
          </a:p>
          <a:p>
            <a:pPr lvl="1"/>
            <a:r>
              <a:rPr lang="en-US" altLang="zh-CN" b="1" dirty="0"/>
              <a:t>NMT</a:t>
            </a:r>
            <a:r>
              <a:rPr lang="en-US" altLang="zh-CN" dirty="0"/>
              <a:t>: BLEU, METEOR</a:t>
            </a:r>
          </a:p>
          <a:p>
            <a:endParaRPr lang="zh-CN" altLang="en-US" dirty="0"/>
          </a:p>
        </p:txBody>
      </p:sp>
      <p:sp>
        <p:nvSpPr>
          <p:cNvPr id="8" name="Right Brace 10"/>
          <p:cNvSpPr/>
          <p:nvPr/>
        </p:nvSpPr>
        <p:spPr>
          <a:xfrm>
            <a:off x="2135988" y="2043112"/>
            <a:ext cx="207161" cy="585789"/>
          </a:xfrm>
          <a:prstGeom prst="rightBrace">
            <a:avLst>
              <a:gd name="adj1" fmla="val 58376"/>
              <a:gd name="adj2" fmla="val 497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2502331" y="2197506"/>
            <a:ext cx="1954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NMT model</a:t>
            </a:r>
            <a:endParaRPr lang="en-US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2502331" y="2836972"/>
            <a:ext cx="28126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Two encoders and a decoder</a:t>
            </a:r>
            <a:endParaRPr lang="en-US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2502330" y="1514616"/>
            <a:ext cx="28126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Gill Sans MT" panose="020B0502020104020203" pitchFamily="34" charset="0"/>
              </a:rPr>
              <a:t>[</a:t>
            </a:r>
            <a:r>
              <a:rPr lang="en-US" altLang="zh-CN" dirty="0" err="1" smtClean="0">
                <a:solidFill>
                  <a:prstClr val="black"/>
                </a:solidFill>
                <a:latin typeface="Gill Sans MT" panose="020B0502020104020203" pitchFamily="34" charset="0"/>
              </a:rPr>
              <a:t>Iyer</a:t>
            </a:r>
            <a:r>
              <a:rPr lang="en-US" altLang="zh-CN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et</a:t>
            </a:r>
            <a:r>
              <a:rPr lang="zh-CN" alt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al.</a:t>
            </a:r>
            <a:r>
              <a:rPr lang="zh-CN" alt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ACL.</a:t>
            </a:r>
            <a:r>
              <a:rPr lang="zh-CN" alt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2016]</a:t>
            </a:r>
            <a:endParaRPr lang="en-US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Results-API Embedding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33" y="1125050"/>
            <a:ext cx="5189114" cy="47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Results-Complementarity </a:t>
            </a:r>
            <a:r>
              <a:rPr lang="en-US" altLang="zh-CN" dirty="0"/>
              <a:t>of API and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441" y="1019176"/>
            <a:ext cx="8819147" cy="5280072"/>
          </a:xfrm>
        </p:spPr>
        <p:txBody>
          <a:bodyPr/>
          <a:lstStyle/>
          <a:p>
            <a:r>
              <a:rPr lang="en-US" altLang="zh-CN" dirty="0" smtClean="0"/>
              <a:t>Attention </a:t>
            </a:r>
            <a:r>
              <a:rPr lang="en-US" altLang="zh-CN" dirty="0"/>
              <a:t>weights for the API sequence and code tokens </a:t>
            </a:r>
            <a:r>
              <a:rPr lang="en-US" altLang="zh-CN" dirty="0" smtClean="0"/>
              <a:t>while </a:t>
            </a:r>
            <a:r>
              <a:rPr lang="en-US" altLang="zh-CN" dirty="0"/>
              <a:t>generating </a:t>
            </a:r>
            <a:r>
              <a:rPr lang="en-US" altLang="zh-CN" dirty="0" smtClean="0"/>
              <a:t>summaries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21" y="2101824"/>
            <a:ext cx="7178096" cy="299537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966166" y="5192187"/>
            <a:ext cx="6931606" cy="110706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TL-</a:t>
            </a:r>
            <a:r>
              <a:rPr lang="en-US" altLang="zh-CN" dirty="0" err="1" smtClean="0">
                <a:solidFill>
                  <a:schemeClr val="tx1"/>
                </a:solidFill>
              </a:rPr>
              <a:t>CodeSum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aligns </a:t>
            </a:r>
            <a:r>
              <a:rPr lang="en-US" altLang="zh-CN" dirty="0">
                <a:solidFill>
                  <a:schemeClr val="tx1"/>
                </a:solidFill>
              </a:rPr>
              <a:t>different words with specific API or </a:t>
            </a:r>
            <a:r>
              <a:rPr lang="en-US" altLang="zh-CN" dirty="0" smtClean="0">
                <a:solidFill>
                  <a:schemeClr val="tx1"/>
                </a:solidFill>
              </a:rPr>
              <a:t>code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tokens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4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Results-Examples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68441" y="1441507"/>
            <a:ext cx="5182779" cy="1637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rgbClr val="4B83CD"/>
                </a:solidFill>
                <a:latin typeface="Menlo" charset="0"/>
              </a:rPr>
              <a:t>protected</a:t>
            </a:r>
            <a:r>
              <a:rPr lang="en-US" altLang="zh-CN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b="1" dirty="0">
                <a:solidFill>
                  <a:srgbClr val="AA3731"/>
                </a:solidFill>
                <a:latin typeface="Menlo" charset="0"/>
              </a:rPr>
              <a:t>sprint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altLang="zh-CN" sz="11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Menlo" charset="0"/>
              </a:rPr>
              <a:t>doubleField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){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    </a:t>
            </a:r>
            <a:r>
              <a:rPr lang="en-US" altLang="zh-CN" sz="1100" b="1" dirty="0">
                <a:solidFill>
                  <a:srgbClr val="AA3731"/>
                </a:solidFill>
                <a:latin typeface="Menlo" charset="0"/>
              </a:rPr>
              <a:t>sprint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altLang="zh-CN" sz="1100" dirty="0" err="1">
                <a:solidFill>
                  <a:srgbClr val="7A3E9D"/>
                </a:solidFill>
                <a:latin typeface="Menlo" charset="0"/>
              </a:rPr>
              <a:t>String</a:t>
            </a:r>
            <a:r>
              <a:rPr lang="en-US" altLang="zh-CN" sz="11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altLang="zh-CN" sz="1100" b="1" dirty="0" err="1">
                <a:solidFill>
                  <a:srgbClr val="AA3731"/>
                </a:solidFill>
                <a:latin typeface="Menlo" charset="0"/>
              </a:rPr>
              <a:t>valueOf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altLang="zh-CN" sz="1100" dirty="0" err="1">
                <a:solidFill>
                  <a:srgbClr val="333333"/>
                </a:solidFill>
                <a:latin typeface="Menlo" charset="0"/>
              </a:rPr>
              <a:t>doubleField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));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API</a:t>
            </a:r>
            <a:r>
              <a:rPr lang="zh-CN" altLang="en-US" sz="1100" b="1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b="1" dirty="0" err="1" smtClean="0">
                <a:solidFill>
                  <a:schemeClr val="tx1"/>
                </a:solidFill>
                <a:effectLst/>
                <a:latin typeface="Menlo" charset="0"/>
              </a:rPr>
              <a:t>Seq</a:t>
            </a:r>
            <a:r>
              <a:rPr lang="en-US" altLang="zh-CN" sz="1100" b="0" dirty="0" smtClean="0">
                <a:solidFill>
                  <a:schemeClr val="tx1"/>
                </a:solidFill>
                <a:effectLst/>
                <a:latin typeface="Menlo" charset="0"/>
              </a:rPr>
              <a:t>:</a:t>
            </a:r>
            <a:r>
              <a:rPr lang="zh-CN" altLang="en-US" sz="1100" b="0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  <a:latin typeface="Menlo" charset="0"/>
              </a:rPr>
              <a:t>String.valueOf</a:t>
            </a:r>
            <a:endParaRPr lang="en-US" altLang="zh-CN" sz="1100" dirty="0" smtClean="0">
              <a:solidFill>
                <a:schemeClr val="tx1"/>
              </a:solidFill>
              <a:latin typeface="Menlo" charset="0"/>
            </a:endParaRPr>
          </a:p>
          <a:p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Human-Written:</a:t>
            </a:r>
            <a:r>
              <a:rPr lang="zh-CN" altLang="en-US" sz="1100" b="1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Menlo" charset="0"/>
              </a:rPr>
              <a:t>Pretty printing accumulator </a:t>
            </a:r>
            <a:r>
              <a:rPr lang="en-US" altLang="zh-CN" sz="1100" dirty="0" smtClean="0">
                <a:solidFill>
                  <a:schemeClr val="tx1"/>
                </a:solidFill>
                <a:latin typeface="Menlo" charset="0"/>
              </a:rPr>
              <a:t>function</a:t>
            </a:r>
            <a:r>
              <a:rPr lang="zh-CN" altLang="en-US" sz="1100" dirty="0" smtClean="0">
                <a:solidFill>
                  <a:schemeClr val="tx1"/>
                </a:solidFill>
                <a:latin typeface="Menlo" charset="0"/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  <a:latin typeface="Menlo" charset="0"/>
              </a:rPr>
              <a:t>for </a:t>
            </a:r>
            <a:r>
              <a:rPr lang="en-US" altLang="zh-CN" sz="1100" i="1" u="sng" dirty="0" smtClean="0">
                <a:solidFill>
                  <a:schemeClr val="tx1"/>
                </a:solidFill>
                <a:latin typeface="Menlo" charset="0"/>
              </a:rPr>
              <a:t>doubles</a:t>
            </a:r>
          </a:p>
          <a:p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TL-</a:t>
            </a:r>
            <a:r>
              <a:rPr lang="en-US" altLang="zh-CN" sz="1100" b="1" dirty="0" err="1" smtClean="0">
                <a:solidFill>
                  <a:schemeClr val="tx1"/>
                </a:solidFill>
                <a:effectLst/>
                <a:latin typeface="Menlo" charset="0"/>
              </a:rPr>
              <a:t>CodeSum</a:t>
            </a:r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:</a:t>
            </a:r>
            <a:r>
              <a:rPr lang="zh-CN" altLang="en-US" sz="1100" b="1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  <a:latin typeface="Menlo" charset="0"/>
              </a:rPr>
              <a:t>pretty printing accumulator function</a:t>
            </a:r>
            <a:r>
              <a:rPr lang="zh-CN" altLang="en-US" sz="1100" dirty="0" smtClean="0">
                <a:solidFill>
                  <a:schemeClr val="tx1"/>
                </a:solidFill>
                <a:latin typeface="Menlo" charset="0"/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  <a:latin typeface="Menlo" charset="0"/>
              </a:rPr>
              <a:t>for </a:t>
            </a:r>
            <a:r>
              <a:rPr lang="en-US" altLang="zh-CN" sz="1100" i="1" u="sng" dirty="0" smtClean="0">
                <a:solidFill>
                  <a:schemeClr val="tx1"/>
                </a:solidFill>
                <a:latin typeface="Menlo" charset="0"/>
              </a:rPr>
              <a:t>longs</a:t>
            </a:r>
            <a:endParaRPr lang="en-US" altLang="zh-CN" sz="1100" b="0" i="1" u="sng" dirty="0">
              <a:solidFill>
                <a:schemeClr val="tx1"/>
              </a:solidFill>
              <a:effectLst/>
              <a:latin typeface="Menlo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68441" y="3811405"/>
            <a:ext cx="5182779" cy="1645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4B83CD"/>
                </a:solidFill>
                <a:latin typeface="Menlo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b="1" dirty="0" err="1" smtClean="0">
                <a:solidFill>
                  <a:srgbClr val="AA3731"/>
                </a:solidFill>
                <a:latin typeface="Menlo" charset="0"/>
              </a:rPr>
              <a:t>removeMouseListener</a:t>
            </a:r>
            <a:r>
              <a:rPr lang="en-US" altLang="zh-CN" sz="11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altLang="zh-CN" sz="1100" dirty="0" err="1" smtClean="0">
                <a:solidFill>
                  <a:srgbClr val="7A3E9D"/>
                </a:solidFill>
                <a:latin typeface="Menlo" charset="0"/>
              </a:rPr>
              <a:t>GlobalMouseListener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 smtClean="0">
                <a:solidFill>
                  <a:srgbClr val="333333"/>
                </a:solidFill>
                <a:latin typeface="Menlo" charset="0"/>
              </a:rPr>
              <a:t>listener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){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altLang="zh-CN" sz="1100" dirty="0" smtClean="0">
                <a:solidFill>
                  <a:srgbClr val="7A3E9D"/>
                </a:solidFill>
                <a:latin typeface="Menlo" charset="0"/>
              </a:rPr>
              <a:t>     </a:t>
            </a:r>
            <a:r>
              <a:rPr lang="en-US" altLang="zh-CN" sz="1100" dirty="0" err="1" smtClean="0">
                <a:solidFill>
                  <a:srgbClr val="7A3E9D"/>
                </a:solidFill>
                <a:latin typeface="Menlo" charset="0"/>
              </a:rPr>
              <a:t>listeners</a:t>
            </a:r>
            <a:r>
              <a:rPr lang="en-US" altLang="zh-CN" sz="1100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altLang="zh-CN" sz="1100" b="1" dirty="0" err="1" smtClean="0">
                <a:solidFill>
                  <a:srgbClr val="AA3731"/>
                </a:solidFill>
                <a:latin typeface="Menlo" charset="0"/>
              </a:rPr>
              <a:t>remove</a:t>
            </a:r>
            <a:r>
              <a:rPr lang="en-US" altLang="zh-CN" sz="11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altLang="zh-CN" sz="1100" dirty="0" smtClean="0">
                <a:solidFill>
                  <a:srgbClr val="333333"/>
                </a:solidFill>
                <a:latin typeface="Menlo" charset="0"/>
              </a:rPr>
              <a:t>listener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API</a:t>
            </a:r>
            <a:r>
              <a:rPr lang="zh-CN" altLang="en-US" sz="1100" b="1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b="1" dirty="0" err="1" smtClean="0">
                <a:solidFill>
                  <a:schemeClr val="tx1"/>
                </a:solidFill>
                <a:effectLst/>
                <a:latin typeface="Menlo" charset="0"/>
              </a:rPr>
              <a:t>Seq</a:t>
            </a:r>
            <a:r>
              <a:rPr lang="en-US" altLang="zh-CN" sz="1100" b="0" dirty="0" smtClean="0">
                <a:solidFill>
                  <a:schemeClr val="tx1"/>
                </a:solidFill>
                <a:effectLst/>
                <a:latin typeface="Menlo" charset="0"/>
              </a:rPr>
              <a:t>:</a:t>
            </a:r>
            <a:r>
              <a:rPr lang="zh-CN" altLang="en-US" sz="1100" b="0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Menlo" charset="0"/>
              </a:rPr>
              <a:t>List.remove</a:t>
            </a:r>
            <a:r>
              <a:rPr lang="en-US" altLang="zh-CN" sz="1100" dirty="0">
                <a:solidFill>
                  <a:schemeClr val="tx1"/>
                </a:solidFill>
                <a:latin typeface="Menlo" charset="0"/>
              </a:rPr>
              <a:t> </a:t>
            </a:r>
            <a:endParaRPr lang="en-US" altLang="zh-CN" sz="1100" dirty="0" smtClean="0">
              <a:solidFill>
                <a:schemeClr val="tx1"/>
              </a:solidFill>
              <a:latin typeface="Menlo" charset="0"/>
            </a:endParaRPr>
          </a:p>
          <a:p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Human-Written:</a:t>
            </a:r>
            <a:r>
              <a:rPr lang="zh-CN" altLang="en-US" sz="1100" b="1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Menlo" charset="0"/>
              </a:rPr>
              <a:t>Removes a </a:t>
            </a:r>
            <a:r>
              <a:rPr lang="en-US" altLang="zh-CN" sz="1100" i="1" u="sng" dirty="0" smtClean="0">
                <a:solidFill>
                  <a:schemeClr val="tx1"/>
                </a:solidFill>
                <a:latin typeface="Menlo" charset="0"/>
              </a:rPr>
              <a:t>global mouse </a:t>
            </a:r>
            <a:r>
              <a:rPr lang="en-US" altLang="zh-CN" sz="1100" dirty="0" smtClean="0">
                <a:solidFill>
                  <a:schemeClr val="tx1"/>
                </a:solidFill>
                <a:latin typeface="Menlo" charset="0"/>
              </a:rPr>
              <a:t>listener</a:t>
            </a:r>
            <a:endParaRPr lang="en-US" altLang="zh-CN" sz="1100" dirty="0">
              <a:solidFill>
                <a:schemeClr val="tx1"/>
              </a:solidFill>
              <a:latin typeface="Menlo" charset="0"/>
            </a:endParaRPr>
          </a:p>
          <a:p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TL-</a:t>
            </a:r>
            <a:r>
              <a:rPr lang="en-US" altLang="zh-CN" sz="1100" b="1" dirty="0" err="1" smtClean="0">
                <a:solidFill>
                  <a:schemeClr val="tx1"/>
                </a:solidFill>
                <a:effectLst/>
                <a:latin typeface="Menlo" charset="0"/>
              </a:rPr>
              <a:t>CodeSum</a:t>
            </a:r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:</a:t>
            </a:r>
            <a:r>
              <a:rPr lang="zh-CN" altLang="en-US" sz="1100" b="1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Menlo" charset="0"/>
              </a:rPr>
              <a:t>removes an </a:t>
            </a:r>
            <a:r>
              <a:rPr lang="en-US" altLang="zh-CN" sz="1100" i="1" u="sng" dirty="0">
                <a:solidFill>
                  <a:schemeClr val="tx1"/>
                </a:solidFill>
                <a:latin typeface="Menlo" charset="0"/>
              </a:rPr>
              <a:t>existing </a:t>
            </a:r>
            <a:r>
              <a:rPr lang="en-US" altLang="zh-CN" sz="1100" i="1" u="sng" dirty="0" smtClean="0">
                <a:solidFill>
                  <a:schemeClr val="tx1"/>
                </a:solidFill>
                <a:latin typeface="Menlo" charset="0"/>
              </a:rPr>
              <a:t>message </a:t>
            </a:r>
            <a:r>
              <a:rPr lang="en-US" altLang="zh-CN" sz="1100" dirty="0" smtClean="0">
                <a:solidFill>
                  <a:schemeClr val="tx1"/>
                </a:solidFill>
                <a:latin typeface="Menlo" charset="0"/>
              </a:rPr>
              <a:t>listener</a:t>
            </a:r>
            <a:endParaRPr lang="en-US" altLang="zh-CN" sz="1100" b="0" dirty="0">
              <a:solidFill>
                <a:schemeClr val="tx1"/>
              </a:solidFill>
              <a:effectLst/>
              <a:latin typeface="Menlo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04296" y="1649913"/>
            <a:ext cx="3636368" cy="5028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E207F"/>
                </a:solidFill>
                <a:latin typeface="Arial" panose="020B0604020202020204" pitchFamily="34" charset="0"/>
              </a:rPr>
              <a:t>Word Replacement</a:t>
            </a:r>
            <a:endParaRPr lang="zh-CN" altLang="en-US" sz="1400" b="1" dirty="0">
              <a:solidFill>
                <a:srgbClr val="0E207F"/>
              </a:solidFill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04296" y="2152740"/>
            <a:ext cx="3636368" cy="594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0E207F"/>
                </a:solidFill>
                <a:latin typeface="Arial" panose="020B0604020202020204" pitchFamily="34" charset="0"/>
              </a:rPr>
              <a:t>Some words </a:t>
            </a:r>
            <a:r>
              <a:rPr lang="en-US" altLang="zh-CN" sz="1400" dirty="0" smtClean="0">
                <a:solidFill>
                  <a:srgbClr val="0E207F"/>
                </a:solidFill>
                <a:latin typeface="Arial" panose="020B0604020202020204" pitchFamily="34" charset="0"/>
              </a:rPr>
              <a:t>are replaced by their </a:t>
            </a:r>
            <a:r>
              <a:rPr lang="en-US" altLang="zh-CN" sz="1400" dirty="0">
                <a:solidFill>
                  <a:srgbClr val="0E207F"/>
                </a:solidFill>
                <a:latin typeface="Arial" panose="020B0604020202020204" pitchFamily="34" charset="0"/>
              </a:rPr>
              <a:t>synonyms, antonyms, or words in the same domain.</a:t>
            </a:r>
            <a:endParaRPr lang="zh-CN" altLang="en-US" sz="1400" dirty="0">
              <a:solidFill>
                <a:srgbClr val="0E207F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04296" y="3811405"/>
            <a:ext cx="3636368" cy="5028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E207F"/>
                </a:solidFill>
                <a:latin typeface="Arial" panose="020B0604020202020204" pitchFamily="34" charset="0"/>
              </a:rPr>
              <a:t>More general</a:t>
            </a:r>
            <a:endParaRPr lang="zh-CN" altLang="en-US" sz="1400" b="1" dirty="0">
              <a:solidFill>
                <a:srgbClr val="0E207F"/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04296" y="4301953"/>
            <a:ext cx="3636368" cy="11232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0E207F"/>
                </a:solidFill>
                <a:latin typeface="Arial" panose="020B0604020202020204" pitchFamily="34" charset="0"/>
              </a:rPr>
              <a:t>The generated summaries </a:t>
            </a:r>
            <a:r>
              <a:rPr lang="en-US" altLang="zh-CN" sz="1400" dirty="0" smtClean="0">
                <a:solidFill>
                  <a:srgbClr val="0E207F"/>
                </a:solidFill>
                <a:latin typeface="Arial" panose="020B0604020202020204" pitchFamily="34" charset="0"/>
              </a:rPr>
              <a:t>may present </a:t>
            </a:r>
            <a:r>
              <a:rPr lang="en-US" altLang="zh-CN" sz="1400" dirty="0">
                <a:solidFill>
                  <a:srgbClr val="0E207F"/>
                </a:solidFill>
                <a:latin typeface="Arial" panose="020B0604020202020204" pitchFamily="34" charset="0"/>
              </a:rPr>
              <a:t>more general meaning and give the abstract </a:t>
            </a:r>
            <a:r>
              <a:rPr lang="en-US" altLang="zh-CN" sz="1400" dirty="0" smtClean="0">
                <a:solidFill>
                  <a:srgbClr val="0E207F"/>
                </a:solidFill>
                <a:latin typeface="Arial" panose="020B0604020202020204" pitchFamily="34" charset="0"/>
              </a:rPr>
              <a:t>semantics</a:t>
            </a:r>
            <a:r>
              <a:rPr lang="zh-CN" altLang="en-US" sz="1400" dirty="0" smtClean="0">
                <a:solidFill>
                  <a:srgbClr val="0E207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rgbClr val="0E207F"/>
                </a:solidFill>
                <a:latin typeface="Arial" panose="020B0604020202020204" pitchFamily="34" charset="0"/>
              </a:rPr>
              <a:t>of </a:t>
            </a:r>
            <a:r>
              <a:rPr lang="en-US" altLang="zh-CN" sz="1400" dirty="0">
                <a:solidFill>
                  <a:srgbClr val="0E207F"/>
                </a:solidFill>
                <a:latin typeface="Arial" panose="020B0604020202020204" pitchFamily="34" charset="0"/>
              </a:rPr>
              <a:t>given Java </a:t>
            </a:r>
            <a:r>
              <a:rPr lang="en-US" altLang="zh-CN" sz="1400" dirty="0" smtClean="0">
                <a:solidFill>
                  <a:srgbClr val="0E207F"/>
                </a:solidFill>
                <a:latin typeface="Arial" panose="020B0604020202020204" pitchFamily="34" charset="0"/>
              </a:rPr>
              <a:t>methods.</a:t>
            </a:r>
            <a:endParaRPr lang="zh-CN" altLang="en-US" sz="1400" dirty="0">
              <a:solidFill>
                <a:srgbClr val="0E20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Results-Examples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8929" y="2526370"/>
            <a:ext cx="5182779" cy="2424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4B83CD"/>
                </a:solidFill>
                <a:latin typeface="Menlo" charset="0"/>
              </a:rPr>
              <a:t>private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>
                <a:solidFill>
                  <a:srgbClr val="4B83CD"/>
                </a:solidFill>
                <a:latin typeface="Menlo" charset="0"/>
              </a:rPr>
              <a:t>static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 err="1">
                <a:solidFill>
                  <a:srgbClr val="7A3E9D"/>
                </a:solidFill>
                <a:latin typeface="Menlo" charset="0"/>
              </a:rPr>
              <a:t>boolean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b="1" dirty="0" err="1">
                <a:solidFill>
                  <a:srgbClr val="AA3731"/>
                </a:solidFill>
                <a:latin typeface="Menlo" charset="0"/>
              </a:rPr>
              <a:t>instanceOfAny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altLang="zh-CN" sz="1100" dirty="0">
                <a:solidFill>
                  <a:srgbClr val="7A3E9D"/>
                </a:solidFill>
                <a:latin typeface="Menlo" charset="0"/>
              </a:rPr>
              <a:t>Object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o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>
                <a:solidFill>
                  <a:srgbClr val="7A3E9D"/>
                </a:solidFill>
                <a:latin typeface="Menlo" charset="0"/>
              </a:rPr>
              <a:t>Collection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Class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classes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){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altLang="zh-CN" sz="1100" dirty="0" smtClean="0">
                <a:solidFill>
                  <a:srgbClr val="4B83CD"/>
                </a:solidFill>
                <a:latin typeface="Menlo" charset="0"/>
              </a:rPr>
              <a:t>    for</a:t>
            </a:r>
            <a:r>
              <a:rPr lang="en-US" altLang="zh-CN" sz="11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altLang="zh-CN" sz="1100" dirty="0" smtClean="0">
                <a:solidFill>
                  <a:srgbClr val="7A3E9D"/>
                </a:solidFill>
                <a:latin typeface="Menlo" charset="0"/>
              </a:rPr>
              <a:t>Class</a:t>
            </a:r>
            <a:r>
              <a:rPr lang="en-US" altLang="zh-CN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c</a:t>
            </a:r>
            <a:r>
              <a:rPr lang="en-US" altLang="zh-CN" sz="1100" dirty="0">
                <a:solidFill>
                  <a:srgbClr val="4B83CD"/>
                </a:solidFill>
                <a:latin typeface="Menlo" charset="0"/>
              </a:rPr>
              <a:t>: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classes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){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altLang="zh-CN" sz="1100" dirty="0">
                <a:solidFill>
                  <a:srgbClr val="4B83CD"/>
                </a:solidFill>
                <a:latin typeface="Menlo" charset="0"/>
              </a:rPr>
              <a:t> </a:t>
            </a:r>
            <a:r>
              <a:rPr lang="en-US" altLang="zh-CN" sz="1100" dirty="0" smtClean="0">
                <a:solidFill>
                  <a:srgbClr val="4B83CD"/>
                </a:solidFill>
                <a:latin typeface="Menlo" charset="0"/>
              </a:rPr>
              <a:t>       if</a:t>
            </a:r>
            <a:r>
              <a:rPr lang="en-US" altLang="zh-CN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altLang="zh-CN" sz="1100" dirty="0" err="1">
                <a:solidFill>
                  <a:srgbClr val="7A3E9D"/>
                </a:solidFill>
                <a:latin typeface="Menlo" charset="0"/>
              </a:rPr>
              <a:t>c</a:t>
            </a:r>
            <a:r>
              <a:rPr lang="en-US" altLang="zh-CN" sz="11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altLang="zh-CN" sz="1100" b="1" dirty="0" err="1">
                <a:solidFill>
                  <a:srgbClr val="AA3731"/>
                </a:solidFill>
                <a:latin typeface="Menlo" charset="0"/>
              </a:rPr>
              <a:t>isInstance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o</a:t>
            </a:r>
            <a:r>
              <a:rPr lang="en-US" altLang="zh-CN" sz="1100" dirty="0" smtClean="0">
                <a:solidFill>
                  <a:srgbClr val="777777"/>
                </a:solidFill>
                <a:latin typeface="Menlo" charset="0"/>
              </a:rPr>
              <a:t>))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altLang="zh-CN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 smtClean="0">
                <a:solidFill>
                  <a:srgbClr val="333333"/>
                </a:solidFill>
                <a:latin typeface="Menlo" charset="0"/>
              </a:rPr>
              <a:t>           </a:t>
            </a:r>
            <a:r>
              <a:rPr lang="en-US" altLang="zh-CN" sz="1100" dirty="0" smtClean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altLang="zh-CN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>
                <a:solidFill>
                  <a:srgbClr val="AB6526"/>
                </a:solidFill>
                <a:latin typeface="Menlo" charset="0"/>
              </a:rPr>
              <a:t>true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 </a:t>
            </a:r>
            <a:r>
              <a:rPr lang="en-US" altLang="zh-CN" sz="1100" dirty="0" smtClean="0">
                <a:solidFill>
                  <a:srgbClr val="777777"/>
                </a:solidFill>
                <a:latin typeface="Menlo" charset="0"/>
              </a:rPr>
              <a:t>   }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altLang="zh-CN" sz="1100" dirty="0">
                <a:solidFill>
                  <a:srgbClr val="4B83CD"/>
                </a:solidFill>
                <a:latin typeface="Menlo" charset="0"/>
              </a:rPr>
              <a:t> </a:t>
            </a:r>
            <a:r>
              <a:rPr lang="en-US" altLang="zh-CN" sz="1100" dirty="0" smtClean="0">
                <a:solidFill>
                  <a:srgbClr val="4B83CD"/>
                </a:solidFill>
                <a:latin typeface="Menlo" charset="0"/>
              </a:rPr>
              <a:t>   return</a:t>
            </a:r>
            <a:r>
              <a:rPr lang="en-US" altLang="zh-CN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altLang="zh-CN" sz="1100" dirty="0">
                <a:solidFill>
                  <a:srgbClr val="AB6526"/>
                </a:solidFill>
                <a:latin typeface="Menlo" charset="0"/>
              </a:rPr>
              <a:t>false</a:t>
            </a:r>
            <a:r>
              <a:rPr lang="en-US" altLang="zh-CN" sz="11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altLang="zh-CN" sz="1100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altLang="zh-CN" sz="11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API</a:t>
            </a:r>
            <a:r>
              <a:rPr lang="zh-CN" altLang="en-US" sz="1100" b="1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b="1" dirty="0" err="1" smtClean="0">
                <a:solidFill>
                  <a:schemeClr val="tx1"/>
                </a:solidFill>
                <a:effectLst/>
                <a:latin typeface="Menlo" charset="0"/>
              </a:rPr>
              <a:t>Seq</a:t>
            </a:r>
            <a:r>
              <a:rPr lang="en-US" altLang="zh-CN" sz="1100" b="0" dirty="0" smtClean="0">
                <a:solidFill>
                  <a:schemeClr val="tx1"/>
                </a:solidFill>
                <a:effectLst/>
                <a:latin typeface="Menlo" charset="0"/>
              </a:rPr>
              <a:t>:</a:t>
            </a:r>
            <a:r>
              <a:rPr lang="zh-CN" altLang="en-US" sz="1100" b="0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  <a:latin typeface="Menlo" charset="0"/>
              </a:rPr>
              <a:t>Collection.isEmpty</a:t>
            </a:r>
            <a:r>
              <a:rPr lang="en-US" altLang="zh-CN" sz="1100" dirty="0" smtClean="0">
                <a:solidFill>
                  <a:schemeClr val="tx1"/>
                </a:solidFill>
                <a:latin typeface="Menlo" charset="0"/>
              </a:rPr>
              <a:t>-&gt;</a:t>
            </a:r>
            <a:r>
              <a:rPr lang="en-US" altLang="zh-CN" sz="1100" dirty="0" err="1" smtClean="0">
                <a:solidFill>
                  <a:schemeClr val="tx1"/>
                </a:solidFill>
                <a:latin typeface="Menlo" charset="0"/>
              </a:rPr>
              <a:t>Collection.add</a:t>
            </a:r>
            <a:r>
              <a:rPr lang="en-US" altLang="zh-CN" sz="1100" dirty="0" smtClean="0">
                <a:solidFill>
                  <a:schemeClr val="tx1"/>
                </a:solidFill>
                <a:latin typeface="Menlo" charset="0"/>
              </a:rPr>
              <a:t>-&gt;</a:t>
            </a:r>
            <a:r>
              <a:rPr lang="en-US" altLang="zh-CN" sz="1100" dirty="0" err="1" smtClean="0">
                <a:solidFill>
                  <a:schemeClr val="tx1"/>
                </a:solidFill>
                <a:latin typeface="Menlo" charset="0"/>
              </a:rPr>
              <a:t>Class.isInstance</a:t>
            </a:r>
            <a:endParaRPr lang="en-US" altLang="zh-CN" sz="1100" dirty="0" smtClean="0">
              <a:solidFill>
                <a:schemeClr val="tx1"/>
              </a:solidFill>
              <a:latin typeface="Menlo" charset="0"/>
            </a:endParaRPr>
          </a:p>
          <a:p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Human-Written:</a:t>
            </a:r>
            <a:r>
              <a:rPr lang="zh-CN" altLang="en-US" sz="1100" b="1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Menlo" charset="0"/>
              </a:rPr>
              <a:t>returns true if the Object ‘</a:t>
            </a:r>
            <a:r>
              <a:rPr lang="en-US" altLang="zh-CN" sz="1100" i="1" u="sng" dirty="0">
                <a:solidFill>
                  <a:schemeClr val="tx1"/>
                </a:solidFill>
                <a:latin typeface="Menlo" charset="0"/>
              </a:rPr>
              <a:t>o</a:t>
            </a:r>
            <a:r>
              <a:rPr lang="en-US" altLang="zh-CN" sz="1100" dirty="0">
                <a:solidFill>
                  <a:schemeClr val="tx1"/>
                </a:solidFill>
                <a:latin typeface="Menlo" charset="0"/>
              </a:rPr>
              <a:t>’ is </a:t>
            </a:r>
            <a:r>
              <a:rPr lang="en-US" altLang="zh-CN" sz="1100" dirty="0" smtClean="0">
                <a:solidFill>
                  <a:schemeClr val="tx1"/>
                </a:solidFill>
                <a:latin typeface="Menlo" charset="0"/>
              </a:rPr>
              <a:t>an</a:t>
            </a:r>
            <a:r>
              <a:rPr lang="zh-CN" altLang="en-US" sz="1100" dirty="0" smtClean="0">
                <a:solidFill>
                  <a:schemeClr val="tx1"/>
                </a:solidFill>
                <a:latin typeface="Menlo" charset="0"/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  <a:latin typeface="Menlo" charset="0"/>
              </a:rPr>
              <a:t>instance </a:t>
            </a:r>
            <a:r>
              <a:rPr lang="en-US" altLang="zh-CN" sz="1100" dirty="0">
                <a:solidFill>
                  <a:schemeClr val="tx1"/>
                </a:solidFill>
                <a:latin typeface="Menlo" charset="0"/>
              </a:rPr>
              <a:t>of any class in the </a:t>
            </a:r>
            <a:r>
              <a:rPr lang="en-US" altLang="zh-CN" sz="1100" i="1" u="sng" dirty="0">
                <a:solidFill>
                  <a:schemeClr val="tx1"/>
                </a:solidFill>
                <a:latin typeface="Menlo" charset="0"/>
              </a:rPr>
              <a:t>Collection</a:t>
            </a:r>
            <a:r>
              <a:rPr lang="en-US" altLang="zh-CN" sz="1100" dirty="0">
                <a:solidFill>
                  <a:schemeClr val="tx1"/>
                </a:solidFill>
                <a:latin typeface="Menlo" charset="0"/>
              </a:rPr>
              <a:t> </a:t>
            </a:r>
            <a:endParaRPr lang="en-US" altLang="zh-CN" sz="1100" dirty="0" smtClean="0">
              <a:solidFill>
                <a:schemeClr val="tx1"/>
              </a:solidFill>
              <a:latin typeface="Menlo" charset="0"/>
            </a:endParaRPr>
          </a:p>
          <a:p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TL-</a:t>
            </a:r>
            <a:r>
              <a:rPr lang="en-US" altLang="zh-CN" sz="1100" b="1" dirty="0" err="1" smtClean="0">
                <a:solidFill>
                  <a:schemeClr val="tx1"/>
                </a:solidFill>
                <a:effectLst/>
                <a:latin typeface="Menlo" charset="0"/>
              </a:rPr>
              <a:t>CodeSum</a:t>
            </a:r>
            <a:r>
              <a:rPr lang="en-US" altLang="zh-CN" sz="1100" b="1" dirty="0" smtClean="0">
                <a:solidFill>
                  <a:schemeClr val="tx1"/>
                </a:solidFill>
                <a:effectLst/>
                <a:latin typeface="Menlo" charset="0"/>
              </a:rPr>
              <a:t>:</a:t>
            </a:r>
            <a:r>
              <a:rPr lang="zh-CN" altLang="en-US" sz="1100" b="1" dirty="0" smtClean="0">
                <a:solidFill>
                  <a:schemeClr val="tx1"/>
                </a:solidFill>
                <a:effectLst/>
                <a:latin typeface="Menlo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Menlo" charset="0"/>
              </a:rPr>
              <a:t>returns true if the object is </a:t>
            </a:r>
            <a:r>
              <a:rPr lang="en-US" altLang="zh-CN" sz="1100" dirty="0" smtClean="0">
                <a:solidFill>
                  <a:schemeClr val="tx1"/>
                </a:solidFill>
                <a:latin typeface="Menlo" charset="0"/>
              </a:rPr>
              <a:t>registered in </a:t>
            </a:r>
            <a:r>
              <a:rPr lang="en-US" altLang="zh-CN" sz="1100" dirty="0">
                <a:solidFill>
                  <a:schemeClr val="tx1"/>
                </a:solidFill>
                <a:latin typeface="Menlo" charset="0"/>
              </a:rPr>
              <a:t>classes, or false otherwise.</a:t>
            </a:r>
            <a:endParaRPr lang="en-US" altLang="zh-CN" sz="1100" b="0" dirty="0">
              <a:solidFill>
                <a:schemeClr val="tx1"/>
              </a:solidFill>
              <a:effectLst/>
              <a:latin typeface="Menlo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51220" y="2927404"/>
            <a:ext cx="3636368" cy="5028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E207F"/>
                </a:solidFill>
                <a:latin typeface="Arial" panose="020B0604020202020204" pitchFamily="34" charset="0"/>
              </a:rPr>
              <a:t>Missed Identifiers</a:t>
            </a:r>
            <a:endParaRPr lang="zh-CN" altLang="en-US" sz="1400" b="1" dirty="0">
              <a:solidFill>
                <a:srgbClr val="0E207F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51220" y="3430231"/>
            <a:ext cx="3636368" cy="9906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0E207F"/>
                </a:solidFill>
                <a:latin typeface="Arial" panose="020B0604020202020204" pitchFamily="34" charset="0"/>
              </a:rPr>
              <a:t>Learning the identifiers </a:t>
            </a:r>
            <a:r>
              <a:rPr lang="en-US" altLang="zh-CN" sz="1400" dirty="0" smtClean="0">
                <a:solidFill>
                  <a:srgbClr val="0E207F"/>
                </a:solidFill>
                <a:latin typeface="Arial" panose="020B0604020202020204" pitchFamily="34" charset="0"/>
              </a:rPr>
              <a:t>is challenging. </a:t>
            </a:r>
            <a:r>
              <a:rPr lang="en-US" altLang="zh-CN" sz="1400" dirty="0">
                <a:solidFill>
                  <a:srgbClr val="0E207F"/>
                </a:solidFill>
                <a:latin typeface="Arial" panose="020B0604020202020204" pitchFamily="34" charset="0"/>
              </a:rPr>
              <a:t>TL-</a:t>
            </a:r>
            <a:r>
              <a:rPr lang="en-US" altLang="zh-CN" sz="1400" dirty="0" err="1">
                <a:solidFill>
                  <a:srgbClr val="0E207F"/>
                </a:solidFill>
                <a:latin typeface="Arial" panose="020B0604020202020204" pitchFamily="34" charset="0"/>
              </a:rPr>
              <a:t>CodeSum</a:t>
            </a:r>
            <a:r>
              <a:rPr lang="en-US" altLang="zh-CN" sz="1400" dirty="0">
                <a:solidFill>
                  <a:srgbClr val="0E207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rgbClr val="0E207F"/>
                </a:solidFill>
                <a:latin typeface="Arial" panose="020B0604020202020204" pitchFamily="34" charset="0"/>
              </a:rPr>
              <a:t>misses </a:t>
            </a:r>
            <a:r>
              <a:rPr lang="en-US" altLang="zh-CN" sz="1400" dirty="0">
                <a:solidFill>
                  <a:srgbClr val="0E207F"/>
                </a:solidFill>
                <a:latin typeface="Arial" panose="020B0604020202020204" pitchFamily="34" charset="0"/>
              </a:rPr>
              <a:t>some identifiers or replaces them with “UNK” sometimes</a:t>
            </a:r>
            <a:endParaRPr lang="zh-CN" altLang="en-US" sz="1400" dirty="0">
              <a:solidFill>
                <a:srgbClr val="0E20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Apply the API knowledge to assist the code summarization task</a:t>
            </a:r>
            <a:endParaRPr lang="en-US" altLang="zh-CN" dirty="0"/>
          </a:p>
          <a:p>
            <a:pPr lvl="1"/>
            <a:r>
              <a:rPr lang="en-US" altLang="zh-CN" dirty="0" smtClean="0"/>
              <a:t>Learn the mappings between the API knowledge and natural language descriptions</a:t>
            </a:r>
          </a:p>
          <a:p>
            <a:pPr lvl="1"/>
            <a:r>
              <a:rPr lang="en-US" altLang="zh-CN" dirty="0" smtClean="0"/>
              <a:t>Transfer the knowledge into a different but related task</a:t>
            </a:r>
          </a:p>
          <a:p>
            <a:pPr marL="201168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Future Work</a:t>
            </a:r>
          </a:p>
          <a:p>
            <a:pPr lvl="1"/>
            <a:r>
              <a:rPr lang="en-US" altLang="zh-CN" dirty="0" smtClean="0"/>
              <a:t>Apply the API knowledge into other tasks</a:t>
            </a:r>
          </a:p>
          <a:p>
            <a:pPr lvl="1"/>
            <a:r>
              <a:rPr lang="en-US" altLang="zh-CN" dirty="0" smtClean="0"/>
              <a:t>Mining more latent knowledge in the source code</a:t>
            </a:r>
          </a:p>
          <a:p>
            <a:pPr marL="201168" lvl="1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0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Q&amp;A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8441" y="2987506"/>
            <a:ext cx="8819147" cy="6648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spc="-50" baseline="0">
                <a:solidFill>
                  <a:srgbClr val="800000"/>
                </a:solidFill>
                <a:effectLst/>
                <a:latin typeface="Arial Rounded MT Bold" panose="020F07040305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800" smtClean="0"/>
              <a:t>Thanks</a:t>
            </a:r>
            <a:endParaRPr lang="zh-CN" altLang="en-US" sz="480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64639" y="6471280"/>
            <a:ext cx="3617103" cy="324000"/>
          </a:xfrm>
        </p:spPr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8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40981" y="8031438"/>
            <a:ext cx="408363" cy="324000"/>
          </a:xfrm>
        </p:spPr>
        <p:txBody>
          <a:bodyPr/>
          <a:lstStyle/>
          <a:p>
            <a:fld id="{9FFA3F78-F4D0-42B7-8300-BE8D968F017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TextBox 123"/>
          <p:cNvSpPr txBox="1"/>
          <p:nvPr/>
        </p:nvSpPr>
        <p:spPr>
          <a:xfrm>
            <a:off x="536513" y="1140346"/>
            <a:ext cx="3755307" cy="1973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36000" rIns="36000" bIns="36000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 read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text file line by line. </a:t>
            </a:r>
          </a:p>
          <a:p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@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param</a:t>
            </a:r>
            <a:r>
              <a:rPr 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path</a:t>
            </a:r>
          </a:p>
          <a:p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public void</a:t>
            </a:r>
            <a:r>
              <a:rPr 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DA3"/>
                </a:solidFill>
                <a:latin typeface="Consolas" panose="020B0609020204030204" pitchFamily="49" charset="0"/>
              </a:rPr>
              <a:t>readContent</a:t>
            </a:r>
            <a:r>
              <a:rPr 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(String path){</a:t>
            </a:r>
          </a:p>
          <a:p>
            <a:r>
              <a:rPr lang="zh-CN" alt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…</a:t>
            </a:r>
            <a:endParaRPr lang="en-US" sz="105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reader 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zh-CN" altLang="en-US" sz="1100" dirty="0" smtClean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while</a:t>
            </a:r>
            <a:r>
              <a:rPr 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((line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reader.readLine</a:t>
            </a:r>
            <a:r>
              <a:rPr 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())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!=</a:t>
            </a:r>
            <a:r>
              <a:rPr 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…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reader.close</a:t>
            </a:r>
            <a:r>
              <a:rPr 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sz="105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sz="105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125"/>
          <p:cNvSpPr/>
          <p:nvPr/>
        </p:nvSpPr>
        <p:spPr>
          <a:xfrm>
            <a:off x="2728279" y="3539985"/>
            <a:ext cx="715537" cy="197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Body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126"/>
          <p:cNvSpPr/>
          <p:nvPr/>
        </p:nvSpPr>
        <p:spPr>
          <a:xfrm>
            <a:off x="1992386" y="4002713"/>
            <a:ext cx="801709" cy="18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Statement</a:t>
            </a:r>
          </a:p>
        </p:txBody>
      </p:sp>
      <p:sp>
        <p:nvSpPr>
          <p:cNvPr id="9" name="Rectangle 127"/>
          <p:cNvSpPr/>
          <p:nvPr/>
        </p:nvSpPr>
        <p:spPr>
          <a:xfrm>
            <a:off x="3048490" y="3917691"/>
            <a:ext cx="876823" cy="38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While Statement</a:t>
            </a:r>
          </a:p>
        </p:txBody>
      </p:sp>
      <p:sp>
        <p:nvSpPr>
          <p:cNvPr id="10" name="Rectangle 128"/>
          <p:cNvSpPr/>
          <p:nvPr/>
        </p:nvSpPr>
        <p:spPr>
          <a:xfrm>
            <a:off x="1145065" y="4347044"/>
            <a:ext cx="875991" cy="354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Variable Declaration</a:t>
            </a:r>
          </a:p>
        </p:txBody>
      </p:sp>
      <p:sp>
        <p:nvSpPr>
          <p:cNvPr id="11" name="Rectangle 129"/>
          <p:cNvSpPr/>
          <p:nvPr/>
        </p:nvSpPr>
        <p:spPr>
          <a:xfrm>
            <a:off x="2193937" y="4359227"/>
            <a:ext cx="854553" cy="35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Constructor Invocation</a:t>
            </a:r>
          </a:p>
        </p:txBody>
      </p:sp>
      <p:sp>
        <p:nvSpPr>
          <p:cNvPr id="12" name="Rectangle 130"/>
          <p:cNvSpPr/>
          <p:nvPr/>
        </p:nvSpPr>
        <p:spPr>
          <a:xfrm>
            <a:off x="3110176" y="4428070"/>
            <a:ext cx="814999" cy="35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Method Invocation</a:t>
            </a:r>
          </a:p>
        </p:txBody>
      </p:sp>
      <p:sp>
        <p:nvSpPr>
          <p:cNvPr id="13" name="Rectangle 131"/>
          <p:cNvSpPr/>
          <p:nvPr/>
        </p:nvSpPr>
        <p:spPr>
          <a:xfrm>
            <a:off x="4049233" y="4426934"/>
            <a:ext cx="715233" cy="35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Block Statement</a:t>
            </a:r>
          </a:p>
        </p:txBody>
      </p:sp>
      <p:cxnSp>
        <p:nvCxnSpPr>
          <p:cNvPr id="14" name="Straight Arrow Connector 132"/>
          <p:cNvCxnSpPr>
            <a:stCxn id="7" idx="2"/>
            <a:endCxn id="8" idx="0"/>
          </p:cNvCxnSpPr>
          <p:nvPr/>
        </p:nvCxnSpPr>
        <p:spPr>
          <a:xfrm flipH="1">
            <a:off x="2393241" y="3737215"/>
            <a:ext cx="692807" cy="26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3"/>
          <p:cNvCxnSpPr>
            <a:stCxn id="7" idx="2"/>
            <a:endCxn id="9" idx="0"/>
          </p:cNvCxnSpPr>
          <p:nvPr/>
        </p:nvCxnSpPr>
        <p:spPr>
          <a:xfrm>
            <a:off x="3086048" y="3737215"/>
            <a:ext cx="400854" cy="180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4"/>
          <p:cNvCxnSpPr>
            <a:stCxn id="9" idx="2"/>
            <a:endCxn id="12" idx="0"/>
          </p:cNvCxnSpPr>
          <p:nvPr/>
        </p:nvCxnSpPr>
        <p:spPr>
          <a:xfrm>
            <a:off x="3486902" y="4300936"/>
            <a:ext cx="30774" cy="127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5"/>
          <p:cNvCxnSpPr>
            <a:stCxn id="9" idx="2"/>
            <a:endCxn id="13" idx="0"/>
          </p:cNvCxnSpPr>
          <p:nvPr/>
        </p:nvCxnSpPr>
        <p:spPr>
          <a:xfrm>
            <a:off x="3486902" y="4300936"/>
            <a:ext cx="919948" cy="125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6"/>
          <p:cNvCxnSpPr>
            <a:stCxn id="8" idx="2"/>
            <a:endCxn id="10" idx="0"/>
          </p:cNvCxnSpPr>
          <p:nvPr/>
        </p:nvCxnSpPr>
        <p:spPr>
          <a:xfrm flipH="1">
            <a:off x="1583061" y="4186097"/>
            <a:ext cx="810180" cy="160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7"/>
          <p:cNvCxnSpPr>
            <a:stCxn id="8" idx="2"/>
            <a:endCxn id="11" idx="0"/>
          </p:cNvCxnSpPr>
          <p:nvPr/>
        </p:nvCxnSpPr>
        <p:spPr>
          <a:xfrm>
            <a:off x="2393241" y="4186097"/>
            <a:ext cx="227973" cy="17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8"/>
          <p:cNvSpPr/>
          <p:nvPr/>
        </p:nvSpPr>
        <p:spPr>
          <a:xfrm>
            <a:off x="606303" y="4954774"/>
            <a:ext cx="663965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Type</a:t>
            </a:r>
          </a:p>
        </p:txBody>
      </p:sp>
      <p:sp>
        <p:nvSpPr>
          <p:cNvPr id="21" name="Rectangle 139"/>
          <p:cNvSpPr/>
          <p:nvPr/>
        </p:nvSpPr>
        <p:spPr>
          <a:xfrm>
            <a:off x="1473687" y="4932373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Variable</a:t>
            </a:r>
          </a:p>
        </p:txBody>
      </p:sp>
      <p:cxnSp>
        <p:nvCxnSpPr>
          <p:cNvPr id="22" name="Straight Arrow Connector 140"/>
          <p:cNvCxnSpPr>
            <a:stCxn id="10" idx="2"/>
            <a:endCxn id="20" idx="0"/>
          </p:cNvCxnSpPr>
          <p:nvPr/>
        </p:nvCxnSpPr>
        <p:spPr>
          <a:xfrm flipH="1">
            <a:off x="938286" y="4701375"/>
            <a:ext cx="644775" cy="253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41"/>
          <p:cNvCxnSpPr>
            <a:stCxn id="10" idx="2"/>
            <a:endCxn id="21" idx="0"/>
          </p:cNvCxnSpPr>
          <p:nvPr/>
        </p:nvCxnSpPr>
        <p:spPr>
          <a:xfrm>
            <a:off x="1583061" y="4701375"/>
            <a:ext cx="250751" cy="230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42"/>
          <p:cNvSpPr/>
          <p:nvPr/>
        </p:nvSpPr>
        <p:spPr>
          <a:xfrm>
            <a:off x="211920" y="5366926"/>
            <a:ext cx="1202584" cy="283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prstClr val="black"/>
                </a:solidFill>
              </a:rPr>
              <a:t>BufferedReader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Rectangle 143"/>
          <p:cNvSpPr/>
          <p:nvPr/>
        </p:nvSpPr>
        <p:spPr>
          <a:xfrm>
            <a:off x="1510019" y="5363774"/>
            <a:ext cx="663965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reader</a:t>
            </a:r>
          </a:p>
        </p:txBody>
      </p:sp>
      <p:cxnSp>
        <p:nvCxnSpPr>
          <p:cNvPr id="26" name="Straight Arrow Connector 144"/>
          <p:cNvCxnSpPr>
            <a:stCxn id="20" idx="2"/>
            <a:endCxn id="24" idx="0"/>
          </p:cNvCxnSpPr>
          <p:nvPr/>
        </p:nvCxnSpPr>
        <p:spPr>
          <a:xfrm flipH="1">
            <a:off x="813212" y="5233203"/>
            <a:ext cx="125074" cy="13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5"/>
          <p:cNvCxnSpPr>
            <a:stCxn id="21" idx="2"/>
            <a:endCxn id="25" idx="0"/>
          </p:cNvCxnSpPr>
          <p:nvPr/>
        </p:nvCxnSpPr>
        <p:spPr>
          <a:xfrm>
            <a:off x="1833812" y="5210802"/>
            <a:ext cx="8190" cy="15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46"/>
          <p:cNvSpPr/>
          <p:nvPr/>
        </p:nvSpPr>
        <p:spPr>
          <a:xfrm>
            <a:off x="3764854" y="4905001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prstClr val="black"/>
                </a:solidFill>
              </a:rPr>
              <a:t>readLine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29" name="Rectangle 147"/>
          <p:cNvSpPr/>
          <p:nvPr/>
        </p:nvSpPr>
        <p:spPr>
          <a:xfrm>
            <a:off x="2778736" y="4913209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Variable</a:t>
            </a:r>
          </a:p>
        </p:txBody>
      </p:sp>
      <p:sp>
        <p:nvSpPr>
          <p:cNvPr id="30" name="Rectangle 148"/>
          <p:cNvSpPr/>
          <p:nvPr/>
        </p:nvSpPr>
        <p:spPr>
          <a:xfrm>
            <a:off x="2831783" y="5366768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reader</a:t>
            </a:r>
          </a:p>
        </p:txBody>
      </p:sp>
      <p:cxnSp>
        <p:nvCxnSpPr>
          <p:cNvPr id="31" name="Straight Arrow Connector 149"/>
          <p:cNvCxnSpPr>
            <a:stCxn id="12" idx="2"/>
            <a:endCxn id="29" idx="0"/>
          </p:cNvCxnSpPr>
          <p:nvPr/>
        </p:nvCxnSpPr>
        <p:spPr>
          <a:xfrm flipH="1">
            <a:off x="3138861" y="4782402"/>
            <a:ext cx="378815" cy="13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50"/>
          <p:cNvCxnSpPr>
            <a:stCxn id="12" idx="2"/>
            <a:endCxn id="28" idx="0"/>
          </p:cNvCxnSpPr>
          <p:nvPr/>
        </p:nvCxnSpPr>
        <p:spPr>
          <a:xfrm>
            <a:off x="3517676" y="4782402"/>
            <a:ext cx="607303" cy="122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51"/>
          <p:cNvCxnSpPr>
            <a:stCxn id="29" idx="2"/>
            <a:endCxn id="30" idx="0"/>
          </p:cNvCxnSpPr>
          <p:nvPr/>
        </p:nvCxnSpPr>
        <p:spPr>
          <a:xfrm>
            <a:off x="3138861" y="5191638"/>
            <a:ext cx="53047" cy="175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52"/>
          <p:cNvSpPr/>
          <p:nvPr/>
        </p:nvSpPr>
        <p:spPr>
          <a:xfrm>
            <a:off x="1885631" y="5679694"/>
            <a:ext cx="1263455" cy="206462"/>
          </a:xfrm>
          <a:custGeom>
            <a:avLst/>
            <a:gdLst>
              <a:gd name="connsiteX0" fmla="*/ 0 w 1277655"/>
              <a:gd name="connsiteY0" fmla="*/ 0 h 226325"/>
              <a:gd name="connsiteX1" fmla="*/ 626301 w 1277655"/>
              <a:gd name="connsiteY1" fmla="*/ 225468 h 226325"/>
              <a:gd name="connsiteX2" fmla="*/ 1277655 w 1277655"/>
              <a:gd name="connsiteY2" fmla="*/ 62630 h 22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655" h="226325">
                <a:moveTo>
                  <a:pt x="0" y="0"/>
                </a:moveTo>
                <a:cubicBezTo>
                  <a:pt x="206679" y="107515"/>
                  <a:pt x="413359" y="215030"/>
                  <a:pt x="626301" y="225468"/>
                </a:cubicBezTo>
                <a:cubicBezTo>
                  <a:pt x="839243" y="235906"/>
                  <a:pt x="1058449" y="149268"/>
                  <a:pt x="1277655" y="6263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ight Arrow 153"/>
          <p:cNvSpPr/>
          <p:nvPr/>
        </p:nvSpPr>
        <p:spPr>
          <a:xfrm rot="5400000">
            <a:off x="3600513" y="2939393"/>
            <a:ext cx="275572" cy="23014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6" name="TextBox 191"/>
          <p:cNvSpPr txBox="1"/>
          <p:nvPr/>
        </p:nvSpPr>
        <p:spPr>
          <a:xfrm>
            <a:off x="5815151" y="4256509"/>
            <a:ext cx="2528749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2000" tIns="0" rIns="0" bIns="0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</a:rPr>
              <a:t>BufferedReader.new</a:t>
            </a:r>
            <a:r>
              <a:rPr lang="en-US" sz="1600" dirty="0" smtClean="0">
                <a:solidFill>
                  <a:prstClr val="black"/>
                </a:solidFill>
              </a:rPr>
              <a:t>      </a:t>
            </a:r>
          </a:p>
          <a:p>
            <a:r>
              <a:rPr lang="en-US" sz="1600" dirty="0" err="1" smtClean="0">
                <a:solidFill>
                  <a:prstClr val="black"/>
                </a:solidFill>
              </a:rPr>
              <a:t>BufferedReader.readLine</a:t>
            </a:r>
            <a:endParaRPr lang="en-US" sz="1600" dirty="0" smtClean="0">
              <a:solidFill>
                <a:prstClr val="black"/>
              </a:solidFill>
            </a:endParaRPr>
          </a:p>
          <a:p>
            <a:r>
              <a:rPr lang="en-US" sz="1600" dirty="0" err="1" smtClean="0">
                <a:solidFill>
                  <a:prstClr val="black"/>
                </a:solidFill>
              </a:rPr>
              <a:t>BufferedReader.close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192"/>
          <p:cNvCxnSpPr/>
          <p:nvPr/>
        </p:nvCxnSpPr>
        <p:spPr>
          <a:xfrm>
            <a:off x="7608731" y="4379999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93"/>
          <p:cNvCxnSpPr/>
          <p:nvPr/>
        </p:nvCxnSpPr>
        <p:spPr>
          <a:xfrm>
            <a:off x="7956080" y="4626722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06"/>
          <p:cNvCxnSpPr>
            <a:stCxn id="7" idx="2"/>
            <a:endCxn id="40" idx="0"/>
          </p:cNvCxnSpPr>
          <p:nvPr/>
        </p:nvCxnSpPr>
        <p:spPr>
          <a:xfrm>
            <a:off x="3086048" y="3737215"/>
            <a:ext cx="1588906" cy="285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08"/>
          <p:cNvSpPr/>
          <p:nvPr/>
        </p:nvSpPr>
        <p:spPr>
          <a:xfrm>
            <a:off x="4490010" y="4022316"/>
            <a:ext cx="369888" cy="219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84259" y="3200601"/>
            <a:ext cx="1207561" cy="22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MethodDefinition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95154" y="3486214"/>
            <a:ext cx="939452" cy="381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Javadoc Comment</a:t>
            </a:r>
          </a:p>
        </p:txBody>
      </p:sp>
      <p:cxnSp>
        <p:nvCxnSpPr>
          <p:cNvPr id="44" name="Straight Arrow Connector 44"/>
          <p:cNvCxnSpPr>
            <a:stCxn id="42" idx="2"/>
            <a:endCxn id="43" idx="0"/>
          </p:cNvCxnSpPr>
          <p:nvPr/>
        </p:nvCxnSpPr>
        <p:spPr>
          <a:xfrm>
            <a:off x="3688040" y="3421534"/>
            <a:ext cx="1076840" cy="64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5"/>
          <p:cNvCxnSpPr>
            <a:stCxn id="42" idx="2"/>
            <a:endCxn id="7" idx="0"/>
          </p:cNvCxnSpPr>
          <p:nvPr/>
        </p:nvCxnSpPr>
        <p:spPr>
          <a:xfrm flipH="1">
            <a:off x="3086048" y="3421534"/>
            <a:ext cx="601992" cy="118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7"/>
          <p:cNvSpPr txBox="1"/>
          <p:nvPr/>
        </p:nvSpPr>
        <p:spPr>
          <a:xfrm>
            <a:off x="5312255" y="1394511"/>
            <a:ext cx="3280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0" rIns="0" bIns="0" rtlCol="0">
            <a:spAutoFit/>
          </a:bodyPr>
          <a:lstStyle/>
          <a:p>
            <a:pPr marL="1257278" indent="-1257278">
              <a:lnSpc>
                <a:spcPct val="15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 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file line by line.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Down Arrow 49"/>
          <p:cNvSpPr/>
          <p:nvPr/>
        </p:nvSpPr>
        <p:spPr>
          <a:xfrm rot="16200000">
            <a:off x="5348537" y="4305544"/>
            <a:ext cx="252000" cy="3903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68732" y="3859292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cs typeface="Courier New" panose="02070309020205020404" pitchFamily="49" charset="0"/>
              </a:rPr>
              <a:t>API Sequence</a:t>
            </a:r>
            <a:r>
              <a:rPr lang="en-US" altLang="zh-CN" b="1" dirty="0">
                <a:solidFill>
                  <a:srgbClr val="002060"/>
                </a:solidFill>
              </a:rPr>
              <a:t>: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30752" y="2061502"/>
            <a:ext cx="228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cs typeface="Courier New" panose="02070309020205020404" pitchFamily="49" charset="0"/>
              </a:rPr>
              <a:t>Method </a:t>
            </a:r>
            <a:r>
              <a:rPr lang="en-US" altLang="zh-CN" b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body tokens: 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230752" y="992774"/>
            <a:ext cx="1214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Summary: </a:t>
            </a:r>
            <a:endParaRPr lang="zh-CN" altLang="en-US" dirty="0"/>
          </a:p>
        </p:txBody>
      </p:sp>
      <p:cxnSp>
        <p:nvCxnSpPr>
          <p:cNvPr id="56" name="直线箭头连接符 19"/>
          <p:cNvCxnSpPr/>
          <p:nvPr/>
        </p:nvCxnSpPr>
        <p:spPr>
          <a:xfrm>
            <a:off x="3149086" y="1428977"/>
            <a:ext cx="1838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47"/>
          <p:cNvSpPr txBox="1"/>
          <p:nvPr/>
        </p:nvSpPr>
        <p:spPr>
          <a:xfrm>
            <a:off x="5331710" y="2467232"/>
            <a:ext cx="3280102" cy="319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0" rIns="0" bIns="0" rtlCol="0">
            <a:spAutoFit/>
          </a:bodyPr>
          <a:lstStyle/>
          <a:p>
            <a:pPr marL="1257278" indent="-1257278">
              <a:lnSpc>
                <a:spcPct val="15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public, void,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readContent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……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64639" y="6471280"/>
            <a:ext cx="3617103" cy="324000"/>
          </a:xfrm>
        </p:spPr>
        <p:txBody>
          <a:bodyPr/>
          <a:lstStyle/>
          <a:p>
            <a:r>
              <a:rPr lang="en-US" altLang="zh-CN" dirty="0" smtClean="0"/>
              <a:t>Summarizing Source Code with Transferred API Knowledge</a:t>
            </a:r>
            <a:endParaRPr lang="zh-CN" altLang="en-US" dirty="0"/>
          </a:p>
        </p:txBody>
      </p:sp>
      <p:cxnSp>
        <p:nvCxnSpPr>
          <p:cNvPr id="117" name="直线箭头连接符 19"/>
          <p:cNvCxnSpPr/>
          <p:nvPr/>
        </p:nvCxnSpPr>
        <p:spPr>
          <a:xfrm>
            <a:off x="3703063" y="2445840"/>
            <a:ext cx="1156835" cy="2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3360" y="5979871"/>
            <a:ext cx="795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Gu</a:t>
            </a:r>
            <a:r>
              <a:rPr lang="en-US" altLang="zh-CN" sz="1200" dirty="0"/>
              <a:t> X, Zhang H, Zhang D, et al. Deep API </a:t>
            </a:r>
            <a:r>
              <a:rPr lang="en-US" altLang="zh-CN" sz="1200" dirty="0" smtClean="0"/>
              <a:t>learning[C]//Proceedings of the 2016 24th ACM SIGSOFT International Symposium on Foundations of Software Engineering. ACM, 2016: 631-642.</a:t>
            </a:r>
            <a:endParaRPr kumimoji="1" lang="zh-CN" altLang="en-US" sz="1200" dirty="0"/>
          </a:p>
        </p:txBody>
      </p:sp>
      <p:sp>
        <p:nvSpPr>
          <p:cNvPr id="4" name="椭圆 3"/>
          <p:cNvSpPr/>
          <p:nvPr/>
        </p:nvSpPr>
        <p:spPr>
          <a:xfrm>
            <a:off x="3602238" y="4889713"/>
            <a:ext cx="1141239" cy="4016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曲线连接符 47"/>
          <p:cNvCxnSpPr>
            <a:stCxn id="4" idx="4"/>
            <a:endCxn id="30" idx="3"/>
          </p:cNvCxnSpPr>
          <p:nvPr/>
        </p:nvCxnSpPr>
        <p:spPr>
          <a:xfrm rot="5400000">
            <a:off x="3755137" y="5088261"/>
            <a:ext cx="214619" cy="62082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25" idx="2"/>
            <a:endCxn id="24" idx="2"/>
          </p:cNvCxnSpPr>
          <p:nvPr/>
        </p:nvCxnSpPr>
        <p:spPr>
          <a:xfrm rot="5400000">
            <a:off x="1323394" y="5132021"/>
            <a:ext cx="8426" cy="1028790"/>
          </a:xfrm>
          <a:prstGeom prst="curvedConnector3">
            <a:avLst>
              <a:gd name="adj1" fmla="val 281303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756733" y="4508880"/>
            <a:ext cx="2187348" cy="2629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8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Existing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Approaches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Information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Retrieval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Approaches</a:t>
            </a:r>
          </a:p>
          <a:p>
            <a:pPr lvl="1"/>
            <a:r>
              <a:rPr lang="en-US" altLang="zh-CN"/>
              <a:t>Extract</a:t>
            </a:r>
            <a:r>
              <a:rPr lang="zh-CN" altLang="en-US"/>
              <a:t> </a:t>
            </a:r>
            <a:r>
              <a:rPr lang="en-US" altLang="zh-CN"/>
              <a:t>natural</a:t>
            </a:r>
            <a:r>
              <a:rPr lang="zh-CN" altLang="en-US"/>
              <a:t> </a:t>
            </a:r>
            <a:r>
              <a:rPr lang="en-US" altLang="zh-CN"/>
              <a:t>descriptions</a:t>
            </a:r>
            <a:r>
              <a:rPr lang="zh-CN" altLang="en-US"/>
              <a:t> </a:t>
            </a:r>
            <a:r>
              <a:rPr lang="en-US" altLang="zh-CN"/>
              <a:t>from</a:t>
            </a:r>
            <a:r>
              <a:rPr lang="zh-CN" altLang="en-US"/>
              <a:t> </a:t>
            </a:r>
            <a:r>
              <a:rPr lang="en-US" altLang="zh-CN"/>
              <a:t>software</a:t>
            </a:r>
            <a:r>
              <a:rPr lang="zh-CN" altLang="en-US"/>
              <a:t> </a:t>
            </a:r>
            <a:r>
              <a:rPr lang="en-US" altLang="zh-CN"/>
              <a:t>artifacts,</a:t>
            </a:r>
            <a:r>
              <a:rPr lang="zh-CN" altLang="en-US"/>
              <a:t> </a:t>
            </a:r>
            <a:r>
              <a:rPr lang="en-US" altLang="zh-CN"/>
              <a:t>e.g.,</a:t>
            </a:r>
            <a:r>
              <a:rPr lang="zh-CN" altLang="en-US"/>
              <a:t> </a:t>
            </a:r>
            <a:r>
              <a:rPr lang="en-US" altLang="zh-CN"/>
              <a:t>bug</a:t>
            </a:r>
            <a:r>
              <a:rPr lang="zh-CN" altLang="en-US"/>
              <a:t> </a:t>
            </a:r>
            <a:r>
              <a:rPr lang="en-US" altLang="zh-CN"/>
              <a:t>report,</a:t>
            </a:r>
            <a:r>
              <a:rPr lang="zh-CN" altLang="en-US"/>
              <a:t> </a:t>
            </a:r>
            <a:r>
              <a:rPr lang="en-US" altLang="zh-CN"/>
              <a:t>Stack</a:t>
            </a:r>
            <a:r>
              <a:rPr lang="zh-CN" altLang="en-US"/>
              <a:t> </a:t>
            </a:r>
            <a:r>
              <a:rPr lang="en-US" altLang="zh-CN"/>
              <a:t>Overflow</a:t>
            </a:r>
            <a:r>
              <a:rPr lang="mr-IN" altLang="zh-CN"/>
              <a:t>…</a:t>
            </a:r>
            <a:r>
              <a:rPr lang="zh-CN" altLang="en-US"/>
              <a:t> </a:t>
            </a:r>
            <a:endParaRPr lang="en-US" altLang="zh-CN" smtClean="0"/>
          </a:p>
          <a:p>
            <a:pPr lvl="1"/>
            <a:r>
              <a:rPr lang="en-US" altLang="zh-CN" smtClean="0"/>
              <a:t>Extract</a:t>
            </a:r>
            <a:r>
              <a:rPr lang="zh-CN" altLang="en-US" smtClean="0"/>
              <a:t> </a:t>
            </a:r>
            <a:r>
              <a:rPr lang="en-US" altLang="zh-CN" smtClean="0"/>
              <a:t>keywords</a:t>
            </a:r>
            <a:r>
              <a:rPr lang="zh-CN" altLang="en-US" smtClean="0"/>
              <a:t> </a:t>
            </a:r>
            <a:r>
              <a:rPr lang="en-US" altLang="zh-CN" smtClean="0"/>
              <a:t>from</a:t>
            </a:r>
            <a:r>
              <a:rPr lang="zh-CN" altLang="en-US" smtClean="0"/>
              <a:t> </a:t>
            </a:r>
            <a:r>
              <a:rPr lang="en-US" altLang="zh-CN" smtClean="0"/>
              <a:t>source</a:t>
            </a:r>
            <a:r>
              <a:rPr lang="zh-CN" altLang="en-US" smtClean="0"/>
              <a:t> </a:t>
            </a:r>
            <a:r>
              <a:rPr lang="en-US" altLang="zh-CN" smtClean="0"/>
              <a:t>code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59696" y="3088654"/>
            <a:ext cx="8226988" cy="20986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 smtClean="0">
                <a:solidFill>
                  <a:schemeClr val="tx1"/>
                </a:solidFill>
              </a:rPr>
              <a:t>Limitations:</a:t>
            </a:r>
            <a:endParaRPr kumimoji="1" lang="en-US" altLang="zh-CN" sz="2800" b="1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400" smtClean="0">
                <a:solidFill>
                  <a:schemeClr val="tx1"/>
                </a:solidFill>
              </a:rPr>
              <a:t>Heavily</a:t>
            </a:r>
            <a:r>
              <a:rPr kumimoji="1" lang="zh-CN" altLang="en-US" sz="240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smtClean="0">
                <a:solidFill>
                  <a:schemeClr val="tx1"/>
                </a:solidFill>
              </a:rPr>
              <a:t>rely</a:t>
            </a:r>
            <a:r>
              <a:rPr kumimoji="1" lang="zh-CN" altLang="en-US" sz="240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smtClean="0">
                <a:solidFill>
                  <a:schemeClr val="tx1"/>
                </a:solidFill>
              </a:rPr>
              <a:t>on </a:t>
            </a:r>
            <a:r>
              <a:rPr kumimoji="1" lang="en-US" altLang="zh-CN" sz="2400">
                <a:solidFill>
                  <a:schemeClr val="tx1"/>
                </a:solidFill>
              </a:rPr>
              <a:t>whether similar code snippets can be retrieved and how </a:t>
            </a:r>
            <a:r>
              <a:rPr kumimoji="1" lang="en-US" altLang="zh-CN" sz="2400" smtClean="0">
                <a:solidFill>
                  <a:schemeClr val="tx1"/>
                </a:solidFill>
              </a:rPr>
              <a:t>similar</a:t>
            </a:r>
            <a:r>
              <a:rPr kumimoji="1" lang="zh-CN" altLang="en-US" sz="240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smtClean="0">
                <a:solidFill>
                  <a:schemeClr val="tx1"/>
                </a:solidFill>
              </a:rPr>
              <a:t>the </a:t>
            </a:r>
            <a:r>
              <a:rPr kumimoji="1" lang="en-US" altLang="zh-CN" sz="2400">
                <a:solidFill>
                  <a:schemeClr val="tx1"/>
                </a:solidFill>
              </a:rPr>
              <a:t>snippets are</a:t>
            </a:r>
            <a:r>
              <a:rPr kumimoji="1" lang="en-US" altLang="zh-CN" sz="240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400" smtClean="0">
                <a:solidFill>
                  <a:schemeClr val="tx1"/>
                </a:solidFill>
              </a:rPr>
              <a:t>Fail</a:t>
            </a:r>
            <a:r>
              <a:rPr kumimoji="1" lang="zh-CN" altLang="en-US" sz="240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smtClean="0">
                <a:solidFill>
                  <a:schemeClr val="tx1"/>
                </a:solidFill>
              </a:rPr>
              <a:t>to</a:t>
            </a:r>
            <a:r>
              <a:rPr kumimoji="1" lang="zh-CN" altLang="en-US" sz="240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</a:rPr>
              <a:t>e</a:t>
            </a:r>
            <a:r>
              <a:rPr kumimoji="1" lang="en-US" altLang="zh-CN" sz="2400" smtClean="0">
                <a:solidFill>
                  <a:schemeClr val="tx1"/>
                </a:solidFill>
              </a:rPr>
              <a:t>xtract</a:t>
            </a:r>
            <a:r>
              <a:rPr kumimoji="1" lang="zh-CN" altLang="en-US" sz="240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smtClean="0">
                <a:solidFill>
                  <a:schemeClr val="tx1"/>
                </a:solidFill>
              </a:rPr>
              <a:t>accurate </a:t>
            </a:r>
            <a:r>
              <a:rPr kumimoji="1" lang="en-US" altLang="zh-CN" sz="2400">
                <a:solidFill>
                  <a:schemeClr val="tx1"/>
                </a:solidFill>
              </a:rPr>
              <a:t>keywords </a:t>
            </a:r>
            <a:r>
              <a:rPr kumimoji="1" lang="en-US" altLang="zh-CN" sz="2400" smtClean="0">
                <a:solidFill>
                  <a:schemeClr val="tx1"/>
                </a:solidFill>
              </a:rPr>
              <a:t>when </a:t>
            </a:r>
            <a:r>
              <a:rPr kumimoji="1" lang="en-US" altLang="zh-CN" sz="2400">
                <a:solidFill>
                  <a:schemeClr val="tx1"/>
                </a:solidFill>
              </a:rPr>
              <a:t>identifiers and methods are poorly named.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64639" y="6471280"/>
            <a:ext cx="3617103" cy="324000"/>
          </a:xfrm>
        </p:spPr>
        <p:txBody>
          <a:bodyPr/>
          <a:lstStyle/>
          <a:p>
            <a:r>
              <a:rPr lang="en-US" altLang="zh-CN" dirty="0"/>
              <a:t>Summarizing Source Code with Transferred API Knowledge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9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Existing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Approaches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Deep Learning 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Approaches</a:t>
            </a:r>
          </a:p>
          <a:p>
            <a:pPr lvl="1"/>
            <a:r>
              <a:rPr lang="en-US" altLang="zh-CN" u="sng" dirty="0" smtClean="0"/>
              <a:t>CODE-NN</a:t>
            </a:r>
            <a:r>
              <a:rPr lang="en-US" altLang="zh-CN" baseline="30000" dirty="0" smtClean="0"/>
              <a:t>[2]</a:t>
            </a:r>
          </a:p>
          <a:p>
            <a:pPr lvl="1"/>
            <a:r>
              <a:rPr lang="en-US" altLang="zh-CN" dirty="0" smtClean="0"/>
              <a:t>DeepCom</a:t>
            </a:r>
            <a:r>
              <a:rPr lang="en-US" altLang="zh-CN" baseline="30000" dirty="0" smtClean="0"/>
              <a:t>[3]</a:t>
            </a:r>
            <a:endParaRPr lang="en-US" altLang="zh-CN" baseline="300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59696" y="2618930"/>
            <a:ext cx="8226988" cy="20986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 dirty="0" smtClean="0">
                <a:solidFill>
                  <a:schemeClr val="tx1"/>
                </a:solidFill>
              </a:rPr>
              <a:t>Limitations:</a:t>
            </a:r>
            <a:endParaRPr kumimoji="1" lang="en-US" altLang="zh-CN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Simply treat the code summarization task as machine translation task</a:t>
            </a: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Ignore some latent knowledge in the source code</a:t>
            </a:r>
          </a:p>
          <a:p>
            <a:pPr marL="342900" indent="-342900">
              <a:buFont typeface="Wingdings" charset="2"/>
              <a:buChar char="Ø"/>
            </a:pP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64639" y="6471280"/>
            <a:ext cx="3617103" cy="324000"/>
          </a:xfrm>
        </p:spPr>
        <p:txBody>
          <a:bodyPr/>
          <a:lstStyle/>
          <a:p>
            <a:r>
              <a:rPr lang="en-US" altLang="zh-CN" dirty="0"/>
              <a:t>Summarizing Source Code with Transferred API Knowledge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8441" y="5370962"/>
            <a:ext cx="8208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[2] </a:t>
            </a:r>
            <a:r>
              <a:rPr lang="en-US" altLang="zh-CN" i="1" dirty="0" err="1"/>
              <a:t>Iyer</a:t>
            </a:r>
            <a:r>
              <a:rPr lang="en-US" altLang="zh-CN" i="1" dirty="0"/>
              <a:t> S, </a:t>
            </a:r>
            <a:r>
              <a:rPr lang="en-US" altLang="zh-CN" i="1" dirty="0" err="1"/>
              <a:t>Konstas</a:t>
            </a:r>
            <a:r>
              <a:rPr lang="en-US" altLang="zh-CN" i="1" dirty="0"/>
              <a:t> I, Cheung A, et al. Summarizing Source Code using a </a:t>
            </a:r>
            <a:r>
              <a:rPr lang="en-US" altLang="zh-CN" i="1" dirty="0" smtClean="0"/>
              <a:t>Neural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Attention Model.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ACL. 2016.</a:t>
            </a:r>
          </a:p>
          <a:p>
            <a:r>
              <a:rPr lang="en-US" altLang="zh-CN" i="1" dirty="0" smtClean="0"/>
              <a:t> </a:t>
            </a:r>
            <a:r>
              <a:rPr kumimoji="1" lang="en-US" altLang="zh-CN" i="1" dirty="0" smtClean="0"/>
              <a:t>[</a:t>
            </a:r>
            <a:r>
              <a:rPr kumimoji="1" lang="en-US" altLang="zh-CN" i="1" dirty="0"/>
              <a:t>3] Xing Hu, Ge Li, Xin Xia</a:t>
            </a:r>
            <a:r>
              <a:rPr kumimoji="1" lang="en-US" altLang="zh-CN" i="1" dirty="0" smtClean="0"/>
              <a:t>,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et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al. </a:t>
            </a:r>
            <a:r>
              <a:rPr kumimoji="1" lang="en-US" altLang="zh-CN" i="1" dirty="0"/>
              <a:t>Deep code comment generation. </a:t>
            </a:r>
            <a:r>
              <a:rPr kumimoji="1" lang="en-US" altLang="zh-CN" i="1" dirty="0" smtClean="0"/>
              <a:t>ICPC.2018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348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Knowledge in 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Developers often invoke a specific API sequence to implement a </a:t>
            </a:r>
            <a:r>
              <a:rPr lang="en-US" altLang="zh-CN" dirty="0" smtClean="0"/>
              <a:t>function.</a:t>
            </a:r>
            <a:endParaRPr lang="zh-CN" altLang="en-US" sz="1600" dirty="0">
              <a:solidFill>
                <a:srgbClr val="0070C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Rectangle 3"/>
          <p:cNvSpPr/>
          <p:nvPr/>
        </p:nvSpPr>
        <p:spPr>
          <a:xfrm>
            <a:off x="168441" y="3247612"/>
            <a:ext cx="48863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DocumentBuilderFactory.newInstance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DocumentBuilderFactory.newDocumentBuilder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DocumentBuilder.parse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68441" y="2402099"/>
            <a:ext cx="2746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“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P</a:t>
            </a:r>
            <a:r>
              <a:rPr lang="en-US" sz="2800" b="1" dirty="0" smtClean="0">
                <a:solidFill>
                  <a:prstClr val="black"/>
                </a:solidFill>
              </a:rPr>
              <a:t>arse </a:t>
            </a:r>
            <a:r>
              <a:rPr lang="en-US" sz="2800" b="1" dirty="0">
                <a:solidFill>
                  <a:prstClr val="black"/>
                </a:solidFill>
              </a:rPr>
              <a:t>XML </a:t>
            </a:r>
            <a:r>
              <a:rPr lang="en-US" sz="2800" b="1" dirty="0" smtClean="0">
                <a:solidFill>
                  <a:prstClr val="black"/>
                </a:solidFill>
              </a:rPr>
              <a:t>files”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8874" y="2412360"/>
            <a:ext cx="2075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“open </a:t>
            </a:r>
            <a:r>
              <a:rPr lang="en-US" altLang="zh-CN" sz="2800" b="1" dirty="0">
                <a:solidFill>
                  <a:prstClr val="black"/>
                </a:solidFill>
              </a:rPr>
              <a:t>a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url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” </a:t>
            </a:r>
            <a:endParaRPr lang="en-US" altLang="zh-CN" sz="2800" b="1" dirty="0">
              <a:solidFill>
                <a:prstClr val="black"/>
              </a:solidFill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5738206" y="3247612"/>
            <a:ext cx="243088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URL.new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URL.openConnection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9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Knowledge in 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Developers often invoke a specific API sequence to implement a </a:t>
            </a:r>
            <a:r>
              <a:rPr lang="en-US" altLang="zh-CN" dirty="0" smtClean="0"/>
              <a:t>function.</a:t>
            </a:r>
            <a:endParaRPr lang="zh-CN" altLang="en-US" sz="1600" dirty="0">
              <a:solidFill>
                <a:srgbClr val="0070C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Rectangle 3"/>
          <p:cNvSpPr/>
          <p:nvPr/>
        </p:nvSpPr>
        <p:spPr>
          <a:xfrm>
            <a:off x="168441" y="3247612"/>
            <a:ext cx="48863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DocumentBuilderFactory.newInstance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DocumentBuilderFactory.newDocumentBuilder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DocumentBuilder.parse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68441" y="2402099"/>
            <a:ext cx="2746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“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P</a:t>
            </a:r>
            <a:r>
              <a:rPr lang="en-US" sz="2800" b="1" dirty="0" smtClean="0">
                <a:solidFill>
                  <a:prstClr val="black"/>
                </a:solidFill>
              </a:rPr>
              <a:t>arse </a:t>
            </a:r>
            <a:r>
              <a:rPr lang="en-US" sz="2800" b="1" dirty="0">
                <a:solidFill>
                  <a:prstClr val="black"/>
                </a:solidFill>
              </a:rPr>
              <a:t>XML </a:t>
            </a:r>
            <a:r>
              <a:rPr lang="en-US" sz="2800" b="1" dirty="0" smtClean="0">
                <a:solidFill>
                  <a:prstClr val="black"/>
                </a:solidFill>
              </a:rPr>
              <a:t>files”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8874" y="2412360"/>
            <a:ext cx="2075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“open </a:t>
            </a:r>
            <a:r>
              <a:rPr lang="en-US" altLang="zh-CN" sz="2800" b="1" dirty="0">
                <a:solidFill>
                  <a:prstClr val="black"/>
                </a:solidFill>
              </a:rPr>
              <a:t>a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url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” </a:t>
            </a:r>
            <a:endParaRPr lang="en-US" altLang="zh-CN" sz="2800" b="1" dirty="0">
              <a:solidFill>
                <a:prstClr val="black"/>
              </a:solidFill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5738206" y="3247612"/>
            <a:ext cx="243088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URL.new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URL.openConnection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2172" y="5217119"/>
            <a:ext cx="87106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  <a:spcAft>
                <a:spcPts val="200"/>
              </a:spcAft>
              <a:buSzPct val="100000"/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latent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nowledge in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 sequence can assist the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generation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code summaries.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7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26612" y="1872335"/>
            <a:ext cx="1926075" cy="1195697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三角形 6"/>
          <p:cNvSpPr/>
          <p:nvPr/>
        </p:nvSpPr>
        <p:spPr>
          <a:xfrm>
            <a:off x="2114552" y="1980344"/>
            <a:ext cx="408562" cy="3696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>
            <a:off x="2443757" y="2482724"/>
            <a:ext cx="408562" cy="3696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/>
          <p:cNvSpPr/>
          <p:nvPr/>
        </p:nvSpPr>
        <p:spPr>
          <a:xfrm>
            <a:off x="1702662" y="2470184"/>
            <a:ext cx="408562" cy="3696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111224" y="3158599"/>
            <a:ext cx="411890" cy="56138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8858" y="3810555"/>
            <a:ext cx="2336622" cy="9338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Learning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System</a:t>
            </a:r>
            <a:endParaRPr kumimoji="1" lang="zh-CN" altLang="en-US" b="1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下箭头 18"/>
          <p:cNvSpPr/>
          <p:nvPr/>
        </p:nvSpPr>
        <p:spPr>
          <a:xfrm rot="-2700000">
            <a:off x="2367779" y="4898389"/>
            <a:ext cx="411890" cy="56138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282272" y="5115345"/>
            <a:ext cx="1809345" cy="686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r>
              <a:rPr kumimoji="1" lang="zh-CN" altLang="en-US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Knowledge</a:t>
            </a:r>
            <a:endParaRPr kumimoji="1" lang="zh-CN" altLang="en-US" b="1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62374" y="3781995"/>
            <a:ext cx="2336622" cy="933855"/>
          </a:xfrm>
          <a:prstGeom prst="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Learning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System</a:t>
            </a:r>
            <a:endParaRPr kumimoji="1" lang="zh-CN" altLang="en-US" b="1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91617" y="1834427"/>
            <a:ext cx="1926075" cy="1195697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28194" y="1980344"/>
            <a:ext cx="252919" cy="317555"/>
          </a:xfrm>
          <a:prstGeom prst="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297880" y="2522280"/>
            <a:ext cx="252919" cy="317555"/>
          </a:xfrm>
          <a:prstGeom prst="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33905" y="2496231"/>
            <a:ext cx="252919" cy="317555"/>
          </a:xfrm>
          <a:prstGeom prst="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5886824" y="3172251"/>
            <a:ext cx="411890" cy="561388"/>
          </a:xfrm>
          <a:prstGeom prst="downArrow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 rot="-2700000">
            <a:off x="5560619" y="5016953"/>
            <a:ext cx="603709" cy="34302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834528" y="1546853"/>
            <a:ext cx="201279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Code</a:t>
            </a:r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Summarization</a:t>
            </a:r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Task</a:t>
            </a:r>
            <a:endParaRPr kumimoji="1"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99650" y="1671219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733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26612" y="1872335"/>
            <a:ext cx="1926075" cy="1195697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三角形 6"/>
          <p:cNvSpPr/>
          <p:nvPr/>
        </p:nvSpPr>
        <p:spPr>
          <a:xfrm>
            <a:off x="2114552" y="1980344"/>
            <a:ext cx="408562" cy="3696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>
            <a:off x="2443757" y="2482724"/>
            <a:ext cx="408562" cy="3696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/>
          <p:cNvSpPr/>
          <p:nvPr/>
        </p:nvSpPr>
        <p:spPr>
          <a:xfrm>
            <a:off x="1702662" y="2470184"/>
            <a:ext cx="408562" cy="3696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111224" y="3158599"/>
            <a:ext cx="411890" cy="56138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8858" y="3810555"/>
            <a:ext cx="2336622" cy="9338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Learning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System</a:t>
            </a:r>
            <a:endParaRPr kumimoji="1" lang="zh-CN" altLang="en-US" b="1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下箭头 18"/>
          <p:cNvSpPr/>
          <p:nvPr/>
        </p:nvSpPr>
        <p:spPr>
          <a:xfrm rot="-2700000">
            <a:off x="2367779" y="4898389"/>
            <a:ext cx="411890" cy="56138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282272" y="5115345"/>
            <a:ext cx="1809345" cy="686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r>
              <a:rPr kumimoji="1" lang="zh-CN" altLang="en-US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Knowledge</a:t>
            </a:r>
            <a:endParaRPr kumimoji="1" lang="zh-CN" altLang="en-US" b="1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62374" y="3781995"/>
            <a:ext cx="2336622" cy="933855"/>
          </a:xfrm>
          <a:prstGeom prst="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Learning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System</a:t>
            </a:r>
            <a:endParaRPr kumimoji="1" lang="zh-CN" altLang="en-US" b="1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91617" y="1834427"/>
            <a:ext cx="1926075" cy="1195697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28194" y="1980344"/>
            <a:ext cx="252919" cy="317555"/>
          </a:xfrm>
          <a:prstGeom prst="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297880" y="2522280"/>
            <a:ext cx="252919" cy="317555"/>
          </a:xfrm>
          <a:prstGeom prst="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33905" y="2496231"/>
            <a:ext cx="252919" cy="317555"/>
          </a:xfrm>
          <a:prstGeom prst="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5886824" y="3172251"/>
            <a:ext cx="411890" cy="561388"/>
          </a:xfrm>
          <a:prstGeom prst="downArrow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 rot="-2700000">
            <a:off x="5560619" y="5016953"/>
            <a:ext cx="603709" cy="34302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834528" y="1546853"/>
            <a:ext cx="201279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Code</a:t>
            </a:r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Summarization</a:t>
            </a:r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Task</a:t>
            </a:r>
            <a:endParaRPr kumimoji="1"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64639" y="1565713"/>
            <a:ext cx="194386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Sequence</a:t>
            </a:r>
          </a:p>
          <a:p>
            <a:pPr algn="ctr"/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Summarization</a:t>
            </a:r>
          </a:p>
          <a:p>
            <a:pPr algn="ctr"/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Task</a:t>
            </a:r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TL-</a:t>
            </a:r>
            <a:r>
              <a:rPr lang="en-US" altLang="zh-CN" dirty="0" err="1" smtClean="0"/>
              <a:t>CodeSum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Summarizing Source Code with Transferred API Knowledge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F78-F4D0-42B7-8300-BE8D968F017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375638" y="1612536"/>
            <a:ext cx="1975996" cy="13340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22699" y="3887644"/>
            <a:ext cx="2282626" cy="23950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Sequence Summarization Model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âgithub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5" y="4720431"/>
            <a:ext cx="1726428" cy="6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222699" y="3260296"/>
            <a:ext cx="4851699" cy="3116715"/>
          </a:xfrm>
          <a:prstGeom prst="roundRect">
            <a:avLst/>
          </a:prstGeom>
          <a:noFill/>
          <a:ln w="22225">
            <a:solidFill>
              <a:srgbClr val="B0C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phase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22699" y="1151608"/>
            <a:ext cx="4835326" cy="1915211"/>
          </a:xfrm>
          <a:prstGeom prst="roundRect">
            <a:avLst/>
          </a:prstGeom>
          <a:noFill/>
          <a:ln w="22225">
            <a:solidFill>
              <a:srgbClr val="B0C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generation phase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38082" y="4742885"/>
            <a:ext cx="1846860" cy="5227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Encoder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(API Sequence)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717" y="2537934"/>
            <a:ext cx="1017463" cy="1156233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547132" y="1671532"/>
            <a:ext cx="1663124" cy="545389"/>
          </a:xfrm>
          <a:prstGeom prst="round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Tokens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63227" y="5404545"/>
            <a:ext cx="1846860" cy="474018"/>
          </a:xfrm>
          <a:prstGeom prst="round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Decoder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(Tokens)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8" idx="3"/>
          </p:cNvCxnSpPr>
          <p:nvPr/>
        </p:nvCxnSpPr>
        <p:spPr>
          <a:xfrm>
            <a:off x="1946073" y="5062740"/>
            <a:ext cx="419547" cy="1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3660" y="1331901"/>
            <a:ext cx="2003534" cy="19036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void sort(Comparable[] a){</a:t>
            </a:r>
          </a:p>
          <a:p>
            <a:pPr lvl="0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n=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a.length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lvl="0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for (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=1;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&lt; n;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++){</a:t>
            </a:r>
          </a:p>
          <a:p>
            <a:pPr lvl="0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Comparable v=a[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];</a:t>
            </a:r>
          </a:p>
          <a:p>
            <a:pPr lvl="0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lo=0, hi=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lvl="0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while (lo &lt; hi) { ... }</a:t>
            </a:r>
          </a:p>
          <a:p>
            <a:pPr lvl="0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...</a:t>
            </a:r>
          </a:p>
          <a:p>
            <a:pPr lvl="0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}</a:t>
            </a:r>
          </a:p>
          <a:p>
            <a:pPr lvl="0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assert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isSorted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(a);</a:t>
            </a:r>
          </a:p>
          <a:p>
            <a:pPr lvl="0"/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660" y="2230998"/>
            <a:ext cx="2117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latin typeface="Arial Rounded MT Bold" panose="020F0704030504030204" pitchFamily="34" charset="0"/>
              </a:rPr>
              <a:t>Java method </a:t>
            </a:r>
          </a:p>
          <a:p>
            <a:pPr algn="ctr"/>
            <a:r>
              <a:rPr lang="en-US" altLang="zh-CN" dirty="0" smtClean="0">
                <a:latin typeface="Arial Rounded MT Bold" panose="020F0704030504030204" pitchFamily="34" charset="0"/>
              </a:rPr>
              <a:t>without comment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18" name="直接箭头连接符 17"/>
          <p:cNvCxnSpPr>
            <a:stCxn id="16" idx="3"/>
            <a:endCxn id="6" idx="1"/>
          </p:cNvCxnSpPr>
          <p:nvPr/>
        </p:nvCxnSpPr>
        <p:spPr>
          <a:xfrm flipV="1">
            <a:off x="2047194" y="2279579"/>
            <a:ext cx="328444" cy="413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364383" y="1897682"/>
            <a:ext cx="1663124" cy="763793"/>
          </a:xfrm>
          <a:prstGeom prst="round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Tokens</a:t>
            </a:r>
          </a:p>
        </p:txBody>
      </p:sp>
      <p:cxnSp>
        <p:nvCxnSpPr>
          <p:cNvPr id="20" name="直接箭头连接符 19"/>
          <p:cNvCxnSpPr>
            <a:stCxn id="6" idx="3"/>
            <a:endCxn id="12" idx="0"/>
          </p:cNvCxnSpPr>
          <p:nvPr/>
        </p:nvCxnSpPr>
        <p:spPr>
          <a:xfrm>
            <a:off x="4351634" y="2279579"/>
            <a:ext cx="587815" cy="25835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19" idx="1"/>
          </p:cNvCxnSpPr>
          <p:nvPr/>
        </p:nvCxnSpPr>
        <p:spPr>
          <a:xfrm flipV="1">
            <a:off x="4939449" y="2279579"/>
            <a:ext cx="424934" cy="25835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669533" y="1327770"/>
            <a:ext cx="1364488" cy="19036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Sorts the array in ascending </a:t>
            </a:r>
            <a:r>
              <a:rPr lang="en-US" altLang="zh-CN" sz="900" err="1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order,using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the natural order.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727247" y="246990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Arial Rounded MT Bold" panose="020F0704030504030204" pitchFamily="34" charset="0"/>
              </a:rPr>
              <a:t>Code</a:t>
            </a:r>
          </a:p>
          <a:p>
            <a:pPr algn="ctr"/>
            <a:r>
              <a:rPr lang="en-US" altLang="zh-CN" dirty="0" smtClean="0">
                <a:latin typeface="Arial Rounded MT Bold" panose="020F0704030504030204" pitchFamily="34" charset="0"/>
              </a:rPr>
              <a:t>Summary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24" name="直接箭头连接符 23"/>
          <p:cNvCxnSpPr>
            <a:stCxn id="19" idx="3"/>
            <a:endCxn id="22" idx="1"/>
          </p:cNvCxnSpPr>
          <p:nvPr/>
        </p:nvCxnSpPr>
        <p:spPr>
          <a:xfrm flipV="1">
            <a:off x="7027507" y="2279578"/>
            <a:ext cx="642026" cy="1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âgithub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605" y="4716024"/>
            <a:ext cx="1726428" cy="6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4859445" y="3889187"/>
            <a:ext cx="2198580" cy="23950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Summarization Model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10162" y="5039748"/>
            <a:ext cx="1846860" cy="5227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Encoder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(API Sequence)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010162" y="4454667"/>
            <a:ext cx="1846860" cy="522714"/>
          </a:xfrm>
          <a:prstGeom prst="round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Encoder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(Code Tokens)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10162" y="5624829"/>
            <a:ext cx="1846860" cy="474018"/>
          </a:xfrm>
          <a:prstGeom prst="round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Decoder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(Tokens)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38" y="4742885"/>
            <a:ext cx="534847" cy="759153"/>
          </a:xfrm>
          <a:prstGeom prst="rect">
            <a:avLst/>
          </a:prstGeom>
        </p:spPr>
      </p:pic>
      <p:sp>
        <p:nvSpPr>
          <p:cNvPr id="31" name="上弧形箭头 30"/>
          <p:cNvSpPr/>
          <p:nvPr/>
        </p:nvSpPr>
        <p:spPr>
          <a:xfrm>
            <a:off x="4322141" y="4648200"/>
            <a:ext cx="316920" cy="1704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下弧形箭头 31"/>
          <p:cNvSpPr/>
          <p:nvPr/>
        </p:nvSpPr>
        <p:spPr>
          <a:xfrm>
            <a:off x="4722141" y="5419692"/>
            <a:ext cx="335646" cy="1618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6921688" y="5058333"/>
            <a:ext cx="498017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60775" y="54196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09~14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60739" y="54196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15~16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527341" y="2355867"/>
            <a:ext cx="1663124" cy="545389"/>
          </a:xfrm>
          <a:prstGeom prst="roundRect">
            <a:avLst/>
          </a:prstGeom>
          <a:solidFill>
            <a:srgbClr val="B0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Sequence</a:t>
            </a:r>
          </a:p>
        </p:txBody>
      </p:sp>
      <p:sp>
        <p:nvSpPr>
          <p:cNvPr id="37" name="圆角右箭头 36"/>
          <p:cNvSpPr/>
          <p:nvPr/>
        </p:nvSpPr>
        <p:spPr>
          <a:xfrm flipH="1">
            <a:off x="5403719" y="3341120"/>
            <a:ext cx="244606" cy="530654"/>
          </a:xfrm>
          <a:prstGeom prst="bentArrow">
            <a:avLst>
              <a:gd name="adj1" fmla="val 25000"/>
              <a:gd name="adj2" fmla="val 29110"/>
              <a:gd name="adj3" fmla="val 25000"/>
              <a:gd name="adj4" fmla="val 32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5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回顾">
  <a:themeElements>
    <a:clrScheme name="自定义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2060"/>
      </a:hlink>
      <a:folHlink>
        <a:srgbClr val="660066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26784</TotalTime>
  <Words>3238</Words>
  <Application>Microsoft Macintosh PowerPoint</Application>
  <PresentationFormat>全屏显示(4:3)</PresentationFormat>
  <Paragraphs>469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 Rounded MT Bold</vt:lpstr>
      <vt:lpstr>Arial Unicode MS</vt:lpstr>
      <vt:lpstr>Calibri</vt:lpstr>
      <vt:lpstr>Calibri Light</vt:lpstr>
      <vt:lpstr>Cambria Math</vt:lpstr>
      <vt:lpstr>Century Gothic</vt:lpstr>
      <vt:lpstr>Consolas</vt:lpstr>
      <vt:lpstr>Courier New</vt:lpstr>
      <vt:lpstr>Gill Sans MT</vt:lpstr>
      <vt:lpstr>Mangal</vt:lpstr>
      <vt:lpstr>Menlo</vt:lpstr>
      <vt:lpstr>Microsoft YaHei</vt:lpstr>
      <vt:lpstr>Symbol</vt:lpstr>
      <vt:lpstr>Times New Roman</vt:lpstr>
      <vt:lpstr>Verdana</vt:lpstr>
      <vt:lpstr>Wingdings</vt:lpstr>
      <vt:lpstr>黑体</vt:lpstr>
      <vt:lpstr>宋体</vt:lpstr>
      <vt:lpstr>微软雅黑</vt:lpstr>
      <vt:lpstr>Arial</vt:lpstr>
      <vt:lpstr>1_回顾</vt:lpstr>
      <vt:lpstr>  Summarizing Source Code with Transferred API Knowledge</vt:lpstr>
      <vt:lpstr>Why Code Summarization?</vt:lpstr>
      <vt:lpstr>Existing Approaches</vt:lpstr>
      <vt:lpstr>Existing Approaches</vt:lpstr>
      <vt:lpstr>API Knowledge in Source Code</vt:lpstr>
      <vt:lpstr>API Knowledge in Source Code</vt:lpstr>
      <vt:lpstr>To Better Use of API Knowledge</vt:lpstr>
      <vt:lpstr>To Better Use of API Knowledge</vt:lpstr>
      <vt:lpstr>TL-CodeSum: Workflow</vt:lpstr>
      <vt:lpstr>API Summarization Task</vt:lpstr>
      <vt:lpstr>API Summarization Task</vt:lpstr>
      <vt:lpstr>API Summarization Task</vt:lpstr>
      <vt:lpstr>Code Summarization Task</vt:lpstr>
      <vt:lpstr>Code Summarization Task</vt:lpstr>
      <vt:lpstr>Code Summarization Task</vt:lpstr>
      <vt:lpstr>Code Summarization Task</vt:lpstr>
      <vt:lpstr>Code Summarization Task</vt:lpstr>
      <vt:lpstr>Collecting two Corpora</vt:lpstr>
      <vt:lpstr>Collecting two Corpora</vt:lpstr>
      <vt:lpstr>Experiment</vt:lpstr>
      <vt:lpstr>Results-Accuracy</vt:lpstr>
      <vt:lpstr>Results-API Embedding</vt:lpstr>
      <vt:lpstr>Results-Complementarity of API and Code</vt:lpstr>
      <vt:lpstr>Results-Examples</vt:lpstr>
      <vt:lpstr>Results-Examples</vt:lpstr>
      <vt:lpstr>Conclusion</vt:lpstr>
      <vt:lpstr>Q&amp;A</vt:lpstr>
      <vt:lpstr>Preprocessing Dataset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Retrieval in Community Question Answering</dc:title>
  <dc:creator>Microsoft 帐户</dc:creator>
  <cp:lastModifiedBy>Hu Xing</cp:lastModifiedBy>
  <cp:revision>2050</cp:revision>
  <cp:lastPrinted>2018-07-16T09:55:29Z</cp:lastPrinted>
  <dcterms:created xsi:type="dcterms:W3CDTF">2013-06-06T03:03:56Z</dcterms:created>
  <dcterms:modified xsi:type="dcterms:W3CDTF">2018-07-16T12:25:40Z</dcterms:modified>
</cp:coreProperties>
</file>