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84D5-B6F2-4251-BAD8-EE7225FA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EBDD2-9F5B-4D13-8A49-A63B9E2AE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05D78-321C-4550-9A84-BB940BE0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0EEA-4000-41E7-BF5D-14D76C6F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1B0C-E974-4553-97B4-211CA4F5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1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4F09-62BF-441C-829C-B54D5A83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D0B3B-46C6-4569-A011-0C38F3A8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5978-A378-4C5E-BF40-72F87506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EF78B-32A2-4821-91D5-2F8E401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2317-9C9B-495B-90E6-46B909AA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B9D30-875F-4324-9F9F-7640BAE6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46D6B-582E-47E0-A896-51F33F1C2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1417-9825-4FE1-BA1D-F25EA713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BCEF-E11C-4637-8D30-8BC262F0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E334-AF8F-4CD8-9ABA-0F42824B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5AAB-3CCA-4007-BE35-596FBF16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0688-31B0-4395-8EDE-3658420F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7877-500F-4769-8920-335DF9FD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2E98-8D59-4736-AF2E-161B4963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3A5D-367C-4B6B-86A7-02672621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F547-A87B-42E7-8155-2BA50B20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A693F-EC8F-453A-9150-9E6CA7B0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DCB2-AB88-455B-9F79-822F460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FCFE-689C-44AC-9B52-7323A79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9E87-6F6A-40FC-9162-5C786DB8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5ACF-39DE-4466-A132-E58779C6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5AA9-EBB5-4721-B99E-95CFC8392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6EAA4-CAFB-47C1-BDA7-A4235422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18D7-B436-4455-8CB3-03E70531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1C0A-A8C4-4A43-9F67-B81D9834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30EA8-94F4-4309-9705-095C8D5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8B5F-6688-494A-A561-26FBD87A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2F03C-6ED3-46E0-B10A-18092668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C902-012E-4517-9113-2E2BE84B6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FE3D5-EC89-40AE-85EA-09D532DC3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84F30-4947-45BC-ABB8-5C942D7C6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1D90A-6671-4EBE-90ED-E7EF655F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0972C-3B2B-4DF8-B596-5F7A8E4A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5A65A-F71F-46CD-84F3-BE218451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5C4A-DD86-4C90-8097-F24AD512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50302-21EC-4FB2-AE4F-D863F00B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C43C4-5752-4039-B2DB-3725EDB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8030C-85A7-477A-AF99-FC5223F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8220C-B3BD-49E8-8BEC-C404F03D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A470F-E69F-4F09-8D52-78967C09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E1CB-E50E-4B37-9CF1-BE53034A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2FEA-0124-4AEE-A176-78A710F1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B597-AEA9-4532-A673-13FB18F1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0EB73-5160-41E2-9FA7-AE4C71B12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DBAA0-2353-4AE5-A403-E67C3B30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E56F-4C1B-4E67-A572-BAB3700D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84109-7B32-443F-89F7-D97A5570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FABB-9E15-4BF4-9BFB-B657F0D2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7F66C-C760-4721-B7CF-CF1B248B4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DCE5F-D647-4846-9A3C-23E8231A7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51AA6-FD36-4833-A1BF-AB7157B8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88D2-EF3A-4C80-9816-A3832DEA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2564C-8094-4BF8-808F-FE77666E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04269-B73A-46BC-AB4F-90A31EE5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FAA3-82C6-4A24-B6ED-5B4FEBB6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5C5B-600C-4028-8CEA-106DA398D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9E57-B9D3-45F8-B60B-07ED97E305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B3BA-2706-41B7-9E90-940BE99AB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6E88-0959-475A-AAC8-A6E5BA72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9AD3-6DA3-4853-9F74-1073B97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483714-71BC-4738-8124-9B7939F9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59" y="1302795"/>
            <a:ext cx="10325100" cy="45339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E6C110-1986-49BA-8930-08438E4BCED3}"/>
              </a:ext>
            </a:extLst>
          </p:cNvPr>
          <p:cNvGrpSpPr/>
          <p:nvPr/>
        </p:nvGrpSpPr>
        <p:grpSpPr>
          <a:xfrm>
            <a:off x="1979673" y="3123516"/>
            <a:ext cx="2225964" cy="1040321"/>
            <a:chOff x="1424228" y="3124554"/>
            <a:chExt cx="2225964" cy="1040321"/>
          </a:xfrm>
        </p:grpSpPr>
        <p:sp>
          <p:nvSpPr>
            <p:cNvPr id="8" name="Speech Bubble: Oval 7">
              <a:extLst>
                <a:ext uri="{FF2B5EF4-FFF2-40B4-BE49-F238E27FC236}">
                  <a16:creationId xmlns:a16="http://schemas.microsoft.com/office/drawing/2014/main" id="{C1C5FE3A-6BFC-4D4A-A396-F37A056B1E7D}"/>
                </a:ext>
              </a:extLst>
            </p:cNvPr>
            <p:cNvSpPr/>
            <p:nvPr/>
          </p:nvSpPr>
          <p:spPr>
            <a:xfrm rot="21150261">
              <a:off x="1424228" y="3124554"/>
              <a:ext cx="2225964" cy="1040321"/>
            </a:xfrm>
            <a:prstGeom prst="wedgeEllipseCallout">
              <a:avLst>
                <a:gd name="adj1" fmla="val -55390"/>
                <a:gd name="adj2" fmla="val 5277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D754BD-5904-49FF-B1CC-E2F0856FB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67082">
              <a:off x="1618574" y="3501779"/>
              <a:ext cx="609593" cy="48767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8680DE-F09D-4483-842D-612BE1CBC42F}"/>
              </a:ext>
            </a:extLst>
          </p:cNvPr>
          <p:cNvGrpSpPr/>
          <p:nvPr/>
        </p:nvGrpSpPr>
        <p:grpSpPr>
          <a:xfrm rot="698033">
            <a:off x="4120092" y="2064661"/>
            <a:ext cx="1924714" cy="853458"/>
            <a:chOff x="1424228" y="3124554"/>
            <a:chExt cx="2225964" cy="1040321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7C197F08-7263-4CCF-A0B0-B4B393C062F9}"/>
                </a:ext>
              </a:extLst>
            </p:cNvPr>
            <p:cNvSpPr/>
            <p:nvPr/>
          </p:nvSpPr>
          <p:spPr>
            <a:xfrm rot="21150261">
              <a:off x="1424228" y="3124554"/>
              <a:ext cx="2225964" cy="1040321"/>
            </a:xfrm>
            <a:prstGeom prst="wedgeEllipseCallout">
              <a:avLst>
                <a:gd name="adj1" fmla="val -55390"/>
                <a:gd name="adj2" fmla="val 5277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3FF8CF-1570-4744-9DED-EBB26D42A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67082">
              <a:off x="1618574" y="3501779"/>
              <a:ext cx="609593" cy="48767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FF1357-3CEB-46E3-B4C3-81325E748000}"/>
              </a:ext>
            </a:extLst>
          </p:cNvPr>
          <p:cNvSpPr txBox="1"/>
          <p:nvPr/>
        </p:nvSpPr>
        <p:spPr>
          <a:xfrm rot="21281465">
            <a:off x="2606390" y="3191721"/>
            <a:ext cx="1514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$TMUS growth has been slowing, they have consolidated, with dominant share in their geographic verticals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8BA61-D646-4179-A146-B13DF28D7F32}"/>
              </a:ext>
            </a:extLst>
          </p:cNvPr>
          <p:cNvSpPr txBox="1"/>
          <p:nvPr/>
        </p:nvSpPr>
        <p:spPr>
          <a:xfrm rot="230696">
            <a:off x="4671416" y="2318170"/>
            <a:ext cx="143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Insider Filing on $TMUS !!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998DD3-A51B-49D7-B7B7-AA1BE1BC6167}"/>
              </a:ext>
            </a:extLst>
          </p:cNvPr>
          <p:cNvGrpSpPr/>
          <p:nvPr/>
        </p:nvGrpSpPr>
        <p:grpSpPr>
          <a:xfrm>
            <a:off x="3969467" y="3954143"/>
            <a:ext cx="1981286" cy="878866"/>
            <a:chOff x="1424228" y="3124554"/>
            <a:chExt cx="2225964" cy="1040321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AEA53F80-15D6-42FD-B9FA-0EC6A39B7777}"/>
                </a:ext>
              </a:extLst>
            </p:cNvPr>
            <p:cNvSpPr/>
            <p:nvPr/>
          </p:nvSpPr>
          <p:spPr>
            <a:xfrm rot="21150261">
              <a:off x="1424228" y="3124554"/>
              <a:ext cx="2225964" cy="1040321"/>
            </a:xfrm>
            <a:prstGeom prst="wedgeEllipseCallout">
              <a:avLst>
                <a:gd name="adj1" fmla="val -55390"/>
                <a:gd name="adj2" fmla="val 5277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3F07A2-E8EC-49B3-8A8B-FCAD4200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67082">
              <a:off x="1618574" y="3501779"/>
              <a:ext cx="609593" cy="48767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4AEB42-CC75-438A-9285-192333E842BB}"/>
              </a:ext>
            </a:extLst>
          </p:cNvPr>
          <p:cNvSpPr txBox="1"/>
          <p:nvPr/>
        </p:nvSpPr>
        <p:spPr>
          <a:xfrm rot="21271064">
            <a:off x="4587072" y="4186091"/>
            <a:ext cx="143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Best tech stock to own long term? $ADP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D4B26B-B382-4276-B1FD-CEBBB7B86281}"/>
              </a:ext>
            </a:extLst>
          </p:cNvPr>
          <p:cNvSpPr txBox="1"/>
          <p:nvPr/>
        </p:nvSpPr>
        <p:spPr>
          <a:xfrm rot="813996">
            <a:off x="4982660" y="574270"/>
            <a:ext cx="14356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Analysts increasingly excited about Western Digital $WDC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69BBF1-DC0A-47A1-AFC6-A57F9B95134A}"/>
              </a:ext>
            </a:extLst>
          </p:cNvPr>
          <p:cNvGrpSpPr/>
          <p:nvPr/>
        </p:nvGrpSpPr>
        <p:grpSpPr>
          <a:xfrm rot="909634">
            <a:off x="6689232" y="3438497"/>
            <a:ext cx="2225964" cy="1040321"/>
            <a:chOff x="1424228" y="3124554"/>
            <a:chExt cx="2225964" cy="1040321"/>
          </a:xfrm>
        </p:grpSpPr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6684FF58-58B4-4AD5-9EB7-3D2FC3AFA74A}"/>
                </a:ext>
              </a:extLst>
            </p:cNvPr>
            <p:cNvSpPr/>
            <p:nvPr/>
          </p:nvSpPr>
          <p:spPr>
            <a:xfrm rot="21150261">
              <a:off x="1424228" y="3124554"/>
              <a:ext cx="2225964" cy="1040321"/>
            </a:xfrm>
            <a:prstGeom prst="wedgeEllipseCallout">
              <a:avLst>
                <a:gd name="adj1" fmla="val -55390"/>
                <a:gd name="adj2" fmla="val 5277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B3C843-E8D8-4322-A9CA-2E2861080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67082">
              <a:off x="1618574" y="3501779"/>
              <a:ext cx="609593" cy="487674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8DFB2A7-D085-4DD0-A0CC-CA7B3228C758}"/>
              </a:ext>
            </a:extLst>
          </p:cNvPr>
          <p:cNvSpPr txBox="1"/>
          <p:nvPr/>
        </p:nvSpPr>
        <p:spPr>
          <a:xfrm rot="685481">
            <a:off x="7402020" y="3649960"/>
            <a:ext cx="143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Analysts increasingly excited about Western Digital $WDC. Upgrades around the corner?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9FBCEA-A6B3-4DEB-ABD8-811969B8B146}"/>
              </a:ext>
            </a:extLst>
          </p:cNvPr>
          <p:cNvGrpSpPr/>
          <p:nvPr/>
        </p:nvGrpSpPr>
        <p:grpSpPr>
          <a:xfrm>
            <a:off x="7955189" y="2249576"/>
            <a:ext cx="1981286" cy="878866"/>
            <a:chOff x="1424228" y="3124554"/>
            <a:chExt cx="2225964" cy="1040321"/>
          </a:xfrm>
        </p:grpSpPr>
        <p:sp>
          <p:nvSpPr>
            <p:cNvPr id="33" name="Speech Bubble: Oval 32">
              <a:extLst>
                <a:ext uri="{FF2B5EF4-FFF2-40B4-BE49-F238E27FC236}">
                  <a16:creationId xmlns:a16="http://schemas.microsoft.com/office/drawing/2014/main" id="{F2D0C64F-B140-4697-BED8-808651993D43}"/>
                </a:ext>
              </a:extLst>
            </p:cNvPr>
            <p:cNvSpPr/>
            <p:nvPr/>
          </p:nvSpPr>
          <p:spPr>
            <a:xfrm rot="21150261">
              <a:off x="1424228" y="3124554"/>
              <a:ext cx="2225964" cy="1040321"/>
            </a:xfrm>
            <a:prstGeom prst="wedgeEllipseCallout">
              <a:avLst>
                <a:gd name="adj1" fmla="val -55390"/>
                <a:gd name="adj2" fmla="val 5277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D07DE99-FB2B-460C-8DE8-C41B8BD67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67082">
              <a:off x="1618574" y="3501779"/>
              <a:ext cx="609593" cy="487674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4DECDFB-E732-479B-B3C6-BE0AE129F97F}"/>
              </a:ext>
            </a:extLst>
          </p:cNvPr>
          <p:cNvSpPr txBox="1"/>
          <p:nvPr/>
        </p:nvSpPr>
        <p:spPr>
          <a:xfrm rot="21271064">
            <a:off x="8607992" y="2335065"/>
            <a:ext cx="1343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Don’t believe the hype!! Future for $FISV looking gloomier. The FSA</a:t>
            </a:r>
          </a:p>
        </p:txBody>
      </p:sp>
    </p:spTree>
    <p:extLst>
      <p:ext uri="{BB962C8B-B14F-4D97-AF65-F5344CB8AC3E}">
        <p14:creationId xmlns:p14="http://schemas.microsoft.com/office/powerpoint/2010/main" val="428267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22C8CA-EB98-4FCC-89E6-FE6766D8ACFE}"/>
              </a:ext>
            </a:extLst>
          </p:cNvPr>
          <p:cNvSpPr/>
          <p:nvPr/>
        </p:nvSpPr>
        <p:spPr>
          <a:xfrm>
            <a:off x="5697415" y="219808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Download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tweets</a:t>
            </a:r>
            <a:r>
              <a:rPr lang="fi-FI" sz="1200" dirty="0">
                <a:solidFill>
                  <a:schemeClr val="tx1"/>
                </a:solidFill>
              </a:rPr>
              <a:t> for </a:t>
            </a:r>
            <a:r>
              <a:rPr lang="fi-FI" sz="1200" dirty="0" err="1">
                <a:solidFill>
                  <a:schemeClr val="tx1"/>
                </a:solidFill>
              </a:rPr>
              <a:t>each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cashtag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2DBC09-E356-4D84-97BF-8116FB03CC48}"/>
              </a:ext>
            </a:extLst>
          </p:cNvPr>
          <p:cNvSpPr/>
          <p:nvPr/>
        </p:nvSpPr>
        <p:spPr>
          <a:xfrm>
            <a:off x="5697415" y="750275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Run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text</a:t>
            </a:r>
            <a:r>
              <a:rPr lang="fi-FI" sz="1200" dirty="0">
                <a:solidFill>
                  <a:schemeClr val="tx1"/>
                </a:solidFill>
              </a:rPr>
              <a:t> in </a:t>
            </a:r>
            <a:r>
              <a:rPr lang="fi-FI" sz="1200" dirty="0" err="1">
                <a:solidFill>
                  <a:schemeClr val="tx1"/>
                </a:solidFill>
              </a:rPr>
              <a:t>each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tweet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through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Vader </a:t>
            </a:r>
            <a:r>
              <a:rPr lang="fi-FI" sz="1200" dirty="0" err="1">
                <a:solidFill>
                  <a:schemeClr val="tx1"/>
                </a:solidFill>
              </a:rPr>
              <a:t>sentiment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analyzer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algorithm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EFD83C-A26B-49B9-8F8E-5C304106D551}"/>
              </a:ext>
            </a:extLst>
          </p:cNvPr>
          <p:cNvSpPr/>
          <p:nvPr/>
        </p:nvSpPr>
        <p:spPr>
          <a:xfrm>
            <a:off x="5709139" y="1269023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Combine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sentiment</a:t>
            </a:r>
            <a:r>
              <a:rPr lang="fi-FI" sz="1200" dirty="0">
                <a:solidFill>
                  <a:schemeClr val="tx1"/>
                </a:solidFill>
              </a:rPr>
              <a:t> data </a:t>
            </a:r>
            <a:r>
              <a:rPr lang="fi-FI" sz="1200" dirty="0" err="1">
                <a:solidFill>
                  <a:schemeClr val="tx1"/>
                </a:solidFill>
              </a:rPr>
              <a:t>with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tweets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BD8886-2412-4376-BEB9-E8ABD74C688B}"/>
              </a:ext>
            </a:extLst>
          </p:cNvPr>
          <p:cNvSpPr/>
          <p:nvPr/>
        </p:nvSpPr>
        <p:spPr>
          <a:xfrm>
            <a:off x="5709138" y="1787768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Clean</a:t>
            </a:r>
            <a:r>
              <a:rPr lang="fi-FI" sz="1200" dirty="0">
                <a:solidFill>
                  <a:schemeClr val="tx1"/>
                </a:solidFill>
              </a:rPr>
              <a:t> data, </a:t>
            </a:r>
            <a:r>
              <a:rPr lang="fi-FI" sz="1200" dirty="0" err="1">
                <a:solidFill>
                  <a:schemeClr val="tx1"/>
                </a:solidFill>
              </a:rPr>
              <a:t>remove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unnecessary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features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144906-3423-4EEB-A8E4-3D530BAB02E7}"/>
              </a:ext>
            </a:extLst>
          </p:cNvPr>
          <p:cNvSpPr/>
          <p:nvPr/>
        </p:nvSpPr>
        <p:spPr>
          <a:xfrm>
            <a:off x="5697415" y="2318238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Create</a:t>
            </a:r>
            <a:r>
              <a:rPr lang="fi-FI" sz="1200" dirty="0">
                <a:solidFill>
                  <a:schemeClr val="tx1"/>
                </a:solidFill>
              </a:rPr>
              <a:t> a </a:t>
            </a:r>
            <a:r>
              <a:rPr lang="fi-FI" sz="1200" dirty="0" err="1">
                <a:solidFill>
                  <a:schemeClr val="tx1"/>
                </a:solidFill>
              </a:rPr>
              <a:t>new</a:t>
            </a:r>
            <a:r>
              <a:rPr lang="fi-FI" sz="1200" dirty="0">
                <a:solidFill>
                  <a:schemeClr val="tx1"/>
                </a:solidFill>
              </a:rPr>
              <a:t> feature; </a:t>
            </a:r>
            <a:r>
              <a:rPr lang="fi-FI" sz="1200" dirty="0" err="1">
                <a:solidFill>
                  <a:schemeClr val="tx1"/>
                </a:solidFill>
              </a:rPr>
              <a:t>tweet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sentiment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multiplied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by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nr</a:t>
            </a:r>
            <a:r>
              <a:rPr lang="fi-FI" sz="1200" dirty="0">
                <a:solidFill>
                  <a:schemeClr val="tx1"/>
                </a:solidFill>
              </a:rPr>
              <a:t> of </a:t>
            </a:r>
            <a:r>
              <a:rPr lang="fi-FI" sz="1200" dirty="0" err="1">
                <a:solidFill>
                  <a:schemeClr val="tx1"/>
                </a:solidFill>
              </a:rPr>
              <a:t>followers</a:t>
            </a:r>
            <a:r>
              <a:rPr lang="fi-FI" sz="1200" dirty="0">
                <a:solidFill>
                  <a:schemeClr val="tx1"/>
                </a:solidFill>
              </a:rPr>
              <a:t> of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account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58D984-28AA-4A22-B333-038139C3D322}"/>
              </a:ext>
            </a:extLst>
          </p:cNvPr>
          <p:cNvSpPr/>
          <p:nvPr/>
        </p:nvSpPr>
        <p:spPr>
          <a:xfrm>
            <a:off x="5697415" y="2880945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Scale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new</a:t>
            </a:r>
            <a:r>
              <a:rPr lang="fi-FI" sz="1200" dirty="0">
                <a:solidFill>
                  <a:schemeClr val="tx1"/>
                </a:solidFill>
              </a:rPr>
              <a:t> feature to </a:t>
            </a:r>
            <a:r>
              <a:rPr lang="fi-FI" sz="1200" dirty="0" err="1">
                <a:solidFill>
                  <a:schemeClr val="tx1"/>
                </a:solidFill>
              </a:rPr>
              <a:t>prepare</a:t>
            </a:r>
            <a:r>
              <a:rPr lang="fi-FI" sz="1200" dirty="0">
                <a:solidFill>
                  <a:schemeClr val="tx1"/>
                </a:solidFill>
              </a:rPr>
              <a:t> it for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machine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learning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algorithms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2F8380-0EAF-444F-9953-7E87DDF9BED9}"/>
              </a:ext>
            </a:extLst>
          </p:cNvPr>
          <p:cNvSpPr/>
          <p:nvPr/>
        </p:nvSpPr>
        <p:spPr>
          <a:xfrm>
            <a:off x="5709138" y="3443652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Create</a:t>
            </a:r>
            <a:r>
              <a:rPr lang="fi-FI" sz="1200" dirty="0">
                <a:solidFill>
                  <a:schemeClr val="tx1"/>
                </a:solidFill>
              </a:rPr>
              <a:t> a </a:t>
            </a:r>
            <a:r>
              <a:rPr lang="fi-FI" sz="1200" dirty="0" err="1">
                <a:solidFill>
                  <a:schemeClr val="tx1"/>
                </a:solidFill>
              </a:rPr>
              <a:t>new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dataframe</a:t>
            </a:r>
            <a:r>
              <a:rPr lang="fi-FI" sz="1200" dirty="0">
                <a:solidFill>
                  <a:schemeClr val="tx1"/>
                </a:solidFill>
              </a:rPr>
              <a:t> of </a:t>
            </a:r>
            <a:r>
              <a:rPr lang="fi-FI" sz="1200" dirty="0" err="1">
                <a:solidFill>
                  <a:schemeClr val="tx1"/>
                </a:solidFill>
              </a:rPr>
              <a:t>daily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averages</a:t>
            </a:r>
            <a:r>
              <a:rPr lang="fi-FI" sz="1200" dirty="0">
                <a:solidFill>
                  <a:schemeClr val="tx1"/>
                </a:solidFill>
              </a:rPr>
              <a:t> for </a:t>
            </a:r>
            <a:r>
              <a:rPr lang="fi-FI" sz="1200" dirty="0" err="1">
                <a:solidFill>
                  <a:schemeClr val="tx1"/>
                </a:solidFill>
              </a:rPr>
              <a:t>each</a:t>
            </a:r>
            <a:r>
              <a:rPr lang="fi-FI" sz="1200" dirty="0">
                <a:solidFill>
                  <a:schemeClr val="tx1"/>
                </a:solidFill>
              </a:rPr>
              <a:t> feature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F28D29-80D7-4BFF-AA00-716488EA4857}"/>
              </a:ext>
            </a:extLst>
          </p:cNvPr>
          <p:cNvSpPr/>
          <p:nvPr/>
        </p:nvSpPr>
        <p:spPr>
          <a:xfrm>
            <a:off x="3598984" y="4234959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Combine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daily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averages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tweet</a:t>
            </a:r>
            <a:r>
              <a:rPr lang="fi-FI" sz="1200" dirty="0">
                <a:solidFill>
                  <a:schemeClr val="tx1"/>
                </a:solidFill>
              </a:rPr>
              <a:t> data </a:t>
            </a:r>
            <a:r>
              <a:rPr lang="fi-FI" sz="1200" dirty="0" err="1">
                <a:solidFill>
                  <a:schemeClr val="tx1"/>
                </a:solidFill>
              </a:rPr>
              <a:t>with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stock’s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daily</a:t>
            </a:r>
            <a:r>
              <a:rPr lang="fi-FI" sz="1200" dirty="0">
                <a:solidFill>
                  <a:schemeClr val="tx1"/>
                </a:solidFill>
              </a:rPr>
              <a:t> data </a:t>
            </a:r>
            <a:r>
              <a:rPr lang="fi-FI" sz="1200" dirty="0" err="1">
                <a:solidFill>
                  <a:schemeClr val="tx1"/>
                </a:solidFill>
              </a:rPr>
              <a:t>incl</a:t>
            </a:r>
            <a:r>
              <a:rPr lang="fi-FI" sz="1200" dirty="0">
                <a:solidFill>
                  <a:schemeClr val="tx1"/>
                </a:solidFill>
              </a:rPr>
              <a:t>. </a:t>
            </a:r>
            <a:r>
              <a:rPr lang="fi-FI" sz="1200" dirty="0" err="1">
                <a:solidFill>
                  <a:schemeClr val="tx1"/>
                </a:solidFill>
              </a:rPr>
              <a:t>percentage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changes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0C69F1-CAB6-4D5B-AD64-3D3A16A87BC2}"/>
              </a:ext>
            </a:extLst>
          </p:cNvPr>
          <p:cNvSpPr/>
          <p:nvPr/>
        </p:nvSpPr>
        <p:spPr>
          <a:xfrm>
            <a:off x="1040423" y="219808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Dowload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historical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price</a:t>
            </a:r>
            <a:r>
              <a:rPr lang="fi-FI" sz="1200" dirty="0">
                <a:solidFill>
                  <a:schemeClr val="tx1"/>
                </a:solidFill>
              </a:rPr>
              <a:t> data for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stocks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from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Yahoo</a:t>
            </a:r>
            <a:r>
              <a:rPr lang="fi-FI" sz="1200" dirty="0">
                <a:solidFill>
                  <a:schemeClr val="tx1"/>
                </a:solidFill>
              </a:rPr>
              <a:t> Finance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B27AA9-F461-466A-B40D-CF8B3E8343E5}"/>
              </a:ext>
            </a:extLst>
          </p:cNvPr>
          <p:cNvSpPr/>
          <p:nvPr/>
        </p:nvSpPr>
        <p:spPr>
          <a:xfrm>
            <a:off x="1040423" y="803029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Add</a:t>
            </a:r>
            <a:r>
              <a:rPr lang="fi-FI" sz="1200" dirty="0">
                <a:solidFill>
                  <a:schemeClr val="tx1"/>
                </a:solidFill>
              </a:rPr>
              <a:t> a </a:t>
            </a:r>
            <a:r>
              <a:rPr lang="fi-FI" sz="1200" dirty="0" err="1">
                <a:solidFill>
                  <a:schemeClr val="tx1"/>
                </a:solidFill>
              </a:rPr>
              <a:t>new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daily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change</a:t>
            </a:r>
            <a:r>
              <a:rPr lang="fi-FI" sz="1200" dirty="0">
                <a:solidFill>
                  <a:schemeClr val="tx1"/>
                </a:solidFill>
              </a:rPr>
              <a:t> –</a:t>
            </a:r>
            <a:r>
              <a:rPr lang="fi-FI" sz="1200" dirty="0" err="1">
                <a:solidFill>
                  <a:schemeClr val="tx1"/>
                </a:solidFill>
              </a:rPr>
              <a:t>column</a:t>
            </a:r>
            <a:r>
              <a:rPr lang="fi-FI" sz="1200" dirty="0">
                <a:solidFill>
                  <a:schemeClr val="tx1"/>
                </a:solidFill>
              </a:rPr>
              <a:t> to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E7A243-92D0-4A00-B354-497BF137EC01}"/>
              </a:ext>
            </a:extLst>
          </p:cNvPr>
          <p:cNvSpPr/>
          <p:nvPr/>
        </p:nvSpPr>
        <p:spPr>
          <a:xfrm>
            <a:off x="3598984" y="4841624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Interpolate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stock</a:t>
            </a:r>
            <a:r>
              <a:rPr lang="fi-FI" sz="1200" dirty="0">
                <a:solidFill>
                  <a:schemeClr val="tx1"/>
                </a:solidFill>
              </a:rPr>
              <a:t> data for </a:t>
            </a:r>
            <a:r>
              <a:rPr lang="fi-FI" sz="1200" dirty="0" err="1">
                <a:solidFill>
                  <a:schemeClr val="tx1"/>
                </a:solidFill>
              </a:rPr>
              <a:t>weekends</a:t>
            </a:r>
            <a:r>
              <a:rPr lang="fi-FI" sz="1200" dirty="0">
                <a:solidFill>
                  <a:schemeClr val="tx1"/>
                </a:solidFill>
              </a:rPr>
              <a:t> to </a:t>
            </a:r>
            <a:r>
              <a:rPr lang="fi-FI" sz="1200" dirty="0" err="1">
                <a:solidFill>
                  <a:schemeClr val="tx1"/>
                </a:solidFill>
              </a:rPr>
              <a:t>make</a:t>
            </a:r>
            <a:r>
              <a:rPr lang="fi-FI" sz="1200" dirty="0">
                <a:solidFill>
                  <a:schemeClr val="tx1"/>
                </a:solidFill>
              </a:rPr>
              <a:t> it </a:t>
            </a:r>
            <a:r>
              <a:rPr lang="fi-FI" sz="1200" dirty="0" err="1">
                <a:solidFill>
                  <a:schemeClr val="tx1"/>
                </a:solidFill>
              </a:rPr>
              <a:t>compatible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with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tweet</a:t>
            </a:r>
            <a:r>
              <a:rPr lang="fi-FI" sz="1200" dirty="0">
                <a:solidFill>
                  <a:schemeClr val="tx1"/>
                </a:solidFill>
              </a:rPr>
              <a:t>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583A44-7B3B-4420-908C-1174C5C795F1}"/>
              </a:ext>
            </a:extLst>
          </p:cNvPr>
          <p:cNvSpPr/>
          <p:nvPr/>
        </p:nvSpPr>
        <p:spPr>
          <a:xfrm>
            <a:off x="3598984" y="5430708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Create</a:t>
            </a:r>
            <a:r>
              <a:rPr lang="fi-FI" sz="1200" dirty="0">
                <a:solidFill>
                  <a:schemeClr val="tx1"/>
                </a:solidFill>
              </a:rPr>
              <a:t> a </a:t>
            </a:r>
            <a:r>
              <a:rPr lang="fi-FI" sz="1200" dirty="0" err="1">
                <a:solidFill>
                  <a:schemeClr val="tx1"/>
                </a:solidFill>
              </a:rPr>
              <a:t>label</a:t>
            </a:r>
            <a:r>
              <a:rPr lang="fi-FI" sz="1200" dirty="0">
                <a:solidFill>
                  <a:schemeClr val="tx1"/>
                </a:solidFill>
              </a:rPr>
              <a:t> –</a:t>
            </a:r>
            <a:r>
              <a:rPr lang="fi-FI" sz="1200" dirty="0" err="1">
                <a:solidFill>
                  <a:schemeClr val="tx1"/>
                </a:solidFill>
              </a:rPr>
              <a:t>column</a:t>
            </a:r>
            <a:r>
              <a:rPr lang="fi-FI" sz="1200" dirty="0">
                <a:solidFill>
                  <a:schemeClr val="tx1"/>
                </a:solidFill>
              </a:rPr>
              <a:t> for ”</a:t>
            </a:r>
            <a:r>
              <a:rPr lang="fi-FI" sz="1200" dirty="0" err="1">
                <a:solidFill>
                  <a:schemeClr val="tx1"/>
                </a:solidFill>
              </a:rPr>
              <a:t>Buy</a:t>
            </a:r>
            <a:r>
              <a:rPr lang="fi-FI" sz="1200" dirty="0">
                <a:solidFill>
                  <a:schemeClr val="tx1"/>
                </a:solidFill>
              </a:rPr>
              <a:t>” </a:t>
            </a:r>
            <a:r>
              <a:rPr lang="fi-FI" sz="1200" dirty="0" err="1">
                <a:solidFill>
                  <a:schemeClr val="tx1"/>
                </a:solidFill>
              </a:rPr>
              <a:t>or</a:t>
            </a:r>
            <a:r>
              <a:rPr lang="fi-FI" sz="1200" dirty="0">
                <a:solidFill>
                  <a:schemeClr val="tx1"/>
                </a:solidFill>
              </a:rPr>
              <a:t> ”</a:t>
            </a:r>
            <a:r>
              <a:rPr lang="fi-FI" sz="1200" dirty="0" err="1">
                <a:solidFill>
                  <a:schemeClr val="tx1"/>
                </a:solidFill>
              </a:rPr>
              <a:t>Sell</a:t>
            </a:r>
            <a:r>
              <a:rPr lang="fi-FI" sz="1200" dirty="0">
                <a:solidFill>
                  <a:schemeClr val="tx1"/>
                </a:solidFill>
              </a:rPr>
              <a:t>”; </a:t>
            </a:r>
            <a:r>
              <a:rPr lang="fi-FI" sz="1200" dirty="0" err="1">
                <a:solidFill>
                  <a:schemeClr val="tx1"/>
                </a:solidFill>
              </a:rPr>
              <a:t>this</a:t>
            </a:r>
            <a:r>
              <a:rPr lang="fi-FI" sz="1200" dirty="0">
                <a:solidFill>
                  <a:schemeClr val="tx1"/>
                </a:solidFill>
              </a:rPr>
              <a:t> is </a:t>
            </a:r>
            <a:r>
              <a:rPr lang="fi-FI" sz="1200" dirty="0" err="1">
                <a:solidFill>
                  <a:schemeClr val="tx1"/>
                </a:solidFill>
              </a:rPr>
              <a:t>what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model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aims</a:t>
            </a:r>
            <a:r>
              <a:rPr lang="fi-FI" sz="1200" dirty="0">
                <a:solidFill>
                  <a:schemeClr val="tx1"/>
                </a:solidFill>
              </a:rPr>
              <a:t> to </a:t>
            </a:r>
            <a:r>
              <a:rPr lang="fi-FI" sz="1200" dirty="0" err="1">
                <a:solidFill>
                  <a:schemeClr val="tx1"/>
                </a:solidFill>
              </a:rPr>
              <a:t>predict</a:t>
            </a:r>
            <a:r>
              <a:rPr lang="fi-FI" sz="1200" dirty="0">
                <a:solidFill>
                  <a:schemeClr val="tx1"/>
                </a:solidFill>
              </a:rPr>
              <a:t>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73525-5D1C-471D-ACC6-5D81CF004842}"/>
              </a:ext>
            </a:extLst>
          </p:cNvPr>
          <p:cNvSpPr txBox="1"/>
          <p:nvPr/>
        </p:nvSpPr>
        <p:spPr>
          <a:xfrm>
            <a:off x="10023231" y="307731"/>
            <a:ext cx="17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Notebook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1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22C8CA-EB98-4FCC-89E6-FE6766D8ACFE}"/>
              </a:ext>
            </a:extLst>
          </p:cNvPr>
          <p:cNvSpPr/>
          <p:nvPr/>
        </p:nvSpPr>
        <p:spPr>
          <a:xfrm>
            <a:off x="1730619" y="263772"/>
            <a:ext cx="698988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Apply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following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process</a:t>
            </a:r>
            <a:r>
              <a:rPr lang="fi-FI" sz="1200" dirty="0">
                <a:solidFill>
                  <a:schemeClr val="tx1"/>
                </a:solidFill>
              </a:rPr>
              <a:t> for </a:t>
            </a:r>
            <a:r>
              <a:rPr lang="fi-FI" sz="1200" dirty="0" err="1">
                <a:solidFill>
                  <a:schemeClr val="tx1"/>
                </a:solidFill>
              </a:rPr>
              <a:t>each</a:t>
            </a:r>
            <a:r>
              <a:rPr lang="fi-FI" sz="1200" dirty="0">
                <a:solidFill>
                  <a:schemeClr val="tx1"/>
                </a:solidFill>
              </a:rPr>
              <a:t> of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80+ </a:t>
            </a:r>
            <a:r>
              <a:rPr lang="fi-FI" sz="1200" dirty="0" err="1">
                <a:solidFill>
                  <a:schemeClr val="tx1"/>
                </a:solidFill>
              </a:rPr>
              <a:t>cashtags</a:t>
            </a:r>
            <a:r>
              <a:rPr lang="fi-FI" sz="1200" dirty="0">
                <a:solidFill>
                  <a:schemeClr val="tx1"/>
                </a:solidFill>
              </a:rPr>
              <a:t> (data </a:t>
            </a:r>
            <a:r>
              <a:rPr lang="fi-FI" sz="1200" dirty="0" err="1">
                <a:solidFill>
                  <a:schemeClr val="tx1"/>
                </a:solidFill>
              </a:rPr>
              <a:t>prepared</a:t>
            </a:r>
            <a:r>
              <a:rPr lang="fi-FI" sz="1200" dirty="0">
                <a:solidFill>
                  <a:schemeClr val="tx1"/>
                </a:solidFill>
              </a:rPr>
              <a:t> in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first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step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2DBC09-E356-4D84-97BF-8116FB03CC48}"/>
              </a:ext>
            </a:extLst>
          </p:cNvPr>
          <p:cNvSpPr/>
          <p:nvPr/>
        </p:nvSpPr>
        <p:spPr>
          <a:xfrm>
            <a:off x="5697415" y="750275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Make a Train/</a:t>
            </a:r>
            <a:r>
              <a:rPr lang="fi-FI" sz="1200" dirty="0" err="1">
                <a:solidFill>
                  <a:schemeClr val="tx1"/>
                </a:solidFill>
              </a:rPr>
              <a:t>Test</a:t>
            </a:r>
            <a:r>
              <a:rPr lang="fi-FI" sz="1200" dirty="0">
                <a:solidFill>
                  <a:schemeClr val="tx1"/>
                </a:solidFill>
              </a:rPr>
              <a:t> –</a:t>
            </a:r>
            <a:r>
              <a:rPr lang="fi-FI" sz="1200" dirty="0" err="1">
                <a:solidFill>
                  <a:schemeClr val="tx1"/>
                </a:solidFill>
              </a:rPr>
              <a:t>split</a:t>
            </a:r>
            <a:r>
              <a:rPr lang="fi-FI" sz="1200" dirty="0">
                <a:solidFill>
                  <a:schemeClr val="tx1"/>
                </a:solidFill>
              </a:rPr>
              <a:t> (80/20) of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data </a:t>
            </a:r>
            <a:r>
              <a:rPr lang="fi-FI" sz="1200" dirty="0" err="1">
                <a:solidFill>
                  <a:schemeClr val="tx1"/>
                </a:solidFill>
              </a:rPr>
              <a:t>covering</a:t>
            </a:r>
            <a:r>
              <a:rPr lang="fi-FI" sz="1200" dirty="0">
                <a:solidFill>
                  <a:schemeClr val="tx1"/>
                </a:solidFill>
              </a:rPr>
              <a:t> 74 </a:t>
            </a:r>
            <a:r>
              <a:rPr lang="fi-FI" sz="1200" dirty="0" err="1">
                <a:solidFill>
                  <a:schemeClr val="tx1"/>
                </a:solidFill>
              </a:rPr>
              <a:t>days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EFD83C-A26B-49B9-8F8E-5C304106D551}"/>
              </a:ext>
            </a:extLst>
          </p:cNvPr>
          <p:cNvSpPr/>
          <p:nvPr/>
        </p:nvSpPr>
        <p:spPr>
          <a:xfrm>
            <a:off x="5709139" y="1269023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Data </a:t>
            </a:r>
            <a:r>
              <a:rPr lang="fi-FI" sz="1200" dirty="0" err="1">
                <a:solidFill>
                  <a:schemeClr val="tx1"/>
                </a:solidFill>
              </a:rPr>
              <a:t>from</a:t>
            </a:r>
            <a:r>
              <a:rPr lang="fi-FI" sz="1200" dirty="0">
                <a:solidFill>
                  <a:schemeClr val="tx1"/>
                </a:solidFill>
              </a:rPr>
              <a:t> 59 </a:t>
            </a:r>
            <a:r>
              <a:rPr lang="fi-FI" sz="1200" dirty="0" err="1">
                <a:solidFill>
                  <a:schemeClr val="tx1"/>
                </a:solidFill>
              </a:rPr>
              <a:t>days</a:t>
            </a:r>
            <a:r>
              <a:rPr lang="fi-FI" sz="1200" dirty="0">
                <a:solidFill>
                  <a:schemeClr val="tx1"/>
                </a:solidFill>
              </a:rPr>
              <a:t> (80%) </a:t>
            </a:r>
            <a:r>
              <a:rPr lang="fi-FI" sz="1200" dirty="0" err="1">
                <a:solidFill>
                  <a:schemeClr val="tx1"/>
                </a:solidFill>
              </a:rPr>
              <a:t>will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be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used</a:t>
            </a:r>
            <a:r>
              <a:rPr lang="fi-FI" sz="1200" dirty="0">
                <a:solidFill>
                  <a:schemeClr val="tx1"/>
                </a:solidFill>
              </a:rPr>
              <a:t> for </a:t>
            </a:r>
            <a:r>
              <a:rPr lang="fi-FI" sz="1200" dirty="0" err="1">
                <a:solidFill>
                  <a:schemeClr val="tx1"/>
                </a:solidFill>
              </a:rPr>
              <a:t>training</a:t>
            </a:r>
            <a:r>
              <a:rPr lang="fi-FI" sz="1200" dirty="0">
                <a:solidFill>
                  <a:schemeClr val="tx1"/>
                </a:solidFill>
              </a:rPr>
              <a:t> and 15 </a:t>
            </a:r>
            <a:r>
              <a:rPr lang="fi-FI" sz="1200" dirty="0" err="1">
                <a:solidFill>
                  <a:schemeClr val="tx1"/>
                </a:solidFill>
              </a:rPr>
              <a:t>days</a:t>
            </a:r>
            <a:r>
              <a:rPr lang="fi-FI" sz="1200" dirty="0">
                <a:solidFill>
                  <a:schemeClr val="tx1"/>
                </a:solidFill>
              </a:rPr>
              <a:t> (20%) </a:t>
            </a:r>
            <a:r>
              <a:rPr lang="fi-FI" sz="1200" dirty="0" err="1">
                <a:solidFill>
                  <a:schemeClr val="tx1"/>
                </a:solidFill>
              </a:rPr>
              <a:t>will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be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used</a:t>
            </a:r>
            <a:r>
              <a:rPr lang="fi-FI" sz="1200" dirty="0">
                <a:solidFill>
                  <a:schemeClr val="tx1"/>
                </a:solidFill>
              </a:rPr>
              <a:t> for </a:t>
            </a:r>
            <a:r>
              <a:rPr lang="fi-FI" sz="1200" dirty="0" err="1">
                <a:solidFill>
                  <a:schemeClr val="tx1"/>
                </a:solidFill>
              </a:rPr>
              <a:t>testing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BD8886-2412-4376-BEB9-E8ABD74C688B}"/>
              </a:ext>
            </a:extLst>
          </p:cNvPr>
          <p:cNvSpPr/>
          <p:nvPr/>
        </p:nvSpPr>
        <p:spPr>
          <a:xfrm>
            <a:off x="5709138" y="1787768"/>
            <a:ext cx="3253154" cy="2054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err="1">
                <a:solidFill>
                  <a:schemeClr val="tx1"/>
                </a:solidFill>
              </a:rPr>
              <a:t>Applying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>
                <a:solidFill>
                  <a:schemeClr val="tx1"/>
                </a:solidFill>
              </a:rPr>
              <a:t>K-</a:t>
            </a:r>
            <a:r>
              <a:rPr lang="fi-FI" sz="1200" dirty="0" err="1">
                <a:solidFill>
                  <a:schemeClr val="tx1"/>
                </a:solidFill>
              </a:rPr>
              <a:t>nearest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Neighbors</a:t>
            </a:r>
            <a:r>
              <a:rPr lang="fi-FI" sz="1200" dirty="0">
                <a:solidFill>
                  <a:schemeClr val="tx1"/>
                </a:solidFill>
              </a:rPr>
              <a:t> (KNN)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>
                <a:solidFill>
                  <a:schemeClr val="tx1"/>
                </a:solidFill>
              </a:rPr>
              <a:t>Logistic</a:t>
            </a:r>
            <a:r>
              <a:rPr lang="fi-FI" sz="1200" dirty="0">
                <a:solidFill>
                  <a:schemeClr val="tx1"/>
                </a:solidFill>
              </a:rPr>
              <a:t> Regression(</a:t>
            </a:r>
            <a:r>
              <a:rPr lang="fi-FI" sz="1200" dirty="0" err="1">
                <a:solidFill>
                  <a:schemeClr val="tx1"/>
                </a:solidFill>
              </a:rPr>
              <a:t>LogReg</a:t>
            </a:r>
            <a:r>
              <a:rPr lang="fi-FI" sz="1200" dirty="0">
                <a:solidFill>
                  <a:schemeClr val="tx1"/>
                </a:solidFill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>
                <a:solidFill>
                  <a:schemeClr val="tx1"/>
                </a:solidFill>
              </a:rPr>
              <a:t>Support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Vector</a:t>
            </a:r>
            <a:r>
              <a:rPr lang="fi-FI" sz="1200" dirty="0">
                <a:solidFill>
                  <a:schemeClr val="tx1"/>
                </a:solidFill>
              </a:rPr>
              <a:t> Machines (SVM)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>
                <a:solidFill>
                  <a:schemeClr val="tx1"/>
                </a:solidFill>
              </a:rPr>
              <a:t>Naive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Bayes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>
                <a:solidFill>
                  <a:schemeClr val="tx1"/>
                </a:solidFill>
              </a:rPr>
              <a:t>Decision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Tree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>
                <a:solidFill>
                  <a:schemeClr val="tx1"/>
                </a:solidFill>
              </a:rPr>
              <a:t>Random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Forest</a:t>
            </a:r>
            <a:endParaRPr lang="fi-FI" sz="1200" dirty="0">
              <a:solidFill>
                <a:schemeClr val="tx1"/>
              </a:solidFill>
            </a:endParaRPr>
          </a:p>
          <a:p>
            <a:r>
              <a:rPr lang="fi-FI" sz="1200" dirty="0">
                <a:solidFill>
                  <a:schemeClr val="tx1"/>
                </a:solidFill>
              </a:rPr>
              <a:t>and </a:t>
            </a:r>
            <a:r>
              <a:rPr lang="fi-FI" sz="1200" dirty="0" err="1">
                <a:solidFill>
                  <a:schemeClr val="tx1"/>
                </a:solidFill>
              </a:rPr>
              <a:t>checking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accuracy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with</a:t>
            </a:r>
            <a:r>
              <a:rPr lang="fi-FI" sz="1200" dirty="0">
                <a:solidFill>
                  <a:schemeClr val="tx1"/>
                </a:solidFill>
              </a:rPr>
              <a:t> 10-fold cross </a:t>
            </a:r>
            <a:r>
              <a:rPr lang="fi-FI" sz="1200" dirty="0" err="1">
                <a:solidFill>
                  <a:schemeClr val="tx1"/>
                </a:solidFill>
              </a:rPr>
              <a:t>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F28D29-80D7-4BFF-AA00-716488EA4857}"/>
              </a:ext>
            </a:extLst>
          </p:cNvPr>
          <p:cNvSpPr/>
          <p:nvPr/>
        </p:nvSpPr>
        <p:spPr>
          <a:xfrm>
            <a:off x="5673969" y="5064367"/>
            <a:ext cx="3253154" cy="685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err="1">
                <a:solidFill>
                  <a:schemeClr val="tx1"/>
                </a:solidFill>
              </a:rPr>
              <a:t>Collecting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results</a:t>
            </a:r>
            <a:r>
              <a:rPr lang="fi-FI" sz="1200" dirty="0">
                <a:solidFill>
                  <a:schemeClr val="tx1"/>
                </a:solidFill>
              </a:rPr>
              <a:t> and </a:t>
            </a:r>
            <a:r>
              <a:rPr lang="fi-FI" sz="1200" dirty="0" err="1">
                <a:solidFill>
                  <a:schemeClr val="tx1"/>
                </a:solidFill>
              </a:rPr>
              <a:t>making</a:t>
            </a:r>
            <a:r>
              <a:rPr lang="fi-FI" sz="1200" dirty="0">
                <a:solidFill>
                  <a:schemeClr val="tx1"/>
                </a:solidFill>
              </a:rPr>
              <a:t> a </a:t>
            </a:r>
            <a:r>
              <a:rPr lang="fi-FI" sz="1200" dirty="0" err="1">
                <a:solidFill>
                  <a:schemeClr val="tx1"/>
                </a:solidFill>
              </a:rPr>
              <a:t>summarized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overview</a:t>
            </a:r>
            <a:r>
              <a:rPr lang="fi-FI" sz="1200" dirty="0">
                <a:solidFill>
                  <a:schemeClr val="tx1"/>
                </a:solidFill>
              </a:rPr>
              <a:t>; </a:t>
            </a:r>
            <a:r>
              <a:rPr lang="fi-FI" sz="1200" dirty="0" err="1">
                <a:solidFill>
                  <a:schemeClr val="tx1"/>
                </a:solidFill>
              </a:rPr>
              <a:t>which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models</a:t>
            </a:r>
            <a:r>
              <a:rPr lang="fi-FI" sz="1200" dirty="0">
                <a:solidFill>
                  <a:schemeClr val="tx1"/>
                </a:solidFill>
              </a:rPr>
              <a:t> and </a:t>
            </a:r>
            <a:r>
              <a:rPr lang="fi-FI" sz="1200" dirty="0" err="1">
                <a:solidFill>
                  <a:schemeClr val="tx1"/>
                </a:solidFill>
              </a:rPr>
              <a:t>cashtags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performed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best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0C69F1-CAB6-4D5B-AD64-3D3A16A87BC2}"/>
              </a:ext>
            </a:extLst>
          </p:cNvPr>
          <p:cNvSpPr/>
          <p:nvPr/>
        </p:nvSpPr>
        <p:spPr>
          <a:xfrm>
            <a:off x="1040423" y="817686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cc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B27AA9-F461-466A-B40D-CF8B3E8343E5}"/>
              </a:ext>
            </a:extLst>
          </p:cNvPr>
          <p:cNvSpPr/>
          <p:nvPr/>
        </p:nvSpPr>
        <p:spPr>
          <a:xfrm>
            <a:off x="1040423" y="1400907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cc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E7A243-92D0-4A00-B354-497BF137EC01}"/>
              </a:ext>
            </a:extLst>
          </p:cNvPr>
          <p:cNvSpPr/>
          <p:nvPr/>
        </p:nvSpPr>
        <p:spPr>
          <a:xfrm>
            <a:off x="970084" y="4885586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cc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583A44-7B3B-4420-908C-1174C5C795F1}"/>
              </a:ext>
            </a:extLst>
          </p:cNvPr>
          <p:cNvSpPr/>
          <p:nvPr/>
        </p:nvSpPr>
        <p:spPr>
          <a:xfrm>
            <a:off x="970084" y="5474670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cc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73525-5D1C-471D-ACC6-5D81CF004842}"/>
              </a:ext>
            </a:extLst>
          </p:cNvPr>
          <p:cNvSpPr txBox="1"/>
          <p:nvPr/>
        </p:nvSpPr>
        <p:spPr>
          <a:xfrm>
            <a:off x="10023232" y="307731"/>
            <a:ext cx="1881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Notebook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2</a:t>
            </a:r>
          </a:p>
          <a:p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various</a:t>
            </a:r>
            <a:r>
              <a:rPr lang="fi-FI" dirty="0"/>
              <a:t> ML </a:t>
            </a:r>
            <a:r>
              <a:rPr lang="fi-FI" dirty="0" err="1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22C8CA-EB98-4FCC-89E6-FE6766D8ACFE}"/>
              </a:ext>
            </a:extLst>
          </p:cNvPr>
          <p:cNvSpPr/>
          <p:nvPr/>
        </p:nvSpPr>
        <p:spPr>
          <a:xfrm>
            <a:off x="1730619" y="263772"/>
            <a:ext cx="698988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Apply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following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process</a:t>
            </a:r>
            <a:r>
              <a:rPr lang="fi-FI" sz="1200" dirty="0">
                <a:solidFill>
                  <a:schemeClr val="tx1"/>
                </a:solidFill>
              </a:rPr>
              <a:t> for </a:t>
            </a:r>
            <a:r>
              <a:rPr lang="fi-FI" sz="1200" dirty="0" err="1">
                <a:solidFill>
                  <a:schemeClr val="tx1"/>
                </a:solidFill>
              </a:rPr>
              <a:t>each</a:t>
            </a:r>
            <a:r>
              <a:rPr lang="fi-FI" sz="1200" dirty="0">
                <a:solidFill>
                  <a:schemeClr val="tx1"/>
                </a:solidFill>
              </a:rPr>
              <a:t> of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80+ </a:t>
            </a:r>
            <a:r>
              <a:rPr lang="fi-FI" sz="1200" dirty="0" err="1">
                <a:solidFill>
                  <a:schemeClr val="tx1"/>
                </a:solidFill>
              </a:rPr>
              <a:t>cashtags</a:t>
            </a:r>
            <a:r>
              <a:rPr lang="fi-FI" sz="1200" dirty="0">
                <a:solidFill>
                  <a:schemeClr val="tx1"/>
                </a:solidFill>
              </a:rPr>
              <a:t> (data </a:t>
            </a:r>
            <a:r>
              <a:rPr lang="fi-FI" sz="1200" dirty="0" err="1">
                <a:solidFill>
                  <a:schemeClr val="tx1"/>
                </a:solidFill>
              </a:rPr>
              <a:t>prepared</a:t>
            </a:r>
            <a:r>
              <a:rPr lang="fi-FI" sz="1200" dirty="0">
                <a:solidFill>
                  <a:schemeClr val="tx1"/>
                </a:solidFill>
              </a:rPr>
              <a:t> in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first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step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0C69F1-CAB6-4D5B-AD64-3D3A16A87BC2}"/>
              </a:ext>
            </a:extLst>
          </p:cNvPr>
          <p:cNvSpPr/>
          <p:nvPr/>
        </p:nvSpPr>
        <p:spPr>
          <a:xfrm>
            <a:off x="3660530" y="978884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Scrape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more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recent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tweets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with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cashtags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through</a:t>
            </a:r>
            <a:r>
              <a:rPr lang="fi-FI" sz="1200" dirty="0">
                <a:solidFill>
                  <a:schemeClr val="tx1"/>
                </a:solidFill>
              </a:rPr>
              <a:t>  </a:t>
            </a:r>
            <a:r>
              <a:rPr lang="fi-FI" sz="1200" dirty="0" err="1">
                <a:solidFill>
                  <a:schemeClr val="tx1"/>
                </a:solidFill>
              </a:rPr>
              <a:t>the</a:t>
            </a:r>
            <a:r>
              <a:rPr lang="fi-FI" sz="1200" dirty="0">
                <a:solidFill>
                  <a:schemeClr val="tx1"/>
                </a:solidFill>
              </a:rPr>
              <a:t> Twitter </a:t>
            </a:r>
            <a:r>
              <a:rPr lang="fi-FI" sz="1200" dirty="0" err="1">
                <a:solidFill>
                  <a:schemeClr val="tx1"/>
                </a:solidFill>
              </a:rPr>
              <a:t>Development</a:t>
            </a:r>
            <a:r>
              <a:rPr lang="fi-FI" sz="1200" dirty="0">
                <a:solidFill>
                  <a:schemeClr val="tx1"/>
                </a:solidFill>
              </a:rPr>
              <a:t>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B27AA9-F461-466A-B40D-CF8B3E8343E5}"/>
              </a:ext>
            </a:extLst>
          </p:cNvPr>
          <p:cNvSpPr/>
          <p:nvPr/>
        </p:nvSpPr>
        <p:spPr>
          <a:xfrm>
            <a:off x="3660530" y="1562105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cc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E7A243-92D0-4A00-B354-497BF137EC01}"/>
              </a:ext>
            </a:extLst>
          </p:cNvPr>
          <p:cNvSpPr/>
          <p:nvPr/>
        </p:nvSpPr>
        <p:spPr>
          <a:xfrm>
            <a:off x="970084" y="4885586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cc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583A44-7B3B-4420-908C-1174C5C795F1}"/>
              </a:ext>
            </a:extLst>
          </p:cNvPr>
          <p:cNvSpPr/>
          <p:nvPr/>
        </p:nvSpPr>
        <p:spPr>
          <a:xfrm>
            <a:off x="970084" y="5474670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cc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73525-5D1C-471D-ACC6-5D81CF004842}"/>
              </a:ext>
            </a:extLst>
          </p:cNvPr>
          <p:cNvSpPr txBox="1"/>
          <p:nvPr/>
        </p:nvSpPr>
        <p:spPr>
          <a:xfrm>
            <a:off x="10023232" y="307731"/>
            <a:ext cx="1881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Notebook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2</a:t>
            </a:r>
          </a:p>
          <a:p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various</a:t>
            </a:r>
            <a:r>
              <a:rPr lang="fi-FI" dirty="0"/>
              <a:t> ML </a:t>
            </a:r>
            <a:r>
              <a:rPr lang="fi-FI" dirty="0" err="1"/>
              <a:t>algorithms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316D4B5-B984-44EF-B092-19A0073F080A}"/>
              </a:ext>
            </a:extLst>
          </p:cNvPr>
          <p:cNvSpPr/>
          <p:nvPr/>
        </p:nvSpPr>
        <p:spPr>
          <a:xfrm>
            <a:off x="3660530" y="2133612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cc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EAAFC15-CEFE-47A0-8763-2AAF17C16424}"/>
              </a:ext>
            </a:extLst>
          </p:cNvPr>
          <p:cNvSpPr/>
          <p:nvPr/>
        </p:nvSpPr>
        <p:spPr>
          <a:xfrm>
            <a:off x="3660530" y="2716833"/>
            <a:ext cx="3253154" cy="40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cc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B2EA76A-5D0E-4260-A3C1-A109C644F64C}"/>
              </a:ext>
            </a:extLst>
          </p:cNvPr>
          <p:cNvSpPr/>
          <p:nvPr/>
        </p:nvSpPr>
        <p:spPr>
          <a:xfrm>
            <a:off x="3437791" y="1362807"/>
            <a:ext cx="1732086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03B1A-1F5C-4453-8486-6EADA53C0E3C}"/>
              </a:ext>
            </a:extLst>
          </p:cNvPr>
          <p:cNvSpPr/>
          <p:nvPr/>
        </p:nvSpPr>
        <p:spPr>
          <a:xfrm rot="5400000">
            <a:off x="3050928" y="1749669"/>
            <a:ext cx="1283678" cy="5099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EF25D-17D5-46FF-AE7D-8C962876E595}"/>
              </a:ext>
            </a:extLst>
          </p:cNvPr>
          <p:cNvSpPr/>
          <p:nvPr/>
        </p:nvSpPr>
        <p:spPr>
          <a:xfrm rot="5400000">
            <a:off x="4413735" y="1890347"/>
            <a:ext cx="1002323" cy="5099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837B832-EA71-45DA-A92D-1B301321F2AB}"/>
              </a:ext>
            </a:extLst>
          </p:cNvPr>
          <p:cNvSpPr/>
          <p:nvPr/>
        </p:nvSpPr>
        <p:spPr>
          <a:xfrm rot="16200000">
            <a:off x="3655397" y="2398103"/>
            <a:ext cx="1296869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B7B419F9-4A8C-4522-87A0-79CC3E31A590}"/>
              </a:ext>
            </a:extLst>
          </p:cNvPr>
          <p:cNvSpPr/>
          <p:nvPr/>
        </p:nvSpPr>
        <p:spPr>
          <a:xfrm rot="10800000">
            <a:off x="4048855" y="2791562"/>
            <a:ext cx="1732086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E3A57CD6-60B0-4A35-ABC4-C111204E899B}"/>
              </a:ext>
            </a:extLst>
          </p:cNvPr>
          <p:cNvSpPr/>
          <p:nvPr/>
        </p:nvSpPr>
        <p:spPr>
          <a:xfrm rot="5400000">
            <a:off x="4886318" y="2398105"/>
            <a:ext cx="1296869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BFCC2AA-25A1-42DA-B298-0C31E47AB392}"/>
              </a:ext>
            </a:extLst>
          </p:cNvPr>
          <p:cNvSpPr/>
          <p:nvPr/>
        </p:nvSpPr>
        <p:spPr>
          <a:xfrm>
            <a:off x="6544405" y="2921975"/>
            <a:ext cx="1459522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DD479F-247C-4382-A234-7869D9BA3C40}"/>
              </a:ext>
            </a:extLst>
          </p:cNvPr>
          <p:cNvSpPr/>
          <p:nvPr/>
        </p:nvSpPr>
        <p:spPr>
          <a:xfrm rot="5400000">
            <a:off x="5955319" y="3511062"/>
            <a:ext cx="1688123" cy="5099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5B6E5-3CE0-4E25-94BA-E2DE857484AE}"/>
              </a:ext>
            </a:extLst>
          </p:cNvPr>
          <p:cNvSpPr/>
          <p:nvPr/>
        </p:nvSpPr>
        <p:spPr>
          <a:xfrm rot="5400000">
            <a:off x="7100515" y="3706689"/>
            <a:ext cx="1296869" cy="5099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59F61278-4BCB-43E4-8F16-48221D958F7C}"/>
              </a:ext>
            </a:extLst>
          </p:cNvPr>
          <p:cNvSpPr/>
          <p:nvPr/>
        </p:nvSpPr>
        <p:spPr>
          <a:xfrm rot="16200000">
            <a:off x="5513505" y="4361718"/>
            <a:ext cx="1296869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ABF12BD9-5682-4C43-AAC6-02C6A98E2B5A}"/>
              </a:ext>
            </a:extLst>
          </p:cNvPr>
          <p:cNvSpPr/>
          <p:nvPr/>
        </p:nvSpPr>
        <p:spPr>
          <a:xfrm rot="10800000">
            <a:off x="6179524" y="4755176"/>
            <a:ext cx="2173168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B4451B9D-6DF4-4A96-BDC9-4464D3360287}"/>
              </a:ext>
            </a:extLst>
          </p:cNvPr>
          <p:cNvSpPr/>
          <p:nvPr/>
        </p:nvSpPr>
        <p:spPr>
          <a:xfrm rot="5400000">
            <a:off x="7737954" y="4361718"/>
            <a:ext cx="1296869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309A49E1-C779-4847-AC34-847AB01B935C}"/>
              </a:ext>
            </a:extLst>
          </p:cNvPr>
          <p:cNvSpPr/>
          <p:nvPr/>
        </p:nvSpPr>
        <p:spPr>
          <a:xfrm>
            <a:off x="2222993" y="3767498"/>
            <a:ext cx="964929" cy="36000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063C9-5342-4AB2-B390-19B450756DA3}"/>
              </a:ext>
            </a:extLst>
          </p:cNvPr>
          <p:cNvSpPr/>
          <p:nvPr/>
        </p:nvSpPr>
        <p:spPr>
          <a:xfrm rot="5400000">
            <a:off x="1670775" y="4326054"/>
            <a:ext cx="1477111" cy="360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67AAD2-1594-4690-B2BF-35F4278EA018}"/>
              </a:ext>
            </a:extLst>
          </p:cNvPr>
          <p:cNvSpPr/>
          <p:nvPr/>
        </p:nvSpPr>
        <p:spPr>
          <a:xfrm rot="5400000">
            <a:off x="2359487" y="4416175"/>
            <a:ext cx="1296869" cy="360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66AE4A94-2593-4EBA-810E-108424CEEF69}"/>
              </a:ext>
            </a:extLst>
          </p:cNvPr>
          <p:cNvSpPr/>
          <p:nvPr/>
        </p:nvSpPr>
        <p:spPr>
          <a:xfrm rot="16200000">
            <a:off x="1380305" y="4935658"/>
            <a:ext cx="1080000" cy="36000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13E7C798-1CB5-48EE-9817-5F356A514BFC}"/>
              </a:ext>
            </a:extLst>
          </p:cNvPr>
          <p:cNvSpPr/>
          <p:nvPr/>
        </p:nvSpPr>
        <p:spPr>
          <a:xfrm rot="10800000">
            <a:off x="1858112" y="5302253"/>
            <a:ext cx="1732087" cy="36000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A887E028-1774-4AAD-9954-787EC107371E}"/>
              </a:ext>
            </a:extLst>
          </p:cNvPr>
          <p:cNvSpPr/>
          <p:nvPr/>
        </p:nvSpPr>
        <p:spPr>
          <a:xfrm rot="5400000">
            <a:off x="2943997" y="4935062"/>
            <a:ext cx="1080000" cy="36000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7718ED-4BDB-46A4-B47E-9A4E458FB3AA}"/>
              </a:ext>
            </a:extLst>
          </p:cNvPr>
          <p:cNvSpPr/>
          <p:nvPr/>
        </p:nvSpPr>
        <p:spPr>
          <a:xfrm rot="5400000">
            <a:off x="3050927" y="1749669"/>
            <a:ext cx="1283678" cy="5099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BC3A21-B19A-4A4B-9BEF-CDC675ED4ADA}"/>
              </a:ext>
            </a:extLst>
          </p:cNvPr>
          <p:cNvSpPr/>
          <p:nvPr/>
        </p:nvSpPr>
        <p:spPr>
          <a:xfrm rot="5400000">
            <a:off x="4413734" y="1890347"/>
            <a:ext cx="1002323" cy="5099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34634127-4902-4F5D-9B89-979DB28B0CA8}"/>
              </a:ext>
            </a:extLst>
          </p:cNvPr>
          <p:cNvSpPr/>
          <p:nvPr/>
        </p:nvSpPr>
        <p:spPr>
          <a:xfrm rot="16200000">
            <a:off x="3655396" y="2398103"/>
            <a:ext cx="1296869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CD8D2B18-845B-4657-B4D5-50175AC66056}"/>
              </a:ext>
            </a:extLst>
          </p:cNvPr>
          <p:cNvSpPr/>
          <p:nvPr/>
        </p:nvSpPr>
        <p:spPr>
          <a:xfrm rot="10800000">
            <a:off x="4048854" y="2791562"/>
            <a:ext cx="1732086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DD1236-2EC2-4B4A-8F43-A6D89199B100}"/>
              </a:ext>
            </a:extLst>
          </p:cNvPr>
          <p:cNvSpPr/>
          <p:nvPr/>
        </p:nvSpPr>
        <p:spPr>
          <a:xfrm rot="5400000">
            <a:off x="7100514" y="3706689"/>
            <a:ext cx="1296869" cy="5099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EF5C853F-918B-4D53-8D94-A90931EDE8EE}"/>
              </a:ext>
            </a:extLst>
          </p:cNvPr>
          <p:cNvSpPr/>
          <p:nvPr/>
        </p:nvSpPr>
        <p:spPr>
          <a:xfrm rot="10800000">
            <a:off x="6179523" y="4755176"/>
            <a:ext cx="2173168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83F1F8A9-1D36-4859-AB77-96D08EE8E155}"/>
              </a:ext>
            </a:extLst>
          </p:cNvPr>
          <p:cNvSpPr/>
          <p:nvPr/>
        </p:nvSpPr>
        <p:spPr>
          <a:xfrm rot="5400000">
            <a:off x="7737953" y="4361718"/>
            <a:ext cx="1296869" cy="509953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867FC1AA-8753-485A-97A3-2C24739365C4}"/>
              </a:ext>
            </a:extLst>
          </p:cNvPr>
          <p:cNvSpPr/>
          <p:nvPr/>
        </p:nvSpPr>
        <p:spPr>
          <a:xfrm>
            <a:off x="2222992" y="3767498"/>
            <a:ext cx="964929" cy="36000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20C3EE-3A86-4391-B1CC-96523A237BE3}"/>
              </a:ext>
            </a:extLst>
          </p:cNvPr>
          <p:cNvSpPr/>
          <p:nvPr/>
        </p:nvSpPr>
        <p:spPr>
          <a:xfrm rot="5400000">
            <a:off x="1670774" y="4326054"/>
            <a:ext cx="1477111" cy="360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0B97EC-5414-4B24-AE8C-286CD86E233F}"/>
              </a:ext>
            </a:extLst>
          </p:cNvPr>
          <p:cNvSpPr/>
          <p:nvPr/>
        </p:nvSpPr>
        <p:spPr>
          <a:xfrm rot="5400000">
            <a:off x="2359486" y="4416175"/>
            <a:ext cx="1296869" cy="360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A880853-FA12-4EA7-A2E4-AF9196B15C55}"/>
              </a:ext>
            </a:extLst>
          </p:cNvPr>
          <p:cNvSpPr/>
          <p:nvPr/>
        </p:nvSpPr>
        <p:spPr>
          <a:xfrm rot="10800000">
            <a:off x="1858111" y="5302253"/>
            <a:ext cx="1732087" cy="36000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E3B2D928-7C17-4B36-838B-66B5C08741D4}"/>
              </a:ext>
            </a:extLst>
          </p:cNvPr>
          <p:cNvSpPr/>
          <p:nvPr/>
        </p:nvSpPr>
        <p:spPr>
          <a:xfrm rot="5400000">
            <a:off x="2943996" y="4935062"/>
            <a:ext cx="1080000" cy="36000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375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Nordin</dc:creator>
  <cp:lastModifiedBy>Jan Nordin</cp:lastModifiedBy>
  <cp:revision>18</cp:revision>
  <dcterms:created xsi:type="dcterms:W3CDTF">2019-04-06T17:09:13Z</dcterms:created>
  <dcterms:modified xsi:type="dcterms:W3CDTF">2019-04-07T18:01:25Z</dcterms:modified>
</cp:coreProperties>
</file>