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77" r:id="rId3"/>
    <p:sldId id="278" r:id="rId4"/>
    <p:sldId id="279" r:id="rId5"/>
    <p:sldId id="280" r:id="rId6"/>
    <p:sldId id="281" r:id="rId7"/>
    <p:sldId id="297" r:id="rId8"/>
    <p:sldId id="282" r:id="rId9"/>
    <p:sldId id="304" r:id="rId10"/>
    <p:sldId id="289" r:id="rId11"/>
    <p:sldId id="301" r:id="rId12"/>
    <p:sldId id="302" r:id="rId13"/>
    <p:sldId id="287" r:id="rId14"/>
    <p:sldId id="299" r:id="rId15"/>
    <p:sldId id="258" r:id="rId16"/>
    <p:sldId id="306" r:id="rId17"/>
    <p:sldId id="292" r:id="rId18"/>
    <p:sldId id="293" r:id="rId19"/>
    <p:sldId id="305" r:id="rId20"/>
    <p:sldId id="272" r:id="rId21"/>
    <p:sldId id="274" r:id="rId22"/>
    <p:sldId id="303" r:id="rId23"/>
    <p:sldId id="283" r:id="rId24"/>
    <p:sldId id="300" r:id="rId25"/>
    <p:sldId id="288" r:id="rId26"/>
    <p:sldId id="298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595" autoAdjust="0"/>
  </p:normalViewPr>
  <p:slideViewPr>
    <p:cSldViewPr>
      <p:cViewPr varScale="1">
        <p:scale>
          <a:sx n="54" d="100"/>
          <a:sy n="54" d="100"/>
        </p:scale>
        <p:origin x="144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274C-9A9E-4860-B9F0-64849212F1A3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F3644-9639-472F-A163-0267C30AA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1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6C544-7D3E-41F3-95A8-E9CC01AF52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1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6C544-7D3E-41F3-95A8-E9CC01AF52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80257" y="3242802"/>
            <a:ext cx="12925926" cy="13713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500" dirty="0">
                <a:solidFill>
                  <a:srgbClr val="1187CF"/>
                </a:solidFill>
                <a:latin typeface="G마켓 산스 Medium" pitchFamily="34" charset="0"/>
                <a:cs typeface="G마켓 산스 Medium" pitchFamily="34" charset="0"/>
              </a:rPr>
              <a:t>Drug Recommendation</a:t>
            </a:r>
            <a:endParaRPr lang="en-US"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3782595" y="5067300"/>
            <a:ext cx="10771605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-400" dirty="0">
                <a:solidFill>
                  <a:srgbClr val="EEEEEE"/>
                </a:solidFill>
                <a:latin typeface="G마켓 산스 Light" pitchFamily="50" charset="-127"/>
                <a:ea typeface="G마켓 산스 Light" pitchFamily="50" charset="-127"/>
              </a:rPr>
              <a:t>21. 06. 23 (</a:t>
            </a:r>
            <a:r>
              <a:rPr lang="ko-KR" altLang="en-US" sz="3200" kern="0" spc="-400" dirty="0">
                <a:solidFill>
                  <a:srgbClr val="EEEEEE"/>
                </a:solidFill>
                <a:latin typeface="G마켓 산스 Light" pitchFamily="50" charset="-127"/>
                <a:ea typeface="G마켓 산스 Light" pitchFamily="50" charset="-127"/>
              </a:rPr>
              <a:t>수</a:t>
            </a:r>
            <a:r>
              <a:rPr lang="en-US" sz="3200" kern="0" spc="-400" dirty="0">
                <a:solidFill>
                  <a:srgbClr val="EEEEEE"/>
                </a:solidFill>
                <a:latin typeface="G마켓 산스 Light" pitchFamily="50" charset="-127"/>
                <a:ea typeface="G마켓 산스 Light" pitchFamily="50" charset="-127"/>
              </a:rPr>
              <a:t>)</a:t>
            </a:r>
            <a:endParaRPr lang="en-US" sz="1000" dirty="0">
              <a:latin typeface="G마켓 산스 Light" pitchFamily="50" charset="-127"/>
              <a:ea typeface="G마켓 산스 Light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680257" y="6069497"/>
            <a:ext cx="5589138" cy="571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kern="0" spc="-200" dirty="0">
                <a:solidFill>
                  <a:srgbClr val="1187C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Medium" pitchFamily="34" charset="0"/>
              </a:rPr>
              <a:t>김준기 배홍직 이상목 </a:t>
            </a:r>
            <a:r>
              <a:rPr lang="ko-KR" altLang="en-US" sz="2400" kern="0" spc="-200" dirty="0" err="1">
                <a:solidFill>
                  <a:srgbClr val="1187C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Medium" pitchFamily="34" charset="0"/>
              </a:rPr>
              <a:t>이준병</a:t>
            </a:r>
            <a:r>
              <a:rPr lang="ko-KR" altLang="en-US" sz="2400" kern="0" spc="-200" dirty="0">
                <a:solidFill>
                  <a:srgbClr val="1187C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G마켓 산스 Medium" pitchFamily="34" charset="0"/>
              </a:rPr>
              <a:t> 이현준</a:t>
            </a:r>
            <a:endParaRPr 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43220" y="6069503"/>
            <a:ext cx="2154319" cy="571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400" kern="0" spc="-200" dirty="0">
                <a:solidFill>
                  <a:srgbClr val="1187CF"/>
                </a:solidFill>
                <a:latin typeface="G마켓 산스 Medium" pitchFamily="50" charset="-127"/>
                <a:ea typeface="G마켓 산스 Medium" pitchFamily="50" charset="-127"/>
                <a:cs typeface="G마켓 산스 Medium" pitchFamily="34" charset="0"/>
              </a:rPr>
              <a:t>발표자</a:t>
            </a:r>
            <a:r>
              <a:rPr lang="en-US" altLang="ko-KR" sz="2400" kern="0" spc="-200" dirty="0">
                <a:solidFill>
                  <a:srgbClr val="1187CF"/>
                </a:solidFill>
                <a:latin typeface="G마켓 산스 Medium" pitchFamily="50" charset="-127"/>
                <a:ea typeface="G마켓 산스 Medium" pitchFamily="50" charset="-127"/>
                <a:cs typeface="G마켓 산스 Medium" pitchFamily="34" charset="0"/>
              </a:rPr>
              <a:t> : </a:t>
            </a:r>
            <a:r>
              <a:rPr lang="ko-KR" altLang="en-US" sz="2400" kern="0" spc="-200" dirty="0">
                <a:solidFill>
                  <a:srgbClr val="1187CF"/>
                </a:solidFill>
                <a:latin typeface="G마켓 산스 Medium" pitchFamily="50" charset="-127"/>
                <a:ea typeface="G마켓 산스 Medium" pitchFamily="50" charset="-127"/>
                <a:cs typeface="G마켓 산스 Medium" pitchFamily="34" charset="0"/>
              </a:rPr>
              <a:t>이상목</a:t>
            </a:r>
            <a:endParaRPr lang="en-US" sz="2400" dirty="0"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MLP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700313" y="1943100"/>
            <a:ext cx="7910287" cy="8824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다층 </a:t>
            </a:r>
            <a:r>
              <a:rPr lang="ko-KR" altLang="en-US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퍼셉트론을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이용한 모델 학습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DD2BF75-D187-4179-A3D1-4E7BEB4F0828}"/>
              </a:ext>
            </a:extLst>
          </p:cNvPr>
          <p:cNvSpPr/>
          <p:nvPr/>
        </p:nvSpPr>
        <p:spPr>
          <a:xfrm>
            <a:off x="6322746" y="35463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A275C0-5FF4-4138-865F-88117B8653DD}"/>
              </a:ext>
            </a:extLst>
          </p:cNvPr>
          <p:cNvSpPr/>
          <p:nvPr/>
        </p:nvSpPr>
        <p:spPr>
          <a:xfrm>
            <a:off x="6322746" y="454005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A44361-BAC9-4940-9561-14825F37C2E1}"/>
              </a:ext>
            </a:extLst>
          </p:cNvPr>
          <p:cNvSpPr/>
          <p:nvPr/>
        </p:nvSpPr>
        <p:spPr>
          <a:xfrm>
            <a:off x="6322746" y="61341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91E25D7-5075-4D6B-B068-4CA6983A8A79}"/>
              </a:ext>
            </a:extLst>
          </p:cNvPr>
          <p:cNvSpPr/>
          <p:nvPr/>
        </p:nvSpPr>
        <p:spPr>
          <a:xfrm>
            <a:off x="6322746" y="71277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D5504E-ECDF-4940-AE2D-9D4C3253A740}"/>
              </a:ext>
            </a:extLst>
          </p:cNvPr>
          <p:cNvSpPr/>
          <p:nvPr/>
        </p:nvSpPr>
        <p:spPr>
          <a:xfrm>
            <a:off x="3884346" y="4454624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7E19E7-F9CB-4239-AEE2-172A88C3231F}"/>
              </a:ext>
            </a:extLst>
          </p:cNvPr>
          <p:cNvSpPr/>
          <p:nvPr/>
        </p:nvSpPr>
        <p:spPr>
          <a:xfrm>
            <a:off x="3884346" y="54483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A3E701C-CD1D-45CB-8703-EDA97EEE78E9}"/>
              </a:ext>
            </a:extLst>
          </p:cNvPr>
          <p:cNvSpPr/>
          <p:nvPr/>
        </p:nvSpPr>
        <p:spPr>
          <a:xfrm>
            <a:off x="3884346" y="64419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4CBA78D-7149-444D-AD5D-B111301816D6}"/>
              </a:ext>
            </a:extLst>
          </p:cNvPr>
          <p:cNvSpPr/>
          <p:nvPr/>
        </p:nvSpPr>
        <p:spPr>
          <a:xfrm>
            <a:off x="8761146" y="35463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4D52F6-81D8-4ED5-BCAE-0024DC15A3A6}"/>
              </a:ext>
            </a:extLst>
          </p:cNvPr>
          <p:cNvSpPr/>
          <p:nvPr/>
        </p:nvSpPr>
        <p:spPr>
          <a:xfrm>
            <a:off x="8761146" y="454005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1AC173-A56E-4213-A9A4-5344427DD1E5}"/>
              </a:ext>
            </a:extLst>
          </p:cNvPr>
          <p:cNvSpPr/>
          <p:nvPr/>
        </p:nvSpPr>
        <p:spPr>
          <a:xfrm>
            <a:off x="8761146" y="61341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3DC502-A1D4-4F7B-9937-CB053057F105}"/>
              </a:ext>
            </a:extLst>
          </p:cNvPr>
          <p:cNvSpPr/>
          <p:nvPr/>
        </p:nvSpPr>
        <p:spPr>
          <a:xfrm>
            <a:off x="8761146" y="71277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5A9B38-7191-4242-A7BF-D8A0A47DB2CB}"/>
              </a:ext>
            </a:extLst>
          </p:cNvPr>
          <p:cNvSpPr/>
          <p:nvPr/>
        </p:nvSpPr>
        <p:spPr>
          <a:xfrm>
            <a:off x="11199546" y="35463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C5F7EE-7711-4520-99AB-6B28593093E4}"/>
              </a:ext>
            </a:extLst>
          </p:cNvPr>
          <p:cNvSpPr/>
          <p:nvPr/>
        </p:nvSpPr>
        <p:spPr>
          <a:xfrm>
            <a:off x="11199546" y="454005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A544FC-921E-4416-9DC7-F22C6496AD26}"/>
              </a:ext>
            </a:extLst>
          </p:cNvPr>
          <p:cNvSpPr/>
          <p:nvPr/>
        </p:nvSpPr>
        <p:spPr>
          <a:xfrm>
            <a:off x="11199546" y="61341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3DACF9B-5FAC-4C24-8AE2-0573C3BDDB46}"/>
              </a:ext>
            </a:extLst>
          </p:cNvPr>
          <p:cNvSpPr/>
          <p:nvPr/>
        </p:nvSpPr>
        <p:spPr>
          <a:xfrm>
            <a:off x="11199546" y="71277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C4F3D6-C4C1-4002-861D-E02D3C8627D7}"/>
              </a:ext>
            </a:extLst>
          </p:cNvPr>
          <p:cNvSpPr/>
          <p:nvPr/>
        </p:nvSpPr>
        <p:spPr>
          <a:xfrm>
            <a:off x="13561748" y="35463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D33517-9823-4FDC-9B2B-650DA9BE7214}"/>
              </a:ext>
            </a:extLst>
          </p:cNvPr>
          <p:cNvSpPr/>
          <p:nvPr/>
        </p:nvSpPr>
        <p:spPr>
          <a:xfrm>
            <a:off x="13561748" y="454005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B5EA82-20BC-484D-9D83-094118ECDAE4}"/>
              </a:ext>
            </a:extLst>
          </p:cNvPr>
          <p:cNvSpPr/>
          <p:nvPr/>
        </p:nvSpPr>
        <p:spPr>
          <a:xfrm>
            <a:off x="13561748" y="61341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CAB457-5CDF-4D51-9A16-9C00135A2B5C}"/>
              </a:ext>
            </a:extLst>
          </p:cNvPr>
          <p:cNvSpPr/>
          <p:nvPr/>
        </p:nvSpPr>
        <p:spPr>
          <a:xfrm>
            <a:off x="13561748" y="7127776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C966AE9-B14D-4E8C-A581-9D92D3BF614B}"/>
              </a:ext>
            </a:extLst>
          </p:cNvPr>
          <p:cNvSpPr/>
          <p:nvPr/>
        </p:nvSpPr>
        <p:spPr>
          <a:xfrm>
            <a:off x="13561748" y="2552700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3CD2503-47D6-4482-B85C-C86DF606E259}"/>
              </a:ext>
            </a:extLst>
          </p:cNvPr>
          <p:cNvSpPr/>
          <p:nvPr/>
        </p:nvSpPr>
        <p:spPr>
          <a:xfrm>
            <a:off x="13561748" y="8121452"/>
            <a:ext cx="685800" cy="685800"/>
          </a:xfrm>
          <a:prstGeom prst="ellipse">
            <a:avLst/>
          </a:prstGeom>
          <a:solidFill>
            <a:schemeClr val="bg1"/>
          </a:solidFill>
          <a:ln>
            <a:solidFill>
              <a:srgbClr val="1187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60B893-3327-4606-AEA4-79D5A6E8C2D0}"/>
              </a:ext>
            </a:extLst>
          </p:cNvPr>
          <p:cNvCxnSpPr>
            <a:cxnSpLocks/>
            <a:stCxn id="12" idx="6"/>
            <a:endCxn id="3" idx="2"/>
          </p:cNvCxnSpPr>
          <p:nvPr/>
        </p:nvCxnSpPr>
        <p:spPr>
          <a:xfrm flipV="1">
            <a:off x="4570146" y="3889276"/>
            <a:ext cx="1752600" cy="9082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B8F8ED5-BFD6-4665-80B1-F95393F11209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>
            <a:off x="4570146" y="4797524"/>
            <a:ext cx="1752600" cy="854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83C40E-1BF6-4FFC-8F61-BC1E3B1EBCEC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>
            <a:off x="4570146" y="4797524"/>
            <a:ext cx="1752600" cy="16794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E0BCC42-065A-4254-8406-DB363BA7254F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4570146" y="4797524"/>
            <a:ext cx="1752600" cy="26731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D175C2-4C30-4460-87CA-FBCAD202A3A2}"/>
              </a:ext>
            </a:extLst>
          </p:cNvPr>
          <p:cNvCxnSpPr>
            <a:cxnSpLocks/>
          </p:cNvCxnSpPr>
          <p:nvPr/>
        </p:nvCxnSpPr>
        <p:spPr>
          <a:xfrm flipV="1">
            <a:off x="4570146" y="4865440"/>
            <a:ext cx="1752600" cy="9082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23C585-C8B6-4544-8D1F-AE20C14F15C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570146" y="6767364"/>
            <a:ext cx="1752600" cy="7033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A35A0C8-DA90-4206-990C-61F7A03D302D}"/>
              </a:ext>
            </a:extLst>
          </p:cNvPr>
          <p:cNvCxnSpPr>
            <a:cxnSpLocks/>
          </p:cNvCxnSpPr>
          <p:nvPr/>
        </p:nvCxnSpPr>
        <p:spPr>
          <a:xfrm>
            <a:off x="4570146" y="5805873"/>
            <a:ext cx="1752600" cy="7033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B0EE5B-C8BC-4996-B41F-1B9503141C7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570146" y="6477000"/>
            <a:ext cx="1752600" cy="3078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07579FA-EB19-47F0-8C8D-A825147B61F2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570146" y="4882952"/>
            <a:ext cx="1752600" cy="19019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AA2FD8-6016-4013-AA5D-333ED6AB9538}"/>
              </a:ext>
            </a:extLst>
          </p:cNvPr>
          <p:cNvCxnSpPr>
            <a:cxnSpLocks/>
            <a:stCxn id="14" idx="6"/>
            <a:endCxn id="3" idx="2"/>
          </p:cNvCxnSpPr>
          <p:nvPr/>
        </p:nvCxnSpPr>
        <p:spPr>
          <a:xfrm flipV="1">
            <a:off x="4570146" y="3889276"/>
            <a:ext cx="1752600" cy="28956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D46E8CC-3C11-4BFE-92AF-D17C21E2A88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570146" y="3889276"/>
            <a:ext cx="1752600" cy="18882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7597AB-99AB-497B-8A52-9CB6350D1847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70146" y="5791200"/>
            <a:ext cx="1752600" cy="165971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DE5EE9-2C6C-47DA-BEEC-39DC802F4C2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008546" y="3889276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6C90760-E18B-4035-8A92-01B9B468F77E}"/>
              </a:ext>
            </a:extLst>
          </p:cNvPr>
          <p:cNvCxnSpPr>
            <a:cxnSpLocks/>
          </p:cNvCxnSpPr>
          <p:nvPr/>
        </p:nvCxnSpPr>
        <p:spPr>
          <a:xfrm>
            <a:off x="7008546" y="488295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8F15B9A-0FA0-4E7D-8D2C-D11D85B264D5}"/>
              </a:ext>
            </a:extLst>
          </p:cNvPr>
          <p:cNvCxnSpPr>
            <a:cxnSpLocks/>
          </p:cNvCxnSpPr>
          <p:nvPr/>
        </p:nvCxnSpPr>
        <p:spPr>
          <a:xfrm>
            <a:off x="7008546" y="6448365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81E05D0-FC8A-48D1-941F-85694FA5393D}"/>
              </a:ext>
            </a:extLst>
          </p:cNvPr>
          <p:cNvCxnSpPr>
            <a:cxnSpLocks/>
          </p:cNvCxnSpPr>
          <p:nvPr/>
        </p:nvCxnSpPr>
        <p:spPr>
          <a:xfrm>
            <a:off x="7008546" y="747872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F81F148-D6FE-482F-9702-824F8821DC6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7008546" y="6477000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07B0355-FAC0-4406-B6D2-C2CE6DDB713B}"/>
              </a:ext>
            </a:extLst>
          </p:cNvPr>
          <p:cNvCxnSpPr>
            <a:cxnSpLocks/>
          </p:cNvCxnSpPr>
          <p:nvPr/>
        </p:nvCxnSpPr>
        <p:spPr>
          <a:xfrm flipV="1">
            <a:off x="7008546" y="3865612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8ED9FBE-5E69-4945-8718-7DA74465F798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7008546" y="3889276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CEA83A0-5F31-4C21-9345-B16BBEC4CB61}"/>
              </a:ext>
            </a:extLst>
          </p:cNvPr>
          <p:cNvCxnSpPr>
            <a:cxnSpLocks/>
          </p:cNvCxnSpPr>
          <p:nvPr/>
        </p:nvCxnSpPr>
        <p:spPr>
          <a:xfrm>
            <a:off x="7008546" y="6471085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3F3F6D-600C-4A16-9784-ED019023D7A4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7008546" y="38892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EDA84-B4B0-4A56-A055-AEB6F4C5002B}"/>
              </a:ext>
            </a:extLst>
          </p:cNvPr>
          <p:cNvCxnSpPr>
            <a:cxnSpLocks/>
          </p:cNvCxnSpPr>
          <p:nvPr/>
        </p:nvCxnSpPr>
        <p:spPr>
          <a:xfrm>
            <a:off x="7008546" y="48333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62A28C0-20C3-465F-895E-4F51D32D50D4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700854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F83580E-B560-409E-A7FB-A8DB97E909A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700854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F89343D-CFEA-4BAB-99C0-1C7D88699B8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700854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86DB947-FEDC-4946-B8DE-29777F1905A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008546" y="4882952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EF8A6C6-665E-41CC-877F-6E831313F15F}"/>
              </a:ext>
            </a:extLst>
          </p:cNvPr>
          <p:cNvCxnSpPr>
            <a:cxnSpLocks/>
          </p:cNvCxnSpPr>
          <p:nvPr/>
        </p:nvCxnSpPr>
        <p:spPr>
          <a:xfrm flipV="1">
            <a:off x="7008546" y="3860760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0DA4656-3895-4DDE-B0CE-3DB7AAA7FFA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700854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D77712-FA9F-405A-8A69-948FBA987A35}"/>
              </a:ext>
            </a:extLst>
          </p:cNvPr>
          <p:cNvCxnSpPr>
            <a:cxnSpLocks/>
          </p:cNvCxnSpPr>
          <p:nvPr/>
        </p:nvCxnSpPr>
        <p:spPr>
          <a:xfrm>
            <a:off x="9466826" y="3889276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55300ED-5D1C-449D-9F17-4E949CD740B4}"/>
              </a:ext>
            </a:extLst>
          </p:cNvPr>
          <p:cNvCxnSpPr>
            <a:cxnSpLocks/>
          </p:cNvCxnSpPr>
          <p:nvPr/>
        </p:nvCxnSpPr>
        <p:spPr>
          <a:xfrm>
            <a:off x="9466826" y="488295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6FFC4F1-5DA3-40BD-B19E-25DB1A01744A}"/>
              </a:ext>
            </a:extLst>
          </p:cNvPr>
          <p:cNvCxnSpPr>
            <a:cxnSpLocks/>
          </p:cNvCxnSpPr>
          <p:nvPr/>
        </p:nvCxnSpPr>
        <p:spPr>
          <a:xfrm>
            <a:off x="9466826" y="6448365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73C16F-4B27-4E40-AC80-D489C5A71524}"/>
              </a:ext>
            </a:extLst>
          </p:cNvPr>
          <p:cNvCxnSpPr>
            <a:cxnSpLocks/>
          </p:cNvCxnSpPr>
          <p:nvPr/>
        </p:nvCxnSpPr>
        <p:spPr>
          <a:xfrm>
            <a:off x="9466826" y="747872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969FA8-1CEF-4798-9C29-185DDF4BEC9C}"/>
              </a:ext>
            </a:extLst>
          </p:cNvPr>
          <p:cNvCxnSpPr>
            <a:cxnSpLocks/>
          </p:cNvCxnSpPr>
          <p:nvPr/>
        </p:nvCxnSpPr>
        <p:spPr>
          <a:xfrm flipV="1">
            <a:off x="9466826" y="6477000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E9AE349-36E3-4463-91AC-6D6A1FA30CBE}"/>
              </a:ext>
            </a:extLst>
          </p:cNvPr>
          <p:cNvCxnSpPr>
            <a:cxnSpLocks/>
          </p:cNvCxnSpPr>
          <p:nvPr/>
        </p:nvCxnSpPr>
        <p:spPr>
          <a:xfrm flipV="1">
            <a:off x="9466826" y="3865612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654D8C5-DF0E-40A7-8061-2C91149BDA9A}"/>
              </a:ext>
            </a:extLst>
          </p:cNvPr>
          <p:cNvCxnSpPr>
            <a:cxnSpLocks/>
          </p:cNvCxnSpPr>
          <p:nvPr/>
        </p:nvCxnSpPr>
        <p:spPr>
          <a:xfrm>
            <a:off x="9466826" y="3889276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7C40CBE-C1C4-43A5-BCE1-22EF3902E639}"/>
              </a:ext>
            </a:extLst>
          </p:cNvPr>
          <p:cNvCxnSpPr>
            <a:cxnSpLocks/>
          </p:cNvCxnSpPr>
          <p:nvPr/>
        </p:nvCxnSpPr>
        <p:spPr>
          <a:xfrm>
            <a:off x="9466826" y="6471085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17DA7E3-54C4-4DCB-8309-97B868BA54AC}"/>
              </a:ext>
            </a:extLst>
          </p:cNvPr>
          <p:cNvCxnSpPr>
            <a:cxnSpLocks/>
          </p:cNvCxnSpPr>
          <p:nvPr/>
        </p:nvCxnSpPr>
        <p:spPr>
          <a:xfrm>
            <a:off x="9466826" y="38892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29C3D84-D059-4FA5-A5F4-9943B647F0F1}"/>
              </a:ext>
            </a:extLst>
          </p:cNvPr>
          <p:cNvCxnSpPr>
            <a:cxnSpLocks/>
          </p:cNvCxnSpPr>
          <p:nvPr/>
        </p:nvCxnSpPr>
        <p:spPr>
          <a:xfrm>
            <a:off x="9466826" y="48333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1FE6F23-0306-4098-ACC2-4D478B2B7C54}"/>
              </a:ext>
            </a:extLst>
          </p:cNvPr>
          <p:cNvCxnSpPr>
            <a:cxnSpLocks/>
          </p:cNvCxnSpPr>
          <p:nvPr/>
        </p:nvCxnSpPr>
        <p:spPr>
          <a:xfrm>
            <a:off x="946682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28E634E-AC13-4293-9B58-3D393639C67E}"/>
              </a:ext>
            </a:extLst>
          </p:cNvPr>
          <p:cNvCxnSpPr>
            <a:cxnSpLocks/>
          </p:cNvCxnSpPr>
          <p:nvPr/>
        </p:nvCxnSpPr>
        <p:spPr>
          <a:xfrm>
            <a:off x="946682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9FE8DCF-65B2-44FD-9712-3F30A483851B}"/>
              </a:ext>
            </a:extLst>
          </p:cNvPr>
          <p:cNvCxnSpPr>
            <a:cxnSpLocks/>
          </p:cNvCxnSpPr>
          <p:nvPr/>
        </p:nvCxnSpPr>
        <p:spPr>
          <a:xfrm flipV="1">
            <a:off x="946682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AD3918-BA6F-4DFC-9215-E67FC7E184C9}"/>
              </a:ext>
            </a:extLst>
          </p:cNvPr>
          <p:cNvCxnSpPr>
            <a:cxnSpLocks/>
          </p:cNvCxnSpPr>
          <p:nvPr/>
        </p:nvCxnSpPr>
        <p:spPr>
          <a:xfrm flipV="1">
            <a:off x="9466826" y="4882952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CDBCB51-DAB9-4CCF-AF8E-7866E4526BA9}"/>
              </a:ext>
            </a:extLst>
          </p:cNvPr>
          <p:cNvCxnSpPr>
            <a:cxnSpLocks/>
          </p:cNvCxnSpPr>
          <p:nvPr/>
        </p:nvCxnSpPr>
        <p:spPr>
          <a:xfrm flipV="1">
            <a:off x="9466826" y="3860760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82F024E-E449-449F-A3C5-B61E21C4ED20}"/>
              </a:ext>
            </a:extLst>
          </p:cNvPr>
          <p:cNvCxnSpPr>
            <a:cxnSpLocks/>
          </p:cNvCxnSpPr>
          <p:nvPr/>
        </p:nvCxnSpPr>
        <p:spPr>
          <a:xfrm flipV="1">
            <a:off x="946682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4A3A8FC-2F67-4182-B541-B4508C560186}"/>
              </a:ext>
            </a:extLst>
          </p:cNvPr>
          <p:cNvCxnSpPr>
            <a:cxnSpLocks/>
          </p:cNvCxnSpPr>
          <p:nvPr/>
        </p:nvCxnSpPr>
        <p:spPr>
          <a:xfrm>
            <a:off x="11809146" y="3889276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E66341F-8C49-41AB-AB8E-5CCFADC9953D}"/>
              </a:ext>
            </a:extLst>
          </p:cNvPr>
          <p:cNvCxnSpPr>
            <a:cxnSpLocks/>
          </p:cNvCxnSpPr>
          <p:nvPr/>
        </p:nvCxnSpPr>
        <p:spPr>
          <a:xfrm>
            <a:off x="11809146" y="488295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F53B27F-7F43-4BE5-A1BD-9B804E48C32A}"/>
              </a:ext>
            </a:extLst>
          </p:cNvPr>
          <p:cNvCxnSpPr>
            <a:cxnSpLocks/>
          </p:cNvCxnSpPr>
          <p:nvPr/>
        </p:nvCxnSpPr>
        <p:spPr>
          <a:xfrm>
            <a:off x="11809146" y="6448365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65FD178-A114-4C6D-8CFE-22D23E6726C3}"/>
              </a:ext>
            </a:extLst>
          </p:cNvPr>
          <p:cNvCxnSpPr>
            <a:cxnSpLocks/>
          </p:cNvCxnSpPr>
          <p:nvPr/>
        </p:nvCxnSpPr>
        <p:spPr>
          <a:xfrm>
            <a:off x="11809146" y="7478722"/>
            <a:ext cx="1790699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3E1F509-73C4-4C6E-AA9D-BEBF62A3A471}"/>
              </a:ext>
            </a:extLst>
          </p:cNvPr>
          <p:cNvCxnSpPr>
            <a:cxnSpLocks/>
          </p:cNvCxnSpPr>
          <p:nvPr/>
        </p:nvCxnSpPr>
        <p:spPr>
          <a:xfrm flipV="1">
            <a:off x="11809146" y="6477000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E3B931A-72B2-4BC8-AADC-5EF6C33CA1DB}"/>
              </a:ext>
            </a:extLst>
          </p:cNvPr>
          <p:cNvCxnSpPr>
            <a:cxnSpLocks/>
          </p:cNvCxnSpPr>
          <p:nvPr/>
        </p:nvCxnSpPr>
        <p:spPr>
          <a:xfrm flipV="1">
            <a:off x="11809146" y="3865612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A9CF9E7-66C4-4E48-B257-B68D39452E50}"/>
              </a:ext>
            </a:extLst>
          </p:cNvPr>
          <p:cNvCxnSpPr>
            <a:cxnSpLocks/>
          </p:cNvCxnSpPr>
          <p:nvPr/>
        </p:nvCxnSpPr>
        <p:spPr>
          <a:xfrm>
            <a:off x="11809146" y="3889276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D33E420-4736-42B4-8287-9404A7A54931}"/>
              </a:ext>
            </a:extLst>
          </p:cNvPr>
          <p:cNvCxnSpPr>
            <a:cxnSpLocks/>
          </p:cNvCxnSpPr>
          <p:nvPr/>
        </p:nvCxnSpPr>
        <p:spPr>
          <a:xfrm>
            <a:off x="11809146" y="6471085"/>
            <a:ext cx="1752600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29155BE-B4AD-411D-925B-DFE9B1F2016D}"/>
              </a:ext>
            </a:extLst>
          </p:cNvPr>
          <p:cNvCxnSpPr>
            <a:cxnSpLocks/>
          </p:cNvCxnSpPr>
          <p:nvPr/>
        </p:nvCxnSpPr>
        <p:spPr>
          <a:xfrm>
            <a:off x="11809146" y="38892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0DB7190-0EAB-4A8E-A0DD-A20EF89D105F}"/>
              </a:ext>
            </a:extLst>
          </p:cNvPr>
          <p:cNvCxnSpPr>
            <a:cxnSpLocks/>
          </p:cNvCxnSpPr>
          <p:nvPr/>
        </p:nvCxnSpPr>
        <p:spPr>
          <a:xfrm>
            <a:off x="11809146" y="4833376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B05ADEC-12E3-4E35-9574-9434D8208485}"/>
              </a:ext>
            </a:extLst>
          </p:cNvPr>
          <p:cNvCxnSpPr>
            <a:cxnSpLocks/>
          </p:cNvCxnSpPr>
          <p:nvPr/>
        </p:nvCxnSpPr>
        <p:spPr>
          <a:xfrm>
            <a:off x="1180914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148C6D2-EB9D-48E6-8939-CE9171918138}"/>
              </a:ext>
            </a:extLst>
          </p:cNvPr>
          <p:cNvCxnSpPr>
            <a:cxnSpLocks/>
          </p:cNvCxnSpPr>
          <p:nvPr/>
        </p:nvCxnSpPr>
        <p:spPr>
          <a:xfrm>
            <a:off x="1180914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5362DF3-2C02-4314-BCB6-9C1C7364CD42}"/>
              </a:ext>
            </a:extLst>
          </p:cNvPr>
          <p:cNvCxnSpPr>
            <a:cxnSpLocks/>
          </p:cNvCxnSpPr>
          <p:nvPr/>
        </p:nvCxnSpPr>
        <p:spPr>
          <a:xfrm flipV="1">
            <a:off x="11809146" y="4882952"/>
            <a:ext cx="1752600" cy="159404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90746A3-713C-49C9-B71A-AE2F9ECBC902}"/>
              </a:ext>
            </a:extLst>
          </p:cNvPr>
          <p:cNvCxnSpPr>
            <a:cxnSpLocks/>
          </p:cNvCxnSpPr>
          <p:nvPr/>
        </p:nvCxnSpPr>
        <p:spPr>
          <a:xfrm flipV="1">
            <a:off x="11809146" y="4882952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18C34C1-6D11-4CAB-845E-8C70B074ABC9}"/>
              </a:ext>
            </a:extLst>
          </p:cNvPr>
          <p:cNvCxnSpPr>
            <a:cxnSpLocks/>
          </p:cNvCxnSpPr>
          <p:nvPr/>
        </p:nvCxnSpPr>
        <p:spPr>
          <a:xfrm flipV="1">
            <a:off x="11809146" y="3860760"/>
            <a:ext cx="1752600" cy="258772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BF7D558-54CE-4958-AE97-799772DB8C0A}"/>
              </a:ext>
            </a:extLst>
          </p:cNvPr>
          <p:cNvCxnSpPr>
            <a:cxnSpLocks/>
          </p:cNvCxnSpPr>
          <p:nvPr/>
        </p:nvCxnSpPr>
        <p:spPr>
          <a:xfrm flipV="1">
            <a:off x="11809146" y="3889276"/>
            <a:ext cx="1752600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87612A6-037B-4CAB-AF41-AFD941DD5FA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11885346" y="2895600"/>
            <a:ext cx="1676402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4DC7A21-C113-456B-AEA0-7BFE5AEBBA88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11885346" y="3889276"/>
            <a:ext cx="1676402" cy="45750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BC5655C0-B55A-46BD-A855-E98F31D7D607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11885346" y="2895600"/>
            <a:ext cx="1676402" cy="19873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2EAA810-5DD5-4879-97ED-1D7ACD178B52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V="1">
            <a:off x="11885346" y="2895600"/>
            <a:ext cx="1676402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B936BEA-C039-4170-A988-A9F5243117A2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V="1">
            <a:off x="11885346" y="2895600"/>
            <a:ext cx="1676402" cy="45750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3886D97-3E6C-4E7B-ACE2-BD2943C49B12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11885346" y="7470676"/>
            <a:ext cx="1676402" cy="9936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71AEA167-F9E8-48FC-91A9-FF6BEC0DF86C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11885346" y="6477000"/>
            <a:ext cx="1676402" cy="19873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CAC2D0C-649F-482B-A982-0690964860E6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11885346" y="4882952"/>
            <a:ext cx="1676402" cy="358140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bject 46">
            <a:extLst>
              <a:ext uri="{FF2B5EF4-FFF2-40B4-BE49-F238E27FC236}">
                <a16:creationId xmlns:a16="http://schemas.microsoft.com/office/drawing/2014/main" id="{2EDE61BD-FB33-4D1D-9084-7A5BD2C26030}"/>
              </a:ext>
            </a:extLst>
          </p:cNvPr>
          <p:cNvSpPr txBox="1"/>
          <p:nvPr/>
        </p:nvSpPr>
        <p:spPr>
          <a:xfrm>
            <a:off x="3426219" y="9029700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Layer</a:t>
            </a:r>
          </a:p>
        </p:txBody>
      </p:sp>
      <p:sp>
        <p:nvSpPr>
          <p:cNvPr id="169" name="Object 46">
            <a:extLst>
              <a:ext uri="{FF2B5EF4-FFF2-40B4-BE49-F238E27FC236}">
                <a16:creationId xmlns:a16="http://schemas.microsoft.com/office/drawing/2014/main" id="{2BDFBC7E-D191-4282-BC7D-A7EB55C5E247}"/>
              </a:ext>
            </a:extLst>
          </p:cNvPr>
          <p:cNvSpPr txBox="1"/>
          <p:nvPr/>
        </p:nvSpPr>
        <p:spPr>
          <a:xfrm>
            <a:off x="5864619" y="9029700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Dense Layer</a:t>
            </a:r>
          </a:p>
        </p:txBody>
      </p:sp>
      <p:sp>
        <p:nvSpPr>
          <p:cNvPr id="170" name="Object 46">
            <a:extLst>
              <a:ext uri="{FF2B5EF4-FFF2-40B4-BE49-F238E27FC236}">
                <a16:creationId xmlns:a16="http://schemas.microsoft.com/office/drawing/2014/main" id="{CDF05D4A-5548-4175-9783-B68A9DB5EE04}"/>
              </a:ext>
            </a:extLst>
          </p:cNvPr>
          <p:cNvSpPr txBox="1"/>
          <p:nvPr/>
        </p:nvSpPr>
        <p:spPr>
          <a:xfrm>
            <a:off x="8303019" y="9029700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Dense Layer</a:t>
            </a:r>
          </a:p>
        </p:txBody>
      </p:sp>
      <p:sp>
        <p:nvSpPr>
          <p:cNvPr id="171" name="Object 46">
            <a:extLst>
              <a:ext uri="{FF2B5EF4-FFF2-40B4-BE49-F238E27FC236}">
                <a16:creationId xmlns:a16="http://schemas.microsoft.com/office/drawing/2014/main" id="{4C6AD0F5-AF2A-47C7-91CA-4C30DC36E6D6}"/>
              </a:ext>
            </a:extLst>
          </p:cNvPr>
          <p:cNvSpPr txBox="1"/>
          <p:nvPr/>
        </p:nvSpPr>
        <p:spPr>
          <a:xfrm>
            <a:off x="10741419" y="9029700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Dense Layer</a:t>
            </a:r>
          </a:p>
        </p:txBody>
      </p:sp>
      <p:sp>
        <p:nvSpPr>
          <p:cNvPr id="172" name="Object 46">
            <a:extLst>
              <a:ext uri="{FF2B5EF4-FFF2-40B4-BE49-F238E27FC236}">
                <a16:creationId xmlns:a16="http://schemas.microsoft.com/office/drawing/2014/main" id="{4B0490BE-9534-4549-8C67-C4253D399F53}"/>
              </a:ext>
            </a:extLst>
          </p:cNvPr>
          <p:cNvSpPr txBox="1"/>
          <p:nvPr/>
        </p:nvSpPr>
        <p:spPr>
          <a:xfrm>
            <a:off x="12989785" y="9029700"/>
            <a:ext cx="1829725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Layer</a:t>
            </a:r>
          </a:p>
        </p:txBody>
      </p:sp>
      <p:sp>
        <p:nvSpPr>
          <p:cNvPr id="173" name="Object 46">
            <a:extLst>
              <a:ext uri="{FF2B5EF4-FFF2-40B4-BE49-F238E27FC236}">
                <a16:creationId xmlns:a16="http://schemas.microsoft.com/office/drawing/2014/main" id="{721D1541-A5A6-4A48-A4D4-21A63811264E}"/>
              </a:ext>
            </a:extLst>
          </p:cNvPr>
          <p:cNvSpPr txBox="1"/>
          <p:nvPr/>
        </p:nvSpPr>
        <p:spPr>
          <a:xfrm>
            <a:off x="1144164" y="5462973"/>
            <a:ext cx="1602054" cy="685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dirty="0">
                <a:latin typeface="NanumGothic" panose="020D0604000000000000" pitchFamily="34" charset="-127"/>
                <a:ea typeface="NanumGothic" panose="020D0604000000000000" pitchFamily="34" charset="-127"/>
              </a:rPr>
              <a:t>Input Vector</a:t>
            </a:r>
          </a:p>
        </p:txBody>
      </p:sp>
      <p:sp>
        <p:nvSpPr>
          <p:cNvPr id="174" name="Object 46">
            <a:extLst>
              <a:ext uri="{FF2B5EF4-FFF2-40B4-BE49-F238E27FC236}">
                <a16:creationId xmlns:a16="http://schemas.microsoft.com/office/drawing/2014/main" id="{6F52EBE7-E4BC-420D-82F3-38426C363028}"/>
              </a:ext>
            </a:extLst>
          </p:cNvPr>
          <p:cNvSpPr txBox="1"/>
          <p:nvPr/>
        </p:nvSpPr>
        <p:spPr>
          <a:xfrm>
            <a:off x="15390546" y="5462973"/>
            <a:ext cx="1602054" cy="685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Vector</a:t>
            </a:r>
          </a:p>
        </p:txBody>
      </p:sp>
      <p:sp>
        <p:nvSpPr>
          <p:cNvPr id="1001" name="화살표: 오른쪽 1000">
            <a:extLst>
              <a:ext uri="{FF2B5EF4-FFF2-40B4-BE49-F238E27FC236}">
                <a16:creationId xmlns:a16="http://schemas.microsoft.com/office/drawing/2014/main" id="{6A242E53-8C3B-4A73-87AD-6B0A77F01293}"/>
              </a:ext>
            </a:extLst>
          </p:cNvPr>
          <p:cNvSpPr/>
          <p:nvPr/>
        </p:nvSpPr>
        <p:spPr>
          <a:xfrm>
            <a:off x="2682394" y="5593481"/>
            <a:ext cx="973352" cy="555291"/>
          </a:xfrm>
          <a:prstGeom prst="rightArrow">
            <a:avLst>
              <a:gd name="adj1" fmla="val 50000"/>
              <a:gd name="adj2" fmla="val 978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화살표: 오른쪽 177">
            <a:extLst>
              <a:ext uri="{FF2B5EF4-FFF2-40B4-BE49-F238E27FC236}">
                <a16:creationId xmlns:a16="http://schemas.microsoft.com/office/drawing/2014/main" id="{3000067B-FFE9-4E74-8CC1-DAE270C22E5F}"/>
              </a:ext>
            </a:extLst>
          </p:cNvPr>
          <p:cNvSpPr/>
          <p:nvPr/>
        </p:nvSpPr>
        <p:spPr>
          <a:xfrm>
            <a:off x="14446670" y="5593481"/>
            <a:ext cx="973352" cy="555291"/>
          </a:xfrm>
          <a:prstGeom prst="rightArrow">
            <a:avLst>
              <a:gd name="adj1" fmla="val 50000"/>
              <a:gd name="adj2" fmla="val 978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Object 46">
            <a:extLst>
              <a:ext uri="{FF2B5EF4-FFF2-40B4-BE49-F238E27FC236}">
                <a16:creationId xmlns:a16="http://schemas.microsoft.com/office/drawing/2014/main" id="{995EE493-3F2F-49A1-9C83-0654E16A382E}"/>
              </a:ext>
            </a:extLst>
          </p:cNvPr>
          <p:cNvSpPr txBox="1"/>
          <p:nvPr/>
        </p:nvSpPr>
        <p:spPr>
          <a:xfrm>
            <a:off x="1168183" y="644067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(300,1)</a:t>
            </a:r>
          </a:p>
        </p:txBody>
      </p:sp>
      <p:sp>
        <p:nvSpPr>
          <p:cNvPr id="180" name="Object 46">
            <a:extLst>
              <a:ext uri="{FF2B5EF4-FFF2-40B4-BE49-F238E27FC236}">
                <a16:creationId xmlns:a16="http://schemas.microsoft.com/office/drawing/2014/main" id="{F8B65B70-A5FB-46D1-A3EA-91015F40B2D4}"/>
              </a:ext>
            </a:extLst>
          </p:cNvPr>
          <p:cNvSpPr txBox="1"/>
          <p:nvPr/>
        </p:nvSpPr>
        <p:spPr>
          <a:xfrm>
            <a:off x="15393859" y="644067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(809,1)</a:t>
            </a:r>
          </a:p>
        </p:txBody>
      </p:sp>
      <p:sp>
        <p:nvSpPr>
          <p:cNvPr id="181" name="Object 46">
            <a:extLst>
              <a:ext uri="{FF2B5EF4-FFF2-40B4-BE49-F238E27FC236}">
                <a16:creationId xmlns:a16="http://schemas.microsoft.com/office/drawing/2014/main" id="{065324C5-0EBF-4725-A993-4CC2A4E69306}"/>
              </a:ext>
            </a:extLst>
          </p:cNvPr>
          <p:cNvSpPr txBox="1"/>
          <p:nvPr/>
        </p:nvSpPr>
        <p:spPr>
          <a:xfrm>
            <a:off x="13103620" y="949959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(809)</a:t>
            </a:r>
          </a:p>
        </p:txBody>
      </p:sp>
      <p:sp>
        <p:nvSpPr>
          <p:cNvPr id="182" name="Object 46">
            <a:extLst>
              <a:ext uri="{FF2B5EF4-FFF2-40B4-BE49-F238E27FC236}">
                <a16:creationId xmlns:a16="http://schemas.microsoft.com/office/drawing/2014/main" id="{F82A094A-1D4F-4E9B-B6BB-8842978B9804}"/>
              </a:ext>
            </a:extLst>
          </p:cNvPr>
          <p:cNvSpPr txBox="1"/>
          <p:nvPr/>
        </p:nvSpPr>
        <p:spPr>
          <a:xfrm>
            <a:off x="10572653" y="9499596"/>
            <a:ext cx="2000347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 : </a:t>
            </a:r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512, </a:t>
            </a:r>
          </a:p>
          <a:p>
            <a:pPr algn="ctr"/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 : </a:t>
            </a:r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256)</a:t>
            </a:r>
          </a:p>
        </p:txBody>
      </p:sp>
      <p:sp>
        <p:nvSpPr>
          <p:cNvPr id="183" name="Object 46">
            <a:extLst>
              <a:ext uri="{FF2B5EF4-FFF2-40B4-BE49-F238E27FC236}">
                <a16:creationId xmlns:a16="http://schemas.microsoft.com/office/drawing/2014/main" id="{9DCF17C6-8A90-42F0-B855-C590BC64AE17}"/>
              </a:ext>
            </a:extLst>
          </p:cNvPr>
          <p:cNvSpPr txBox="1"/>
          <p:nvPr/>
        </p:nvSpPr>
        <p:spPr>
          <a:xfrm>
            <a:off x="8301165" y="949959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(512)</a:t>
            </a:r>
          </a:p>
        </p:txBody>
      </p:sp>
      <p:sp>
        <p:nvSpPr>
          <p:cNvPr id="184" name="Object 46">
            <a:extLst>
              <a:ext uri="{FF2B5EF4-FFF2-40B4-BE49-F238E27FC236}">
                <a16:creationId xmlns:a16="http://schemas.microsoft.com/office/drawing/2014/main" id="{883C2934-6AED-400B-ACF7-EF505418A644}"/>
              </a:ext>
            </a:extLst>
          </p:cNvPr>
          <p:cNvSpPr txBox="1"/>
          <p:nvPr/>
        </p:nvSpPr>
        <p:spPr>
          <a:xfrm>
            <a:off x="5860911" y="949959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(512)</a:t>
            </a:r>
          </a:p>
        </p:txBody>
      </p:sp>
      <p:sp>
        <p:nvSpPr>
          <p:cNvPr id="185" name="Object 46">
            <a:extLst>
              <a:ext uri="{FF2B5EF4-FFF2-40B4-BE49-F238E27FC236}">
                <a16:creationId xmlns:a16="http://schemas.microsoft.com/office/drawing/2014/main" id="{85D60522-0E74-40CA-AF3B-4FEEF01BDC7E}"/>
              </a:ext>
            </a:extLst>
          </p:cNvPr>
          <p:cNvSpPr txBox="1"/>
          <p:nvPr/>
        </p:nvSpPr>
        <p:spPr>
          <a:xfrm>
            <a:off x="3426219" y="9499596"/>
            <a:ext cx="1602054" cy="402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422114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MLP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121" name="Object 46">
            <a:extLst>
              <a:ext uri="{FF2B5EF4-FFF2-40B4-BE49-F238E27FC236}">
                <a16:creationId xmlns:a16="http://schemas.microsoft.com/office/drawing/2014/main" id="{01D76816-4C43-447E-A2AE-709875E2389B}"/>
              </a:ext>
            </a:extLst>
          </p:cNvPr>
          <p:cNvSpPr txBox="1"/>
          <p:nvPr/>
        </p:nvSpPr>
        <p:spPr>
          <a:xfrm>
            <a:off x="9753600" y="2476500"/>
            <a:ext cx="7910287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은닉층의 </a:t>
            </a:r>
            <a:r>
              <a:rPr lang="ko-KR" altLang="en-US" sz="3600" b="1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활성화 함수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성능이 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가장 좋다고 평가되는 </a:t>
            </a:r>
            <a:r>
              <a:rPr lang="en-US" altLang="ko-KR" sz="3600" b="1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relu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출력층은 하나의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condition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값을 예측 하기 위해 </a:t>
            </a:r>
            <a:r>
              <a:rPr lang="en-US" altLang="ko-KR" sz="36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softmax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Object 46">
            <a:extLst>
              <a:ext uri="{FF2B5EF4-FFF2-40B4-BE49-F238E27FC236}">
                <a16:creationId xmlns:a16="http://schemas.microsoft.com/office/drawing/2014/main" id="{66F79E37-A12B-42F3-8FF8-D5CC66985260}"/>
              </a:ext>
            </a:extLst>
          </p:cNvPr>
          <p:cNvSpPr txBox="1"/>
          <p:nvPr/>
        </p:nvSpPr>
        <p:spPr>
          <a:xfrm>
            <a:off x="9155243" y="6581038"/>
            <a:ext cx="9205686" cy="144303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Optimizer = </a:t>
            </a:r>
            <a:r>
              <a:rPr lang="en-US" sz="36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adam</a:t>
            </a:r>
            <a:endParaRPr lang="en-US" sz="3600" dirty="0">
              <a:solidFill>
                <a:srgbClr val="11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Loss_function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= </a:t>
            </a:r>
            <a:r>
              <a:rPr lang="en-US" altLang="ko-KR" sz="36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categorical_crossentropy</a:t>
            </a:r>
            <a:endParaRPr lang="en-US" altLang="ko-KR" sz="3600" dirty="0">
              <a:solidFill>
                <a:srgbClr val="11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sz="3600" dirty="0">
              <a:solidFill>
                <a:srgbClr val="11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Object 46">
            <a:extLst>
              <a:ext uri="{FF2B5EF4-FFF2-40B4-BE49-F238E27FC236}">
                <a16:creationId xmlns:a16="http://schemas.microsoft.com/office/drawing/2014/main" id="{0301F828-B770-4597-9437-424A9D4357FD}"/>
              </a:ext>
            </a:extLst>
          </p:cNvPr>
          <p:cNvSpPr txBox="1"/>
          <p:nvPr/>
        </p:nvSpPr>
        <p:spPr>
          <a:xfrm>
            <a:off x="9753599" y="8358293"/>
            <a:ext cx="7350016" cy="77551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Set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으로 정확도 평가 결과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약</a:t>
            </a:r>
            <a:r>
              <a:rPr lang="ko-KR" altLang="en-US" sz="36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600" b="1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53.9%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정확도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sz="3600" dirty="0">
              <a:solidFill>
                <a:srgbClr val="11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0CD35A-9D19-4DC8-96E5-C634D8D1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6" y="2324100"/>
            <a:ext cx="8198028" cy="5699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EF4EBD-1A09-4AAB-A2FA-D59C4356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19296"/>
            <a:ext cx="8734062" cy="15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MLP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121" name="Object 46">
            <a:extLst>
              <a:ext uri="{FF2B5EF4-FFF2-40B4-BE49-F238E27FC236}">
                <a16:creationId xmlns:a16="http://schemas.microsoft.com/office/drawing/2014/main" id="{01D76816-4C43-447E-A2AE-709875E2389B}"/>
              </a:ext>
            </a:extLst>
          </p:cNvPr>
          <p:cNvSpPr txBox="1"/>
          <p:nvPr/>
        </p:nvSpPr>
        <p:spPr>
          <a:xfrm>
            <a:off x="9756097" y="4034844"/>
            <a:ext cx="7620001" cy="221731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다른 것은 동일하나 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세번째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노드 수를 </a:t>
            </a:r>
            <a:r>
              <a:rPr lang="en-US" altLang="ko-KR" sz="36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256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개로 변경하여 학습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진행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Object 46">
            <a:extLst>
              <a:ext uri="{FF2B5EF4-FFF2-40B4-BE49-F238E27FC236}">
                <a16:creationId xmlns:a16="http://schemas.microsoft.com/office/drawing/2014/main" id="{0301F828-B770-4597-9437-424A9D4357FD}"/>
              </a:ext>
            </a:extLst>
          </p:cNvPr>
          <p:cNvSpPr txBox="1"/>
          <p:nvPr/>
        </p:nvSpPr>
        <p:spPr>
          <a:xfrm>
            <a:off x="9753599" y="8358293"/>
            <a:ext cx="7350016" cy="77551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Set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으로 정확도 평가 결과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약</a:t>
            </a:r>
            <a:r>
              <a:rPr lang="ko-KR" altLang="en-US" sz="36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600" b="1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53.8%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정확도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sz="3600" dirty="0">
              <a:solidFill>
                <a:srgbClr val="11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7D9B31-8600-4060-B557-66CDE38B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03" y="8135940"/>
            <a:ext cx="7981399" cy="1443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8891F5-FDAF-4870-9FFA-1C98B80A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6" y="2350293"/>
            <a:ext cx="7845326" cy="55864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90800" y="3924300"/>
            <a:ext cx="490084" cy="3810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2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Preprocessing for  RNN, CNN </a:t>
            </a:r>
            <a:endParaRPr lang="en-US" sz="1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908957" y="6170069"/>
            <a:ext cx="6672692" cy="3164431"/>
          </a:xfrm>
          <a:prstGeom prst="rect">
            <a:avLst/>
          </a:prstGeom>
          <a:solidFill>
            <a:srgbClr val="1287CF"/>
          </a:solidFill>
        </p:spPr>
        <p:txBody>
          <a:bodyPr wrap="square" lIns="180000" tIns="180000" rIns="180000" bIns="180000" rtlCol="0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 Vectorization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set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 data</a:t>
            </a:r>
            <a:r>
              <a:rPr lang="ko-KR" altLang="en-US" sz="2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Integer Encoding</a:t>
            </a:r>
          </a:p>
          <a:p>
            <a:endParaRPr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개수만큼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One-Hot Encoding</a:t>
            </a:r>
          </a:p>
        </p:txBody>
      </p:sp>
      <p:sp>
        <p:nvSpPr>
          <p:cNvPr id="9" name="Object 46">
            <a:extLst>
              <a:ext uri="{FF2B5EF4-FFF2-40B4-BE49-F238E27FC236}">
                <a16:creationId xmlns:a16="http://schemas.microsoft.com/office/drawing/2014/main" id="{C693433A-A0D1-0B4E-9D58-746D6A5AA4EF}"/>
              </a:ext>
            </a:extLst>
          </p:cNvPr>
          <p:cNvSpPr txBox="1"/>
          <p:nvPr/>
        </p:nvSpPr>
        <p:spPr>
          <a:xfrm>
            <a:off x="10328854" y="6170069"/>
            <a:ext cx="6672692" cy="3164431"/>
          </a:xfrm>
          <a:prstGeom prst="rect">
            <a:avLst/>
          </a:prstGeom>
          <a:solidFill>
            <a:srgbClr val="1287CF"/>
          </a:solidFill>
        </p:spPr>
        <p:txBody>
          <a:bodyPr wrap="square" lIns="180000" tIns="180000" rIns="180000" bIns="180000" rtlCol="0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Encoding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Set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존재하는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data </a:t>
            </a:r>
            <a:r>
              <a:rPr lang="ko-KR" altLang="en-US" sz="2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토큰화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후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Integer Encoding</a:t>
            </a:r>
          </a:p>
          <a:p>
            <a:endParaRPr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길이를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100</a:t>
            </a:r>
            <a:r>
              <a:rPr lang="ko-KR" altLang="en-US" sz="2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설정해 짧은 문장은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sz="2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pad 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추가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긴 문장은 단어 제거</a:t>
            </a:r>
            <a:endParaRPr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7E0F2-2A69-DA4B-946B-390D231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57" y="2908994"/>
            <a:ext cx="3510643" cy="326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7FCEC2-ABD9-C74A-B83C-38908A7F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57" y="3692907"/>
            <a:ext cx="2862692" cy="16932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2A5B5-E77B-8A45-9CF7-2506D513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854" y="2778696"/>
            <a:ext cx="667269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8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VANILLA RNN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9" name="Object 46">
            <a:extLst>
              <a:ext uri="{FF2B5EF4-FFF2-40B4-BE49-F238E27FC236}">
                <a16:creationId xmlns:a16="http://schemas.microsoft.com/office/drawing/2014/main" id="{1D1BDB71-2D3B-FD4B-B106-9BB21C8F5269}"/>
              </a:ext>
            </a:extLst>
          </p:cNvPr>
          <p:cNvSpPr txBox="1"/>
          <p:nvPr/>
        </p:nvSpPr>
        <p:spPr>
          <a:xfrm>
            <a:off x="769255" y="1943100"/>
            <a:ext cx="16690069" cy="1821227"/>
          </a:xfrm>
          <a:prstGeom prst="rect">
            <a:avLst/>
          </a:prstGeom>
          <a:noFill/>
        </p:spPr>
        <p:txBody>
          <a:bodyPr wrap="square" rtlCol="0"/>
          <a:lstStyle/>
          <a:p>
            <a:pPr defTabSz="1029145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RNN은</a:t>
            </a: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 시퀀스 모델 중 하나로 자연어 처리 부분에서는 입력에 단어 시퀀스가 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들어감</a:t>
            </a:r>
            <a:endParaRPr kumimoji="1" lang="ko-KR" altLang="en-US" sz="3601" dirty="0">
              <a:solidFill>
                <a:srgbClr val="000000">
                  <a:alpha val="100000"/>
                </a:srgbClr>
              </a:solidFill>
              <a:latin typeface="G마켓 산스 Light"/>
              <a:ea typeface="나눔고딕" panose="020D0604000000000000"/>
            </a:endParaRPr>
          </a:p>
          <a:p>
            <a:pPr defTabSz="1029145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은닉층의 노드에서 활성화 함수를 통해 나온 결과값을 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출력층</a:t>
            </a: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 방향으로도 보내면서, 다시 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은닉층</a:t>
            </a: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 노드의 다음 계산의 입력으로 보내는 특징을 갖고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C0C76F-7C4C-43EA-88CD-A58B6B597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904262" y="4761533"/>
            <a:ext cx="11115471" cy="46535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  <p:extLst>
      <p:ext uri="{BB962C8B-B14F-4D97-AF65-F5344CB8AC3E}">
        <p14:creationId xmlns:p14="http://schemas.microsoft.com/office/powerpoint/2010/main" val="16537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1011743" y="403294"/>
            <a:ext cx="6074542" cy="1131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68" tIns="45734" rIns="91468" bIns="45734" anchor="ctr">
            <a:noAutofit/>
          </a:bodyPr>
          <a:lstStyle/>
          <a:p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VANILLA RNN</a:t>
            </a:r>
            <a:endParaRPr lang="en-US" altLang="ko-KR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5125" name="Group 1"/>
          <p:cNvGrpSpPr/>
          <p:nvPr/>
        </p:nvGrpSpPr>
        <p:grpSpPr>
          <a:xfrm>
            <a:off x="700520" y="1428923"/>
            <a:ext cx="6671527" cy="212786"/>
            <a:chOff x="699951" y="1428482"/>
            <a:chExt cx="6669468" cy="212720"/>
          </a:xfrm>
        </p:grpSpPr>
        <p:pic>
          <p:nvPicPr>
            <p:cNvPr id="5126" name="그림 5125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99951" y="1428482"/>
              <a:ext cx="6669468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5127" name="TextBox 5126"/>
          <p:cNvSpPr txBox="1"/>
          <p:nvPr/>
        </p:nvSpPr>
        <p:spPr>
          <a:xfrm>
            <a:off x="768806" y="1941766"/>
            <a:ext cx="16748639" cy="18211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68" tIns="45734" rIns="91468" bIns="45734" anchor="t">
            <a:noAutofit/>
          </a:bodyPr>
          <a:lstStyle/>
          <a:p>
            <a:pPr defTabSz="1029145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단어 시퀀스를 가지고 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Condition을</a:t>
            </a: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 출력하기 위해서는</a:t>
            </a:r>
            <a:endParaRPr kumimoji="1" lang="en-US" altLang="ko-KR" sz="3601" dirty="0">
              <a:solidFill>
                <a:srgbClr val="000000">
                  <a:alpha val="100000"/>
                </a:srgbClr>
              </a:solidFill>
              <a:latin typeface="G마켓 산스 Light"/>
              <a:ea typeface="나눔고딕" panose="020D0604000000000000"/>
            </a:endParaRPr>
          </a:p>
          <a:p>
            <a:pPr defTabSz="1029145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 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Many</a:t>
            </a:r>
            <a:r>
              <a:rPr kumimoji="1" lang="en-US" altLang="ko-KR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-</a:t>
            </a:r>
            <a:r>
              <a:rPr kumimoji="1" lang="ko-KR" altLang="en-US" sz="3601" dirty="0" err="1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to</a:t>
            </a:r>
            <a:r>
              <a:rPr kumimoji="1" lang="en-US" altLang="ko-KR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-</a:t>
            </a:r>
            <a:r>
              <a:rPr kumimoji="1" lang="ko-KR" altLang="en-US" sz="3601" dirty="0">
                <a:solidFill>
                  <a:srgbClr val="000000">
                    <a:alpha val="100000"/>
                  </a:srgbClr>
                </a:solidFill>
                <a:latin typeface="G마켓 산스 Light"/>
                <a:ea typeface="나눔고딕" panose="020D0604000000000000"/>
              </a:rPr>
              <a:t>One 형태의 모델을 설계</a:t>
            </a:r>
          </a:p>
        </p:txBody>
      </p:sp>
      <p:pic>
        <p:nvPicPr>
          <p:cNvPr id="5128" name="그림 5127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982200" y="3238500"/>
            <a:ext cx="6326971" cy="6120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AA281-B800-4DBA-B756-633F955FE83B}"/>
              </a:ext>
            </a:extLst>
          </p:cNvPr>
          <p:cNvSpPr txBox="1"/>
          <p:nvPr/>
        </p:nvSpPr>
        <p:spPr>
          <a:xfrm>
            <a:off x="2171700" y="4192369"/>
            <a:ext cx="63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a typeface="나눔고딕" panose="020D0604000000000000"/>
              </a:rPr>
              <a:t>단어 시퀀스 </a:t>
            </a:r>
            <a:r>
              <a:rPr lang="en-US" altLang="ko-KR" sz="3600" dirty="0">
                <a:ea typeface="나눔고딕" panose="020D0604000000000000"/>
              </a:rPr>
              <a:t>: I have a fever</a:t>
            </a:r>
            <a:endParaRPr lang="ko-KR" altLang="en-US" sz="3600" dirty="0">
              <a:ea typeface="나눔고딕" panose="020D0604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E97C2-E32D-45BA-8291-284CFCC27682}"/>
              </a:ext>
            </a:extLst>
          </p:cNvPr>
          <p:cNvSpPr txBox="1"/>
          <p:nvPr/>
        </p:nvSpPr>
        <p:spPr>
          <a:xfrm>
            <a:off x="2933700" y="5590889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Condition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r>
              <a:rPr lang="ko-KR" altLang="en-US" sz="4000" dirty="0"/>
              <a:t> </a:t>
            </a:r>
            <a:r>
              <a:rPr lang="en-US" altLang="ko-KR" sz="4000" dirty="0"/>
              <a:t>cough</a:t>
            </a:r>
            <a:endParaRPr lang="ko-KR" altLang="en-US" sz="4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0820106-F2FA-4E6C-AD19-5C67D10C5147}"/>
              </a:ext>
            </a:extLst>
          </p:cNvPr>
          <p:cNvSpPr/>
          <p:nvPr/>
        </p:nvSpPr>
        <p:spPr>
          <a:xfrm>
            <a:off x="8164326" y="5268197"/>
            <a:ext cx="1219200" cy="457200"/>
          </a:xfrm>
          <a:prstGeom prst="rightArrow">
            <a:avLst/>
          </a:prstGeom>
          <a:solidFill>
            <a:srgbClr val="1287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1011743" y="403294"/>
            <a:ext cx="6074542" cy="1131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68" tIns="45734" rIns="91468" bIns="45734" anchor="ctr">
            <a:noAutofit/>
          </a:bodyPr>
          <a:lstStyle/>
          <a:p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VANILLA RNN</a:t>
            </a:r>
            <a:endParaRPr lang="en-US" altLang="ko-KR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5125" name="Group 1"/>
          <p:cNvGrpSpPr/>
          <p:nvPr/>
        </p:nvGrpSpPr>
        <p:grpSpPr>
          <a:xfrm>
            <a:off x="700520" y="1428923"/>
            <a:ext cx="6671527" cy="212786"/>
            <a:chOff x="699951" y="1428482"/>
            <a:chExt cx="6669468" cy="212720"/>
          </a:xfrm>
        </p:grpSpPr>
        <p:pic>
          <p:nvPicPr>
            <p:cNvPr id="5126" name="그림 5125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699951" y="1428482"/>
              <a:ext cx="6669468" cy="2127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F9AF26-1561-469C-8EB9-5CA13B47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43" y="2247900"/>
            <a:ext cx="9459686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9A4AD-F91A-43BC-AF7A-87E2D3BA0053}"/>
              </a:ext>
            </a:extLst>
          </p:cNvPr>
          <p:cNvSpPr txBox="1"/>
          <p:nvPr/>
        </p:nvSpPr>
        <p:spPr>
          <a:xfrm>
            <a:off x="821243" y="4103181"/>
            <a:ext cx="103420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ea typeface="나눔고딕" panose="020D0604000000000000"/>
              </a:rPr>
              <a:t>리뷰 당 최대 단어 개수인 </a:t>
            </a:r>
            <a:r>
              <a:rPr lang="en-US" altLang="ko-KR" sz="3500" dirty="0">
                <a:ea typeface="나눔고딕" panose="020D0604000000000000"/>
              </a:rPr>
              <a:t>84</a:t>
            </a:r>
            <a:r>
              <a:rPr lang="ko-KR" altLang="en-US" sz="3500" dirty="0">
                <a:ea typeface="나눔고딕" panose="020D0604000000000000"/>
              </a:rPr>
              <a:t>에 맞춰서 </a:t>
            </a:r>
            <a:r>
              <a:rPr lang="en-US" altLang="ko-KR" sz="3500" dirty="0">
                <a:ea typeface="나눔고딕" panose="020D0604000000000000"/>
              </a:rPr>
              <a:t>Padding </a:t>
            </a:r>
            <a:r>
              <a:rPr lang="ko-KR" altLang="en-US" sz="3500" dirty="0">
                <a:ea typeface="나눔고딕" panose="020D0604000000000000"/>
              </a:rPr>
              <a:t>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4ACA5-FD4B-4F23-AAFF-2D3FE7410256}"/>
              </a:ext>
            </a:extLst>
          </p:cNvPr>
          <p:cNvSpPr txBox="1"/>
          <p:nvPr/>
        </p:nvSpPr>
        <p:spPr>
          <a:xfrm>
            <a:off x="1011743" y="5143500"/>
            <a:ext cx="9459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Model: "sequential_3"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_________________________________________________________________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Layer (type) Output Shape Param #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=================================================================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embedding_3 (Embedding) (None, 84, 300) 12939600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_________________________________________________________________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simple_rnn_3 (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SimpleRNN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 (None, 256) 142592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_________________________________________________________________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dense_3 (Dense) (None, 834) 214338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=================================================================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Total params: 13,296,530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Trainable params: 356,930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Non-trainable params: 12,939,600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_________________________________________________________________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BC1EF-6610-4209-A5B6-01D3A61625B5}"/>
              </a:ext>
            </a:extLst>
          </p:cNvPr>
          <p:cNvSpPr txBox="1"/>
          <p:nvPr/>
        </p:nvSpPr>
        <p:spPr>
          <a:xfrm>
            <a:off x="11163300" y="369759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model.evaluate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X_test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en-US" altLang="ko-KR" sz="1800" kern="100" spc="0" dirty="0" err="1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y_test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12352/12352 [==============================] - 211s 17ms/step - loss: 3.1107 - acc: 0.3519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[3.1107373237609863, 0.3519175350666046]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8D12E-011C-4391-BF72-ECFBD8C8EF13}"/>
              </a:ext>
            </a:extLst>
          </p:cNvPr>
          <p:cNvSpPr txBox="1"/>
          <p:nvPr/>
        </p:nvSpPr>
        <p:spPr>
          <a:xfrm>
            <a:off x="11163300" y="5389075"/>
            <a:ext cx="5181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테스트 데이터로 평가해 본 결과 </a:t>
            </a:r>
            <a:r>
              <a:rPr lang="en-US" altLang="ko-KR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35%</a:t>
            </a:r>
            <a:r>
              <a:rPr lang="ko-KR" altLang="en-US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의 정확도를 보였다</a:t>
            </a:r>
            <a:r>
              <a:rPr lang="en-US" altLang="ko-KR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. </a:t>
            </a:r>
            <a:r>
              <a:rPr lang="ko-KR" altLang="en-US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하나의 문장에 단어의 개수가 많다 보니 셀의 개수가 늘어나서 낮은 정확도를 나타낸 것으로 보인다</a:t>
            </a:r>
            <a:r>
              <a:rPr lang="en-US" altLang="ko-KR" sz="3500" kern="10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나눔고딕" panose="020D0604000000000000"/>
              </a:rPr>
              <a:t>.</a:t>
            </a:r>
            <a:endParaRPr lang="ko-KR" altLang="en-US" sz="3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8229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LSTM RNN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9" name="Object 46">
            <a:extLst>
              <a:ext uri="{FF2B5EF4-FFF2-40B4-BE49-F238E27FC236}">
                <a16:creationId xmlns:a16="http://schemas.microsoft.com/office/drawing/2014/main" id="{1D1BDB71-2D3B-FD4B-B106-9BB21C8F5269}"/>
              </a:ext>
            </a:extLst>
          </p:cNvPr>
          <p:cNvSpPr txBox="1"/>
          <p:nvPr/>
        </p:nvSpPr>
        <p:spPr>
          <a:xfrm>
            <a:off x="769256" y="1943100"/>
            <a:ext cx="16749487" cy="18212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바닐라 </a:t>
            </a:r>
            <a:r>
              <a:rPr lang="en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RNN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은 출력 결과가 이전의 계산 결과에만 의존하여 시점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time step)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 지날수록 앞의 정보가 뒤로 충분히 전달되지 못 하는 ‘</a:t>
            </a:r>
            <a:r>
              <a:rPr lang="ko-KR" altLang="en-US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장기 의존성 문제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’ 발생</a:t>
            </a:r>
            <a:b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이러한 장기 의존성 문제를 해결하기 위해 고안된 </a:t>
            </a:r>
            <a:r>
              <a:rPr lang="en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RNN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한 종류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048CAC-8E0C-E84B-B819-A58E3863F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88" y="4457700"/>
            <a:ext cx="5019222" cy="52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3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LSTM RNN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9" name="Object 46">
            <a:extLst>
              <a:ext uri="{FF2B5EF4-FFF2-40B4-BE49-F238E27FC236}">
                <a16:creationId xmlns:a16="http://schemas.microsoft.com/office/drawing/2014/main" id="{1D1BDB71-2D3B-FD4B-B106-9BB21C8F5269}"/>
              </a:ext>
            </a:extLst>
          </p:cNvPr>
          <p:cNvSpPr txBox="1"/>
          <p:nvPr/>
        </p:nvSpPr>
        <p:spPr>
          <a:xfrm>
            <a:off x="769256" y="1943100"/>
            <a:ext cx="16749487" cy="18212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하나의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LSTM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셀은 삭제 게이트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입력 게이트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출력 게이트로 이루어져 있음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삭제 게이트를 통해 이전 상태의 정보를 삭제하고 새로운 정보를 추가한 뒤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새로운 결과를 은닉 상태로 출력함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5317C-BC99-7E43-B6A5-39F633469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3" y="4065649"/>
            <a:ext cx="8128000" cy="250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C38E1D7-9CFB-B74C-B78A-E05F657CA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3" y="6868871"/>
            <a:ext cx="8128000" cy="250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D991ED-E399-9949-9831-64416D375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57" y="4065649"/>
            <a:ext cx="8128000" cy="250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 descr="텍스트, 시계, 장치, 게이지이(가) 표시된 사진&#10;&#10;자동 생성된 설명">
            <a:extLst>
              <a:ext uri="{FF2B5EF4-FFF2-40B4-BE49-F238E27FC236}">
                <a16:creationId xmlns:a16="http://schemas.microsoft.com/office/drawing/2014/main" id="{D0773B5D-F772-6D44-BFA4-EF711F7F9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57" y="6868871"/>
            <a:ext cx="8128000" cy="2501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961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LSTM Test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8686800" y="2556157"/>
            <a:ext cx="9040586" cy="7201973"/>
          </a:xfrm>
          <a:prstGeom prst="rect">
            <a:avLst/>
          </a:prstGeom>
          <a:solidFill>
            <a:srgbClr val="1287CF"/>
          </a:solidFill>
        </p:spPr>
        <p:txBody>
          <a:bodyPr wrap="square" lIns="360000" tIns="360000" rIns="360000" bIns="360000" rtlCol="0" anchor="ctr"/>
          <a:lstStyle/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 Feature = </a:t>
            </a: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vectorized review data</a:t>
            </a:r>
            <a:b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*size=(100, 300)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 Target = vectorized condition data</a:t>
            </a:r>
            <a:b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*size=(1, 810)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LSTM layer parameters</a:t>
            </a:r>
            <a:br>
              <a:rPr 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*units=300(</a:t>
            </a:r>
            <a:r>
              <a:rPr lang="ko-KR" alt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메모리 셀의 은닉 상태의 크기</a:t>
            </a: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Dense layer parameters</a:t>
            </a:r>
            <a:b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*activation=‘</a:t>
            </a:r>
            <a:r>
              <a:rPr lang="en-US" altLang="ko-KR" sz="32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softmax</a:t>
            </a: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’(</a:t>
            </a:r>
            <a:r>
              <a:rPr lang="ko-KR" alt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 클래스 분류를 위한 </a:t>
            </a:r>
            <a:r>
              <a:rPr lang="ko-KR" altLang="en-US" sz="32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소프트맥스</a:t>
            </a:r>
            <a:r>
              <a:rPr lang="ko-KR" alt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함수 사용</a:t>
            </a: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 Set</a:t>
            </a:r>
            <a:r>
              <a:rPr lang="ko-KR" alt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대한 정확도는 </a:t>
            </a:r>
            <a:r>
              <a:rPr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72.6%</a:t>
            </a:r>
            <a:r>
              <a:rPr lang="ko-KR" altLang="en-US" sz="32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나타남</a:t>
            </a:r>
            <a:endParaRPr lang="en-US" altLang="ko-KR" sz="32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21633-5078-FD4E-91C6-57AB964AC405}"/>
              </a:ext>
            </a:extLst>
          </p:cNvPr>
          <p:cNvSpPr/>
          <p:nvPr/>
        </p:nvSpPr>
        <p:spPr>
          <a:xfrm>
            <a:off x="380999" y="2556157"/>
            <a:ext cx="830580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model = Sequential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" altLang="ko-KR" dirty="0">
              <a:solidFill>
                <a:srgbClr val="000000"/>
              </a:solidFill>
            </a:endParaRPr>
          </a:p>
          <a:p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Embedding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input_dim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" altLang="ko-KR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embedding_matrix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output_dim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" altLang="ko-KR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embedding_matrix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" altLang="ko-KR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]),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weights=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embedding_matrix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input_length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=conf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Courier New" panose="02070309020205020404" pitchFamily="49" charset="0"/>
              </a:rPr>
              <a:t>padding_size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trainable=</a:t>
            </a:r>
            <a:r>
              <a:rPr lang="en" altLang="ko-KR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" altLang="ko-KR" dirty="0">
              <a:solidFill>
                <a:srgbClr val="000000"/>
              </a:solidFill>
            </a:endParaRPr>
          </a:p>
          <a:p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LSTM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B5CEA8"/>
                </a:solidFill>
                <a:latin typeface="Courier New" panose="02070309020205020404" pitchFamily="49" charset="0"/>
              </a:rPr>
              <a:t>300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" altLang="ko-KR" dirty="0">
              <a:solidFill>
                <a:srgbClr val="000000"/>
              </a:solidFill>
            </a:endParaRPr>
          </a:p>
          <a:p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model.add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Dense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B5CEA8"/>
                </a:solidFill>
                <a:latin typeface="Courier New" panose="02070309020205020404" pitchFamily="49" charset="0"/>
              </a:rPr>
              <a:t>810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activation=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Courier New" panose="020703090202050204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C6D22-D069-A640-A3FB-637BF467A276}"/>
              </a:ext>
            </a:extLst>
          </p:cNvPr>
          <p:cNvSpPr/>
          <p:nvPr/>
        </p:nvSpPr>
        <p:spPr>
          <a:xfrm>
            <a:off x="380997" y="8280803"/>
            <a:ext cx="830580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loaded_model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load_model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conf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Courier New" panose="02070309020205020404" pitchFamily="49" charset="0"/>
              </a:rPr>
              <a:t>model_path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" altLang="ko-K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" altLang="ko-KR" dirty="0">
                <a:solidFill>
                  <a:srgbClr val="DCDCAA"/>
                </a:solidFill>
                <a:latin typeface="Courier New" panose="02070309020205020404" pitchFamily="49" charset="0"/>
              </a:rPr>
              <a:t>print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"\n </a:t>
            </a:r>
            <a:r>
              <a:rPr lang="ko-KR" alt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테스트 정확도</a:t>
            </a:r>
            <a:r>
              <a:rPr lang="en-US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: %.4</a:t>
            </a:r>
            <a:r>
              <a:rPr lang="en" altLang="ko-KR" dirty="0">
                <a:solidFill>
                  <a:srgbClr val="CE9178"/>
                </a:solidFill>
                <a:latin typeface="Courier New" panose="02070309020205020404" pitchFamily="49" charset="0"/>
              </a:rPr>
              <a:t>f"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% 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loaded_model.evaluate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X_test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" altLang="ko-KR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" altLang="ko-KR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)[</a:t>
            </a:r>
            <a:r>
              <a:rPr lang="en" altLang="ko-KR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" altLang="ko-KR" dirty="0">
                <a:solidFill>
                  <a:srgbClr val="DCDCDC"/>
                </a:solidFill>
                <a:latin typeface="Courier New" panose="02070309020205020404" pitchFamily="49" charset="0"/>
              </a:rPr>
              <a:t>]))</a:t>
            </a:r>
            <a:endParaRPr lang="en" altLang="ko-K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테스트 정확도</a:t>
            </a:r>
            <a:r>
              <a:rPr lang="en-US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: 0.7260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AE20B8-56A7-BF4C-BCA5-C38DD1BDC8A4}"/>
              </a:ext>
            </a:extLst>
          </p:cNvPr>
          <p:cNvSpPr/>
          <p:nvPr/>
        </p:nvSpPr>
        <p:spPr>
          <a:xfrm>
            <a:off x="380998" y="4587483"/>
            <a:ext cx="830580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D5D5D5"/>
                </a:solidFill>
                <a:latin typeface="Courier New" panose="02070309020205020404" pitchFamily="49" charset="0"/>
              </a:rPr>
              <a:t>Model: "sequential_8" ___________________________________________________________Layer (type) Output Shape Param # ===========================================================embedding_8 (Embedding) (None, 100, 300) 2670000 ___________________________________________________________lstm_8 (LSTM) (None, 300) 721200 ___________________________________________________________dense_6 (Dense) (None, 810) 243810 ===========================================================Total params: 3,635,010 Trainable params: 965,010 Non-trainable params: 2,670,000 ___________________________________________________________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6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0515" y="-50795"/>
            <a:ext cx="227775" cy="10528294"/>
            <a:chOff x="11060515" y="-50795"/>
            <a:chExt cx="227775" cy="105282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910256" y="5099464"/>
              <a:ext cx="10528294" cy="22777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3F4209-A6B7-D641-8E43-C48BB8D74BBC}"/>
              </a:ext>
            </a:extLst>
          </p:cNvPr>
          <p:cNvSpPr/>
          <p:nvPr/>
        </p:nvSpPr>
        <p:spPr>
          <a:xfrm>
            <a:off x="668426" y="4573192"/>
            <a:ext cx="3733800" cy="1144800"/>
          </a:xfrm>
          <a:prstGeom prst="rect">
            <a:avLst/>
          </a:prstGeom>
          <a:solidFill>
            <a:srgbClr val="12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kern="0" spc="-400" dirty="0">
                <a:solidFill>
                  <a:srgbClr val="EEEEEE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Medium" pitchFamily="34" charset="0"/>
              </a:rPr>
              <a:t>Contents</a:t>
            </a:r>
            <a:endParaRPr lang="en-US" altLang="ko-KR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82098" y="889089"/>
            <a:ext cx="338388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kern="0" spc="-2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Word2Vec Model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1" name="Object 41">
            <a:extLst>
              <a:ext uri="{FF2B5EF4-FFF2-40B4-BE49-F238E27FC236}">
                <a16:creationId xmlns:a16="http://schemas.microsoft.com/office/drawing/2014/main" id="{C8BA9C11-9657-BD45-8277-6AC0B9C77C13}"/>
              </a:ext>
            </a:extLst>
          </p:cNvPr>
          <p:cNvSpPr txBox="1"/>
          <p:nvPr/>
        </p:nvSpPr>
        <p:spPr>
          <a:xfrm>
            <a:off x="6298427" y="2673394"/>
            <a:ext cx="3383889" cy="97150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kern="0" spc="-2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Bold" pitchFamily="34" charset="0"/>
              </a:rPr>
              <a:t>Machine Learning Model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2" name="Object 41">
            <a:extLst>
              <a:ext uri="{FF2B5EF4-FFF2-40B4-BE49-F238E27FC236}">
                <a16:creationId xmlns:a16="http://schemas.microsoft.com/office/drawing/2014/main" id="{8B590F51-F854-F24B-A072-7330307CEA05}"/>
              </a:ext>
            </a:extLst>
          </p:cNvPr>
          <p:cNvSpPr txBox="1"/>
          <p:nvPr/>
        </p:nvSpPr>
        <p:spPr>
          <a:xfrm>
            <a:off x="6282098" y="4857793"/>
            <a:ext cx="338388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kern="0" spc="-2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 Result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107588A0-3AC6-BD4A-A176-D66695CDE7D0}"/>
              </a:ext>
            </a:extLst>
          </p:cNvPr>
          <p:cNvSpPr txBox="1"/>
          <p:nvPr/>
        </p:nvSpPr>
        <p:spPr>
          <a:xfrm>
            <a:off x="6282098" y="6883310"/>
            <a:ext cx="3383889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000" kern="0" spc="-2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Bold" pitchFamily="34" charset="0"/>
              </a:rPr>
              <a:t>Plan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9" name="Object 41">
            <a:extLst>
              <a:ext uri="{FF2B5EF4-FFF2-40B4-BE49-F238E27FC236}">
                <a16:creationId xmlns:a16="http://schemas.microsoft.com/office/drawing/2014/main" id="{189E3098-0782-7E44-A002-8B53F65C0848}"/>
              </a:ext>
            </a:extLst>
          </p:cNvPr>
          <p:cNvSpPr txBox="1"/>
          <p:nvPr/>
        </p:nvSpPr>
        <p:spPr>
          <a:xfrm>
            <a:off x="12432115" y="889088"/>
            <a:ext cx="4243723" cy="97150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</a:t>
            </a:r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전체 단위 학습</a:t>
            </a:r>
            <a:endParaRPr lang="en-US" altLang="ko-KR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</a:t>
            </a:r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단위 학습</a:t>
            </a:r>
            <a:endParaRPr lang="en-US" altLang="ko-KR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14696C-C32D-F443-99AC-AB60C1D86705}"/>
              </a:ext>
            </a:extLst>
          </p:cNvPr>
          <p:cNvSpPr/>
          <p:nvPr/>
        </p:nvSpPr>
        <p:spPr>
          <a:xfrm>
            <a:off x="10486200" y="488996"/>
            <a:ext cx="1371600" cy="1371600"/>
          </a:xfrm>
          <a:prstGeom prst="ellipse">
            <a:avLst/>
          </a:prstGeom>
          <a:solidFill>
            <a:srgbClr val="12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5B1ED02-687C-EC41-9139-C0F71ADACDAE}"/>
              </a:ext>
            </a:extLst>
          </p:cNvPr>
          <p:cNvSpPr/>
          <p:nvPr/>
        </p:nvSpPr>
        <p:spPr>
          <a:xfrm>
            <a:off x="10486200" y="2473348"/>
            <a:ext cx="1371600" cy="1371600"/>
          </a:xfrm>
          <a:prstGeom prst="ellipse">
            <a:avLst/>
          </a:prstGeom>
          <a:solidFill>
            <a:srgbClr val="12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02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A4D4BC4-9C4F-F249-AAB1-09217EA37D9B}"/>
              </a:ext>
            </a:extLst>
          </p:cNvPr>
          <p:cNvSpPr/>
          <p:nvPr/>
        </p:nvSpPr>
        <p:spPr>
          <a:xfrm>
            <a:off x="10486200" y="4457700"/>
            <a:ext cx="1371600" cy="1371600"/>
          </a:xfrm>
          <a:prstGeom prst="ellipse">
            <a:avLst/>
          </a:prstGeom>
          <a:solidFill>
            <a:srgbClr val="12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03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D7C1209-0366-CB4A-BBF6-AA01218439B0}"/>
              </a:ext>
            </a:extLst>
          </p:cNvPr>
          <p:cNvSpPr/>
          <p:nvPr/>
        </p:nvSpPr>
        <p:spPr>
          <a:xfrm>
            <a:off x="10486200" y="6483217"/>
            <a:ext cx="1371600" cy="1371600"/>
          </a:xfrm>
          <a:prstGeom prst="ellipse">
            <a:avLst/>
          </a:prstGeom>
          <a:solidFill>
            <a:srgbClr val="12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04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4" name="Object 41">
            <a:extLst>
              <a:ext uri="{FF2B5EF4-FFF2-40B4-BE49-F238E27FC236}">
                <a16:creationId xmlns:a16="http://schemas.microsoft.com/office/drawing/2014/main" id="{C5560C1F-E6DB-574B-A958-0F99D2978F9B}"/>
              </a:ext>
            </a:extLst>
          </p:cNvPr>
          <p:cNvSpPr txBox="1"/>
          <p:nvPr/>
        </p:nvSpPr>
        <p:spPr>
          <a:xfrm>
            <a:off x="12432115" y="2673394"/>
            <a:ext cx="4243723" cy="97150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err="1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MLP, RNN, LSTM</a:t>
            </a:r>
            <a:r>
              <a:rPr lang="en-US" altLang="ko-KR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endParaRPr lang="en-US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TEXT-CNN</a:t>
            </a:r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 각 모델 설명</a:t>
            </a:r>
            <a:endParaRPr lang="en-US" altLang="ko-KR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5" name="Object 41">
            <a:extLst>
              <a:ext uri="{FF2B5EF4-FFF2-40B4-BE49-F238E27FC236}">
                <a16:creationId xmlns:a16="http://schemas.microsoft.com/office/drawing/2014/main" id="{BF95E5DD-6FBA-E443-A559-5E85177BFD83}"/>
              </a:ext>
            </a:extLst>
          </p:cNvPr>
          <p:cNvSpPr txBox="1"/>
          <p:nvPr/>
        </p:nvSpPr>
        <p:spPr>
          <a:xfrm>
            <a:off x="12432114" y="4746485"/>
            <a:ext cx="4243723" cy="97150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모델 테스트에 대한 결과</a:t>
            </a:r>
            <a:endParaRPr lang="en-US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6" name="Object 41">
            <a:extLst>
              <a:ext uri="{FF2B5EF4-FFF2-40B4-BE49-F238E27FC236}">
                <a16:creationId xmlns:a16="http://schemas.microsoft.com/office/drawing/2014/main" id="{03E9CBAF-C390-674D-A802-988139D32D82}"/>
              </a:ext>
            </a:extLst>
          </p:cNvPr>
          <p:cNvSpPr txBox="1"/>
          <p:nvPr/>
        </p:nvSpPr>
        <p:spPr>
          <a:xfrm>
            <a:off x="12426672" y="6883310"/>
            <a:ext cx="4243723" cy="97150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모델 정확도 개선 방안</a:t>
            </a:r>
            <a:endParaRPr lang="en-US" altLang="ko-KR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 err="1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챗봇</a:t>
            </a:r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활용 방안 기획</a:t>
            </a:r>
            <a:endParaRPr lang="en-US" altLang="ko-KR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solidFill>
                  <a:srgbClr val="12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어플리케이션 개발 계획</a:t>
            </a:r>
            <a:endParaRPr lang="en-US" dirty="0">
              <a:solidFill>
                <a:srgbClr val="1287C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55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TextCNN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700313" y="1943100"/>
            <a:ext cx="16139887" cy="15507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이미지 처리를 위해 고안된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CNN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자연어 처리에 적용하기 위한 방법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텍스트의 지역적인 정보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즉 단어 등장순서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문맥 정보를 보존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7" y="3543300"/>
            <a:ext cx="15212183" cy="63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65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TextCNN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700312" y="1943100"/>
            <a:ext cx="16749487" cy="1821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</a:t>
            </a:r>
            <a:r>
              <a:rPr lang="ko-KR" altLang="en-US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합성곱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레이어는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직접 설정한 </a:t>
            </a:r>
            <a:r>
              <a:rPr lang="en-US" altLang="ko-KR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kernel_size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정의</a:t>
            </a:r>
            <a:endParaRPr lang="en-US" altLang="ko-KR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이는 지역적인 정보를 보존할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"n-gram"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의미하게 됨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Picture 4" descr="https://ichi.pro/assets/images/max/724/1*RM8kQOnrIIYl97jL30LVR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2" y="3467100"/>
            <a:ext cx="16613933" cy="60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곱셈 기호 2"/>
          <p:cNvSpPr/>
          <p:nvPr/>
        </p:nvSpPr>
        <p:spPr>
          <a:xfrm>
            <a:off x="3429000" y="3082313"/>
            <a:ext cx="10591800" cy="137538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11506200" y="4838700"/>
            <a:ext cx="457200" cy="1295400"/>
          </a:xfrm>
          <a:prstGeom prst="rightBracket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/>
          <p:cNvSpPr/>
          <p:nvPr/>
        </p:nvSpPr>
        <p:spPr>
          <a:xfrm>
            <a:off x="12115800" y="4838700"/>
            <a:ext cx="457200" cy="2362200"/>
          </a:xfrm>
          <a:prstGeom prst="rightBracket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5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59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TextCNN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2" y="6840342"/>
            <a:ext cx="14152720" cy="333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3" y="3238500"/>
            <a:ext cx="1415271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700312" y="1943100"/>
            <a:ext cx="14920688" cy="12954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kernel_size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[3, 4, 5] , [3, 4]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하여 학습을 진행한 모습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algn="just"/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성능에 있어 유의미한 차이가 없다고 판단됨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49031" y="4381500"/>
            <a:ext cx="2351769" cy="11430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91000" y="8039100"/>
            <a:ext cx="2438400" cy="9144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192000" y="3162300"/>
            <a:ext cx="2661032" cy="3810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344400" y="6819900"/>
            <a:ext cx="2508632" cy="3810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946" y="7939087"/>
            <a:ext cx="5500688" cy="10477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9158287"/>
            <a:ext cx="5752234" cy="86677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14859000" y="7200900"/>
            <a:ext cx="3276600" cy="647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set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정확도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35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5449" y="5154441"/>
            <a:ext cx="6217102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72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Test Result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6106" y="546133"/>
            <a:ext cx="7115789" cy="47934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5200" b="1" kern="0" spc="-17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Light" pitchFamily="34" charset="0"/>
              </a:rPr>
              <a:t>03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CF7AAB-6830-9648-898F-B0C35B8FD4A4}"/>
              </a:ext>
            </a:extLst>
          </p:cNvPr>
          <p:cNvGrpSpPr/>
          <p:nvPr/>
        </p:nvGrpSpPr>
        <p:grpSpPr>
          <a:xfrm>
            <a:off x="5257800" y="4838700"/>
            <a:ext cx="7893438" cy="1752600"/>
            <a:chOff x="6309325" y="5199801"/>
            <a:chExt cx="5679848" cy="12885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25482" y="5209325"/>
              <a:ext cx="363691" cy="363861"/>
              <a:chOff x="11625482" y="5209325"/>
              <a:chExt cx="363691" cy="363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25482" y="5209325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09325" y="5199801"/>
              <a:ext cx="363691" cy="363861"/>
              <a:chOff x="6309325" y="5199801"/>
              <a:chExt cx="363691" cy="3638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309325" y="5199801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25482" y="6114972"/>
              <a:ext cx="363691" cy="363861"/>
              <a:chOff x="11625482" y="6114972"/>
              <a:chExt cx="363691" cy="36386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25482" y="6114972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09325" y="6124496"/>
              <a:ext cx="363691" cy="363861"/>
              <a:chOff x="6309325" y="6124496"/>
              <a:chExt cx="363691" cy="3638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6309325" y="6124496"/>
                <a:ext cx="363691" cy="3638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9523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60751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 모델 비교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9" name="Object 46">
            <a:extLst>
              <a:ext uri="{FF2B5EF4-FFF2-40B4-BE49-F238E27FC236}">
                <a16:creationId xmlns:a16="http://schemas.microsoft.com/office/drawing/2014/main" id="{1D1BDB71-2D3B-FD4B-B106-9BB21C8F5269}"/>
              </a:ext>
            </a:extLst>
          </p:cNvPr>
          <p:cNvSpPr txBox="1"/>
          <p:nvPr/>
        </p:nvSpPr>
        <p:spPr>
          <a:xfrm>
            <a:off x="769256" y="1943100"/>
            <a:ext cx="16749487" cy="18212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 예측 모델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Test Set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대한 성능 비교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18" y="2705100"/>
            <a:ext cx="9996182" cy="719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426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5449" y="5164843"/>
            <a:ext cx="6217102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72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Plan</a:t>
            </a:r>
            <a:endParaRPr lang="en-US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6106" y="546133"/>
            <a:ext cx="7115789" cy="47934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5200" b="1" kern="0" spc="-17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Light" pitchFamily="34" charset="0"/>
              </a:rPr>
              <a:t>04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CF7AAB-6830-9648-898F-B0C35B8FD4A4}"/>
              </a:ext>
            </a:extLst>
          </p:cNvPr>
          <p:cNvGrpSpPr/>
          <p:nvPr/>
        </p:nvGrpSpPr>
        <p:grpSpPr>
          <a:xfrm>
            <a:off x="5257800" y="4838700"/>
            <a:ext cx="7893438" cy="1752600"/>
            <a:chOff x="6309325" y="5199801"/>
            <a:chExt cx="5679848" cy="12885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25482" y="5209325"/>
              <a:ext cx="363691" cy="363861"/>
              <a:chOff x="11625482" y="5209325"/>
              <a:chExt cx="363691" cy="363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25482" y="5209325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09325" y="5199801"/>
              <a:ext cx="363691" cy="363861"/>
              <a:chOff x="6309325" y="5199801"/>
              <a:chExt cx="363691" cy="3638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309325" y="5199801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25482" y="6114972"/>
              <a:ext cx="363691" cy="363861"/>
              <a:chOff x="11625482" y="6114972"/>
              <a:chExt cx="363691" cy="36386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25482" y="6114972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09325" y="6124496"/>
              <a:ext cx="363691" cy="363861"/>
              <a:chOff x="6309325" y="6124496"/>
              <a:chExt cx="363691" cy="3638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6309325" y="6124496"/>
                <a:ext cx="363691" cy="3638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573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03601"/>
            <a:ext cx="7294990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고찰 및 개선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92149" y="1729646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5" name="Object 46">
            <a:extLst>
              <a:ext uri="{FF2B5EF4-FFF2-40B4-BE49-F238E27FC236}">
                <a16:creationId xmlns:a16="http://schemas.microsoft.com/office/drawing/2014/main" id="{1D1BDB71-2D3B-FD4B-B106-9BB21C8F5269}"/>
              </a:ext>
            </a:extLst>
          </p:cNvPr>
          <p:cNvSpPr txBox="1"/>
          <p:nvPr/>
        </p:nvSpPr>
        <p:spPr>
          <a:xfrm>
            <a:off x="769256" y="2026873"/>
            <a:ext cx="16749487" cy="723142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정확도 개선</a:t>
            </a:r>
          </a:p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Input data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Output data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더 효율적으로 정제해 모델 성능 개선</a:t>
            </a:r>
          </a:p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Attention Mechanism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등의 기법을 활용하는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SOTA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모델을 적용하여 모델 성능 개선을 꾀함</a:t>
            </a:r>
          </a:p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BERT, GPT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같은 자연어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Pre-Trained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모델을 활용한 모델 성능 개선</a:t>
            </a:r>
          </a:p>
          <a:p>
            <a:endParaRPr lang="ko-KR" alt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챗봇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개선</a:t>
            </a:r>
          </a:p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웹 뿐만 아니라 모바일 환경 지원</a:t>
            </a:r>
          </a:p>
          <a:p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-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결과가 낮은 정확도로 예상될 경우 사용자에게 추가 입력을 요청하여 처리할 수 있도록 개선</a:t>
            </a:r>
          </a:p>
        </p:txBody>
      </p:sp>
    </p:spTree>
    <p:extLst>
      <p:ext uri="{BB962C8B-B14F-4D97-AF65-F5344CB8AC3E}">
        <p14:creationId xmlns:p14="http://schemas.microsoft.com/office/powerpoint/2010/main" val="39347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5449" y="5164843"/>
            <a:ext cx="6217102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Word2Vec Model</a:t>
            </a:r>
            <a:endParaRPr lang="en-US" sz="6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6106" y="546133"/>
            <a:ext cx="7115789" cy="47934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200" b="1" kern="0" spc="-17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Light" pitchFamily="34" charset="0"/>
              </a:rPr>
              <a:t>01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CF7AAB-6830-9648-898F-B0C35B8FD4A4}"/>
              </a:ext>
            </a:extLst>
          </p:cNvPr>
          <p:cNvGrpSpPr/>
          <p:nvPr/>
        </p:nvGrpSpPr>
        <p:grpSpPr>
          <a:xfrm>
            <a:off x="5257800" y="4838700"/>
            <a:ext cx="7893438" cy="1752600"/>
            <a:chOff x="6309325" y="5199801"/>
            <a:chExt cx="5679848" cy="12885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25482" y="5209325"/>
              <a:ext cx="363691" cy="363861"/>
              <a:chOff x="11625482" y="5209325"/>
              <a:chExt cx="363691" cy="363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25482" y="5209325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09325" y="5199801"/>
              <a:ext cx="363691" cy="363861"/>
              <a:chOff x="6309325" y="5199801"/>
              <a:chExt cx="363691" cy="3638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309325" y="5199801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25482" y="6114972"/>
              <a:ext cx="363691" cy="363861"/>
              <a:chOff x="11625482" y="6114972"/>
              <a:chExt cx="363691" cy="36386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25482" y="6114972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09325" y="6124496"/>
              <a:ext cx="363691" cy="363861"/>
              <a:chOff x="6309325" y="6124496"/>
              <a:chExt cx="363691" cy="3638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6309325" y="6124496"/>
                <a:ext cx="363691" cy="363861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84D908-9797-5D4E-829C-C96B9B7270FD}"/>
              </a:ext>
            </a:extLst>
          </p:cNvPr>
          <p:cNvGrpSpPr/>
          <p:nvPr/>
        </p:nvGrpSpPr>
        <p:grpSpPr>
          <a:xfrm>
            <a:off x="12898522" y="7886700"/>
            <a:ext cx="4381217" cy="571414"/>
            <a:chOff x="13068583" y="8053549"/>
            <a:chExt cx="4381217" cy="571414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Review </a:t>
              </a:r>
              <a:r>
                <a:rPr lang="ko-KR" altLang="en-US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전체 단위 학습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273304-672A-784C-B4FF-DFF6B42733C1}"/>
              </a:ext>
            </a:extLst>
          </p:cNvPr>
          <p:cNvGrpSpPr/>
          <p:nvPr/>
        </p:nvGrpSpPr>
        <p:grpSpPr>
          <a:xfrm>
            <a:off x="12871308" y="8724900"/>
            <a:ext cx="4381217" cy="571414"/>
            <a:chOff x="13068583" y="8053549"/>
            <a:chExt cx="4381217" cy="571414"/>
          </a:xfrm>
        </p:grpSpPr>
        <p:grpSp>
          <p:nvGrpSpPr>
            <p:cNvPr id="25" name="그룹 1001">
              <a:extLst>
                <a:ext uri="{FF2B5EF4-FFF2-40B4-BE49-F238E27FC236}">
                  <a16:creationId xmlns:a16="http://schemas.microsoft.com/office/drawing/2014/main" id="{45E30BD7-0E25-DC47-B5C8-B7321FEAC62F}"/>
                </a:ext>
              </a:extLst>
            </p:cNvPr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28" name="Object 5">
                <a:extLst>
                  <a:ext uri="{FF2B5EF4-FFF2-40B4-BE49-F238E27FC236}">
                    <a16:creationId xmlns:a16="http://schemas.microsoft.com/office/drawing/2014/main" id="{41DA780A-BE70-4540-81B3-3C7FC457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5DC98611-A8CE-E349-9E81-9E9AB683D14A}"/>
                </a:ext>
              </a:extLst>
            </p:cNvPr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Review </a:t>
              </a:r>
              <a:r>
                <a:rPr lang="ko-KR" altLang="en-US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문장 단위 학습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03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03601"/>
            <a:ext cx="7294990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</a:t>
            </a:r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전체 단위 학습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92149" y="1729646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0"/>
            <a:ext cx="6552374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48100"/>
            <a:ext cx="16702467" cy="19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꺾인 연결선 3"/>
          <p:cNvCxnSpPr>
            <a:endCxn id="1027" idx="0"/>
          </p:cNvCxnSpPr>
          <p:nvPr/>
        </p:nvCxnSpPr>
        <p:spPr>
          <a:xfrm>
            <a:off x="6760191" y="3263028"/>
            <a:ext cx="2810243" cy="585072"/>
          </a:xfrm>
          <a:prstGeom prst="bentConnector2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403601"/>
            <a:ext cx="7294990" cy="11320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</a:t>
            </a:r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문장 단위 학습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92149" y="1729646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0"/>
            <a:ext cx="6552374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/>
          <p:nvPr/>
        </p:nvCxnSpPr>
        <p:spPr>
          <a:xfrm>
            <a:off x="6760191" y="2958228"/>
            <a:ext cx="2810243" cy="585072"/>
          </a:xfrm>
          <a:prstGeom prst="bentConnector2">
            <a:avLst/>
          </a:prstGeom>
          <a:ln w="57150"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9500"/>
            <a:ext cx="17221200" cy="331313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39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6106" y="5164843"/>
            <a:ext cx="711578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54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Predict Model</a:t>
            </a:r>
            <a:endParaRPr 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6106" y="546133"/>
            <a:ext cx="7115789" cy="47934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5200" b="1" kern="0" spc="-17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G마켓 산스 Light" pitchFamily="34" charset="0"/>
              </a:rPr>
              <a:t>02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CF7AAB-6830-9648-898F-B0C35B8FD4A4}"/>
              </a:ext>
            </a:extLst>
          </p:cNvPr>
          <p:cNvGrpSpPr/>
          <p:nvPr/>
        </p:nvGrpSpPr>
        <p:grpSpPr>
          <a:xfrm>
            <a:off x="5257800" y="4838700"/>
            <a:ext cx="7893438" cy="1752600"/>
            <a:chOff x="6309325" y="5199801"/>
            <a:chExt cx="5679848" cy="128855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25482" y="5209325"/>
              <a:ext cx="363691" cy="363861"/>
              <a:chOff x="11625482" y="5209325"/>
              <a:chExt cx="363691" cy="3638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25482" y="5209325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09325" y="5199801"/>
              <a:ext cx="363691" cy="363861"/>
              <a:chOff x="6309325" y="5199801"/>
              <a:chExt cx="363691" cy="3638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309325" y="5199801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625482" y="6114972"/>
              <a:ext cx="363691" cy="363861"/>
              <a:chOff x="11625482" y="6114972"/>
              <a:chExt cx="363691" cy="36386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625482" y="6114972"/>
                <a:ext cx="363691" cy="3638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309325" y="6124496"/>
              <a:ext cx="363691" cy="363861"/>
              <a:chOff x="6309325" y="6124496"/>
              <a:chExt cx="363691" cy="3638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6309325" y="6124496"/>
                <a:ext cx="363691" cy="363861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84D908-9797-5D4E-829C-C96B9B7270FD}"/>
              </a:ext>
            </a:extLst>
          </p:cNvPr>
          <p:cNvGrpSpPr/>
          <p:nvPr/>
        </p:nvGrpSpPr>
        <p:grpSpPr>
          <a:xfrm>
            <a:off x="12898522" y="8077286"/>
            <a:ext cx="4381217" cy="571414"/>
            <a:chOff x="13068583" y="8053549"/>
            <a:chExt cx="4381217" cy="571414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RNN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273304-672A-784C-B4FF-DFF6B42733C1}"/>
              </a:ext>
            </a:extLst>
          </p:cNvPr>
          <p:cNvGrpSpPr/>
          <p:nvPr/>
        </p:nvGrpSpPr>
        <p:grpSpPr>
          <a:xfrm>
            <a:off x="12916183" y="8610686"/>
            <a:ext cx="4381217" cy="571414"/>
            <a:chOff x="13068583" y="8053549"/>
            <a:chExt cx="4381217" cy="571414"/>
          </a:xfrm>
        </p:grpSpPr>
        <p:grpSp>
          <p:nvGrpSpPr>
            <p:cNvPr id="25" name="그룹 1001">
              <a:extLst>
                <a:ext uri="{FF2B5EF4-FFF2-40B4-BE49-F238E27FC236}">
                  <a16:creationId xmlns:a16="http://schemas.microsoft.com/office/drawing/2014/main" id="{45E30BD7-0E25-DC47-B5C8-B7321FEAC62F}"/>
                </a:ext>
              </a:extLst>
            </p:cNvPr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28" name="Object 5">
                <a:extLst>
                  <a:ext uri="{FF2B5EF4-FFF2-40B4-BE49-F238E27FC236}">
                    <a16:creationId xmlns:a16="http://schemas.microsoft.com/office/drawing/2014/main" id="{41DA780A-BE70-4540-81B3-3C7FC457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5DC98611-A8CE-E349-9E81-9E9AB683D14A}"/>
                </a:ext>
              </a:extLst>
            </p:cNvPr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LSTM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84D908-9797-5D4E-829C-C96B9B7270FD}"/>
              </a:ext>
            </a:extLst>
          </p:cNvPr>
          <p:cNvGrpSpPr/>
          <p:nvPr/>
        </p:nvGrpSpPr>
        <p:grpSpPr>
          <a:xfrm>
            <a:off x="12877800" y="6819900"/>
            <a:ext cx="4381217" cy="571414"/>
            <a:chOff x="13068583" y="8053549"/>
            <a:chExt cx="4381217" cy="571414"/>
          </a:xfrm>
        </p:grpSpPr>
        <p:grpSp>
          <p:nvGrpSpPr>
            <p:cNvPr id="34" name="그룹 1001"/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3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35" name="Object 26"/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 err="1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XGBoost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3273304-672A-784C-B4FF-DFF6B42733C1}"/>
              </a:ext>
            </a:extLst>
          </p:cNvPr>
          <p:cNvGrpSpPr/>
          <p:nvPr/>
        </p:nvGrpSpPr>
        <p:grpSpPr>
          <a:xfrm>
            <a:off x="12877800" y="7467686"/>
            <a:ext cx="4381217" cy="571414"/>
            <a:chOff x="13068583" y="8053549"/>
            <a:chExt cx="4381217" cy="571414"/>
          </a:xfrm>
        </p:grpSpPr>
        <p:grpSp>
          <p:nvGrpSpPr>
            <p:cNvPr id="38" name="그룹 1001">
              <a:extLst>
                <a:ext uri="{FF2B5EF4-FFF2-40B4-BE49-F238E27FC236}">
                  <a16:creationId xmlns:a16="http://schemas.microsoft.com/office/drawing/2014/main" id="{45E30BD7-0E25-DC47-B5C8-B7321FEAC62F}"/>
                </a:ext>
              </a:extLst>
            </p:cNvPr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40" name="Object 5">
                <a:extLst>
                  <a:ext uri="{FF2B5EF4-FFF2-40B4-BE49-F238E27FC236}">
                    <a16:creationId xmlns:a16="http://schemas.microsoft.com/office/drawing/2014/main" id="{41DA780A-BE70-4540-81B3-3C7FC457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5DC98611-A8CE-E349-9E81-9E9AB683D14A}"/>
                </a:ext>
              </a:extLst>
            </p:cNvPr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MLP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273304-672A-784C-B4FF-DFF6B42733C1}"/>
              </a:ext>
            </a:extLst>
          </p:cNvPr>
          <p:cNvGrpSpPr/>
          <p:nvPr/>
        </p:nvGrpSpPr>
        <p:grpSpPr>
          <a:xfrm>
            <a:off x="12916183" y="9144086"/>
            <a:ext cx="4381217" cy="571414"/>
            <a:chOff x="13068583" y="8053549"/>
            <a:chExt cx="4381217" cy="571414"/>
          </a:xfrm>
        </p:grpSpPr>
        <p:grpSp>
          <p:nvGrpSpPr>
            <p:cNvPr id="42" name="그룹 1001">
              <a:extLst>
                <a:ext uri="{FF2B5EF4-FFF2-40B4-BE49-F238E27FC236}">
                  <a16:creationId xmlns:a16="http://schemas.microsoft.com/office/drawing/2014/main" id="{45E30BD7-0E25-DC47-B5C8-B7321FEAC62F}"/>
                </a:ext>
              </a:extLst>
            </p:cNvPr>
            <p:cNvGrpSpPr/>
            <p:nvPr/>
          </p:nvGrpSpPr>
          <p:grpSpPr>
            <a:xfrm>
              <a:off x="13068583" y="8241951"/>
              <a:ext cx="194611" cy="194611"/>
              <a:chOff x="13068583" y="8241951"/>
              <a:chExt cx="194611" cy="194611"/>
            </a:xfrm>
          </p:grpSpPr>
          <p:pic>
            <p:nvPicPr>
              <p:cNvPr id="44" name="Object 5">
                <a:extLst>
                  <a:ext uri="{FF2B5EF4-FFF2-40B4-BE49-F238E27FC236}">
                    <a16:creationId xmlns:a16="http://schemas.microsoft.com/office/drawing/2014/main" id="{41DA780A-BE70-4540-81B3-3C7FC457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68583" y="8241951"/>
                <a:ext cx="194611" cy="194611"/>
              </a:xfrm>
              <a:prstGeom prst="rect">
                <a:avLst/>
              </a:prstGeom>
            </p:spPr>
          </p:pic>
        </p:grpSp>
        <p:sp>
          <p:nvSpPr>
            <p:cNvPr id="43" name="Object 26">
              <a:extLst>
                <a:ext uri="{FF2B5EF4-FFF2-40B4-BE49-F238E27FC236}">
                  <a16:creationId xmlns:a16="http://schemas.microsoft.com/office/drawing/2014/main" id="{5DC98611-A8CE-E349-9E81-9E9AB683D14A}"/>
                </a:ext>
              </a:extLst>
            </p:cNvPr>
            <p:cNvSpPr txBox="1"/>
            <p:nvPr/>
          </p:nvSpPr>
          <p:spPr>
            <a:xfrm>
              <a:off x="13487400" y="8053549"/>
              <a:ext cx="3962400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3200" kern="0" spc="-400" dirty="0" err="1">
                  <a:solidFill>
                    <a:srgbClr val="1187CF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TextCNN</a:t>
              </a:r>
              <a:endParaRPr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13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462" y="403601"/>
            <a:ext cx="1346653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Preprocessing for  </a:t>
            </a:r>
            <a:r>
              <a:rPr lang="en-US" sz="40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sz="40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MLP</a:t>
            </a:r>
            <a:endParaRPr lang="en-US" sz="11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3" y="1429541"/>
            <a:ext cx="6672692" cy="212237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7" name="Object 46">
            <a:extLst>
              <a:ext uri="{FF2B5EF4-FFF2-40B4-BE49-F238E27FC236}">
                <a16:creationId xmlns:a16="http://schemas.microsoft.com/office/drawing/2014/main" id="{742E2190-20A2-A94B-AC71-87E22AE1E333}"/>
              </a:ext>
            </a:extLst>
          </p:cNvPr>
          <p:cNvSpPr txBox="1"/>
          <p:nvPr/>
        </p:nvSpPr>
        <p:spPr>
          <a:xfrm>
            <a:off x="908957" y="6170069"/>
            <a:ext cx="6672692" cy="3164431"/>
          </a:xfrm>
          <a:prstGeom prst="rect">
            <a:avLst/>
          </a:prstGeom>
          <a:solidFill>
            <a:srgbClr val="1287CF"/>
          </a:solidFill>
        </p:spPr>
        <p:txBody>
          <a:bodyPr wrap="square" lIns="180000" tIns="180000" rIns="180000" bIns="180000" rtlCol="0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 Vectorization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set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 data</a:t>
            </a:r>
            <a:r>
              <a:rPr lang="ko-KR" altLang="en-US" sz="20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Integer Encoding</a:t>
            </a:r>
          </a:p>
          <a:p>
            <a:endParaRPr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condition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개수만큼 </a:t>
            </a:r>
            <a:r>
              <a:rPr lang="en-US" altLang="ko-KR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One-Hot Encoding</a:t>
            </a:r>
          </a:p>
        </p:txBody>
      </p:sp>
      <p:sp>
        <p:nvSpPr>
          <p:cNvPr id="9" name="Object 46">
            <a:extLst>
              <a:ext uri="{FF2B5EF4-FFF2-40B4-BE49-F238E27FC236}">
                <a16:creationId xmlns:a16="http://schemas.microsoft.com/office/drawing/2014/main" id="{C693433A-A0D1-0B4E-9D58-746D6A5AA4EF}"/>
              </a:ext>
            </a:extLst>
          </p:cNvPr>
          <p:cNvSpPr txBox="1"/>
          <p:nvPr/>
        </p:nvSpPr>
        <p:spPr>
          <a:xfrm>
            <a:off x="10328854" y="8547157"/>
            <a:ext cx="6672692" cy="787343"/>
          </a:xfrm>
          <a:prstGeom prst="rect">
            <a:avLst/>
          </a:prstGeom>
          <a:solidFill>
            <a:srgbClr val="1287CF"/>
          </a:solidFill>
        </p:spPr>
        <p:txBody>
          <a:bodyPr wrap="square" lIns="180000" tIns="180000" rIns="180000" bIns="180000" rtlCol="0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Review Average Embedding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Train Set</a:t>
            </a:r>
            <a:r>
              <a:rPr lang="ko-KR" altLang="en-US" sz="20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endParaRPr lang="en-US" altLang="ko-KR" sz="20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7E0F2-2A69-DA4B-946B-390D231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57" y="2908994"/>
            <a:ext cx="3510643" cy="326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7FCEC2-ABD9-C74A-B83C-38908A7F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57" y="3692907"/>
            <a:ext cx="2862692" cy="1693249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928" y="1875302"/>
            <a:ext cx="6679618" cy="66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71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12" y="403600"/>
            <a:ext cx="745308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59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classifier </a:t>
            </a:r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모델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2" y="1409701"/>
            <a:ext cx="7224487" cy="232078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sp>
        <p:nvSpPr>
          <p:cNvPr id="9" name="Object 46">
            <a:extLst>
              <a:ext uri="{FF2B5EF4-FFF2-40B4-BE49-F238E27FC236}">
                <a16:creationId xmlns:a16="http://schemas.microsoft.com/office/drawing/2014/main" id="{E2D83A43-7106-4DDF-B7D4-F536731BA256}"/>
              </a:ext>
            </a:extLst>
          </p:cNvPr>
          <p:cNvSpPr txBox="1"/>
          <p:nvPr/>
        </p:nvSpPr>
        <p:spPr>
          <a:xfrm>
            <a:off x="700312" y="1697321"/>
            <a:ext cx="16825688" cy="15507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Ensemble method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인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Extreme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Gradient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Boosting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모델로서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매 학습마다 이전 모델에서 예측을 잘 하지 못한 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sample</a:t>
            </a:r>
            <a:r>
              <a:rPr lang="ko-KR" altLang="en-US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가중치를 주어서 다음 모델 학습에 이용</a:t>
            </a:r>
            <a:endParaRPr lang="en-US" sz="3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2" y="2933700"/>
            <a:ext cx="13306127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3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312" y="403600"/>
            <a:ext cx="7453088" cy="113205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ko-KR" sz="5900" b="1" kern="0" spc="-400" dirty="0" err="1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</a:t>
            </a:r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Test</a:t>
            </a:r>
            <a:r>
              <a:rPr lang="ko-KR" altLang="en-US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5900" b="1" kern="0" spc="-400" dirty="0">
                <a:solidFill>
                  <a:srgbClr val="1187C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result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700312" y="1409701"/>
            <a:ext cx="7224487" cy="232078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2B49771-30B6-412F-AB82-2901A17769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5" t="29147" r="9006" b="29834"/>
          <a:stretch/>
        </p:blipFill>
        <p:spPr>
          <a:xfrm>
            <a:off x="609600" y="2161013"/>
            <a:ext cx="11582400" cy="7541591"/>
          </a:xfrm>
          <a:prstGeom prst="rect">
            <a:avLst/>
          </a:prstGeom>
        </p:spPr>
      </p:pic>
      <p:sp>
        <p:nvSpPr>
          <p:cNvPr id="10" name="Object 46">
            <a:extLst>
              <a:ext uri="{FF2B5EF4-FFF2-40B4-BE49-F238E27FC236}">
                <a16:creationId xmlns:a16="http://schemas.microsoft.com/office/drawing/2014/main" id="{5638E1FB-4A3F-4DD2-8378-E33D3D154298}"/>
              </a:ext>
            </a:extLst>
          </p:cNvPr>
          <p:cNvSpPr txBox="1"/>
          <p:nvPr/>
        </p:nvSpPr>
        <p:spPr>
          <a:xfrm>
            <a:off x="7897586" y="2161013"/>
            <a:ext cx="9296400" cy="7521630"/>
          </a:xfrm>
          <a:prstGeom prst="rect">
            <a:avLst/>
          </a:prstGeom>
          <a:solidFill>
            <a:srgbClr val="1287CF"/>
          </a:solidFill>
        </p:spPr>
        <p:txBody>
          <a:bodyPr wrap="square" lIns="360000" tIns="360000" rIns="360000" bIns="360000" rtlCol="0" anchor="ctr"/>
          <a:lstStyle/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단일 의사 결정 트리를 매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round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마다 생성을 하되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이전 모델에서 잘 예측하지 못한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sample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대해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weight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 부여하여 다음 학습에 이용</a:t>
            </a:r>
            <a:endParaRPr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학습 시간이 오래 걸리고 컴퓨팅 자원을 너무 많이 소모</a:t>
            </a:r>
            <a:endParaRPr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Accuracy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22.64%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매우 낮은 성능을 보임 </a:t>
            </a:r>
            <a:endParaRPr lang="en-US" altLang="ko-KR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Input Feature =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vectorized review data</a:t>
            </a:r>
            <a:b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*size=(789435, 300)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Output Target =condition integer label(scalar)</a:t>
            </a:r>
          </a:p>
          <a:p>
            <a:pPr marL="457200" indent="-457200">
              <a:spcBef>
                <a:spcPts val="1800"/>
              </a:spcBef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XGBoostClassifier</a:t>
            </a:r>
            <a:r>
              <a:rPr 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Model parameters</a:t>
            </a:r>
            <a:br>
              <a:rPr 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sz="2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n_estimator</a:t>
            </a:r>
            <a:r>
              <a:rPr 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=100</a:t>
            </a:r>
            <a:b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tree_method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=exact(tree 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생성시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greedy algorithm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이용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importance_type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=Gain(node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생성 시 고려할 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feature </a:t>
            </a:r>
            <a:r>
              <a:rPr lang="ko-KR" altLang="en-US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계산 방법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max_depth</a:t>
            </a:r>
            <a:r>
              <a:rPr lang="en-US" altLang="ko-KR" sz="2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=6</a:t>
            </a:r>
            <a:endParaRPr lang="en-US" sz="2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63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997</Words>
  <Application>Microsoft Office PowerPoint</Application>
  <PresentationFormat>사용자 지정</PresentationFormat>
  <Paragraphs>170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?? ??</vt:lpstr>
      <vt:lpstr>G마켓 산스 Bold</vt:lpstr>
      <vt:lpstr>G마켓 산스 Light</vt:lpstr>
      <vt:lpstr>G마켓 산스 Medium</vt:lpstr>
      <vt:lpstr>G마켓 산스 TTF Medium</vt:lpstr>
      <vt:lpstr>나눔고딕</vt:lpstr>
      <vt:lpstr>나눔고딕</vt:lpstr>
      <vt:lpstr>맑은 고딕</vt:lpstr>
      <vt:lpstr>바탕체</vt:lpstr>
      <vt:lpstr>함초롬바탕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상목 이</cp:lastModifiedBy>
  <cp:revision>37</cp:revision>
  <dcterms:created xsi:type="dcterms:W3CDTF">2021-06-19T23:35:53Z</dcterms:created>
  <dcterms:modified xsi:type="dcterms:W3CDTF">2021-06-22T14:33:54Z</dcterms:modified>
</cp:coreProperties>
</file>