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handoutMasterIdLst>
    <p:handoutMasterId r:id="rId24"/>
  </p:handoutMasterIdLst>
  <p:sldIdLst>
    <p:sldId id="256" r:id="rId4"/>
    <p:sldId id="261" r:id="rId5"/>
    <p:sldId id="301" r:id="rId6"/>
    <p:sldId id="308" r:id="rId7"/>
    <p:sldId id="263" r:id="rId8"/>
    <p:sldId id="309" r:id="rId9"/>
    <p:sldId id="297" r:id="rId10"/>
    <p:sldId id="303" r:id="rId11"/>
    <p:sldId id="298" r:id="rId12"/>
    <p:sldId id="311" r:id="rId13"/>
    <p:sldId id="304" r:id="rId14"/>
    <p:sldId id="305" r:id="rId15"/>
    <p:sldId id="312" r:id="rId16"/>
    <p:sldId id="313" r:id="rId17"/>
    <p:sldId id="314" r:id="rId18"/>
    <p:sldId id="299" r:id="rId19"/>
    <p:sldId id="306" r:id="rId20"/>
    <p:sldId id="300" r:id="rId21"/>
    <p:sldId id="292" r:id="rId22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에스코어 드림 4 Regular" panose="020B0503030302020204" pitchFamily="34" charset="-127"/>
      <p:regular r:id="rId27"/>
    </p:embeddedFont>
    <p:embeddedFont>
      <p:font typeface="에스코어 드림 5 Medium" panose="020B0503030302020204" pitchFamily="34" charset="-127"/>
      <p:regular r:id="rId28"/>
    </p:embeddedFont>
    <p:embeddedFont>
      <p:font typeface="에스코어 드림 6 Bold" panose="020B0703030302020204" pitchFamily="34" charset="-127"/>
      <p:bold r:id="rId29"/>
    </p:embeddedFont>
    <p:embeddedFont>
      <p:font typeface="에스코어 드림 7 ExtraBold" panose="020B0803030302020204" pitchFamily="34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1887" autoAdjust="0"/>
  </p:normalViewPr>
  <p:slideViewPr>
    <p:cSldViewPr>
      <p:cViewPr>
        <p:scale>
          <a:sx n="97" d="100"/>
          <a:sy n="97" d="100"/>
        </p:scale>
        <p:origin x="116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5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2C2A06-9CFC-4017-A78E-791E0662E3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34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1830"/>
            <a:ext cx="9144000" cy="56844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Your Presentation Name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856846"/>
            <a:ext cx="9144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1026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0538"/>
            <a:ext cx="3024336" cy="2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726C856-A73D-4395-9E46-B50AEFA9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3B555D72-4B5C-4FFF-9E53-7905BB68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0A0D-7846-4EDC-9A3C-981D80740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98DB2C7A-58D6-41B4-A4F7-BBF016A9C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60250CFC-8299-4040-BCC6-34689E5A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67773-6FDE-446E-8DE0-1BAE75E86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07A98DC9-A3A6-44E2-9ADC-D765536D1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28654846-C3A6-4588-8B08-3F182CED3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015B660-FEAC-427C-9B9C-0E37B1EB0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ADEF51E-FE8B-4A01-81BD-40FCDD78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87824" y="0"/>
            <a:ext cx="3168352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3990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13222"/>
            <a:ext cx="2016224" cy="149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1BD36A3-DB33-4DC2-8D1E-4423EC25D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89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FC88E20-C6CB-4AB5-8702-2EDD68779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4D49-5D1D-438D-B64E-58424896C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3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3EA388C1-1C4E-4807-9822-D29FDBEE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A214D-9F70-41A3-8DC7-990CD3840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F4FDF-8D41-4EE5-B282-B1ACA1EE4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91B78A6-D7B2-4DC6-9819-46C20A2E0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95556-CDA3-4C79-8271-00E0F721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75FE40F-8E16-40DB-A452-5B27E422F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C8C89-FE2D-4CB2-ACDB-ADD72712D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  <p:sldLayoutId id="2147483681" r:id="rId1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764DC8DE-43EB-4B13-AA09-324AE73F6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C324-97D6-4E9D-983B-7C87E1F28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2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Drug Recommendation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48" y="3900089"/>
            <a:ext cx="9144000" cy="43204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발표자 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이준병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7736" y="4371951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김준기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배홍직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 이상목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 이현준</a:t>
            </a: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3"/>
              </a:rPr>
              <a:t>2021.05.26(WED)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C13C29-E059-4AED-9155-04C593179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73F30-6840-437B-97F1-3716699D1AFC}"/>
              </a:ext>
            </a:extLst>
          </p:cNvPr>
          <p:cNvSpPr txBox="1"/>
          <p:nvPr/>
        </p:nvSpPr>
        <p:spPr>
          <a:xfrm>
            <a:off x="1547664" y="227326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review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에 등장하는 단어들을 토큰화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25379-0AC8-4513-B75E-F2AE18AA53AD}"/>
              </a:ext>
            </a:extLst>
          </p:cNvPr>
          <p:cNvSpPr txBox="1"/>
          <p:nvPr/>
        </p:nvSpPr>
        <p:spPr>
          <a:xfrm>
            <a:off x="1547664" y="1491630"/>
            <a:ext cx="4824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Review </a:t>
            </a:r>
            <a:r>
              <a:rPr lang="ko-KR" altLang="en-US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데이터를 학습에 사용</a:t>
            </a:r>
            <a:endParaRPr lang="en-US" altLang="ko-KR" sz="2200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7982E-9E3F-44B9-8C07-5040B2DE7492}"/>
              </a:ext>
            </a:extLst>
          </p:cNvPr>
          <p:cNvSpPr txBox="1"/>
          <p:nvPr/>
        </p:nvSpPr>
        <p:spPr>
          <a:xfrm>
            <a:off x="1547664" y="271576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모델 학습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E03D5-7357-403B-A03E-759D436B1E53}"/>
              </a:ext>
            </a:extLst>
          </p:cNvPr>
          <p:cNvSpPr txBox="1"/>
          <p:nvPr/>
        </p:nvSpPr>
        <p:spPr>
          <a:xfrm>
            <a:off x="1547664" y="3158267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입력한 단어들과 코사인 유사도가 높은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condition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을 추출</a:t>
            </a:r>
            <a:endParaRPr lang="en-US" altLang="ko-KR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37354-1F26-477B-A339-9F3E08A9BCF2}"/>
              </a:ext>
            </a:extLst>
          </p:cNvPr>
          <p:cNvSpPr txBox="1"/>
          <p:nvPr/>
        </p:nvSpPr>
        <p:spPr>
          <a:xfrm>
            <a:off x="1547664" y="360076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condition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별 평균 평점이 높은 약을 추천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E9D9E4-20D8-471C-A2A9-931664B13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1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D631DEF-F998-407C-894D-547287FB2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CBOW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CC9E4B-8716-47BF-929E-27166DCC7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8008"/>
            <a:ext cx="24669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04161A-4420-4FAD-89AC-146435C8D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7654"/>
            <a:ext cx="26098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4BC950-B466-4759-A918-D836F409B94D}"/>
              </a:ext>
            </a:extLst>
          </p:cNvPr>
          <p:cNvSpPr txBox="1"/>
          <p:nvPr/>
        </p:nvSpPr>
        <p:spPr>
          <a:xfrm>
            <a:off x="1979712" y="458797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Condition </a:t>
            </a:r>
            <a:r>
              <a:rPr lang="ko-KR" altLang="en-US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붙인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F9FC3-6973-486C-99B0-1F8AF572E26F}"/>
              </a:ext>
            </a:extLst>
          </p:cNvPr>
          <p:cNvSpPr txBox="1"/>
          <p:nvPr/>
        </p:nvSpPr>
        <p:spPr>
          <a:xfrm>
            <a:off x="5300861" y="4587974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Condition </a:t>
            </a:r>
            <a:r>
              <a:rPr lang="ko-KR" altLang="en-US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붙이지 않은 경우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F8E0B-AD7A-48E1-8D76-B9D6E31D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87BD2-0A19-437B-889B-498CACA91C9A}"/>
              </a:ext>
            </a:extLst>
          </p:cNvPr>
          <p:cNvSpPr txBox="1"/>
          <p:nvPr/>
        </p:nvSpPr>
        <p:spPr>
          <a:xfrm>
            <a:off x="2159732" y="1017316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benign prostatic hyperplasia</a:t>
            </a:r>
            <a:r>
              <a:rPr lang="ko-KR" altLang="en-US" sz="11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</a:t>
            </a:r>
            <a:r>
              <a:rPr lang="en-US" altLang="ko-KR" sz="11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review</a:t>
            </a:r>
            <a:r>
              <a:rPr lang="ko-KR" altLang="en-US" sz="11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 하나를 인풋으로 넣었을 때</a:t>
            </a:r>
            <a:endParaRPr lang="en-US" altLang="ko-KR" sz="11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4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953881-FD02-49C5-91C6-8A7623E49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Skip - gram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6EE71-C47D-45E5-B758-D23D02B748B7}"/>
              </a:ext>
            </a:extLst>
          </p:cNvPr>
          <p:cNvSpPr txBox="1"/>
          <p:nvPr/>
        </p:nvSpPr>
        <p:spPr>
          <a:xfrm>
            <a:off x="1979712" y="4587974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Condition </a:t>
            </a:r>
            <a:r>
              <a:rPr lang="ko-KR" altLang="en-US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붙인 경우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FE03F-897F-4F76-99DF-F064B669D1E2}"/>
              </a:ext>
            </a:extLst>
          </p:cNvPr>
          <p:cNvSpPr txBox="1"/>
          <p:nvPr/>
        </p:nvSpPr>
        <p:spPr>
          <a:xfrm>
            <a:off x="5300861" y="4587974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Condition </a:t>
            </a:r>
            <a:r>
              <a:rPr lang="ko-KR" altLang="en-US" sz="1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붙이지 않은 경우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B17005-C96A-4DDF-8E25-CD6BB4227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00"/>
          <a:stretch/>
        </p:blipFill>
        <p:spPr bwMode="auto">
          <a:xfrm>
            <a:off x="4788025" y="1635646"/>
            <a:ext cx="2625725" cy="278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1F012BF-1B54-4B5C-87E2-883FB4146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35646"/>
            <a:ext cx="2880320" cy="283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0642A-12CB-4CB9-87E2-13C9E95F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3AD6F-9E27-486C-902B-113E31CEE3E4}"/>
              </a:ext>
            </a:extLst>
          </p:cNvPr>
          <p:cNvSpPr txBox="1"/>
          <p:nvPr/>
        </p:nvSpPr>
        <p:spPr>
          <a:xfrm>
            <a:off x="2159732" y="1017316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benign prostatic hyperplasia</a:t>
            </a:r>
            <a:r>
              <a:rPr lang="ko-KR" altLang="en-US" sz="11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</a:t>
            </a:r>
            <a:r>
              <a:rPr lang="en-US" altLang="ko-KR" sz="11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review</a:t>
            </a:r>
            <a:r>
              <a:rPr lang="ko-KR" altLang="en-US" sz="11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 하나를 인풋으로 넣었을 때</a:t>
            </a:r>
            <a:endParaRPr lang="en-US" altLang="ko-KR" sz="11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0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707BA18-9C07-4462-8FEC-14061E1C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Classification accuracy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C02FD2-027B-4104-B3D1-1B7F5CD8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2" y="1034161"/>
            <a:ext cx="3953427" cy="38467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3034F0-F958-4D64-9008-52990F6A733F}"/>
              </a:ext>
            </a:extLst>
          </p:cNvPr>
          <p:cNvSpPr txBox="1"/>
          <p:nvPr/>
        </p:nvSpPr>
        <p:spPr>
          <a:xfrm>
            <a:off x="5021284" y="1715972"/>
            <a:ext cx="2647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663</a:t>
            </a:r>
            <a:r>
              <a:rPr lang="ko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</a:t>
            </a:r>
            <a:r>
              <a:rPr lang="ko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663 </a:t>
            </a:r>
            <a:r>
              <a:rPr lang="en-US" altLang="ko-KR" sz="15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confusion matrix</a:t>
            </a:r>
            <a:r>
              <a:rPr lang="ko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이용하여 평가</a:t>
            </a:r>
            <a:endParaRPr lang="en-US" altLang="ko-KR" sz="1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02F27-1414-4630-AB88-1FE8395E2D7E}"/>
              </a:ext>
            </a:extLst>
          </p:cNvPr>
          <p:cNvSpPr txBox="1"/>
          <p:nvPr/>
        </p:nvSpPr>
        <p:spPr>
          <a:xfrm>
            <a:off x="5021284" y="3481746"/>
            <a:ext cx="3871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테스트 셋에 존재하는 </a:t>
            </a:r>
            <a:r>
              <a:rPr lang="en-US" altLang="ko-KR" sz="15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663</a:t>
            </a:r>
            <a:r>
              <a:rPr lang="ko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개의 </a:t>
            </a:r>
            <a:endParaRPr lang="en-US" altLang="ko-KR" sz="1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condition </a:t>
            </a:r>
            <a:r>
              <a:rPr lang="ko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중에서 </a:t>
            </a:r>
            <a:r>
              <a:rPr lang="en-US" altLang="ko-KR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64.68%</a:t>
            </a:r>
            <a:r>
              <a:rPr lang="ko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정확도를 보임</a:t>
            </a:r>
            <a:endParaRPr lang="en-US" altLang="ko-KR" sz="1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C9F50-2EC1-4942-BDBC-C1268ED6C0D7}"/>
              </a:ext>
            </a:extLst>
          </p:cNvPr>
          <p:cNvSpPr txBox="1"/>
          <p:nvPr/>
        </p:nvSpPr>
        <p:spPr>
          <a:xfrm>
            <a:off x="5021284" y="2598859"/>
            <a:ext cx="3367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Target Condition</a:t>
            </a:r>
            <a:r>
              <a:rPr lang="ko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예측 </a:t>
            </a:r>
            <a:r>
              <a:rPr lang="en-US" altLang="ko-KR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1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순위 안에 있을 경우 잘 예측했다고 판단</a:t>
            </a:r>
            <a:endParaRPr lang="en-US" altLang="ko-KR" sz="15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3140B-8260-421B-A939-9A27B3665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0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707BA18-9C07-4462-8FEC-14061E1C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Precision, Recall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3" name="그림 12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1061EE05-2B3C-4BF9-A7EF-4376B5528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1" y="1142813"/>
            <a:ext cx="6736631" cy="1793268"/>
          </a:xfrm>
          <a:prstGeom prst="rect">
            <a:avLst/>
          </a:prstGeom>
        </p:spPr>
      </p:pic>
      <p:pic>
        <p:nvPicPr>
          <p:cNvPr id="14" name="그림 13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F4F0093F-0673-4A56-9B42-E16BC169B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2" y="3064814"/>
            <a:ext cx="6736631" cy="1793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961200-D63A-4981-8F63-FC8BD2DC3597}"/>
              </a:ext>
            </a:extLst>
          </p:cNvPr>
          <p:cNvSpPr txBox="1"/>
          <p:nvPr/>
        </p:nvSpPr>
        <p:spPr>
          <a:xfrm>
            <a:off x="7020272" y="1647032"/>
            <a:ext cx="176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set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cough, </a:t>
            </a:r>
            <a:r>
              <a:rPr lang="en-US" altLang="ko-KR" sz="1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adhd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depression, migraine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같은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condition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들에 대해서는 정밀도가 높음</a:t>
            </a:r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617A4-C641-463A-A454-E4A44EBA2F7E}"/>
              </a:ext>
            </a:extLst>
          </p:cNvPr>
          <p:cNvSpPr txBox="1"/>
          <p:nvPr/>
        </p:nvSpPr>
        <p:spPr>
          <a:xfrm>
            <a:off x="7020272" y="3707532"/>
            <a:ext cx="176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Review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자주 등장하는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birth control, acne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같은 경우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재현율이 높음</a:t>
            </a:r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10B0B4-613F-4DD7-B809-4CF234170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3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707BA18-9C07-4462-8FEC-14061E1C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Precision, Recall 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구성 비율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419389-35E2-4B83-9444-D8F8465B0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7" y="1047406"/>
            <a:ext cx="2850031" cy="2775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367354-CE7C-4203-A637-B67827D1AB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03" y="1047406"/>
            <a:ext cx="3009713" cy="2775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D694F1-E7CA-4BBE-9569-0D45362B4527}"/>
              </a:ext>
            </a:extLst>
          </p:cNvPr>
          <p:cNvSpPr txBox="1"/>
          <p:nvPr/>
        </p:nvSpPr>
        <p:spPr>
          <a:xfrm>
            <a:off x="1097284" y="908905"/>
            <a:ext cx="22827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Recall composition ratio</a:t>
            </a:r>
            <a:endParaRPr lang="ko-KR" altLang="en-US" sz="13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CE05D-D5D7-4CF6-B93B-F8955156644F}"/>
              </a:ext>
            </a:extLst>
          </p:cNvPr>
          <p:cNvSpPr txBox="1"/>
          <p:nvPr/>
        </p:nvSpPr>
        <p:spPr>
          <a:xfrm>
            <a:off x="5220072" y="908905"/>
            <a:ext cx="2463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 composition ratio</a:t>
            </a:r>
            <a:endParaRPr lang="ko-KR" altLang="en-US" sz="13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871A6-AA4B-482F-B174-AB3AF67DB1AA}"/>
              </a:ext>
            </a:extLst>
          </p:cNvPr>
          <p:cNvSpPr txBox="1"/>
          <p:nvPr/>
        </p:nvSpPr>
        <p:spPr>
          <a:xfrm>
            <a:off x="2125762" y="3822648"/>
            <a:ext cx="4655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663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 컨디션별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Recall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값과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값의 비율</a:t>
            </a:r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Recall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값이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50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퍼센트 이하인 경우는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전체 컨디션 중 약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48%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상당히 높음</a:t>
            </a:r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반면에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값이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50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퍼센트 이하인 경우는 약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4%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매우 낮음</a:t>
            </a:r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*참고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recall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precision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0.0(0%)</a:t>
            </a:r>
            <a:r>
              <a:rPr lang="ko-KR" altLang="en-US" sz="1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값은 제외</a:t>
            </a:r>
            <a:endParaRPr lang="en-US" altLang="ko-KR" sz="1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27DD59-91D9-4F2A-BC59-6D19118E7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5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88027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21B4D38-E537-4301-A0AA-79CD9EF19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서비스 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CBCFB-C611-4F5E-85BD-3ADDE9414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6BDDDC5-1B6E-4980-ABF0-BCCAD0253641}"/>
              </a:ext>
            </a:extLst>
          </p:cNvPr>
          <p:cNvGrpSpPr/>
          <p:nvPr/>
        </p:nvGrpSpPr>
        <p:grpSpPr>
          <a:xfrm>
            <a:off x="184523" y="1308357"/>
            <a:ext cx="8774953" cy="3458906"/>
            <a:chOff x="212169" y="1272433"/>
            <a:chExt cx="11607860" cy="458812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00177CB-1235-4A7D-9AF8-EAE5DEED3E15}"/>
                </a:ext>
              </a:extLst>
            </p:cNvPr>
            <p:cNvSpPr/>
            <p:nvPr/>
          </p:nvSpPr>
          <p:spPr>
            <a:xfrm>
              <a:off x="7577848" y="2534057"/>
              <a:ext cx="4242181" cy="3293969"/>
            </a:xfrm>
            <a:prstGeom prst="roundRect">
              <a:avLst>
                <a:gd name="adj" fmla="val 69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EB91FD4-D135-4968-B37A-66DD1D91090A}"/>
                </a:ext>
              </a:extLst>
            </p:cNvPr>
            <p:cNvGrpSpPr/>
            <p:nvPr/>
          </p:nvGrpSpPr>
          <p:grpSpPr>
            <a:xfrm>
              <a:off x="8340724" y="3270782"/>
              <a:ext cx="1080000" cy="1080000"/>
              <a:chOff x="5577980" y="1352725"/>
              <a:chExt cx="2173448" cy="2173448"/>
            </a:xfrm>
          </p:grpSpPr>
          <p:pic>
            <p:nvPicPr>
              <p:cNvPr id="55" name="그래픽 54" descr="모니터 윤곽선">
                <a:extLst>
                  <a:ext uri="{FF2B5EF4-FFF2-40B4-BE49-F238E27FC236}">
                    <a16:creationId xmlns:a16="http://schemas.microsoft.com/office/drawing/2014/main" id="{54C99666-0227-43C4-BCE3-76D0197E4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77980" y="1352725"/>
                <a:ext cx="2173448" cy="2173448"/>
              </a:xfrm>
              <a:prstGeom prst="rect">
                <a:avLst/>
              </a:prstGeom>
            </p:spPr>
          </p:pic>
          <p:pic>
            <p:nvPicPr>
              <p:cNvPr id="56" name="그래픽 55" descr="워크플로 윤곽선">
                <a:extLst>
                  <a:ext uri="{FF2B5EF4-FFF2-40B4-BE49-F238E27FC236}">
                    <a16:creationId xmlns:a16="http://schemas.microsoft.com/office/drawing/2014/main" id="{7211963E-7596-41A7-89CB-02788A19D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24704" y="1759839"/>
                <a:ext cx="1080000" cy="1080000"/>
              </a:xfrm>
              <a:prstGeom prst="rect">
                <a:avLst/>
              </a:prstGeom>
            </p:spPr>
          </p:pic>
        </p:grpSp>
        <p:pic>
          <p:nvPicPr>
            <p:cNvPr id="34" name="그래픽 33" descr="데이터베이스 윤곽선">
              <a:extLst>
                <a:ext uri="{FF2B5EF4-FFF2-40B4-BE49-F238E27FC236}">
                  <a16:creationId xmlns:a16="http://schemas.microsoft.com/office/drawing/2014/main" id="{0D882936-5086-4F02-A6E6-04B3C865D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89050" y="3270782"/>
              <a:ext cx="1080000" cy="1080000"/>
            </a:xfrm>
            <a:prstGeom prst="rect">
              <a:avLst/>
            </a:prstGeom>
          </p:spPr>
        </p:pic>
        <p:pic>
          <p:nvPicPr>
            <p:cNvPr id="35" name="그래픽 34" descr="사용자 윤곽선">
              <a:extLst>
                <a:ext uri="{FF2B5EF4-FFF2-40B4-BE49-F238E27FC236}">
                  <a16:creationId xmlns:a16="http://schemas.microsoft.com/office/drawing/2014/main" id="{325C9CBE-1E7E-4FA4-AE74-E1BC0B984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2950" y="3270782"/>
              <a:ext cx="1080000" cy="1065563"/>
            </a:xfrm>
            <a:prstGeom prst="rect">
              <a:avLst/>
            </a:prstGeom>
          </p:spPr>
        </p:pic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E8F95B79-1109-4F32-926A-A71AD721E15D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6249796" y="2743474"/>
              <a:ext cx="2630928" cy="52730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CE7F4C1-5B76-4023-8FE8-F0046B4FEDC1}"/>
                </a:ext>
              </a:extLst>
            </p:cNvPr>
            <p:cNvCxnSpPr>
              <a:cxnSpLocks/>
            </p:cNvCxnSpPr>
            <p:nvPr/>
          </p:nvCxnSpPr>
          <p:spPr>
            <a:xfrm>
              <a:off x="9479447" y="3599240"/>
              <a:ext cx="7683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170696D-F836-4E87-9365-5578EEB55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9447" y="3941091"/>
              <a:ext cx="7683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B7F0607-0EE2-4D1D-A2DD-3F9E44971F68}"/>
                </a:ext>
              </a:extLst>
            </p:cNvPr>
            <p:cNvSpPr/>
            <p:nvPr/>
          </p:nvSpPr>
          <p:spPr>
            <a:xfrm>
              <a:off x="8169943" y="4338197"/>
              <a:ext cx="1421562" cy="327372"/>
            </a:xfrm>
            <a:prstGeom prst="roundRect">
              <a:avLst>
                <a:gd name="adj" fmla="val 50000"/>
              </a:avLst>
            </a:pr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Model</a:t>
              </a:r>
              <a:endPara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7AEB8692-BECA-4EC2-B0E7-4A7F9637F8C7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5400000">
              <a:off x="7360376" y="3554991"/>
              <a:ext cx="409770" cy="263092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294CE4C-45DB-4B1D-B37A-3FFA85B668F9}"/>
                </a:ext>
              </a:extLst>
            </p:cNvPr>
            <p:cNvSpPr/>
            <p:nvPr/>
          </p:nvSpPr>
          <p:spPr>
            <a:xfrm>
              <a:off x="212169" y="4338197"/>
              <a:ext cx="1421562" cy="327372"/>
            </a:xfrm>
            <a:prstGeom prst="roundRect">
              <a:avLst>
                <a:gd name="adj" fmla="val 50000"/>
              </a:avLst>
            </a:pr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User</a:t>
              </a:r>
              <a:endPara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CC7776E-F41A-4548-828B-9167846D189E}"/>
                </a:ext>
              </a:extLst>
            </p:cNvPr>
            <p:cNvSpPr/>
            <p:nvPr/>
          </p:nvSpPr>
          <p:spPr>
            <a:xfrm>
              <a:off x="10018269" y="4335093"/>
              <a:ext cx="1421562" cy="327372"/>
            </a:xfrm>
            <a:prstGeom prst="roundRect">
              <a:avLst>
                <a:gd name="adj" fmla="val 50000"/>
              </a:avLst>
            </a:pr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Database</a:t>
              </a:r>
              <a:endPara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66601621-4EF7-4444-96CD-87B09649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3097" y="1272433"/>
              <a:ext cx="2012700" cy="788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77F895-7F8F-4EEC-8ABA-8F7BC1755829}"/>
                </a:ext>
              </a:extLst>
            </p:cNvPr>
            <p:cNvSpPr txBox="1"/>
            <p:nvPr/>
          </p:nvSpPr>
          <p:spPr>
            <a:xfrm>
              <a:off x="6240445" y="2466475"/>
              <a:ext cx="1189531" cy="61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HTTP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Request</a:t>
              </a:r>
              <a:endPara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50116D-97C2-4D82-8850-FE86E59D1689}"/>
                </a:ext>
              </a:extLst>
            </p:cNvPr>
            <p:cNvSpPr txBox="1"/>
            <p:nvPr/>
          </p:nvSpPr>
          <p:spPr>
            <a:xfrm>
              <a:off x="6240445" y="4798341"/>
              <a:ext cx="1318700" cy="612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HTTP</a:t>
              </a:r>
              <a:r>
                <a:rPr lang="ko-KR" altLang="en-US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Response</a:t>
              </a:r>
              <a:endPara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EA49846-E9CD-475E-82DA-1ADC5446A8CF}"/>
                </a:ext>
              </a:extLst>
            </p:cNvPr>
            <p:cNvSpPr/>
            <p:nvPr/>
          </p:nvSpPr>
          <p:spPr>
            <a:xfrm>
              <a:off x="2977450" y="2566588"/>
              <a:ext cx="3253644" cy="3293969"/>
            </a:xfrm>
            <a:prstGeom prst="roundRect">
              <a:avLst>
                <a:gd name="adj" fmla="val 697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704E683-89A9-4301-BB09-1706648A1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2454" y="2743474"/>
              <a:ext cx="1259978" cy="8557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24C1610-A782-48C4-BE17-25A6D747E756}"/>
                </a:ext>
              </a:extLst>
            </p:cNvPr>
            <p:cNvCxnSpPr>
              <a:cxnSpLocks/>
            </p:cNvCxnSpPr>
            <p:nvPr/>
          </p:nvCxnSpPr>
          <p:spPr>
            <a:xfrm>
              <a:off x="1692454" y="4110606"/>
              <a:ext cx="1259978" cy="8262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로봇 윤곽선">
              <a:extLst>
                <a:ext uri="{FF2B5EF4-FFF2-40B4-BE49-F238E27FC236}">
                  <a16:creationId xmlns:a16="http://schemas.microsoft.com/office/drawing/2014/main" id="{D93C789A-F71E-45B0-96F5-33976C362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72902" y="2566589"/>
              <a:ext cx="1080000" cy="108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9FF0B2E-D3FB-4B7D-B974-48939258C8F1}"/>
                </a:ext>
              </a:extLst>
            </p:cNvPr>
            <p:cNvSpPr/>
            <p:nvPr/>
          </p:nvSpPr>
          <p:spPr>
            <a:xfrm>
              <a:off x="3902121" y="3682367"/>
              <a:ext cx="1421562" cy="327372"/>
            </a:xfrm>
            <a:prstGeom prst="roundRect">
              <a:avLst>
                <a:gd name="adj" fmla="val 50000"/>
              </a:avLst>
            </a:prstGeom>
            <a:solidFill>
              <a:srgbClr val="00A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Chat-bot</a:t>
              </a:r>
              <a:endParaRPr lang="ko-KR" altLang="en-US" sz="1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9EBFE3-8683-4FCA-878A-77BD636E8F1F}"/>
                </a:ext>
              </a:extLst>
            </p:cNvPr>
            <p:cNvSpPr txBox="1"/>
            <p:nvPr/>
          </p:nvSpPr>
          <p:spPr>
            <a:xfrm>
              <a:off x="3079279" y="4137968"/>
              <a:ext cx="3068690" cy="1694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● </a:t>
              </a:r>
              <a:r>
                <a:rPr lang="ko-KR" altLang="en-US" sz="105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유저와 채팅을 통해 </a:t>
              </a:r>
              <a:r>
                <a:rPr lang="en-US" altLang="ko-KR" sz="105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Symptoms </a:t>
              </a:r>
              <a:r>
                <a:rPr lang="ko-KR" altLang="en-US" sz="105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데이터 수집</a:t>
              </a:r>
              <a:endParaRPr lang="en-US" altLang="ko-KR" sz="105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5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● Flask </a:t>
              </a:r>
              <a:r>
                <a:rPr lang="ko-KR" altLang="en-US" sz="105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서버로 수집 데이터 전송</a:t>
              </a:r>
              <a:endParaRPr lang="en-US" altLang="ko-KR" sz="105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50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●</a:t>
              </a:r>
              <a:r>
                <a:rPr lang="en-US" altLang="ko-KR" sz="10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 </a:t>
              </a:r>
              <a:r>
                <a:rPr lang="ko-KR" altLang="en-US" sz="10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모델을 통해 예측된 </a:t>
              </a:r>
              <a:r>
                <a:rPr lang="en-US" altLang="ko-KR" sz="10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Condition</a:t>
              </a:r>
              <a:r>
                <a:rPr lang="ko-KR" altLang="en-US" sz="10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과 추천된  </a:t>
              </a:r>
              <a:r>
                <a:rPr lang="en-US" altLang="ko-KR" sz="10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Drug </a:t>
              </a:r>
              <a:r>
                <a:rPr lang="ko-KR" altLang="en-US" sz="10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Calibri" panose="020F0502020204030204" pitchFamily="34" charset="0"/>
                </a:rPr>
                <a:t>출력</a:t>
              </a:r>
              <a:endParaRPr lang="ko-KR" altLang="en-US" sz="105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C90264-34E7-4F5C-A666-4455745EACC3}"/>
                </a:ext>
              </a:extLst>
            </p:cNvPr>
            <p:cNvSpPr txBox="1"/>
            <p:nvPr/>
          </p:nvSpPr>
          <p:spPr>
            <a:xfrm>
              <a:off x="3931124" y="2077435"/>
              <a:ext cx="1363554" cy="530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Port Number = 3000</a:t>
              </a:r>
              <a:endParaRPr lang="ko-KR" altLang="en-US" sz="1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8AD6A3-F1DC-4198-9A34-B0A33A8273E4}"/>
                </a:ext>
              </a:extLst>
            </p:cNvPr>
            <p:cNvSpPr txBox="1"/>
            <p:nvPr/>
          </p:nvSpPr>
          <p:spPr>
            <a:xfrm>
              <a:off x="9007811" y="2077435"/>
              <a:ext cx="1363554" cy="530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Port Number = 5000</a:t>
              </a:r>
              <a:endParaRPr lang="ko-KR" altLang="en-US" sz="1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pic>
        <p:nvPicPr>
          <p:cNvPr id="1028" name="Picture 4" descr="리액트(ReactJS)">
            <a:extLst>
              <a:ext uri="{FF2B5EF4-FFF2-40B4-BE49-F238E27FC236}">
                <a16:creationId xmlns:a16="http://schemas.microsoft.com/office/drawing/2014/main" id="{F45DD52F-DD29-4966-8324-86A305B7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37669"/>
            <a:ext cx="1823009" cy="85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7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고찰 및 개선</a:t>
            </a:r>
          </a:p>
        </p:txBody>
      </p:sp>
    </p:spTree>
    <p:extLst>
      <p:ext uri="{BB962C8B-B14F-4D97-AF65-F5344CB8AC3E}">
        <p14:creationId xmlns:p14="http://schemas.microsoft.com/office/powerpoint/2010/main" val="8189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B0D4FD-F1F4-430E-934E-9C0A76E27322}"/>
              </a:ext>
            </a:extLst>
          </p:cNvPr>
          <p:cNvGrpSpPr/>
          <p:nvPr/>
        </p:nvGrpSpPr>
        <p:grpSpPr>
          <a:xfrm>
            <a:off x="5912785" y="1976731"/>
            <a:ext cx="1917809" cy="2370881"/>
            <a:chOff x="5912785" y="1976731"/>
            <a:chExt cx="1917809" cy="2370881"/>
          </a:xfrm>
          <a:solidFill>
            <a:schemeClr val="accent1"/>
          </a:solidFill>
        </p:grpSpPr>
        <p:sp>
          <p:nvSpPr>
            <p:cNvPr id="33" name="Trapezoid 28"/>
            <p:cNvSpPr/>
            <p:nvPr/>
          </p:nvSpPr>
          <p:spPr>
            <a:xfrm>
              <a:off x="5912785" y="3347157"/>
              <a:ext cx="1917809" cy="1000455"/>
            </a:xfrm>
            <a:custGeom>
              <a:avLst/>
              <a:gdLst>
                <a:gd name="connsiteX0" fmla="*/ 257208 w 1935138"/>
                <a:gd name="connsiteY0" fmla="*/ 14741 h 862209"/>
                <a:gd name="connsiteX1" fmla="*/ 1715038 w 1935138"/>
                <a:gd name="connsiteY1" fmla="*/ 0 h 862209"/>
                <a:gd name="connsiteX2" fmla="*/ 1848922 w 1935138"/>
                <a:gd name="connsiteY2" fmla="*/ 674894 h 862209"/>
                <a:gd name="connsiteX3" fmla="*/ 48787 w 1935138"/>
                <a:gd name="connsiteY3" fmla="*/ 674894 h 862209"/>
                <a:gd name="connsiteX4" fmla="*/ 257208 w 1935138"/>
                <a:gd name="connsiteY4" fmla="*/ 14741 h 862209"/>
                <a:gd name="connsiteX0" fmla="*/ 257208 w 1917809"/>
                <a:gd name="connsiteY0" fmla="*/ 7371 h 854839"/>
                <a:gd name="connsiteX1" fmla="*/ 1637401 w 1917809"/>
                <a:gd name="connsiteY1" fmla="*/ 0 h 854839"/>
                <a:gd name="connsiteX2" fmla="*/ 1848922 w 1917809"/>
                <a:gd name="connsiteY2" fmla="*/ 667524 h 854839"/>
                <a:gd name="connsiteX3" fmla="*/ 48787 w 1917809"/>
                <a:gd name="connsiteY3" fmla="*/ 667524 h 854839"/>
                <a:gd name="connsiteX4" fmla="*/ 257208 w 1917809"/>
                <a:gd name="connsiteY4" fmla="*/ 7371 h 85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7809" h="854839">
                  <a:moveTo>
                    <a:pt x="257208" y="7371"/>
                  </a:moveTo>
                  <a:lnTo>
                    <a:pt x="1637401" y="0"/>
                  </a:lnTo>
                  <a:cubicBezTo>
                    <a:pt x="1826058" y="307158"/>
                    <a:pt x="2026593" y="581569"/>
                    <a:pt x="1848922" y="667524"/>
                  </a:cubicBezTo>
                  <a:cubicBezTo>
                    <a:pt x="1392312" y="894490"/>
                    <a:pt x="509274" y="939073"/>
                    <a:pt x="48787" y="667524"/>
                  </a:cubicBezTo>
                  <a:cubicBezTo>
                    <a:pt x="-86208" y="569815"/>
                    <a:pt x="83730" y="306961"/>
                    <a:pt x="257208" y="737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931375" y="3121691"/>
              <a:ext cx="234753" cy="2347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681878" y="2868427"/>
              <a:ext cx="276548" cy="2765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820152" y="2572568"/>
              <a:ext cx="179486" cy="179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761443" y="2274650"/>
              <a:ext cx="152939" cy="1529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851533" y="1976731"/>
              <a:ext cx="106893" cy="10689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rapezoid 28"/>
          <p:cNvSpPr/>
          <p:nvPr/>
        </p:nvSpPr>
        <p:spPr>
          <a:xfrm>
            <a:off x="5549292" y="1627460"/>
            <a:ext cx="2657207" cy="3035031"/>
          </a:xfrm>
          <a:custGeom>
            <a:avLst/>
            <a:gdLst/>
            <a:ahLst/>
            <a:cxnLst/>
            <a:rect l="l" t="t" r="r" b="b"/>
            <a:pathLst>
              <a:path w="2657207" h="3035031">
                <a:moveTo>
                  <a:pt x="1631432" y="134732"/>
                </a:moveTo>
                <a:cubicBezTo>
                  <a:pt x="1462279" y="280235"/>
                  <a:pt x="1214463" y="310303"/>
                  <a:pt x="985503" y="145169"/>
                </a:cubicBezTo>
                <a:lnTo>
                  <a:pt x="1051676" y="750645"/>
                </a:lnTo>
                <a:cubicBezTo>
                  <a:pt x="1070562" y="1013584"/>
                  <a:pt x="-94282" y="2352947"/>
                  <a:pt x="262484" y="2611176"/>
                </a:cubicBezTo>
                <a:cubicBezTo>
                  <a:pt x="797623" y="2926747"/>
                  <a:pt x="1823817" y="2874937"/>
                  <a:pt x="2354450" y="2611176"/>
                </a:cubicBezTo>
                <a:cubicBezTo>
                  <a:pt x="2810328" y="2390626"/>
                  <a:pt x="1563420" y="1060683"/>
                  <a:pt x="1555274" y="750644"/>
                </a:cubicBezTo>
                <a:close/>
                <a:moveTo>
                  <a:pt x="894916" y="0"/>
                </a:moveTo>
                <a:cubicBezTo>
                  <a:pt x="1239659" y="290705"/>
                  <a:pt x="1542116" y="169138"/>
                  <a:pt x="1723008" y="0"/>
                </a:cubicBezTo>
                <a:lnTo>
                  <a:pt x="1651224" y="732156"/>
                </a:lnTo>
                <a:cubicBezTo>
                  <a:pt x="1660781" y="1080079"/>
                  <a:pt x="3071008" y="2543252"/>
                  <a:pt x="2536153" y="2790751"/>
                </a:cubicBezTo>
                <a:cubicBezTo>
                  <a:pt x="1913592" y="3086741"/>
                  <a:pt x="709619" y="3144882"/>
                  <a:pt x="81772" y="2790751"/>
                </a:cubicBezTo>
                <a:cubicBezTo>
                  <a:pt x="-336801" y="2500969"/>
                  <a:pt x="988857" y="1027226"/>
                  <a:pt x="966700" y="73215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고찰 및 개선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37544" y="1303738"/>
            <a:ext cx="3550480" cy="863358"/>
            <a:chOff x="803640" y="3362835"/>
            <a:chExt cx="2059657" cy="863358"/>
          </a:xfrm>
        </p:grpSpPr>
        <p:sp>
          <p:nvSpPr>
            <p:cNvPr id="5" name="TextBox 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순위만 추천해준다면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매우 낮은 정확도를 보임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또한 이렇게 자연어 처리의 경우 성능 테스트를 어떻게 해야 하는가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rPr>
                <a:t>낮은 정확도와 성능 테스트 문제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37544" y="2283718"/>
            <a:ext cx="3550480" cy="1048024"/>
            <a:chOff x="803640" y="3362835"/>
            <a:chExt cx="2059657" cy="1048024"/>
          </a:xfrm>
        </p:grpSpPr>
        <p:sp>
          <p:nvSpPr>
            <p:cNvPr id="8" name="TextBox 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Condition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을 단순히 리뷰의 끝에 붙이는 방법에 대해서 논리적이나 수치적으로 입증을 할 수가 없음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. condition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단어가 어디에 붙는가에 따라 결과가 달라질 수 있기 때문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rPr>
                <a:t>Our strategy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28781" y="3499472"/>
            <a:ext cx="3550480" cy="863358"/>
            <a:chOff x="803640" y="3362835"/>
            <a:chExt cx="2059657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문서의 레이블을 학습시키는 방법은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word2vec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보다는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doc2vec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이 더 옳은 모델로 생각됨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그래서 일단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doc2vec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Arial" pitchFamily="34" charset="0"/>
                </a:rPr>
                <a:t>를 이용해볼 예정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Arial" pitchFamily="34" charset="0"/>
                </a:rPr>
                <a:t>새로운 모델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1115616" y="2349342"/>
            <a:ext cx="125325" cy="118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Oval 2"/>
          <p:cNvSpPr/>
          <p:nvPr/>
        </p:nvSpPr>
        <p:spPr>
          <a:xfrm>
            <a:off x="6444208" y="1442237"/>
            <a:ext cx="828092" cy="385312"/>
          </a:xfrm>
          <a:custGeom>
            <a:avLst/>
            <a:gdLst/>
            <a:ahLst/>
            <a:cxnLst/>
            <a:rect l="l" t="t" r="r" b="b"/>
            <a:pathLst>
              <a:path w="828092" h="385312">
                <a:moveTo>
                  <a:pt x="414046" y="60586"/>
                </a:moveTo>
                <a:cubicBezTo>
                  <a:pt x="257285" y="60586"/>
                  <a:pt x="130206" y="119716"/>
                  <a:pt x="130206" y="192657"/>
                </a:cubicBezTo>
                <a:cubicBezTo>
                  <a:pt x="130206" y="265598"/>
                  <a:pt x="257285" y="324728"/>
                  <a:pt x="414046" y="324728"/>
                </a:cubicBezTo>
                <a:cubicBezTo>
                  <a:pt x="570807" y="324728"/>
                  <a:pt x="697886" y="265598"/>
                  <a:pt x="697886" y="192657"/>
                </a:cubicBezTo>
                <a:cubicBezTo>
                  <a:pt x="697886" y="119716"/>
                  <a:pt x="570807" y="60586"/>
                  <a:pt x="414046" y="60586"/>
                </a:cubicBezTo>
                <a:close/>
                <a:moveTo>
                  <a:pt x="414046" y="0"/>
                </a:moveTo>
                <a:cubicBezTo>
                  <a:pt x="642717" y="0"/>
                  <a:pt x="828092" y="86255"/>
                  <a:pt x="828092" y="192656"/>
                </a:cubicBezTo>
                <a:cubicBezTo>
                  <a:pt x="828092" y="299057"/>
                  <a:pt x="642717" y="385312"/>
                  <a:pt x="414046" y="385312"/>
                </a:cubicBezTo>
                <a:cubicBezTo>
                  <a:pt x="185375" y="385312"/>
                  <a:pt x="0" y="299057"/>
                  <a:pt x="0" y="192656"/>
                </a:cubicBezTo>
                <a:cubicBezTo>
                  <a:pt x="0" y="86255"/>
                  <a:pt x="185375" y="0"/>
                  <a:pt x="41404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3855D15-DA6A-40D2-A464-1EBC3968A019}"/>
              </a:ext>
            </a:extLst>
          </p:cNvPr>
          <p:cNvGrpSpPr/>
          <p:nvPr/>
        </p:nvGrpSpPr>
        <p:grpSpPr>
          <a:xfrm>
            <a:off x="6516216" y="3374359"/>
            <a:ext cx="829366" cy="794528"/>
            <a:chOff x="6487683" y="3374359"/>
            <a:chExt cx="829366" cy="794528"/>
          </a:xfrm>
        </p:grpSpPr>
        <p:sp>
          <p:nvSpPr>
            <p:cNvPr id="34" name="Oval 33"/>
            <p:cNvSpPr/>
            <p:nvPr/>
          </p:nvSpPr>
          <p:spPr>
            <a:xfrm>
              <a:off x="6591552" y="3615188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22854" y="3509337"/>
              <a:ext cx="194195" cy="1941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487683" y="3374359"/>
              <a:ext cx="194195" cy="1941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048752" y="4015948"/>
              <a:ext cx="152939" cy="152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Oval 18">
            <a:extLst>
              <a:ext uri="{FF2B5EF4-FFF2-40B4-BE49-F238E27FC236}">
                <a16:creationId xmlns:a16="http://schemas.microsoft.com/office/drawing/2014/main" id="{388733A1-516F-455A-8575-E8D4DE651D8F}"/>
              </a:ext>
            </a:extLst>
          </p:cNvPr>
          <p:cNvSpPr/>
          <p:nvPr/>
        </p:nvSpPr>
        <p:spPr>
          <a:xfrm>
            <a:off x="1115616" y="1379699"/>
            <a:ext cx="125325" cy="118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089EE551-1528-421B-8A5F-832424FAA9A9}"/>
              </a:ext>
            </a:extLst>
          </p:cNvPr>
          <p:cNvSpPr/>
          <p:nvPr/>
        </p:nvSpPr>
        <p:spPr>
          <a:xfrm>
            <a:off x="1115616" y="3556685"/>
            <a:ext cx="125325" cy="118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66D9918-95F4-4AE2-8EC1-D2855E759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8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581814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Objective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4"/>
            <a:ext cx="1816547" cy="134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1943100" y="259080"/>
            <a:ext cx="365760" cy="4610100"/>
          </a:xfrm>
          <a:custGeom>
            <a:avLst/>
            <a:gdLst>
              <a:gd name="connsiteX0" fmla="*/ 0 w 365760"/>
              <a:gd name="connsiteY0" fmla="*/ 0 h 5013960"/>
              <a:gd name="connsiteX1" fmla="*/ 0 w 365760"/>
              <a:gd name="connsiteY1" fmla="*/ 502920 h 5013960"/>
              <a:gd name="connsiteX2" fmla="*/ 365760 w 365760"/>
              <a:gd name="connsiteY2" fmla="*/ 502920 h 5013960"/>
              <a:gd name="connsiteX3" fmla="*/ 365760 w 365760"/>
              <a:gd name="connsiteY3" fmla="*/ 1249680 h 5013960"/>
              <a:gd name="connsiteX4" fmla="*/ 7620 w 365760"/>
              <a:gd name="connsiteY4" fmla="*/ 1249680 h 5013960"/>
              <a:gd name="connsiteX5" fmla="*/ 7620 w 365760"/>
              <a:gd name="connsiteY5" fmla="*/ 5013960 h 5013960"/>
              <a:gd name="connsiteX0" fmla="*/ 0 w 365760"/>
              <a:gd name="connsiteY0" fmla="*/ 0 h 4762500"/>
              <a:gd name="connsiteX1" fmla="*/ 0 w 365760"/>
              <a:gd name="connsiteY1" fmla="*/ 251460 h 4762500"/>
              <a:gd name="connsiteX2" fmla="*/ 365760 w 365760"/>
              <a:gd name="connsiteY2" fmla="*/ 251460 h 4762500"/>
              <a:gd name="connsiteX3" fmla="*/ 365760 w 365760"/>
              <a:gd name="connsiteY3" fmla="*/ 998220 h 4762500"/>
              <a:gd name="connsiteX4" fmla="*/ 7620 w 365760"/>
              <a:gd name="connsiteY4" fmla="*/ 998220 h 4762500"/>
              <a:gd name="connsiteX5" fmla="*/ 7620 w 365760"/>
              <a:gd name="connsiteY5" fmla="*/ 4762500 h 4762500"/>
              <a:gd name="connsiteX0" fmla="*/ 0 w 365760"/>
              <a:gd name="connsiteY0" fmla="*/ 0 h 4610100"/>
              <a:gd name="connsiteX1" fmla="*/ 0 w 365760"/>
              <a:gd name="connsiteY1" fmla="*/ 251460 h 4610100"/>
              <a:gd name="connsiteX2" fmla="*/ 365760 w 365760"/>
              <a:gd name="connsiteY2" fmla="*/ 251460 h 4610100"/>
              <a:gd name="connsiteX3" fmla="*/ 365760 w 365760"/>
              <a:gd name="connsiteY3" fmla="*/ 998220 h 4610100"/>
              <a:gd name="connsiteX4" fmla="*/ 7620 w 365760"/>
              <a:gd name="connsiteY4" fmla="*/ 998220 h 4610100"/>
              <a:gd name="connsiteX5" fmla="*/ 7620 w 365760"/>
              <a:gd name="connsiteY5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760" h="4610100">
                <a:moveTo>
                  <a:pt x="0" y="0"/>
                </a:moveTo>
                <a:lnTo>
                  <a:pt x="0" y="251460"/>
                </a:lnTo>
                <a:lnTo>
                  <a:pt x="365760" y="251460"/>
                </a:lnTo>
                <a:lnTo>
                  <a:pt x="365760" y="998220"/>
                </a:lnTo>
                <a:lnTo>
                  <a:pt x="7620" y="998220"/>
                </a:lnTo>
                <a:lnTo>
                  <a:pt x="7620" y="4610100"/>
                </a:lnTo>
              </a:path>
            </a:pathLst>
          </a:custGeom>
          <a:ln w="34925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7784" y="244634"/>
            <a:ext cx="6516216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627784" y="316104"/>
            <a:ext cx="6516216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15816" y="1203598"/>
            <a:ext cx="86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01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1851670"/>
            <a:ext cx="86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02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2499742"/>
            <a:ext cx="86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03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3147814"/>
            <a:ext cx="86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04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5816" y="3795886"/>
            <a:ext cx="86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05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28768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시연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7904" y="193135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데이터 </a:t>
            </a:r>
            <a:r>
              <a:rPr lang="ko-KR" altLang="en-US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전처리</a:t>
            </a:r>
            <a:endParaRPr lang="en-US" altLang="ko-KR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904" y="257502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모델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 설명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321870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모델 </a:t>
            </a:r>
            <a:r>
              <a:rPr lang="ko-KR" altLang="en-US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적용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및</a:t>
            </a:r>
            <a:r>
              <a:rPr lang="ko-KR" altLang="en-US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 평가</a:t>
            </a:r>
            <a:endParaRPr lang="en-US" altLang="ko-KR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904" y="386237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서비스 구현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5B3D0-FA57-4740-A88A-00C0842FA518}"/>
              </a:ext>
            </a:extLst>
          </p:cNvPr>
          <p:cNvSpPr txBox="1"/>
          <p:nvPr/>
        </p:nvSpPr>
        <p:spPr>
          <a:xfrm>
            <a:off x="2915816" y="4445699"/>
            <a:ext cx="86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itchFamily="34" charset="0"/>
              </a:rPr>
              <a:t>06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4DF34-4B43-CC42-B278-3349A4B93653}"/>
              </a:ext>
            </a:extLst>
          </p:cNvPr>
          <p:cNvSpPr txBox="1"/>
          <p:nvPr/>
        </p:nvSpPr>
        <p:spPr>
          <a:xfrm>
            <a:off x="3707904" y="451219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고찰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 및 </a:t>
            </a:r>
            <a:r>
              <a:rPr lang="ko-KR" altLang="en-US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개선</a:t>
            </a:r>
            <a:endParaRPr lang="en-US" altLang="ko-KR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87743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C13C29-E059-4AED-9155-04C593179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시연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0EFB33-D2F9-4533-9DA9-25104BB1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23" y="1203598"/>
            <a:ext cx="5076825" cy="34575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7C6EE5-030D-4922-AF2F-5CDF6E14D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3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</a:t>
            </a:r>
            <a:r>
              <a:rPr lang="ko-KR" altLang="en-US" dirty="0" err="1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전처리</a:t>
            </a:r>
            <a:endParaRPr lang="ko-KR" altLang="en-US" dirty="0">
              <a:solidFill>
                <a:srgbClr val="FF0000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C13C29-E059-4AED-9155-04C593179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</a:t>
            </a:r>
            <a:r>
              <a:rPr lang="ko-KR" altLang="en-US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전처리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73F30-6840-437B-97F1-3716699D1AFC}"/>
              </a:ext>
            </a:extLst>
          </p:cNvPr>
          <p:cNvSpPr txBox="1"/>
          <p:nvPr/>
        </p:nvSpPr>
        <p:spPr>
          <a:xfrm>
            <a:off x="4644008" y="205724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특수문자 제거</a:t>
            </a:r>
            <a:endParaRPr lang="en-US" altLang="ko-KR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25379-0AC8-4513-B75E-F2AE18AA53AD}"/>
              </a:ext>
            </a:extLst>
          </p:cNvPr>
          <p:cNvSpPr txBox="1"/>
          <p:nvPr/>
        </p:nvSpPr>
        <p:spPr>
          <a:xfrm>
            <a:off x="4644008" y="1275606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review</a:t>
            </a:r>
            <a:endParaRPr lang="en-US" altLang="ko-KR" sz="2200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7982E-9E3F-44B9-8C07-5040B2DE7492}"/>
              </a:ext>
            </a:extLst>
          </p:cNvPr>
          <p:cNvSpPr txBox="1"/>
          <p:nvPr/>
        </p:nvSpPr>
        <p:spPr>
          <a:xfrm>
            <a:off x="4644008" y="249974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소문자 변환</a:t>
            </a:r>
            <a:endParaRPr lang="en-US" altLang="ko-KR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E03D5-7357-403B-A03E-759D436B1E53}"/>
              </a:ext>
            </a:extLst>
          </p:cNvPr>
          <p:cNvSpPr txBox="1"/>
          <p:nvPr/>
        </p:nvSpPr>
        <p:spPr>
          <a:xfrm>
            <a:off x="4644008" y="294224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표제어 추출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(Lemmatization)</a:t>
            </a:r>
            <a:endParaRPr lang="en-US" altLang="ko-KR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748CF3-3257-43E1-962B-C06B9CB5F35D}"/>
              </a:ext>
            </a:extLst>
          </p:cNvPr>
          <p:cNvGrpSpPr/>
          <p:nvPr/>
        </p:nvGrpSpPr>
        <p:grpSpPr>
          <a:xfrm>
            <a:off x="899592" y="1343258"/>
            <a:ext cx="3312368" cy="2312968"/>
            <a:chOff x="4604634" y="1764247"/>
            <a:chExt cx="3312368" cy="23129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DA5472-2756-467F-8FD4-49827D62A5D6}"/>
                </a:ext>
              </a:extLst>
            </p:cNvPr>
            <p:cNvSpPr txBox="1"/>
            <p:nvPr/>
          </p:nvSpPr>
          <p:spPr>
            <a:xfrm>
              <a:off x="4604634" y="2545882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특수문자 제거</a:t>
              </a:r>
              <a:endParaRPr lang="en-US" altLang="ko-KR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EE59A-B12A-4B4A-ABDA-850C795D3B79}"/>
                </a:ext>
              </a:extLst>
            </p:cNvPr>
            <p:cNvSpPr txBox="1"/>
            <p:nvPr/>
          </p:nvSpPr>
          <p:spPr>
            <a:xfrm>
              <a:off x="4604634" y="1764247"/>
              <a:ext cx="2016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condition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5033F4-7863-4831-B197-72C6FF1A77BD}"/>
                </a:ext>
              </a:extLst>
            </p:cNvPr>
            <p:cNvSpPr txBox="1"/>
            <p:nvPr/>
          </p:nvSpPr>
          <p:spPr>
            <a:xfrm>
              <a:off x="4604634" y="2988383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소문자 변환</a:t>
              </a:r>
              <a:endParaRPr lang="en-US" altLang="ko-KR" dirty="0">
                <a:solidFill>
                  <a:schemeClr val="accent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FB6F35-B678-4B4D-8000-582D2F01C8A3}"/>
                </a:ext>
              </a:extLst>
            </p:cNvPr>
            <p:cNvSpPr txBox="1"/>
            <p:nvPr/>
          </p:nvSpPr>
          <p:spPr>
            <a:xfrm>
              <a:off x="4604634" y="3430884"/>
              <a:ext cx="331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두 단어 이상의 질병 이름을</a:t>
              </a:r>
              <a:endPara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  <a:cs typeface="Arial" pitchFamily="34" charset="0"/>
                </a:rPr>
                <a:t>한 단어로 변환</a:t>
              </a:r>
              <a:endPara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737354-1F26-477B-A339-9F3E08A9BCF2}"/>
              </a:ext>
            </a:extLst>
          </p:cNvPr>
          <p:cNvSpPr txBox="1"/>
          <p:nvPr/>
        </p:nvSpPr>
        <p:spPr>
          <a:xfrm>
            <a:off x="4644008" y="338474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두 단어 이상의 질병 이름을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한 단어로 변환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B2975-45C0-4D54-9562-75444C08AC6C}"/>
              </a:ext>
            </a:extLst>
          </p:cNvPr>
          <p:cNvSpPr txBox="1"/>
          <p:nvPr/>
        </p:nvSpPr>
        <p:spPr>
          <a:xfrm>
            <a:off x="4644008" y="4109371"/>
            <a:ext cx="37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리뷰의 마지막에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condition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추가</a:t>
            </a:r>
            <a:endParaRPr lang="en-US" altLang="ko-KR" dirty="0">
              <a:solidFill>
                <a:schemeClr val="accent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  <a:cs typeface="Arial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7E9AD-A5B4-4E00-BFF0-67FA0DCE1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4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425963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707BA18-9C07-4462-8FEC-14061E1C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 설명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39107-C8C3-481E-8C0F-F47E44EA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6131"/>
            <a:ext cx="42957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B13778-CFF0-4F46-A1BE-5EB978AA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23206"/>
            <a:ext cx="3390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DF2E9E-53F1-4310-898B-EF1B1699B319}"/>
              </a:ext>
            </a:extLst>
          </p:cNvPr>
          <p:cNvSpPr txBox="1"/>
          <p:nvPr/>
        </p:nvSpPr>
        <p:spPr>
          <a:xfrm>
            <a:off x="724924" y="11315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Arial" pitchFamily="34" charset="0"/>
              </a:rPr>
              <a:t>Word2Vec – skip-gram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4AA72-9A7F-4D95-AA9C-F448B689A462}"/>
              </a:ext>
            </a:extLst>
          </p:cNvPr>
          <p:cNvSpPr txBox="1"/>
          <p:nvPr/>
        </p:nvSpPr>
        <p:spPr>
          <a:xfrm>
            <a:off x="724924" y="1513116"/>
            <a:ext cx="384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Arial" pitchFamily="34" charset="0"/>
              </a:rPr>
              <a:t>중심 단어를 사용해 주변 단어를 학습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Arial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1DD6F0-F896-4D57-8BB8-DEB4FDBFD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CFC324-97D6-4E9D-983B-7C87E1F282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7904" y="2283718"/>
            <a:ext cx="5436096" cy="576064"/>
          </a:xfrm>
        </p:spPr>
        <p:txBody>
          <a:bodyPr/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모델 </a:t>
            </a:r>
            <a:r>
              <a:rPr lang="ko-KR" altLang="en-US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적용 </a:t>
            </a:r>
            <a:r>
              <a:rPr lang="ko-KR" altLang="en-US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및</a:t>
            </a:r>
            <a:r>
              <a:rPr lang="ko-KR" altLang="en-US" dirty="0">
                <a:solidFill>
                  <a:srgbClr val="FF0000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평가</a:t>
            </a:r>
          </a:p>
        </p:txBody>
      </p:sp>
    </p:spTree>
    <p:extLst>
      <p:ext uri="{BB962C8B-B14F-4D97-AF65-F5344CB8AC3E}">
        <p14:creationId xmlns:p14="http://schemas.microsoft.com/office/powerpoint/2010/main" val="42450012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422</Words>
  <Application>Microsoft Office PowerPoint</Application>
  <PresentationFormat>화면 슬라이드 쇼(16:9)</PresentationFormat>
  <Paragraphs>105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에스코어 드림 7 ExtraBold</vt:lpstr>
      <vt:lpstr>맑은 고딕</vt:lpstr>
      <vt:lpstr>에스코어 드림 4 Regular</vt:lpstr>
      <vt:lpstr>에스코어 드림 6 Bold</vt:lpstr>
      <vt:lpstr>에스코어 드림 5 Medium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lee joon byeong</cp:lastModifiedBy>
  <cp:revision>133</cp:revision>
  <dcterms:created xsi:type="dcterms:W3CDTF">2016-12-05T23:26:54Z</dcterms:created>
  <dcterms:modified xsi:type="dcterms:W3CDTF">2021-05-26T04:50:52Z</dcterms:modified>
</cp:coreProperties>
</file>