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60" r:id="rId5"/>
    <p:sldId id="261" r:id="rId6"/>
    <p:sldId id="262" r:id="rId7"/>
    <p:sldId id="263" r:id="rId8"/>
    <p:sldId id="259" r:id="rId9"/>
    <p:sldId id="264" r:id="rId10"/>
    <p:sldId id="265" r:id="rId11"/>
    <p:sldId id="271" r:id="rId12"/>
    <p:sldId id="272" r:id="rId13"/>
    <p:sldId id="273" r:id="rId14"/>
    <p:sldId id="266" r:id="rId15"/>
    <p:sldId id="267" r:id="rId16"/>
    <p:sldId id="268" r:id="rId17"/>
    <p:sldId id="269" r:id="rId18"/>
    <p:sldId id="270" r:id="rId19"/>
    <p:sldId id="274" r:id="rId20"/>
    <p:sldId id="275" r:id="rId21"/>
    <p:sldId id="277" r:id="rId22"/>
    <p:sldId id="276" r:id="rId23"/>
    <p:sldId id="278" r:id="rId24"/>
    <p:sldId id="279" r:id="rId25"/>
    <p:sldId id="280" r:id="rId26"/>
    <p:sldId id="286" r:id="rId27"/>
    <p:sldId id="287" r:id="rId28"/>
    <p:sldId id="281" r:id="rId29"/>
    <p:sldId id="284" r:id="rId30"/>
    <p:sldId id="283" r:id="rId31"/>
    <p:sldId id="282" r:id="rId32"/>
    <p:sldId id="285" r:id="rId33"/>
    <p:sldId id="288" r:id="rId34"/>
    <p:sldId id="289" r:id="rId35"/>
    <p:sldId id="290" r:id="rId36"/>
    <p:sldId id="291" r:id="rId37"/>
    <p:sldId id="293" r:id="rId38"/>
    <p:sldId id="292" r:id="rId39"/>
    <p:sldId id="294"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643"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6" Type="http://schemas.openxmlformats.org/officeDocument/2006/relationships/image" Target="../media/image18.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5" Type="http://schemas.openxmlformats.org/officeDocument/2006/relationships/image" Target="../media/image4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 Id="rId14"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8.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7.wmf"/><Relationship Id="rId5" Type="http://schemas.openxmlformats.org/officeDocument/2006/relationships/image" Target="../media/image28.wmf"/><Relationship Id="rId4"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9" Type="http://schemas.openxmlformats.org/officeDocument/2006/relationships/image" Target="../media/image6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B5559-59E8-4D07-AF23-DEA856DE3407}" type="datetimeFigureOut">
              <a:rPr lang="zh-CN" altLang="en-US" smtClean="0"/>
              <a:t>2019/09/20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A31863-5084-49DE-9F64-85E59C9BEC7E}" type="slidenum">
              <a:rPr lang="zh-CN" altLang="en-US" smtClean="0"/>
              <a:t>‹#›</a:t>
            </a:fld>
            <a:endParaRPr lang="zh-CN" altLang="en-US"/>
          </a:p>
        </p:txBody>
      </p:sp>
    </p:spTree>
    <p:extLst>
      <p:ext uri="{BB962C8B-B14F-4D97-AF65-F5344CB8AC3E}">
        <p14:creationId xmlns:p14="http://schemas.microsoft.com/office/powerpoint/2010/main" val="86215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Nose curve </a:t>
            </a:r>
            <a:r>
              <a:rPr lang="zh-CN" altLang="en-US" smtClean="0"/>
              <a:t>鞍岔分节点为节点的电压和功率的临界值</a:t>
            </a:r>
            <a:endParaRPr lang="zh-CN" altLang="en-US" dirty="0"/>
          </a:p>
        </p:txBody>
      </p:sp>
      <p:sp>
        <p:nvSpPr>
          <p:cNvPr id="4" name="灯片编号占位符 3"/>
          <p:cNvSpPr>
            <a:spLocks noGrp="1"/>
          </p:cNvSpPr>
          <p:nvPr>
            <p:ph type="sldNum" sz="quarter" idx="10"/>
          </p:nvPr>
        </p:nvSpPr>
        <p:spPr/>
        <p:txBody>
          <a:bodyPr/>
          <a:lstStyle/>
          <a:p>
            <a:fld id="{A2A31863-5084-49DE-9F64-85E59C9BEC7E}" type="slidenum">
              <a:rPr lang="zh-CN" altLang="en-US" smtClean="0"/>
              <a:t>38</a:t>
            </a:fld>
            <a:endParaRPr lang="zh-CN" altLang="en-US"/>
          </a:p>
        </p:txBody>
      </p:sp>
    </p:spTree>
    <p:extLst>
      <p:ext uri="{BB962C8B-B14F-4D97-AF65-F5344CB8AC3E}">
        <p14:creationId xmlns:p14="http://schemas.microsoft.com/office/powerpoint/2010/main" val="114985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13573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0141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7513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58206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14EACBE-21B6-4337-87E4-6179AEAE3952}" type="datetimeFigureOut">
              <a:rPr lang="zh-CN" altLang="en-US" smtClean="0"/>
              <a:t>2019/09/20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62287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4EACBE-21B6-4337-87E4-6179AEAE3952}" type="datetimeFigureOut">
              <a:rPr lang="zh-CN" altLang="en-US" smtClean="0"/>
              <a:t>2019/09/20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30031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4EACBE-21B6-4337-87E4-6179AEAE3952}" type="datetimeFigureOut">
              <a:rPr lang="zh-CN" altLang="en-US" smtClean="0"/>
              <a:t>2019/09/20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118877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4EACBE-21B6-4337-87E4-6179AEAE3952}" type="datetimeFigureOut">
              <a:rPr lang="zh-CN" altLang="en-US" smtClean="0"/>
              <a:t>2019/09/20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31360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4EACBE-21B6-4337-87E4-6179AEAE3952}" type="datetimeFigureOut">
              <a:rPr lang="zh-CN" altLang="en-US" smtClean="0"/>
              <a:t>2019/09/20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74247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4EACBE-21B6-4337-87E4-6179AEAE3952}" type="datetimeFigureOut">
              <a:rPr lang="zh-CN" altLang="en-US" smtClean="0"/>
              <a:t>2019/09/20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40600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4EACBE-21B6-4337-87E4-6179AEAE3952}" type="datetimeFigureOut">
              <a:rPr lang="zh-CN" altLang="en-US" smtClean="0"/>
              <a:t>2019/09/20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66180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EACBE-21B6-4337-87E4-6179AEAE3952}" type="datetimeFigureOut">
              <a:rPr lang="zh-CN" altLang="en-US" smtClean="0"/>
              <a:t>2019/09/20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551952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10.wmf"/><Relationship Id="rId26" Type="http://schemas.openxmlformats.org/officeDocument/2006/relationships/image" Target="../media/image14.wmf"/><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image" Target="../media/image18.wmf"/><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image" Target="../media/image11.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24" Type="http://schemas.openxmlformats.org/officeDocument/2006/relationships/image" Target="../media/image13.wmf"/><Relationship Id="rId32" Type="http://schemas.openxmlformats.org/officeDocument/2006/relationships/image" Target="../media/image17.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5.wmf"/><Relationship Id="rId10" Type="http://schemas.openxmlformats.org/officeDocument/2006/relationships/image" Target="../media/image6.w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image" Target="../media/image12.wmf"/><Relationship Id="rId27" Type="http://schemas.openxmlformats.org/officeDocument/2006/relationships/oleObject" Target="../embeddings/oleObject13.bin"/><Relationship Id="rId30" Type="http://schemas.openxmlformats.org/officeDocument/2006/relationships/image" Target="../media/image16.wmf"/><Relationship Id="rId8" Type="http://schemas.openxmlformats.org/officeDocument/2006/relationships/image" Target="../media/image5.wmf"/></Relationships>
</file>

<file path=ppt/slides/_rels/slide12.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image" Target="../media/image25.wmf"/><Relationship Id="rId1" Type="http://schemas.openxmlformats.org/officeDocument/2006/relationships/vmlDrawing" Target="../drawings/vmlDrawing2.vml"/><Relationship Id="rId6" Type="http://schemas.openxmlformats.org/officeDocument/2006/relationships/image" Target="../media/image20.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0.bin"/><Relationship Id="rId14" Type="http://schemas.openxmlformats.org/officeDocument/2006/relationships/image" Target="../media/image24.wmf"/></Relationships>
</file>

<file path=ppt/slides/_rels/slide13.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9.bin"/><Relationship Id="rId18" Type="http://schemas.openxmlformats.org/officeDocument/2006/relationships/image" Target="../media/image33.wmf"/><Relationship Id="rId26" Type="http://schemas.openxmlformats.org/officeDocument/2006/relationships/image" Target="../media/image37.wmf"/><Relationship Id="rId3" Type="http://schemas.openxmlformats.org/officeDocument/2006/relationships/oleObject" Target="../embeddings/oleObject24.bin"/><Relationship Id="rId21" Type="http://schemas.openxmlformats.org/officeDocument/2006/relationships/oleObject" Target="../embeddings/oleObject33.bin"/><Relationship Id="rId7" Type="http://schemas.openxmlformats.org/officeDocument/2006/relationships/oleObject" Target="../embeddings/oleObject26.bin"/><Relationship Id="rId12" Type="http://schemas.openxmlformats.org/officeDocument/2006/relationships/image" Target="../media/image30.wmf"/><Relationship Id="rId17" Type="http://schemas.openxmlformats.org/officeDocument/2006/relationships/oleObject" Target="../embeddings/oleObject31.bin"/><Relationship Id="rId25" Type="http://schemas.openxmlformats.org/officeDocument/2006/relationships/oleObject" Target="../embeddings/oleObject35.bin"/><Relationship Id="rId2" Type="http://schemas.openxmlformats.org/officeDocument/2006/relationships/slideLayout" Target="../slideLayouts/slideLayout2.xml"/><Relationship Id="rId16" Type="http://schemas.openxmlformats.org/officeDocument/2006/relationships/image" Target="../media/image32.wmf"/><Relationship Id="rId20" Type="http://schemas.openxmlformats.org/officeDocument/2006/relationships/image" Target="../media/image34.wmf"/><Relationship Id="rId29" Type="http://schemas.openxmlformats.org/officeDocument/2006/relationships/oleObject" Target="../embeddings/oleObject37.bin"/><Relationship Id="rId1" Type="http://schemas.openxmlformats.org/officeDocument/2006/relationships/vmlDrawing" Target="../drawings/vmlDrawing3.vml"/><Relationship Id="rId6" Type="http://schemas.openxmlformats.org/officeDocument/2006/relationships/image" Target="../media/image27.wmf"/><Relationship Id="rId11" Type="http://schemas.openxmlformats.org/officeDocument/2006/relationships/oleObject" Target="../embeddings/oleObject28.bin"/><Relationship Id="rId24" Type="http://schemas.openxmlformats.org/officeDocument/2006/relationships/image" Target="../media/image36.wmf"/><Relationship Id="rId32" Type="http://schemas.openxmlformats.org/officeDocument/2006/relationships/image" Target="../media/image40.wmf"/><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oleObject" Target="../embeddings/oleObject34.bin"/><Relationship Id="rId28" Type="http://schemas.openxmlformats.org/officeDocument/2006/relationships/image" Target="../media/image38.wmf"/><Relationship Id="rId10" Type="http://schemas.openxmlformats.org/officeDocument/2006/relationships/image" Target="../media/image29.wmf"/><Relationship Id="rId19" Type="http://schemas.openxmlformats.org/officeDocument/2006/relationships/oleObject" Target="../embeddings/oleObject32.bin"/><Relationship Id="rId31" Type="http://schemas.openxmlformats.org/officeDocument/2006/relationships/oleObject" Target="../embeddings/oleObject38.bin"/><Relationship Id="rId4" Type="http://schemas.openxmlformats.org/officeDocument/2006/relationships/image" Target="../media/image26.wmf"/><Relationship Id="rId9" Type="http://schemas.openxmlformats.org/officeDocument/2006/relationships/oleObject" Target="../embeddings/oleObject27.bin"/><Relationship Id="rId14" Type="http://schemas.openxmlformats.org/officeDocument/2006/relationships/image" Target="../media/image31.wmf"/><Relationship Id="rId22" Type="http://schemas.openxmlformats.org/officeDocument/2006/relationships/image" Target="../media/image35.wmf"/><Relationship Id="rId27" Type="http://schemas.openxmlformats.org/officeDocument/2006/relationships/oleObject" Target="../embeddings/oleObject36.bin"/><Relationship Id="rId30" Type="http://schemas.openxmlformats.org/officeDocument/2006/relationships/image" Target="../media/image39.wmf"/></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28.wmf"/><Relationship Id="rId17" Type="http://schemas.openxmlformats.org/officeDocument/2006/relationships/image" Target="../media/image49.png"/><Relationship Id="rId2" Type="http://schemas.openxmlformats.org/officeDocument/2006/relationships/slideLayout" Target="../slideLayouts/slideLayout2.xml"/><Relationship Id="rId16" Type="http://schemas.openxmlformats.org/officeDocument/2006/relationships/image" Target="../media/image48.wmf"/><Relationship Id="rId1" Type="http://schemas.openxmlformats.org/officeDocument/2006/relationships/vmlDrawing" Target="../drawings/vmlDrawing4.vml"/><Relationship Id="rId6" Type="http://schemas.openxmlformats.org/officeDocument/2006/relationships/image" Target="../media/image44.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2.bin"/><Relationship Id="rId14" Type="http://schemas.openxmlformats.org/officeDocument/2006/relationships/image" Target="../media/image4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1.bin"/><Relationship Id="rId18" Type="http://schemas.openxmlformats.org/officeDocument/2006/relationships/image" Target="../media/image61.wmf"/><Relationship Id="rId3" Type="http://schemas.openxmlformats.org/officeDocument/2006/relationships/oleObject" Target="../embeddings/oleObject46.bin"/><Relationship Id="rId21" Type="http://schemas.openxmlformats.org/officeDocument/2006/relationships/oleObject" Target="../embeddings/oleObject55.bin"/><Relationship Id="rId7" Type="http://schemas.openxmlformats.org/officeDocument/2006/relationships/oleObject" Target="../embeddings/oleObject48.bin"/><Relationship Id="rId12" Type="http://schemas.openxmlformats.org/officeDocument/2006/relationships/image" Target="../media/image58.wmf"/><Relationship Id="rId17" Type="http://schemas.openxmlformats.org/officeDocument/2006/relationships/oleObject" Target="../embeddings/oleObject53.bin"/><Relationship Id="rId2" Type="http://schemas.openxmlformats.org/officeDocument/2006/relationships/slideLayout" Target="../slideLayouts/slideLayout2.xml"/><Relationship Id="rId16" Type="http://schemas.openxmlformats.org/officeDocument/2006/relationships/image" Target="../media/image60.wmf"/><Relationship Id="rId20" Type="http://schemas.openxmlformats.org/officeDocument/2006/relationships/image" Target="../media/image62.wmf"/><Relationship Id="rId1" Type="http://schemas.openxmlformats.org/officeDocument/2006/relationships/vmlDrawing" Target="../drawings/vmlDrawing5.vml"/><Relationship Id="rId6" Type="http://schemas.openxmlformats.org/officeDocument/2006/relationships/image" Target="../media/image55.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57.wmf"/><Relationship Id="rId19" Type="http://schemas.openxmlformats.org/officeDocument/2006/relationships/oleObject" Target="../embeddings/oleObject54.bin"/><Relationship Id="rId4" Type="http://schemas.openxmlformats.org/officeDocument/2006/relationships/image" Target="../media/image54.wmf"/><Relationship Id="rId9" Type="http://schemas.openxmlformats.org/officeDocument/2006/relationships/oleObject" Target="../embeddings/oleObject49.bin"/><Relationship Id="rId14" Type="http://schemas.openxmlformats.org/officeDocument/2006/relationships/image" Target="../media/image59.wmf"/></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5.emf"/></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8.emf"/><Relationship Id="rId5" Type="http://schemas.openxmlformats.org/officeDocument/2006/relationships/image" Target="../media/image77.emf"/><Relationship Id="rId4" Type="http://schemas.openxmlformats.org/officeDocument/2006/relationships/image" Target="../media/image76.emf"/></Relationships>
</file>

<file path=ppt/slides/_rels/slide3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05691" y="592183"/>
            <a:ext cx="4868091" cy="644434"/>
          </a:xfrm>
        </p:spPr>
        <p:txBody>
          <a:bodyPr>
            <a:normAutofit/>
          </a:bodyPr>
          <a:lstStyle/>
          <a:p>
            <a:r>
              <a:rPr lang="zh-CN" altLang="en-US" sz="4000" b="1" dirty="0" smtClean="0"/>
              <a:t>电力系统脆弱性研究</a:t>
            </a:r>
            <a:endParaRPr lang="zh-CN" altLang="en-US" sz="4000" b="1" dirty="0"/>
          </a:p>
        </p:txBody>
      </p:sp>
      <p:sp>
        <p:nvSpPr>
          <p:cNvPr id="3" name="副标题 2"/>
          <p:cNvSpPr>
            <a:spLocks noGrp="1"/>
          </p:cNvSpPr>
          <p:nvPr>
            <p:ph type="subTitle" idx="1"/>
          </p:nvPr>
        </p:nvSpPr>
        <p:spPr>
          <a:xfrm>
            <a:off x="1105989" y="2769325"/>
            <a:ext cx="9048205" cy="940525"/>
          </a:xfrm>
        </p:spPr>
        <p:txBody>
          <a:bodyPr/>
          <a:lstStyle/>
          <a:p>
            <a:pPr algn="l"/>
            <a:r>
              <a:rPr lang="zh-CN" altLang="en-US" dirty="0" smtClean="0"/>
              <a:t>理论依据：基于复杂网络理论</a:t>
            </a:r>
            <a:endParaRPr lang="en-US" altLang="zh-CN" dirty="0" smtClean="0"/>
          </a:p>
          <a:p>
            <a:pPr algn="l"/>
            <a:r>
              <a:rPr lang="zh-CN" altLang="en-US" dirty="0" smtClean="0"/>
              <a:t>结构脆弱性指标：电气度、电气介数、组织介数</a:t>
            </a:r>
            <a:r>
              <a:rPr lang="en-US" altLang="zh-CN" dirty="0" smtClean="0"/>
              <a:t>······</a:t>
            </a:r>
            <a:endParaRPr lang="zh-CN" altLang="en-US" dirty="0"/>
          </a:p>
        </p:txBody>
      </p:sp>
      <p:sp>
        <p:nvSpPr>
          <p:cNvPr id="4" name="标题 1"/>
          <p:cNvSpPr txBox="1">
            <a:spLocks/>
          </p:cNvSpPr>
          <p:nvPr/>
        </p:nvSpPr>
        <p:spPr>
          <a:xfrm>
            <a:off x="1105988" y="1698171"/>
            <a:ext cx="1714851" cy="435429"/>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smtClean="0"/>
              <a:t>在结构上：</a:t>
            </a:r>
            <a:endParaRPr lang="zh-CN" altLang="en-US" sz="3200" b="1" dirty="0"/>
          </a:p>
        </p:txBody>
      </p:sp>
      <p:sp>
        <p:nvSpPr>
          <p:cNvPr id="5" name="副标题 2"/>
          <p:cNvSpPr txBox="1">
            <a:spLocks/>
          </p:cNvSpPr>
          <p:nvPr/>
        </p:nvSpPr>
        <p:spPr>
          <a:xfrm>
            <a:off x="1105989" y="4981300"/>
            <a:ext cx="9048205" cy="522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t>进行算例分析，按融合指标计算节点的重要程度</a:t>
            </a:r>
            <a:endParaRPr lang="en-US" altLang="zh-CN" dirty="0" smtClean="0"/>
          </a:p>
        </p:txBody>
      </p:sp>
      <p:sp>
        <p:nvSpPr>
          <p:cNvPr id="6" name="副标题 2"/>
          <p:cNvSpPr txBox="1">
            <a:spLocks/>
          </p:cNvSpPr>
          <p:nvPr/>
        </p:nvSpPr>
        <p:spPr>
          <a:xfrm>
            <a:off x="1105988" y="3936272"/>
            <a:ext cx="9048205" cy="522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对</a:t>
            </a:r>
            <a:r>
              <a:rPr lang="zh-CN" altLang="en-US" dirty="0" smtClean="0"/>
              <a:t>结构指标进行指标融合</a:t>
            </a:r>
            <a:endParaRPr lang="en-US" altLang="zh-CN" dirty="0" smtClean="0"/>
          </a:p>
        </p:txBody>
      </p:sp>
    </p:spTree>
    <p:extLst>
      <p:ext uri="{BB962C8B-B14F-4D97-AF65-F5344CB8AC3E}">
        <p14:creationId xmlns:p14="http://schemas.microsoft.com/office/powerpoint/2010/main" val="2682054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临界阈值模型</a:t>
            </a:r>
            <a:endParaRPr lang="zh-CN" altLang="en-US" dirty="0"/>
          </a:p>
        </p:txBody>
      </p:sp>
      <p:pic>
        <p:nvPicPr>
          <p:cNvPr id="4" name="内容占位符 3"/>
          <p:cNvPicPr>
            <a:picLocks noGrp="1" noChangeAspect="1"/>
          </p:cNvPicPr>
          <p:nvPr>
            <p:ph idx="1"/>
          </p:nvPr>
        </p:nvPicPr>
        <p:blipFill>
          <a:blip r:embed="rId2"/>
          <a:stretch>
            <a:fillRect/>
          </a:stretch>
        </p:blipFill>
        <p:spPr>
          <a:xfrm>
            <a:off x="966787" y="2805906"/>
            <a:ext cx="10258425" cy="2390775"/>
          </a:xfrm>
          <a:prstGeom prst="rect">
            <a:avLst/>
          </a:prstGeom>
        </p:spPr>
      </p:pic>
    </p:spTree>
    <p:extLst>
      <p:ext uri="{BB962C8B-B14F-4D97-AF65-F5344CB8AC3E}">
        <p14:creationId xmlns:p14="http://schemas.microsoft.com/office/powerpoint/2010/main" val="314488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6895011" cy="749572"/>
          </a:xfrm>
        </p:spPr>
        <p:txBody>
          <a:bodyPr>
            <a:normAutofit/>
          </a:bodyPr>
          <a:lstStyle/>
          <a:p>
            <a:r>
              <a:rPr lang="zh-CN" altLang="en-US" sz="4000" b="1" dirty="0" smtClean="0"/>
              <a:t>电力系统的数学描述</a:t>
            </a:r>
            <a:endParaRPr lang="zh-CN" altLang="en-US" sz="4000" b="1" dirty="0"/>
          </a:p>
        </p:txBody>
      </p:sp>
      <p:sp>
        <p:nvSpPr>
          <p:cNvPr id="3" name="内容占位符 2"/>
          <p:cNvSpPr>
            <a:spLocks noGrp="1"/>
          </p:cNvSpPr>
          <p:nvPr>
            <p:ph idx="1"/>
          </p:nvPr>
        </p:nvSpPr>
        <p:spPr>
          <a:xfrm>
            <a:off x="838200" y="1040576"/>
            <a:ext cx="10515600" cy="5158060"/>
          </a:xfrm>
        </p:spPr>
        <p:txBody>
          <a:bodyPr/>
          <a:lstStyle/>
          <a:p>
            <a:pPr marL="0" indent="0">
              <a:buNone/>
            </a:pPr>
            <a:r>
              <a:rPr lang="zh-CN" altLang="en-US" dirty="0" smtClean="0"/>
              <a:t>设系统    由    个元件                   组成，且   的状态用              表示。如果存在一个元件    ，当其结构或状态发生变化，使得          ，有</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en-US" altLang="zh-CN" dirty="0" smtClean="0"/>
              <a:t>       </a:t>
            </a:r>
            <a:r>
              <a:rPr lang="zh-CN" altLang="en-US" dirty="0" smtClean="0"/>
              <a:t>为系统初始稳态是的性能指标； 为</a:t>
            </a:r>
            <a:r>
              <a:rPr lang="zh-CN" altLang="en-US" dirty="0"/>
              <a:t>元件</a:t>
            </a:r>
            <a:r>
              <a:rPr lang="zh-CN" altLang="en-US" dirty="0" smtClean="0"/>
              <a:t>     的崩溃域 ，     为崩溃域的阈值函数；     是衡量    元件的脆弱性指标；     为当前系统    的性能指标。</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30807196"/>
              </p:ext>
            </p:extLst>
          </p:nvPr>
        </p:nvGraphicFramePr>
        <p:xfrm>
          <a:off x="2011679" y="1026259"/>
          <a:ext cx="348344" cy="443347"/>
        </p:xfrm>
        <a:graphic>
          <a:graphicData uri="http://schemas.openxmlformats.org/presentationml/2006/ole">
            <mc:AlternateContent xmlns:mc="http://schemas.openxmlformats.org/markup-compatibility/2006">
              <mc:Choice xmlns:v="urn:schemas-microsoft-com:vml" Requires="v">
                <p:oleObj spid="_x0000_s2795" name="Equation" r:id="rId3" imgW="139680" imgH="177480" progId="Equation.DSMT4">
                  <p:embed/>
                </p:oleObj>
              </mc:Choice>
              <mc:Fallback>
                <p:oleObj name="Equation" r:id="rId3" imgW="139680" imgH="177480" progId="Equation.DSMT4">
                  <p:embed/>
                  <p:pic>
                    <p:nvPicPr>
                      <p:cNvPr id="0" name=""/>
                      <p:cNvPicPr/>
                      <p:nvPr/>
                    </p:nvPicPr>
                    <p:blipFill>
                      <a:blip r:embed="rId4"/>
                      <a:stretch>
                        <a:fillRect/>
                      </a:stretch>
                    </p:blipFill>
                    <p:spPr>
                      <a:xfrm>
                        <a:off x="2011679" y="1026259"/>
                        <a:ext cx="348344" cy="44334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3895396"/>
              </p:ext>
            </p:extLst>
          </p:nvPr>
        </p:nvGraphicFramePr>
        <p:xfrm>
          <a:off x="2751908" y="1084117"/>
          <a:ext cx="348343" cy="383178"/>
        </p:xfrm>
        <a:graphic>
          <a:graphicData uri="http://schemas.openxmlformats.org/presentationml/2006/ole">
            <mc:AlternateContent xmlns:mc="http://schemas.openxmlformats.org/markup-compatibility/2006">
              <mc:Choice xmlns:v="urn:schemas-microsoft-com:vml" Requires="v">
                <p:oleObj spid="_x0000_s2796" name="Equation" r:id="rId5" imgW="126720" imgH="139680" progId="Equation.DSMT4">
                  <p:embed/>
                </p:oleObj>
              </mc:Choice>
              <mc:Fallback>
                <p:oleObj name="Equation" r:id="rId5" imgW="126720" imgH="139680" progId="Equation.DSMT4">
                  <p:embed/>
                  <p:pic>
                    <p:nvPicPr>
                      <p:cNvPr id="0" name=""/>
                      <p:cNvPicPr/>
                      <p:nvPr/>
                    </p:nvPicPr>
                    <p:blipFill>
                      <a:blip r:embed="rId6"/>
                      <a:stretch>
                        <a:fillRect/>
                      </a:stretch>
                    </p:blipFill>
                    <p:spPr>
                      <a:xfrm>
                        <a:off x="2751908" y="1084117"/>
                        <a:ext cx="348343" cy="38317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01887062"/>
              </p:ext>
            </p:extLst>
          </p:nvPr>
        </p:nvGraphicFramePr>
        <p:xfrm>
          <a:off x="4186456" y="1061095"/>
          <a:ext cx="1813150" cy="441036"/>
        </p:xfrm>
        <a:graphic>
          <a:graphicData uri="http://schemas.openxmlformats.org/presentationml/2006/ole">
            <mc:AlternateContent xmlns:mc="http://schemas.openxmlformats.org/markup-compatibility/2006">
              <mc:Choice xmlns:v="urn:schemas-microsoft-com:vml" Requires="v">
                <p:oleObj spid="_x0000_s2797" name="Equation" r:id="rId7" imgW="939600" imgH="228600" progId="Equation.DSMT4">
                  <p:embed/>
                </p:oleObj>
              </mc:Choice>
              <mc:Fallback>
                <p:oleObj name="Equation" r:id="rId7" imgW="939600" imgH="228600" progId="Equation.DSMT4">
                  <p:embed/>
                  <p:pic>
                    <p:nvPicPr>
                      <p:cNvPr id="0" name=""/>
                      <p:cNvPicPr/>
                      <p:nvPr/>
                    </p:nvPicPr>
                    <p:blipFill>
                      <a:blip r:embed="rId8"/>
                      <a:stretch>
                        <a:fillRect/>
                      </a:stretch>
                    </p:blipFill>
                    <p:spPr>
                      <a:xfrm>
                        <a:off x="4186456" y="1061095"/>
                        <a:ext cx="1813150" cy="44103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630860962"/>
              </p:ext>
            </p:extLst>
          </p:nvPr>
        </p:nvGraphicFramePr>
        <p:xfrm>
          <a:off x="7438751" y="1045030"/>
          <a:ext cx="315323" cy="405415"/>
        </p:xfrm>
        <a:graphic>
          <a:graphicData uri="http://schemas.openxmlformats.org/presentationml/2006/ole">
            <mc:AlternateContent xmlns:mc="http://schemas.openxmlformats.org/markup-compatibility/2006">
              <mc:Choice xmlns:v="urn:schemas-microsoft-com:vml" Requires="v">
                <p:oleObj spid="_x0000_s2798" name="Equation" r:id="rId9" imgW="177480" imgH="228600" progId="Equation.DSMT4">
                  <p:embed/>
                </p:oleObj>
              </mc:Choice>
              <mc:Fallback>
                <p:oleObj name="Equation" r:id="rId9" imgW="177480" imgH="228600" progId="Equation.DSMT4">
                  <p:embed/>
                  <p:pic>
                    <p:nvPicPr>
                      <p:cNvPr id="0" name=""/>
                      <p:cNvPicPr/>
                      <p:nvPr/>
                    </p:nvPicPr>
                    <p:blipFill>
                      <a:blip r:embed="rId10"/>
                      <a:stretch>
                        <a:fillRect/>
                      </a:stretch>
                    </p:blipFill>
                    <p:spPr>
                      <a:xfrm>
                        <a:off x="7438751" y="1045030"/>
                        <a:ext cx="315323" cy="40541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08773178"/>
              </p:ext>
            </p:extLst>
          </p:nvPr>
        </p:nvGraphicFramePr>
        <p:xfrm>
          <a:off x="9154689" y="1045030"/>
          <a:ext cx="1408190" cy="431542"/>
        </p:xfrm>
        <a:graphic>
          <a:graphicData uri="http://schemas.openxmlformats.org/presentationml/2006/ole">
            <mc:AlternateContent xmlns:mc="http://schemas.openxmlformats.org/markup-compatibility/2006">
              <mc:Choice xmlns:v="urn:schemas-microsoft-com:vml" Requires="v">
                <p:oleObj spid="_x0000_s2799" name="Equation" r:id="rId11" imgW="787320" imgH="241200" progId="Equation.DSMT4">
                  <p:embed/>
                </p:oleObj>
              </mc:Choice>
              <mc:Fallback>
                <p:oleObj name="Equation" r:id="rId11" imgW="787320" imgH="241200" progId="Equation.DSMT4">
                  <p:embed/>
                  <p:pic>
                    <p:nvPicPr>
                      <p:cNvPr id="0" name=""/>
                      <p:cNvPicPr/>
                      <p:nvPr/>
                    </p:nvPicPr>
                    <p:blipFill>
                      <a:blip r:embed="rId12"/>
                      <a:stretch>
                        <a:fillRect/>
                      </a:stretch>
                    </p:blipFill>
                    <p:spPr>
                      <a:xfrm>
                        <a:off x="9154689" y="1045030"/>
                        <a:ext cx="1408190" cy="43154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00510147"/>
              </p:ext>
            </p:extLst>
          </p:nvPr>
        </p:nvGraphicFramePr>
        <p:xfrm>
          <a:off x="3780066" y="1458586"/>
          <a:ext cx="339090" cy="406908"/>
        </p:xfrm>
        <a:graphic>
          <a:graphicData uri="http://schemas.openxmlformats.org/presentationml/2006/ole">
            <mc:AlternateContent xmlns:mc="http://schemas.openxmlformats.org/markup-compatibility/2006">
              <mc:Choice xmlns:v="urn:schemas-microsoft-com:vml" Requires="v">
                <p:oleObj spid="_x0000_s2800" name="Equation" r:id="rId13" imgW="190440" imgH="228600" progId="Equation.DSMT4">
                  <p:embed/>
                </p:oleObj>
              </mc:Choice>
              <mc:Fallback>
                <p:oleObj name="Equation" r:id="rId13" imgW="190440" imgH="228600" progId="Equation.DSMT4">
                  <p:embed/>
                  <p:pic>
                    <p:nvPicPr>
                      <p:cNvPr id="0" name=""/>
                      <p:cNvPicPr/>
                      <p:nvPr/>
                    </p:nvPicPr>
                    <p:blipFill>
                      <a:blip r:embed="rId14"/>
                      <a:stretch>
                        <a:fillRect/>
                      </a:stretch>
                    </p:blipFill>
                    <p:spPr>
                      <a:xfrm>
                        <a:off x="3780066" y="1458586"/>
                        <a:ext cx="339090" cy="40690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729446685"/>
              </p:ext>
            </p:extLst>
          </p:nvPr>
        </p:nvGraphicFramePr>
        <p:xfrm>
          <a:off x="9549492" y="1450445"/>
          <a:ext cx="899273" cy="415049"/>
        </p:xfrm>
        <a:graphic>
          <a:graphicData uri="http://schemas.openxmlformats.org/presentationml/2006/ole">
            <mc:AlternateContent xmlns:mc="http://schemas.openxmlformats.org/markup-compatibility/2006">
              <mc:Choice xmlns:v="urn:schemas-microsoft-com:vml" Requires="v">
                <p:oleObj spid="_x0000_s2801" name="Equation" r:id="rId15" imgW="495000" imgH="228600" progId="Equation.DSMT4">
                  <p:embed/>
                </p:oleObj>
              </mc:Choice>
              <mc:Fallback>
                <p:oleObj name="Equation" r:id="rId15" imgW="495000" imgH="228600" progId="Equation.DSMT4">
                  <p:embed/>
                  <p:pic>
                    <p:nvPicPr>
                      <p:cNvPr id="0" name=""/>
                      <p:cNvPicPr/>
                      <p:nvPr/>
                    </p:nvPicPr>
                    <p:blipFill>
                      <a:blip r:embed="rId16"/>
                      <a:stretch>
                        <a:fillRect/>
                      </a:stretch>
                    </p:blipFill>
                    <p:spPr>
                      <a:xfrm>
                        <a:off x="9549492" y="1450445"/>
                        <a:ext cx="899273" cy="415049"/>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50583341"/>
              </p:ext>
            </p:extLst>
          </p:nvPr>
        </p:nvGraphicFramePr>
        <p:xfrm>
          <a:off x="3698875" y="1958975"/>
          <a:ext cx="3302000" cy="733425"/>
        </p:xfrm>
        <a:graphic>
          <a:graphicData uri="http://schemas.openxmlformats.org/presentationml/2006/ole">
            <mc:AlternateContent xmlns:mc="http://schemas.openxmlformats.org/markup-compatibility/2006">
              <mc:Choice xmlns:v="urn:schemas-microsoft-com:vml" Requires="v">
                <p:oleObj spid="_x0000_s2802" name="Equation" r:id="rId17" imgW="1371600" imgH="304560" progId="Equation.DSMT4">
                  <p:embed/>
                </p:oleObj>
              </mc:Choice>
              <mc:Fallback>
                <p:oleObj name="Equation" r:id="rId17" imgW="1371600" imgH="304560" progId="Equation.DSMT4">
                  <p:embed/>
                  <p:pic>
                    <p:nvPicPr>
                      <p:cNvPr id="0" name=""/>
                      <p:cNvPicPr/>
                      <p:nvPr/>
                    </p:nvPicPr>
                    <p:blipFill>
                      <a:blip r:embed="rId18"/>
                      <a:stretch>
                        <a:fillRect/>
                      </a:stretch>
                    </p:blipFill>
                    <p:spPr>
                      <a:xfrm>
                        <a:off x="3698875" y="1958975"/>
                        <a:ext cx="3302000" cy="7334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715993079"/>
              </p:ext>
            </p:extLst>
          </p:nvPr>
        </p:nvGraphicFramePr>
        <p:xfrm>
          <a:off x="963909" y="2950124"/>
          <a:ext cx="714669" cy="428801"/>
        </p:xfrm>
        <a:graphic>
          <a:graphicData uri="http://schemas.openxmlformats.org/presentationml/2006/ole">
            <mc:AlternateContent xmlns:mc="http://schemas.openxmlformats.org/markup-compatibility/2006">
              <mc:Choice xmlns:v="urn:schemas-microsoft-com:vml" Requires="v">
                <p:oleObj spid="_x0000_s2803" name="Equation" r:id="rId19" imgW="380880" imgH="228600" progId="Equation.DSMT4">
                  <p:embed/>
                </p:oleObj>
              </mc:Choice>
              <mc:Fallback>
                <p:oleObj name="Equation" r:id="rId19" imgW="380880" imgH="228600" progId="Equation.DSMT4">
                  <p:embed/>
                  <p:pic>
                    <p:nvPicPr>
                      <p:cNvPr id="0" name=""/>
                      <p:cNvPicPr/>
                      <p:nvPr/>
                    </p:nvPicPr>
                    <p:blipFill>
                      <a:blip r:embed="rId20"/>
                      <a:stretch>
                        <a:fillRect/>
                      </a:stretch>
                    </p:blipFill>
                    <p:spPr>
                      <a:xfrm>
                        <a:off x="963909" y="2950124"/>
                        <a:ext cx="714669" cy="428801"/>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835810682"/>
              </p:ext>
            </p:extLst>
          </p:nvPr>
        </p:nvGraphicFramePr>
        <p:xfrm>
          <a:off x="9858784" y="3009855"/>
          <a:ext cx="722312" cy="395287"/>
        </p:xfrm>
        <a:graphic>
          <a:graphicData uri="http://schemas.openxmlformats.org/presentationml/2006/ole">
            <mc:AlternateContent xmlns:mc="http://schemas.openxmlformats.org/markup-compatibility/2006">
              <mc:Choice xmlns:v="urn:schemas-microsoft-com:vml" Requires="v">
                <p:oleObj spid="_x0000_s2804" name="Equation" r:id="rId21" imgW="419040" imgH="228600" progId="Equation.DSMT4">
                  <p:embed/>
                </p:oleObj>
              </mc:Choice>
              <mc:Fallback>
                <p:oleObj name="Equation" r:id="rId21" imgW="419040" imgH="228600" progId="Equation.DSMT4">
                  <p:embed/>
                  <p:pic>
                    <p:nvPicPr>
                      <p:cNvPr id="0" name=""/>
                      <p:cNvPicPr/>
                      <p:nvPr/>
                    </p:nvPicPr>
                    <p:blipFill>
                      <a:blip r:embed="rId22"/>
                      <a:stretch>
                        <a:fillRect/>
                      </a:stretch>
                    </p:blipFill>
                    <p:spPr>
                      <a:xfrm>
                        <a:off x="9858784" y="3009855"/>
                        <a:ext cx="722312" cy="395287"/>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279135568"/>
              </p:ext>
            </p:extLst>
          </p:nvPr>
        </p:nvGraphicFramePr>
        <p:xfrm>
          <a:off x="6373586" y="3010037"/>
          <a:ext cx="285206" cy="308973"/>
        </p:xfrm>
        <a:graphic>
          <a:graphicData uri="http://schemas.openxmlformats.org/presentationml/2006/ole">
            <mc:AlternateContent xmlns:mc="http://schemas.openxmlformats.org/markup-compatibility/2006">
              <mc:Choice xmlns:v="urn:schemas-microsoft-com:vml" Requires="v">
                <p:oleObj spid="_x0000_s2805" name="Equation" r:id="rId23" imgW="152280" imgH="164880" progId="Equation.DSMT4">
                  <p:embed/>
                </p:oleObj>
              </mc:Choice>
              <mc:Fallback>
                <p:oleObj name="Equation" r:id="rId23" imgW="152280" imgH="164880" progId="Equation.DSMT4">
                  <p:embed/>
                  <p:pic>
                    <p:nvPicPr>
                      <p:cNvPr id="0" name=""/>
                      <p:cNvPicPr/>
                      <p:nvPr/>
                    </p:nvPicPr>
                    <p:blipFill>
                      <a:blip r:embed="rId24"/>
                      <a:stretch>
                        <a:fillRect/>
                      </a:stretch>
                    </p:blipFill>
                    <p:spPr>
                      <a:xfrm>
                        <a:off x="6373586" y="3010037"/>
                        <a:ext cx="285206" cy="30897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636299888"/>
              </p:ext>
            </p:extLst>
          </p:nvPr>
        </p:nvGraphicFramePr>
        <p:xfrm>
          <a:off x="7799388" y="3001963"/>
          <a:ext cx="334962" cy="376237"/>
        </p:xfrm>
        <a:graphic>
          <a:graphicData uri="http://schemas.openxmlformats.org/presentationml/2006/ole">
            <mc:AlternateContent xmlns:mc="http://schemas.openxmlformats.org/markup-compatibility/2006">
              <mc:Choice xmlns:v="urn:schemas-microsoft-com:vml" Requires="v">
                <p:oleObj spid="_x0000_s2806" name="Equation" r:id="rId25" imgW="203040" imgH="228600" progId="Equation.DSMT4">
                  <p:embed/>
                </p:oleObj>
              </mc:Choice>
              <mc:Fallback>
                <p:oleObj name="Equation" r:id="rId25" imgW="203040" imgH="228600" progId="Equation.DSMT4">
                  <p:embed/>
                  <p:pic>
                    <p:nvPicPr>
                      <p:cNvPr id="0" name=""/>
                      <p:cNvPicPr/>
                      <p:nvPr/>
                    </p:nvPicPr>
                    <p:blipFill>
                      <a:blip r:embed="rId26"/>
                      <a:stretch>
                        <a:fillRect/>
                      </a:stretch>
                    </p:blipFill>
                    <p:spPr>
                      <a:xfrm>
                        <a:off x="7799388" y="3001963"/>
                        <a:ext cx="334962" cy="376237"/>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729831832"/>
              </p:ext>
            </p:extLst>
          </p:nvPr>
        </p:nvGraphicFramePr>
        <p:xfrm>
          <a:off x="3956412" y="3395907"/>
          <a:ext cx="658585" cy="395151"/>
        </p:xfrm>
        <a:graphic>
          <a:graphicData uri="http://schemas.openxmlformats.org/presentationml/2006/ole">
            <mc:AlternateContent xmlns:mc="http://schemas.openxmlformats.org/markup-compatibility/2006">
              <mc:Choice xmlns:v="urn:schemas-microsoft-com:vml" Requires="v">
                <p:oleObj spid="_x0000_s2807" name="Equation" r:id="rId27" imgW="380880" imgH="228600" progId="Equation.DSMT4">
                  <p:embed/>
                </p:oleObj>
              </mc:Choice>
              <mc:Fallback>
                <p:oleObj name="Equation" r:id="rId27" imgW="380880" imgH="228600" progId="Equation.DSMT4">
                  <p:embed/>
                  <p:pic>
                    <p:nvPicPr>
                      <p:cNvPr id="0" name=""/>
                      <p:cNvPicPr/>
                      <p:nvPr/>
                    </p:nvPicPr>
                    <p:blipFill>
                      <a:blip r:embed="rId28"/>
                      <a:stretch>
                        <a:fillRect/>
                      </a:stretch>
                    </p:blipFill>
                    <p:spPr>
                      <a:xfrm>
                        <a:off x="3956412" y="3395907"/>
                        <a:ext cx="658585" cy="395151"/>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686759299"/>
              </p:ext>
            </p:extLst>
          </p:nvPr>
        </p:nvGraphicFramePr>
        <p:xfrm>
          <a:off x="5699449" y="3395907"/>
          <a:ext cx="300157" cy="385916"/>
        </p:xfrm>
        <a:graphic>
          <a:graphicData uri="http://schemas.openxmlformats.org/presentationml/2006/ole">
            <mc:AlternateContent xmlns:mc="http://schemas.openxmlformats.org/markup-compatibility/2006">
              <mc:Choice xmlns:v="urn:schemas-microsoft-com:vml" Requires="v">
                <p:oleObj spid="_x0000_s2808" name="Equation" r:id="rId29" imgW="177480" imgH="228600" progId="Equation.DSMT4">
                  <p:embed/>
                </p:oleObj>
              </mc:Choice>
              <mc:Fallback>
                <p:oleObj name="Equation" r:id="rId29" imgW="177480" imgH="228600" progId="Equation.DSMT4">
                  <p:embed/>
                  <p:pic>
                    <p:nvPicPr>
                      <p:cNvPr id="0" name=""/>
                      <p:cNvPicPr/>
                      <p:nvPr/>
                    </p:nvPicPr>
                    <p:blipFill>
                      <a:blip r:embed="rId30"/>
                      <a:stretch>
                        <a:fillRect/>
                      </a:stretch>
                    </p:blipFill>
                    <p:spPr>
                      <a:xfrm>
                        <a:off x="5699449" y="3395907"/>
                        <a:ext cx="300157" cy="385916"/>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472582690"/>
              </p:ext>
            </p:extLst>
          </p:nvPr>
        </p:nvGraphicFramePr>
        <p:xfrm>
          <a:off x="9154689" y="3408883"/>
          <a:ext cx="592720" cy="379341"/>
        </p:xfrm>
        <a:graphic>
          <a:graphicData uri="http://schemas.openxmlformats.org/presentationml/2006/ole">
            <mc:AlternateContent xmlns:mc="http://schemas.openxmlformats.org/markup-compatibility/2006">
              <mc:Choice xmlns:v="urn:schemas-microsoft-com:vml" Requires="v">
                <p:oleObj spid="_x0000_s2809" name="Equation" r:id="rId31" imgW="317160" imgH="203040" progId="Equation.DSMT4">
                  <p:embed/>
                </p:oleObj>
              </mc:Choice>
              <mc:Fallback>
                <p:oleObj name="Equation" r:id="rId31" imgW="317160" imgH="203040" progId="Equation.DSMT4">
                  <p:embed/>
                  <p:pic>
                    <p:nvPicPr>
                      <p:cNvPr id="0" name=""/>
                      <p:cNvPicPr/>
                      <p:nvPr/>
                    </p:nvPicPr>
                    <p:blipFill>
                      <a:blip r:embed="rId32"/>
                      <a:stretch>
                        <a:fillRect/>
                      </a:stretch>
                    </p:blipFill>
                    <p:spPr>
                      <a:xfrm>
                        <a:off x="9154689" y="3408883"/>
                        <a:ext cx="592720" cy="379341"/>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450896887"/>
              </p:ext>
            </p:extLst>
          </p:nvPr>
        </p:nvGraphicFramePr>
        <p:xfrm>
          <a:off x="1310358" y="3788224"/>
          <a:ext cx="298631" cy="380076"/>
        </p:xfrm>
        <a:graphic>
          <a:graphicData uri="http://schemas.openxmlformats.org/presentationml/2006/ole">
            <mc:AlternateContent xmlns:mc="http://schemas.openxmlformats.org/markup-compatibility/2006">
              <mc:Choice xmlns:v="urn:schemas-microsoft-com:vml" Requires="v">
                <p:oleObj spid="_x0000_s2810" name="Equation" r:id="rId33" imgW="139680" imgH="177480" progId="Equation.DSMT4">
                  <p:embed/>
                </p:oleObj>
              </mc:Choice>
              <mc:Fallback>
                <p:oleObj name="Equation" r:id="rId33" imgW="139680" imgH="177480" progId="Equation.DSMT4">
                  <p:embed/>
                  <p:pic>
                    <p:nvPicPr>
                      <p:cNvPr id="0" name=""/>
                      <p:cNvPicPr/>
                      <p:nvPr/>
                    </p:nvPicPr>
                    <p:blipFill>
                      <a:blip r:embed="rId34"/>
                      <a:stretch>
                        <a:fillRect/>
                      </a:stretch>
                    </p:blipFill>
                    <p:spPr>
                      <a:xfrm>
                        <a:off x="1310358" y="3788224"/>
                        <a:ext cx="298631" cy="380076"/>
                      </a:xfrm>
                      <a:prstGeom prst="rect">
                        <a:avLst/>
                      </a:prstGeom>
                    </p:spPr>
                  </p:pic>
                </p:oleObj>
              </mc:Fallback>
            </mc:AlternateContent>
          </a:graphicData>
        </a:graphic>
      </p:graphicFrame>
    </p:spTree>
    <p:extLst>
      <p:ext uri="{BB962C8B-B14F-4D97-AF65-F5344CB8AC3E}">
        <p14:creationId xmlns:p14="http://schemas.microsoft.com/office/powerpoint/2010/main" val="255198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6659880" cy="740864"/>
          </a:xfrm>
        </p:spPr>
        <p:txBody>
          <a:bodyPr>
            <a:normAutofit fontScale="90000"/>
          </a:bodyPr>
          <a:lstStyle/>
          <a:p>
            <a:r>
              <a:rPr lang="zh-CN" altLang="en-US" sz="4000" b="1" dirty="0" smtClean="0"/>
              <a:t>结构指标数学描述（宏观的定义）</a:t>
            </a:r>
            <a:endParaRPr lang="zh-CN" altLang="en-US" sz="4000" b="1" dirty="0"/>
          </a:p>
        </p:txBody>
      </p:sp>
      <p:sp>
        <p:nvSpPr>
          <p:cNvPr id="3" name="内容占位符 2"/>
          <p:cNvSpPr>
            <a:spLocks noGrp="1"/>
          </p:cNvSpPr>
          <p:nvPr>
            <p:ph idx="1"/>
          </p:nvPr>
        </p:nvSpPr>
        <p:spPr>
          <a:xfrm>
            <a:off x="838200" y="1105990"/>
            <a:ext cx="10515600" cy="5070973"/>
          </a:xfrm>
        </p:spPr>
        <p:txBody>
          <a:bodyPr/>
          <a:lstStyle/>
          <a:p>
            <a:pPr marL="0" indent="0">
              <a:buNone/>
            </a:pPr>
            <a:r>
              <a:rPr lang="zh-CN" altLang="en-US" dirty="0" smtClean="0"/>
              <a:t>在结构方面，从不同方面考虑得到的脆弱性指标的数学表达形式不同，每个方面都有其结构指标来衡量一个元件  在系统中的重要程度，称结构脆弱性指标的数学表达形式为结构脆弱性函数。</a:t>
            </a: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        </a:t>
            </a:r>
            <a:r>
              <a:rPr lang="zh-CN" altLang="en-US" dirty="0" smtClean="0"/>
              <a:t>为元件  有关联元件的集合；      为结构脆弱因子，表示   和    在结构上的联结程度</a:t>
            </a:r>
            <a:r>
              <a:rPr lang="en-US" altLang="zh-CN" dirty="0" smtClean="0"/>
              <a:t>    </a:t>
            </a:r>
          </a:p>
        </p:txBody>
      </p:sp>
      <p:graphicFrame>
        <p:nvGraphicFramePr>
          <p:cNvPr id="4" name="对象 3"/>
          <p:cNvGraphicFramePr>
            <a:graphicFrameLocks noChangeAspect="1"/>
          </p:cNvGraphicFramePr>
          <p:nvPr>
            <p:extLst>
              <p:ext uri="{D42A27DB-BD31-4B8C-83A1-F6EECF244321}">
                <p14:modId xmlns:p14="http://schemas.microsoft.com/office/powerpoint/2010/main" val="2310792045"/>
              </p:ext>
            </p:extLst>
          </p:nvPr>
        </p:nvGraphicFramePr>
        <p:xfrm>
          <a:off x="2539092" y="2447108"/>
          <a:ext cx="2872740" cy="924560"/>
        </p:xfrm>
        <a:graphic>
          <a:graphicData uri="http://schemas.openxmlformats.org/presentationml/2006/ole">
            <mc:AlternateContent xmlns:mc="http://schemas.openxmlformats.org/markup-compatibility/2006">
              <mc:Choice xmlns:v="urn:schemas-microsoft-com:vml" Requires="v">
                <p:oleObj spid="_x0000_s3390" name="Equation" r:id="rId3" imgW="1104840" imgH="355320" progId="Equation.DSMT4">
                  <p:embed/>
                </p:oleObj>
              </mc:Choice>
              <mc:Fallback>
                <p:oleObj name="Equation" r:id="rId3" imgW="1104840" imgH="355320" progId="Equation.DSMT4">
                  <p:embed/>
                  <p:pic>
                    <p:nvPicPr>
                      <p:cNvPr id="0" name=""/>
                      <p:cNvPicPr/>
                      <p:nvPr/>
                    </p:nvPicPr>
                    <p:blipFill>
                      <a:blip r:embed="rId4"/>
                      <a:stretch>
                        <a:fillRect/>
                      </a:stretch>
                    </p:blipFill>
                    <p:spPr>
                      <a:xfrm>
                        <a:off x="2539092" y="2447108"/>
                        <a:ext cx="2872740" cy="92456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70548171"/>
              </p:ext>
            </p:extLst>
          </p:nvPr>
        </p:nvGraphicFramePr>
        <p:xfrm>
          <a:off x="7993561" y="1507354"/>
          <a:ext cx="227330" cy="422184"/>
        </p:xfrm>
        <a:graphic>
          <a:graphicData uri="http://schemas.openxmlformats.org/presentationml/2006/ole">
            <mc:AlternateContent xmlns:mc="http://schemas.openxmlformats.org/markup-compatibility/2006">
              <mc:Choice xmlns:v="urn:schemas-microsoft-com:vml" Requires="v">
                <p:oleObj spid="_x0000_s3391" name="Equation" r:id="rId5" imgW="88560" imgH="164880" progId="Equation.DSMT4">
                  <p:embed/>
                </p:oleObj>
              </mc:Choice>
              <mc:Fallback>
                <p:oleObj name="Equation" r:id="rId5" imgW="88560" imgH="164880" progId="Equation.DSMT4">
                  <p:embed/>
                  <p:pic>
                    <p:nvPicPr>
                      <p:cNvPr id="0" name=""/>
                      <p:cNvPicPr/>
                      <p:nvPr/>
                    </p:nvPicPr>
                    <p:blipFill>
                      <a:blip r:embed="rId6"/>
                      <a:stretch>
                        <a:fillRect/>
                      </a:stretch>
                    </p:blipFill>
                    <p:spPr>
                      <a:xfrm>
                        <a:off x="7993561" y="1507354"/>
                        <a:ext cx="227330" cy="42218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22704790"/>
              </p:ext>
            </p:extLst>
          </p:nvPr>
        </p:nvGraphicFramePr>
        <p:xfrm>
          <a:off x="1025615" y="3433916"/>
          <a:ext cx="635248" cy="406559"/>
        </p:xfrm>
        <a:graphic>
          <a:graphicData uri="http://schemas.openxmlformats.org/presentationml/2006/ole">
            <mc:AlternateContent xmlns:mc="http://schemas.openxmlformats.org/markup-compatibility/2006">
              <mc:Choice xmlns:v="urn:schemas-microsoft-com:vml" Requires="v">
                <p:oleObj spid="_x0000_s3392" name="Equation" r:id="rId7" imgW="317160" imgH="203040" progId="Equation.DSMT4">
                  <p:embed/>
                </p:oleObj>
              </mc:Choice>
              <mc:Fallback>
                <p:oleObj name="Equation" r:id="rId7" imgW="317160" imgH="203040" progId="Equation.DSMT4">
                  <p:embed/>
                  <p:pic>
                    <p:nvPicPr>
                      <p:cNvPr id="0" name=""/>
                      <p:cNvPicPr/>
                      <p:nvPr/>
                    </p:nvPicPr>
                    <p:blipFill>
                      <a:blip r:embed="rId8"/>
                      <a:stretch>
                        <a:fillRect/>
                      </a:stretch>
                    </p:blipFill>
                    <p:spPr>
                      <a:xfrm>
                        <a:off x="1025615" y="3433916"/>
                        <a:ext cx="635248" cy="40655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59927804"/>
              </p:ext>
            </p:extLst>
          </p:nvPr>
        </p:nvGraphicFramePr>
        <p:xfrm>
          <a:off x="2777127" y="3470817"/>
          <a:ext cx="183787" cy="341319"/>
        </p:xfrm>
        <a:graphic>
          <a:graphicData uri="http://schemas.openxmlformats.org/presentationml/2006/ole">
            <mc:AlternateContent xmlns:mc="http://schemas.openxmlformats.org/markup-compatibility/2006">
              <mc:Choice xmlns:v="urn:schemas-microsoft-com:vml" Requires="v">
                <p:oleObj spid="_x0000_s3393" name="Equation" r:id="rId9" imgW="88560" imgH="164880" progId="Equation.DSMT4">
                  <p:embed/>
                </p:oleObj>
              </mc:Choice>
              <mc:Fallback>
                <p:oleObj name="Equation" r:id="rId9" imgW="88560" imgH="164880" progId="Equation.DSMT4">
                  <p:embed/>
                  <p:pic>
                    <p:nvPicPr>
                      <p:cNvPr id="0" name=""/>
                      <p:cNvPicPr/>
                      <p:nvPr/>
                    </p:nvPicPr>
                    <p:blipFill>
                      <a:blip r:embed="rId10"/>
                      <a:stretch>
                        <a:fillRect/>
                      </a:stretch>
                    </p:blipFill>
                    <p:spPr>
                      <a:xfrm>
                        <a:off x="2777127" y="3470817"/>
                        <a:ext cx="183787" cy="341319"/>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92832086"/>
              </p:ext>
            </p:extLst>
          </p:nvPr>
        </p:nvGraphicFramePr>
        <p:xfrm>
          <a:off x="5978434" y="3430656"/>
          <a:ext cx="843280" cy="421640"/>
        </p:xfrm>
        <a:graphic>
          <a:graphicData uri="http://schemas.openxmlformats.org/presentationml/2006/ole">
            <mc:AlternateContent xmlns:mc="http://schemas.openxmlformats.org/markup-compatibility/2006">
              <mc:Choice xmlns:v="urn:schemas-microsoft-com:vml" Requires="v">
                <p:oleObj spid="_x0000_s3394" name="Equation" r:id="rId11" imgW="406080" imgH="203040" progId="Equation.DSMT4">
                  <p:embed/>
                </p:oleObj>
              </mc:Choice>
              <mc:Fallback>
                <p:oleObj name="Equation" r:id="rId11" imgW="406080" imgH="203040" progId="Equation.DSMT4">
                  <p:embed/>
                  <p:pic>
                    <p:nvPicPr>
                      <p:cNvPr id="0" name=""/>
                      <p:cNvPicPr/>
                      <p:nvPr/>
                    </p:nvPicPr>
                    <p:blipFill>
                      <a:blip r:embed="rId12"/>
                      <a:stretch>
                        <a:fillRect/>
                      </a:stretch>
                    </p:blipFill>
                    <p:spPr>
                      <a:xfrm>
                        <a:off x="5978434" y="3430656"/>
                        <a:ext cx="843280" cy="42164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96098348"/>
              </p:ext>
            </p:extLst>
          </p:nvPr>
        </p:nvGraphicFramePr>
        <p:xfrm>
          <a:off x="10327458" y="3430656"/>
          <a:ext cx="236039" cy="438358"/>
        </p:xfrm>
        <a:graphic>
          <a:graphicData uri="http://schemas.openxmlformats.org/presentationml/2006/ole">
            <mc:AlternateContent xmlns:mc="http://schemas.openxmlformats.org/markup-compatibility/2006">
              <mc:Choice xmlns:v="urn:schemas-microsoft-com:vml" Requires="v">
                <p:oleObj spid="_x0000_s3395" name="Equation" r:id="rId13" imgW="88560" imgH="164880" progId="Equation.DSMT4">
                  <p:embed/>
                </p:oleObj>
              </mc:Choice>
              <mc:Fallback>
                <p:oleObj name="Equation" r:id="rId13" imgW="88560" imgH="164880" progId="Equation.DSMT4">
                  <p:embed/>
                  <p:pic>
                    <p:nvPicPr>
                      <p:cNvPr id="0" name=""/>
                      <p:cNvPicPr/>
                      <p:nvPr/>
                    </p:nvPicPr>
                    <p:blipFill>
                      <a:blip r:embed="rId14"/>
                      <a:stretch>
                        <a:fillRect/>
                      </a:stretch>
                    </p:blipFill>
                    <p:spPr>
                      <a:xfrm>
                        <a:off x="10327458" y="3430656"/>
                        <a:ext cx="236039" cy="43835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352160430"/>
              </p:ext>
            </p:extLst>
          </p:nvPr>
        </p:nvGraphicFramePr>
        <p:xfrm>
          <a:off x="10895032" y="3445878"/>
          <a:ext cx="255089" cy="382634"/>
        </p:xfrm>
        <a:graphic>
          <a:graphicData uri="http://schemas.openxmlformats.org/presentationml/2006/ole">
            <mc:AlternateContent xmlns:mc="http://schemas.openxmlformats.org/markup-compatibility/2006">
              <mc:Choice xmlns:v="urn:schemas-microsoft-com:vml" Requires="v">
                <p:oleObj spid="_x0000_s3396" name="Equation" r:id="rId15" imgW="126720" imgH="190440" progId="Equation.DSMT4">
                  <p:embed/>
                </p:oleObj>
              </mc:Choice>
              <mc:Fallback>
                <p:oleObj name="Equation" r:id="rId15" imgW="126720" imgH="190440" progId="Equation.DSMT4">
                  <p:embed/>
                  <p:pic>
                    <p:nvPicPr>
                      <p:cNvPr id="0" name=""/>
                      <p:cNvPicPr/>
                      <p:nvPr/>
                    </p:nvPicPr>
                    <p:blipFill>
                      <a:blip r:embed="rId16"/>
                      <a:stretch>
                        <a:fillRect/>
                      </a:stretch>
                    </p:blipFill>
                    <p:spPr>
                      <a:xfrm>
                        <a:off x="10895032" y="3445878"/>
                        <a:ext cx="255089" cy="382634"/>
                      </a:xfrm>
                      <a:prstGeom prst="rect">
                        <a:avLst/>
                      </a:prstGeom>
                    </p:spPr>
                  </p:pic>
                </p:oleObj>
              </mc:Fallback>
            </mc:AlternateContent>
          </a:graphicData>
        </a:graphic>
      </p:graphicFrame>
    </p:spTree>
    <p:extLst>
      <p:ext uri="{BB962C8B-B14F-4D97-AF65-F5344CB8AC3E}">
        <p14:creationId xmlns:p14="http://schemas.microsoft.com/office/powerpoint/2010/main" val="756183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551126" cy="654389"/>
          </a:xfrm>
        </p:spPr>
        <p:txBody>
          <a:bodyPr>
            <a:normAutofit/>
          </a:bodyPr>
          <a:lstStyle/>
          <a:p>
            <a:r>
              <a:rPr lang="zh-CN" altLang="en-US" sz="3600" b="1" dirty="0" smtClean="0"/>
              <a:t>状态的数学描述（从潮流流向的角度）宏观</a:t>
            </a:r>
            <a:endParaRPr lang="zh-CN" altLang="en-US" sz="3600" b="1" dirty="0"/>
          </a:p>
        </p:txBody>
      </p:sp>
      <p:sp>
        <p:nvSpPr>
          <p:cNvPr id="3" name="内容占位符 2"/>
          <p:cNvSpPr>
            <a:spLocks noGrp="1"/>
          </p:cNvSpPr>
          <p:nvPr>
            <p:ph idx="1"/>
          </p:nvPr>
        </p:nvSpPr>
        <p:spPr>
          <a:xfrm>
            <a:off x="838200" y="1079864"/>
            <a:ext cx="10515600" cy="5097099"/>
          </a:xfrm>
        </p:spPr>
        <p:txBody>
          <a:bodyPr/>
          <a:lstStyle/>
          <a:p>
            <a:pPr marL="0" indent="0">
              <a:buNone/>
            </a:pPr>
            <a:r>
              <a:rPr lang="zh-CN" altLang="en-US" dirty="0" smtClean="0"/>
              <a:t>有现代控制理论的状态方程启发，在电力系统运行时，每个元件 都会对应一个状态变量   </a:t>
            </a:r>
            <a:r>
              <a:rPr lang="en-US" altLang="zh-CN" dirty="0" smtClean="0"/>
              <a:t>,</a:t>
            </a:r>
            <a:r>
              <a:rPr lang="zh-CN" altLang="en-US" dirty="0" smtClean="0"/>
              <a:t>在元件的状态因外界扰动和内部原因发生变化时，各个元件的状态会因潮流流向而相互影响，并达到一个新的状态   。由此提出状态脆弱性指标的数学模型。</a:t>
            </a:r>
            <a:endParaRPr lang="en-US" altLang="zh-CN" dirty="0" smtClean="0"/>
          </a:p>
          <a:p>
            <a:pPr marL="0" indent="0">
              <a:buNone/>
            </a:pPr>
            <a:endParaRPr lang="en-US" altLang="zh-CN" dirty="0"/>
          </a:p>
          <a:p>
            <a:pPr marL="0" indent="0">
              <a:buNone/>
            </a:pPr>
            <a:r>
              <a:rPr lang="en-US" altLang="zh-CN" dirty="0" smtClean="0"/>
              <a:t>    </a:t>
            </a:r>
            <a:r>
              <a:rPr lang="zh-CN" altLang="en-US" dirty="0" smtClean="0"/>
              <a:t>为         的矩阵</a:t>
            </a:r>
            <a:r>
              <a:rPr lang="en-US" altLang="zh-CN" dirty="0" smtClean="0"/>
              <a:t>,</a:t>
            </a:r>
            <a:r>
              <a:rPr lang="zh-CN" altLang="en-US" dirty="0"/>
              <a:t>为电力系统有向</a:t>
            </a:r>
            <a:r>
              <a:rPr lang="zh-CN" altLang="en-US" dirty="0" smtClean="0"/>
              <a:t>矩阵，     表示潮流从   节点到</a:t>
            </a:r>
            <a:r>
              <a:rPr lang="en-US" altLang="zh-CN" dirty="0" smtClean="0"/>
              <a:t>j</a:t>
            </a:r>
            <a:r>
              <a:rPr lang="zh-CN" altLang="en-US" dirty="0" smtClean="0"/>
              <a:t>节点的流向，当</a:t>
            </a:r>
            <a:r>
              <a:rPr lang="en-US" altLang="zh-CN" dirty="0" err="1" smtClean="0"/>
              <a:t>i</a:t>
            </a:r>
            <a:r>
              <a:rPr lang="en-US" altLang="zh-CN" dirty="0" smtClean="0"/>
              <a:t>=j</a:t>
            </a:r>
            <a:r>
              <a:rPr lang="zh-CN" altLang="en-US" dirty="0" smtClean="0"/>
              <a:t>时，</a:t>
            </a:r>
            <a:endParaRPr lang="en-US" altLang="zh-CN" dirty="0" smtClean="0"/>
          </a:p>
          <a:p>
            <a:pPr marL="0" indent="0">
              <a:buNone/>
            </a:pPr>
            <a:r>
              <a:rPr lang="en-US" altLang="zh-CN" dirty="0"/>
              <a:t> </a:t>
            </a:r>
            <a:r>
              <a:rPr lang="en-US" altLang="zh-CN" dirty="0" smtClean="0"/>
              <a:t>   </a:t>
            </a:r>
            <a:r>
              <a:rPr lang="zh-CN" altLang="en-US" dirty="0" smtClean="0"/>
              <a:t>为电力系统的总节点数</a:t>
            </a:r>
            <a:endParaRPr lang="en-US" altLang="zh-CN" dirty="0" smtClean="0"/>
          </a:p>
          <a:p>
            <a:pPr marL="0" indent="0">
              <a:buNone/>
            </a:pPr>
            <a:r>
              <a:rPr lang="en-US" altLang="zh-CN" dirty="0" smtClean="0"/>
              <a:t>    </a:t>
            </a:r>
            <a:r>
              <a:rPr lang="zh-CN" altLang="en-US" dirty="0" smtClean="0"/>
              <a:t>为        的状态矩阵    为节点</a:t>
            </a:r>
            <a:r>
              <a:rPr lang="en-US" altLang="zh-CN" dirty="0"/>
              <a:t> </a:t>
            </a:r>
            <a:r>
              <a:rPr lang="en-US" altLang="zh-CN" dirty="0" smtClean="0"/>
              <a:t>  </a:t>
            </a:r>
            <a:r>
              <a:rPr lang="zh-CN" altLang="en-US" dirty="0" smtClean="0"/>
              <a:t>当前的状态变量</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9956000"/>
              </p:ext>
            </p:extLst>
          </p:nvPr>
        </p:nvGraphicFramePr>
        <p:xfrm>
          <a:off x="10866483" y="1079864"/>
          <a:ext cx="393700" cy="506186"/>
        </p:xfrm>
        <a:graphic>
          <a:graphicData uri="http://schemas.openxmlformats.org/presentationml/2006/ole">
            <mc:AlternateContent xmlns:mc="http://schemas.openxmlformats.org/markup-compatibility/2006">
              <mc:Choice xmlns:v="urn:schemas-microsoft-com:vml" Requires="v">
                <p:oleObj spid="_x0000_s4731" name="Equation" r:id="rId3" imgW="177480" imgH="228600" progId="Equation.DSMT4">
                  <p:embed/>
                </p:oleObj>
              </mc:Choice>
              <mc:Fallback>
                <p:oleObj name="Equation" r:id="rId3" imgW="177480" imgH="228600" progId="Equation.DSMT4">
                  <p:embed/>
                  <p:pic>
                    <p:nvPicPr>
                      <p:cNvPr id="0" name=""/>
                      <p:cNvPicPr/>
                      <p:nvPr/>
                    </p:nvPicPr>
                    <p:blipFill>
                      <a:blip r:embed="rId4"/>
                      <a:stretch>
                        <a:fillRect/>
                      </a:stretch>
                    </p:blipFill>
                    <p:spPr>
                      <a:xfrm>
                        <a:off x="10866483" y="1079864"/>
                        <a:ext cx="393700" cy="50618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006545294"/>
              </p:ext>
            </p:extLst>
          </p:nvPr>
        </p:nvGraphicFramePr>
        <p:xfrm>
          <a:off x="4493229" y="1454331"/>
          <a:ext cx="294308" cy="441462"/>
        </p:xfrm>
        <a:graphic>
          <a:graphicData uri="http://schemas.openxmlformats.org/presentationml/2006/ole">
            <mc:AlternateContent xmlns:mc="http://schemas.openxmlformats.org/markup-compatibility/2006">
              <mc:Choice xmlns:v="urn:schemas-microsoft-com:vml" Requires="v">
                <p:oleObj spid="_x0000_s4732" name="Equation" r:id="rId5" imgW="152280" imgH="228600" progId="Equation.DSMT4">
                  <p:embed/>
                </p:oleObj>
              </mc:Choice>
              <mc:Fallback>
                <p:oleObj name="Equation" r:id="rId5" imgW="152280" imgH="228600" progId="Equation.DSMT4">
                  <p:embed/>
                  <p:pic>
                    <p:nvPicPr>
                      <p:cNvPr id="0" name=""/>
                      <p:cNvPicPr/>
                      <p:nvPr/>
                    </p:nvPicPr>
                    <p:blipFill>
                      <a:blip r:embed="rId6"/>
                      <a:stretch>
                        <a:fillRect/>
                      </a:stretch>
                    </p:blipFill>
                    <p:spPr>
                      <a:xfrm>
                        <a:off x="4493229" y="1454331"/>
                        <a:ext cx="294308" cy="4414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54453371"/>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4733" name="Equation" r:id="rId7" imgW="114120" imgH="177480" progId="Equation.DSMT4">
                  <p:embed/>
                </p:oleObj>
              </mc:Choice>
              <mc:Fallback>
                <p:oleObj name="Equation" r:id="rId7" imgW="114120" imgH="177480" progId="Equation.DSMT4">
                  <p:embed/>
                  <p:pic>
                    <p:nvPicPr>
                      <p:cNvPr id="0" name=""/>
                      <p:cNvPicPr/>
                      <p:nvPr/>
                    </p:nvPicPr>
                    <p:blipFill>
                      <a:blip r:embed="rId8"/>
                      <a:stretch>
                        <a:fillRect/>
                      </a:stretch>
                    </p:blipFill>
                    <p:spPr>
                      <a:xfrm>
                        <a:off x="6038850" y="3338513"/>
                        <a:ext cx="114300" cy="1778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091720846"/>
              </p:ext>
            </p:extLst>
          </p:nvPr>
        </p:nvGraphicFramePr>
        <p:xfrm>
          <a:off x="1961605" y="2180997"/>
          <a:ext cx="334161" cy="501241"/>
        </p:xfrm>
        <a:graphic>
          <a:graphicData uri="http://schemas.openxmlformats.org/presentationml/2006/ole">
            <mc:AlternateContent xmlns:mc="http://schemas.openxmlformats.org/markup-compatibility/2006">
              <mc:Choice xmlns:v="urn:schemas-microsoft-com:vml" Requires="v">
                <p:oleObj spid="_x0000_s4734" name="Equation" r:id="rId9" imgW="152280" imgH="228600" progId="Equation.DSMT4">
                  <p:embed/>
                </p:oleObj>
              </mc:Choice>
              <mc:Fallback>
                <p:oleObj name="Equation" r:id="rId9" imgW="152280" imgH="228600" progId="Equation.DSMT4">
                  <p:embed/>
                  <p:pic>
                    <p:nvPicPr>
                      <p:cNvPr id="0" name=""/>
                      <p:cNvPicPr/>
                      <p:nvPr/>
                    </p:nvPicPr>
                    <p:blipFill>
                      <a:blip r:embed="rId10"/>
                      <a:stretch>
                        <a:fillRect/>
                      </a:stretch>
                    </p:blipFill>
                    <p:spPr>
                      <a:xfrm>
                        <a:off x="1961605" y="2180997"/>
                        <a:ext cx="334161" cy="501241"/>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98276801"/>
              </p:ext>
            </p:extLst>
          </p:nvPr>
        </p:nvGraphicFramePr>
        <p:xfrm>
          <a:off x="4033411" y="2610531"/>
          <a:ext cx="1760147" cy="561749"/>
        </p:xfrm>
        <a:graphic>
          <a:graphicData uri="http://schemas.openxmlformats.org/presentationml/2006/ole">
            <mc:AlternateContent xmlns:mc="http://schemas.openxmlformats.org/markup-compatibility/2006">
              <mc:Choice xmlns:v="urn:schemas-microsoft-com:vml" Requires="v">
                <p:oleObj spid="_x0000_s4735" name="Equation" r:id="rId11" imgW="596880" imgH="190440" progId="Equation.DSMT4">
                  <p:embed/>
                </p:oleObj>
              </mc:Choice>
              <mc:Fallback>
                <p:oleObj name="Equation" r:id="rId11" imgW="596880" imgH="190440" progId="Equation.DSMT4">
                  <p:embed/>
                  <p:pic>
                    <p:nvPicPr>
                      <p:cNvPr id="0" name=""/>
                      <p:cNvPicPr/>
                      <p:nvPr/>
                    </p:nvPicPr>
                    <p:blipFill>
                      <a:blip r:embed="rId12"/>
                      <a:stretch>
                        <a:fillRect/>
                      </a:stretch>
                    </p:blipFill>
                    <p:spPr>
                      <a:xfrm>
                        <a:off x="4033411" y="2610531"/>
                        <a:ext cx="1760147" cy="561749"/>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591452150"/>
              </p:ext>
            </p:extLst>
          </p:nvPr>
        </p:nvGraphicFramePr>
        <p:xfrm>
          <a:off x="916532" y="3251354"/>
          <a:ext cx="381043" cy="412797"/>
        </p:xfrm>
        <a:graphic>
          <a:graphicData uri="http://schemas.openxmlformats.org/presentationml/2006/ole">
            <mc:AlternateContent xmlns:mc="http://schemas.openxmlformats.org/markup-compatibility/2006">
              <mc:Choice xmlns:v="urn:schemas-microsoft-com:vml" Requires="v">
                <p:oleObj spid="_x0000_s4736" name="Equation" r:id="rId13" imgW="152280" imgH="164880" progId="Equation.DSMT4">
                  <p:embed/>
                </p:oleObj>
              </mc:Choice>
              <mc:Fallback>
                <p:oleObj name="Equation" r:id="rId13" imgW="152280" imgH="164880" progId="Equation.DSMT4">
                  <p:embed/>
                  <p:pic>
                    <p:nvPicPr>
                      <p:cNvPr id="0" name=""/>
                      <p:cNvPicPr/>
                      <p:nvPr/>
                    </p:nvPicPr>
                    <p:blipFill>
                      <a:blip r:embed="rId14"/>
                      <a:stretch>
                        <a:fillRect/>
                      </a:stretch>
                    </p:blipFill>
                    <p:spPr>
                      <a:xfrm>
                        <a:off x="916532" y="3251354"/>
                        <a:ext cx="381043" cy="41279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47944408"/>
              </p:ext>
            </p:extLst>
          </p:nvPr>
        </p:nvGraphicFramePr>
        <p:xfrm>
          <a:off x="1657050" y="3307521"/>
          <a:ext cx="943269" cy="400175"/>
        </p:xfrm>
        <a:graphic>
          <a:graphicData uri="http://schemas.openxmlformats.org/presentationml/2006/ole">
            <mc:AlternateContent xmlns:mc="http://schemas.openxmlformats.org/markup-compatibility/2006">
              <mc:Choice xmlns:v="urn:schemas-microsoft-com:vml" Requires="v">
                <p:oleObj spid="_x0000_s4737" name="Equation" r:id="rId15" imgW="419040" imgH="177480" progId="Equation.DSMT4">
                  <p:embed/>
                </p:oleObj>
              </mc:Choice>
              <mc:Fallback>
                <p:oleObj name="Equation" r:id="rId15" imgW="419040" imgH="177480" progId="Equation.DSMT4">
                  <p:embed/>
                  <p:pic>
                    <p:nvPicPr>
                      <p:cNvPr id="0" name=""/>
                      <p:cNvPicPr/>
                      <p:nvPr/>
                    </p:nvPicPr>
                    <p:blipFill>
                      <a:blip r:embed="rId16"/>
                      <a:stretch>
                        <a:fillRect/>
                      </a:stretch>
                    </p:blipFill>
                    <p:spPr>
                      <a:xfrm>
                        <a:off x="1657050" y="3307521"/>
                        <a:ext cx="943269" cy="40017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764130096"/>
              </p:ext>
            </p:extLst>
          </p:nvPr>
        </p:nvGraphicFramePr>
        <p:xfrm>
          <a:off x="917527" y="4196252"/>
          <a:ext cx="380047" cy="380047"/>
        </p:xfrm>
        <a:graphic>
          <a:graphicData uri="http://schemas.openxmlformats.org/presentationml/2006/ole">
            <mc:AlternateContent xmlns:mc="http://schemas.openxmlformats.org/markup-compatibility/2006">
              <mc:Choice xmlns:v="urn:schemas-microsoft-com:vml" Requires="v">
                <p:oleObj spid="_x0000_s4738" name="Equation" r:id="rId17" imgW="177480" imgH="177480" progId="Equation.DSMT4">
                  <p:embed/>
                </p:oleObj>
              </mc:Choice>
              <mc:Fallback>
                <p:oleObj name="Equation" r:id="rId17" imgW="177480" imgH="177480" progId="Equation.DSMT4">
                  <p:embed/>
                  <p:pic>
                    <p:nvPicPr>
                      <p:cNvPr id="0" name=""/>
                      <p:cNvPicPr/>
                      <p:nvPr/>
                    </p:nvPicPr>
                    <p:blipFill>
                      <a:blip r:embed="rId18"/>
                      <a:stretch>
                        <a:fillRect/>
                      </a:stretch>
                    </p:blipFill>
                    <p:spPr>
                      <a:xfrm>
                        <a:off x="917527" y="4196252"/>
                        <a:ext cx="380047" cy="38004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40887123"/>
              </p:ext>
            </p:extLst>
          </p:nvPr>
        </p:nvGraphicFramePr>
        <p:xfrm>
          <a:off x="916531" y="4743644"/>
          <a:ext cx="381043" cy="353826"/>
        </p:xfrm>
        <a:graphic>
          <a:graphicData uri="http://schemas.openxmlformats.org/presentationml/2006/ole">
            <mc:AlternateContent xmlns:mc="http://schemas.openxmlformats.org/markup-compatibility/2006">
              <mc:Choice xmlns:v="urn:schemas-microsoft-com:vml" Requires="v">
                <p:oleObj spid="_x0000_s4739" name="Equation" r:id="rId19" imgW="177480" imgH="164880" progId="Equation.DSMT4">
                  <p:embed/>
                </p:oleObj>
              </mc:Choice>
              <mc:Fallback>
                <p:oleObj name="Equation" r:id="rId19" imgW="177480" imgH="164880" progId="Equation.DSMT4">
                  <p:embed/>
                  <p:pic>
                    <p:nvPicPr>
                      <p:cNvPr id="0" name=""/>
                      <p:cNvPicPr/>
                      <p:nvPr/>
                    </p:nvPicPr>
                    <p:blipFill>
                      <a:blip r:embed="rId20"/>
                      <a:stretch>
                        <a:fillRect/>
                      </a:stretch>
                    </p:blipFill>
                    <p:spPr>
                      <a:xfrm>
                        <a:off x="916531" y="4743644"/>
                        <a:ext cx="381043" cy="353826"/>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81887012"/>
              </p:ext>
            </p:extLst>
          </p:nvPr>
        </p:nvGraphicFramePr>
        <p:xfrm>
          <a:off x="1657050" y="4703343"/>
          <a:ext cx="796698" cy="413103"/>
        </p:xfrm>
        <a:graphic>
          <a:graphicData uri="http://schemas.openxmlformats.org/presentationml/2006/ole">
            <mc:AlternateContent xmlns:mc="http://schemas.openxmlformats.org/markup-compatibility/2006">
              <mc:Choice xmlns:v="urn:schemas-microsoft-com:vml" Requires="v">
                <p:oleObj spid="_x0000_s4740" name="Equation" r:id="rId21" imgW="342720" imgH="177480" progId="Equation.DSMT4">
                  <p:embed/>
                </p:oleObj>
              </mc:Choice>
              <mc:Fallback>
                <p:oleObj name="Equation" r:id="rId21" imgW="342720" imgH="177480" progId="Equation.DSMT4">
                  <p:embed/>
                  <p:pic>
                    <p:nvPicPr>
                      <p:cNvPr id="0" name=""/>
                      <p:cNvPicPr/>
                      <p:nvPr/>
                    </p:nvPicPr>
                    <p:blipFill>
                      <a:blip r:embed="rId22"/>
                      <a:stretch>
                        <a:fillRect/>
                      </a:stretch>
                    </p:blipFill>
                    <p:spPr>
                      <a:xfrm>
                        <a:off x="1657050" y="4703343"/>
                        <a:ext cx="796698" cy="413103"/>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544819150"/>
              </p:ext>
            </p:extLst>
          </p:nvPr>
        </p:nvGraphicFramePr>
        <p:xfrm>
          <a:off x="6938963" y="3221038"/>
          <a:ext cx="793750" cy="487362"/>
        </p:xfrm>
        <a:graphic>
          <a:graphicData uri="http://schemas.openxmlformats.org/presentationml/2006/ole">
            <mc:AlternateContent xmlns:mc="http://schemas.openxmlformats.org/markup-compatibility/2006">
              <mc:Choice xmlns:v="urn:schemas-microsoft-com:vml" Requires="v">
                <p:oleObj spid="_x0000_s4741" name="Equation" r:id="rId23" imgW="393480" imgH="241200" progId="Equation.DSMT4">
                  <p:embed/>
                </p:oleObj>
              </mc:Choice>
              <mc:Fallback>
                <p:oleObj name="Equation" r:id="rId23" imgW="393480" imgH="241200" progId="Equation.DSMT4">
                  <p:embed/>
                  <p:pic>
                    <p:nvPicPr>
                      <p:cNvPr id="0" name=""/>
                      <p:cNvPicPr/>
                      <p:nvPr/>
                    </p:nvPicPr>
                    <p:blipFill>
                      <a:blip r:embed="rId24"/>
                      <a:stretch>
                        <a:fillRect/>
                      </a:stretch>
                    </p:blipFill>
                    <p:spPr>
                      <a:xfrm>
                        <a:off x="6938963" y="3221038"/>
                        <a:ext cx="793750" cy="487362"/>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665890093"/>
              </p:ext>
            </p:extLst>
          </p:nvPr>
        </p:nvGraphicFramePr>
        <p:xfrm>
          <a:off x="9591681" y="3251354"/>
          <a:ext cx="253456" cy="470704"/>
        </p:xfrm>
        <a:graphic>
          <a:graphicData uri="http://schemas.openxmlformats.org/presentationml/2006/ole">
            <mc:AlternateContent xmlns:mc="http://schemas.openxmlformats.org/markup-compatibility/2006">
              <mc:Choice xmlns:v="urn:schemas-microsoft-com:vml" Requires="v">
                <p:oleObj spid="_x0000_s4742" name="Equation" r:id="rId25" imgW="88560" imgH="164880" progId="Equation.DSMT4">
                  <p:embed/>
                </p:oleObj>
              </mc:Choice>
              <mc:Fallback>
                <p:oleObj name="Equation" r:id="rId25" imgW="88560" imgH="164880" progId="Equation.DSMT4">
                  <p:embed/>
                  <p:pic>
                    <p:nvPicPr>
                      <p:cNvPr id="0" name=""/>
                      <p:cNvPicPr/>
                      <p:nvPr/>
                    </p:nvPicPr>
                    <p:blipFill>
                      <a:blip r:embed="rId26"/>
                      <a:stretch>
                        <a:fillRect/>
                      </a:stretch>
                    </p:blipFill>
                    <p:spPr>
                      <a:xfrm>
                        <a:off x="9591681" y="3251354"/>
                        <a:ext cx="253456" cy="470704"/>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526898913"/>
              </p:ext>
            </p:extLst>
          </p:nvPr>
        </p:nvGraphicFramePr>
        <p:xfrm>
          <a:off x="4427304" y="3607096"/>
          <a:ext cx="972359" cy="559843"/>
        </p:xfrm>
        <a:graphic>
          <a:graphicData uri="http://schemas.openxmlformats.org/presentationml/2006/ole">
            <mc:AlternateContent xmlns:mc="http://schemas.openxmlformats.org/markup-compatibility/2006">
              <mc:Choice xmlns:v="urn:schemas-microsoft-com:vml" Requires="v">
                <p:oleObj spid="_x0000_s4743" name="Equation" r:id="rId27" imgW="419040" imgH="241200" progId="Equation.DSMT4">
                  <p:embed/>
                </p:oleObj>
              </mc:Choice>
              <mc:Fallback>
                <p:oleObj name="Equation" r:id="rId27" imgW="419040" imgH="241200" progId="Equation.DSMT4">
                  <p:embed/>
                  <p:pic>
                    <p:nvPicPr>
                      <p:cNvPr id="0" name=""/>
                      <p:cNvPicPr/>
                      <p:nvPr/>
                    </p:nvPicPr>
                    <p:blipFill>
                      <a:blip r:embed="rId28"/>
                      <a:stretch>
                        <a:fillRect/>
                      </a:stretch>
                    </p:blipFill>
                    <p:spPr>
                      <a:xfrm>
                        <a:off x="4427304" y="3607096"/>
                        <a:ext cx="972359" cy="55984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259045675"/>
              </p:ext>
            </p:extLst>
          </p:nvPr>
        </p:nvGraphicFramePr>
        <p:xfrm>
          <a:off x="4267202" y="4580777"/>
          <a:ext cx="362919" cy="544378"/>
        </p:xfrm>
        <a:graphic>
          <a:graphicData uri="http://schemas.openxmlformats.org/presentationml/2006/ole">
            <mc:AlternateContent xmlns:mc="http://schemas.openxmlformats.org/markup-compatibility/2006">
              <mc:Choice xmlns:v="urn:schemas-microsoft-com:vml" Requires="v">
                <p:oleObj spid="_x0000_s4744" name="Equation" r:id="rId29" imgW="152280" imgH="228600" progId="Equation.DSMT4">
                  <p:embed/>
                </p:oleObj>
              </mc:Choice>
              <mc:Fallback>
                <p:oleObj name="Equation" r:id="rId29" imgW="152280" imgH="228600" progId="Equation.DSMT4">
                  <p:embed/>
                  <p:pic>
                    <p:nvPicPr>
                      <p:cNvPr id="0" name=""/>
                      <p:cNvPicPr/>
                      <p:nvPr/>
                    </p:nvPicPr>
                    <p:blipFill>
                      <a:blip r:embed="rId30"/>
                      <a:stretch>
                        <a:fillRect/>
                      </a:stretch>
                    </p:blipFill>
                    <p:spPr>
                      <a:xfrm>
                        <a:off x="4267202" y="4580777"/>
                        <a:ext cx="362919" cy="544378"/>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291675233"/>
              </p:ext>
            </p:extLst>
          </p:nvPr>
        </p:nvGraphicFramePr>
        <p:xfrm>
          <a:off x="5722937" y="4665151"/>
          <a:ext cx="232787" cy="432319"/>
        </p:xfrm>
        <a:graphic>
          <a:graphicData uri="http://schemas.openxmlformats.org/presentationml/2006/ole">
            <mc:AlternateContent xmlns:mc="http://schemas.openxmlformats.org/markup-compatibility/2006">
              <mc:Choice xmlns:v="urn:schemas-microsoft-com:vml" Requires="v">
                <p:oleObj spid="_x0000_s4745" name="Equation" r:id="rId31" imgW="88560" imgH="164880" progId="Equation.DSMT4">
                  <p:embed/>
                </p:oleObj>
              </mc:Choice>
              <mc:Fallback>
                <p:oleObj name="Equation" r:id="rId31" imgW="88560" imgH="164880" progId="Equation.DSMT4">
                  <p:embed/>
                  <p:pic>
                    <p:nvPicPr>
                      <p:cNvPr id="0" name=""/>
                      <p:cNvPicPr/>
                      <p:nvPr/>
                    </p:nvPicPr>
                    <p:blipFill>
                      <a:blip r:embed="rId32"/>
                      <a:stretch>
                        <a:fillRect/>
                      </a:stretch>
                    </p:blipFill>
                    <p:spPr>
                      <a:xfrm>
                        <a:off x="5722937" y="4665151"/>
                        <a:ext cx="232787" cy="432319"/>
                      </a:xfrm>
                      <a:prstGeom prst="rect">
                        <a:avLst/>
                      </a:prstGeom>
                    </p:spPr>
                  </p:pic>
                </p:oleObj>
              </mc:Fallback>
            </mc:AlternateContent>
          </a:graphicData>
        </a:graphic>
      </p:graphicFrame>
    </p:spTree>
    <p:extLst>
      <p:ext uri="{BB962C8B-B14F-4D97-AF65-F5344CB8AC3E}">
        <p14:creationId xmlns:p14="http://schemas.microsoft.com/office/powerpoint/2010/main" val="305984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7373983" cy="740864"/>
          </a:xfrm>
        </p:spPr>
        <p:txBody>
          <a:bodyPr>
            <a:normAutofit/>
          </a:bodyPr>
          <a:lstStyle/>
          <a:p>
            <a:r>
              <a:rPr lang="zh-CN" altLang="en-US" sz="4000" b="1" dirty="0" smtClean="0"/>
              <a:t>从结构脆弱性指标确定攻击策略</a:t>
            </a:r>
            <a:endParaRPr lang="zh-CN" altLang="en-US" sz="4000" b="1" dirty="0"/>
          </a:p>
        </p:txBody>
      </p:sp>
      <p:sp>
        <p:nvSpPr>
          <p:cNvPr id="3" name="内容占位符 2"/>
          <p:cNvSpPr>
            <a:spLocks noGrp="1"/>
          </p:cNvSpPr>
          <p:nvPr>
            <p:ph idx="1"/>
          </p:nvPr>
        </p:nvSpPr>
        <p:spPr>
          <a:xfrm>
            <a:off x="838200" y="1332411"/>
            <a:ext cx="10515600" cy="4844552"/>
          </a:xfrm>
        </p:spPr>
        <p:txBody>
          <a:bodyPr/>
          <a:lstStyle/>
          <a:p>
            <a:pPr marL="0" indent="0">
              <a:buNone/>
            </a:pPr>
            <a:r>
              <a:rPr lang="en-US" altLang="zh-CN" dirty="0" smtClean="0"/>
              <a:t>1.</a:t>
            </a:r>
            <a:r>
              <a:rPr lang="zh-CN" altLang="en-US" dirty="0" smtClean="0"/>
              <a:t>电气度</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2.</a:t>
            </a:r>
            <a:r>
              <a:rPr lang="zh-CN" altLang="en-US" dirty="0" smtClean="0"/>
              <a:t>电气介数</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r>
              <a:rPr lang="zh-CN" altLang="en-US" sz="1600" dirty="0" smtClean="0"/>
              <a:t>在节点间的传输功率和节点在网络拓扑所占权重方面进行考虑</a:t>
            </a:r>
            <a:endParaRPr lang="en-US" altLang="zh-CN" sz="1600" dirty="0" smtClean="0"/>
          </a:p>
        </p:txBody>
      </p:sp>
      <p:pic>
        <p:nvPicPr>
          <p:cNvPr id="4" name="图片 3"/>
          <p:cNvPicPr>
            <a:picLocks noChangeAspect="1"/>
          </p:cNvPicPr>
          <p:nvPr/>
        </p:nvPicPr>
        <p:blipFill>
          <a:blip r:embed="rId2"/>
          <a:stretch>
            <a:fillRect/>
          </a:stretch>
        </p:blipFill>
        <p:spPr>
          <a:xfrm>
            <a:off x="1203823" y="1731780"/>
            <a:ext cx="6642735" cy="1617419"/>
          </a:xfrm>
          <a:prstGeom prst="rect">
            <a:avLst/>
          </a:prstGeom>
        </p:spPr>
      </p:pic>
      <p:pic>
        <p:nvPicPr>
          <p:cNvPr id="5" name="图片 4"/>
          <p:cNvPicPr>
            <a:picLocks noChangeAspect="1"/>
          </p:cNvPicPr>
          <p:nvPr/>
        </p:nvPicPr>
        <p:blipFill>
          <a:blip r:embed="rId3"/>
          <a:stretch>
            <a:fillRect/>
          </a:stretch>
        </p:blipFill>
        <p:spPr>
          <a:xfrm>
            <a:off x="1051559" y="3835654"/>
            <a:ext cx="3219459" cy="1415615"/>
          </a:xfrm>
          <a:prstGeom prst="rect">
            <a:avLst/>
          </a:prstGeom>
        </p:spPr>
      </p:pic>
    </p:spTree>
    <p:extLst>
      <p:ext uri="{BB962C8B-B14F-4D97-AF65-F5344CB8AC3E}">
        <p14:creationId xmlns:p14="http://schemas.microsoft.com/office/powerpoint/2010/main" val="1057815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31858"/>
          </a:xfrm>
        </p:spPr>
        <p:txBody>
          <a:bodyPr>
            <a:normAutofit fontScale="90000"/>
          </a:bodyPr>
          <a:lstStyle/>
          <a:p>
            <a:r>
              <a:rPr lang="zh-CN" altLang="en-US" sz="4000" b="1" dirty="0">
                <a:solidFill>
                  <a:prstClr val="black"/>
                </a:solidFill>
              </a:rPr>
              <a:t>从结构脆弱性指标确定攻击策略</a:t>
            </a:r>
            <a:endParaRPr lang="zh-CN" altLang="en-US" dirty="0"/>
          </a:p>
        </p:txBody>
      </p:sp>
      <p:sp>
        <p:nvSpPr>
          <p:cNvPr id="3" name="内容占位符 2"/>
          <p:cNvSpPr>
            <a:spLocks noGrp="1"/>
          </p:cNvSpPr>
          <p:nvPr>
            <p:ph idx="1"/>
          </p:nvPr>
        </p:nvSpPr>
        <p:spPr>
          <a:xfrm>
            <a:off x="838200" y="1166949"/>
            <a:ext cx="10515600" cy="5010014"/>
          </a:xfrm>
        </p:spPr>
        <p:txBody>
          <a:bodyPr/>
          <a:lstStyle/>
          <a:p>
            <a:pPr marL="0" indent="0">
              <a:buNone/>
            </a:pPr>
            <a:r>
              <a:rPr lang="en-US" altLang="zh-CN" sz="3200" dirty="0" smtClean="0"/>
              <a:t>3.PageRank</a:t>
            </a:r>
            <a:r>
              <a:rPr lang="zh-CN" altLang="en-US" sz="3200" dirty="0" smtClean="0"/>
              <a:t>值</a:t>
            </a:r>
            <a:endParaRPr lang="en-US" altLang="zh-CN" sz="3200" dirty="0" smtClean="0"/>
          </a:p>
          <a:p>
            <a:pPr marL="0" indent="0">
              <a:buNone/>
            </a:pPr>
            <a:r>
              <a:rPr lang="zh-CN" altLang="en-US" sz="2400" dirty="0" smtClean="0"/>
              <a:t>基于</a:t>
            </a:r>
            <a:r>
              <a:rPr lang="en-US" altLang="zh-CN" sz="2400" dirty="0" smtClean="0"/>
              <a:t>PageRank</a:t>
            </a:r>
            <a:r>
              <a:rPr lang="zh-CN" altLang="en-US" sz="2400" dirty="0" smtClean="0"/>
              <a:t>算法所提出的结构脆弱指标，电网中，每条支路上的潮流是有确定方向的，将电网系统看成一个有向图。</a:t>
            </a:r>
            <a:endParaRPr lang="en-US" altLang="zh-CN" sz="2400" dirty="0" smtClean="0"/>
          </a:p>
          <a:p>
            <a:pPr marL="0" indent="0">
              <a:buNone/>
            </a:pPr>
            <a:endParaRPr lang="en-US" altLang="zh-CN" sz="1800" dirty="0"/>
          </a:p>
          <a:p>
            <a:pPr marL="0" indent="0">
              <a:buNone/>
            </a:pPr>
            <a:endParaRPr lang="en-US" altLang="zh-CN" sz="1800" dirty="0" smtClean="0"/>
          </a:p>
          <a:p>
            <a:pPr marL="0" indent="0">
              <a:buNone/>
            </a:pPr>
            <a:r>
              <a:rPr lang="zh-CN" altLang="en-US" sz="3200" dirty="0"/>
              <a:t>电气介</a:t>
            </a:r>
            <a:r>
              <a:rPr lang="zh-CN" altLang="en-US" sz="3200" dirty="0" smtClean="0"/>
              <a:t>数和</a:t>
            </a:r>
            <a:r>
              <a:rPr lang="en-US" altLang="zh-CN" sz="3200" dirty="0" smtClean="0"/>
              <a:t>PageRank</a:t>
            </a:r>
            <a:r>
              <a:rPr lang="zh-CN" altLang="en-US" sz="3200" dirty="0" smtClean="0"/>
              <a:t>值的比较：</a:t>
            </a:r>
            <a:endParaRPr lang="en-US" altLang="zh-CN" sz="3200" dirty="0" smtClean="0"/>
          </a:p>
          <a:p>
            <a:pPr marL="0" indent="0">
              <a:buNone/>
            </a:pPr>
            <a:endParaRPr lang="en-US" altLang="zh-CN" sz="3200" dirty="0" smtClean="0"/>
          </a:p>
          <a:p>
            <a:pPr marL="0" indent="0">
              <a:buNone/>
            </a:pPr>
            <a:r>
              <a:rPr lang="zh-CN" altLang="en-US" sz="2400" dirty="0"/>
              <a:t>复杂网络的电气</a:t>
            </a:r>
            <a:r>
              <a:rPr lang="zh-CN" altLang="en-US" sz="2400" dirty="0" smtClean="0"/>
              <a:t>介数</a:t>
            </a:r>
            <a:r>
              <a:rPr lang="zh-CN" altLang="en-US" sz="2400" dirty="0"/>
              <a:t>更多关注的是支路上的潮流分布对拓扑重要性影响，而</a:t>
            </a:r>
            <a:r>
              <a:rPr lang="en-US" altLang="zh-CN" sz="2400" i="1" dirty="0"/>
              <a:t>Pa</a:t>
            </a:r>
            <a:r>
              <a:rPr lang="en-US" altLang="zh-CN" sz="2400" dirty="0"/>
              <a:t>g</a:t>
            </a:r>
            <a:r>
              <a:rPr lang="en-US" altLang="zh-CN" sz="2400" i="1" dirty="0"/>
              <a:t>eRank </a:t>
            </a:r>
            <a:r>
              <a:rPr lang="zh-CN" altLang="en-US" sz="2400" dirty="0"/>
              <a:t>算法则</a:t>
            </a:r>
            <a:r>
              <a:rPr lang="zh-CN" altLang="en-US" sz="2400" dirty="0" smtClean="0"/>
              <a:t>更多</a:t>
            </a:r>
            <a:r>
              <a:rPr lang="zh-CN" altLang="en-US" sz="2400" dirty="0"/>
              <a:t>关注的是有向的连接</a:t>
            </a:r>
            <a:r>
              <a:rPr lang="zh-CN" altLang="en-US" sz="2400" dirty="0" smtClean="0"/>
              <a:t>关系（潮流流向）对</a:t>
            </a:r>
            <a:r>
              <a:rPr lang="zh-CN" altLang="en-US" sz="2400" dirty="0"/>
              <a:t>拓扑重要性的</a:t>
            </a:r>
            <a:r>
              <a:rPr lang="zh-CN" altLang="en-US" sz="2400" dirty="0" smtClean="0"/>
              <a:t>影响。</a:t>
            </a:r>
            <a:endParaRPr lang="zh-CN" altLang="en-US" sz="1600" dirty="0"/>
          </a:p>
        </p:txBody>
      </p:sp>
    </p:spTree>
    <p:extLst>
      <p:ext uri="{BB962C8B-B14F-4D97-AF65-F5344CB8AC3E}">
        <p14:creationId xmlns:p14="http://schemas.microsoft.com/office/powerpoint/2010/main" val="311608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71195"/>
          </a:xfrm>
        </p:spPr>
        <p:txBody>
          <a:bodyPr>
            <a:normAutofit/>
          </a:bodyPr>
          <a:lstStyle/>
          <a:p>
            <a:r>
              <a:rPr lang="zh-CN" altLang="en-US" sz="3600" b="1" dirty="0" smtClean="0"/>
              <a:t>电网的状态指标</a:t>
            </a:r>
            <a:endParaRPr lang="zh-CN" altLang="en-US" sz="3600" b="1" dirty="0"/>
          </a:p>
        </p:txBody>
      </p:sp>
      <p:sp>
        <p:nvSpPr>
          <p:cNvPr id="3" name="内容占位符 2"/>
          <p:cNvSpPr>
            <a:spLocks noGrp="1"/>
          </p:cNvSpPr>
          <p:nvPr>
            <p:ph idx="1"/>
          </p:nvPr>
        </p:nvSpPr>
        <p:spPr>
          <a:xfrm>
            <a:off x="838200" y="1036320"/>
            <a:ext cx="10515600" cy="5140643"/>
          </a:xfrm>
        </p:spPr>
        <p:txBody>
          <a:bodyPr/>
          <a:lstStyle/>
          <a:p>
            <a:pPr marL="0" indent="0">
              <a:buNone/>
            </a:pPr>
            <a:r>
              <a:rPr lang="en-US" altLang="zh-CN" dirty="0" smtClean="0"/>
              <a:t>1.</a:t>
            </a:r>
            <a:r>
              <a:rPr lang="zh-CN" altLang="en-US" dirty="0" smtClean="0"/>
              <a:t>网络平均传输效率</a:t>
            </a:r>
            <a:endParaRPr lang="en-US" altLang="zh-CN" dirty="0" smtClean="0"/>
          </a:p>
          <a:p>
            <a:pPr marL="0" indent="0">
              <a:buNone/>
            </a:pPr>
            <a:r>
              <a:rPr lang="zh-CN" altLang="en-US" sz="2400" dirty="0" smtClean="0"/>
              <a:t>节点间传输单位能量沿最短路径传播时的效率，用于描述整个网络能量</a:t>
            </a:r>
            <a:endParaRPr lang="en-US" altLang="zh-CN" sz="2400" dirty="0" smtClean="0"/>
          </a:p>
          <a:p>
            <a:pPr marL="0" indent="0">
              <a:buNone/>
            </a:pPr>
            <a:r>
              <a:rPr lang="zh-CN" altLang="en-US" sz="2400" dirty="0" smtClean="0"/>
              <a:t>传递的效率</a:t>
            </a:r>
            <a:endParaRPr lang="en-US" altLang="zh-CN" sz="2400" dirty="0"/>
          </a:p>
          <a:p>
            <a:pPr marL="0" indent="0">
              <a:buNone/>
            </a:pPr>
            <a:endParaRPr lang="en-US" altLang="zh-CN" dirty="0" smtClean="0"/>
          </a:p>
          <a:p>
            <a:pPr marL="0" indent="0">
              <a:buNone/>
            </a:pPr>
            <a:r>
              <a:rPr lang="zh-CN" altLang="en-US" sz="1800" dirty="0" smtClean="0"/>
              <a:t>                                                        为节点</a:t>
            </a:r>
            <a:r>
              <a:rPr lang="en-US" altLang="zh-CN" sz="1800" dirty="0" smtClean="0"/>
              <a:t>I j </a:t>
            </a:r>
            <a:r>
              <a:rPr lang="zh-CN" altLang="en-US" sz="1800" dirty="0" smtClean="0"/>
              <a:t>之间的最短路径距离（</a:t>
            </a:r>
            <a:r>
              <a:rPr lang="en-US" altLang="zh-CN" sz="1800" dirty="0" smtClean="0"/>
              <a:t>Floyd-</a:t>
            </a:r>
            <a:r>
              <a:rPr lang="zh-CN" altLang="zh-CN" sz="1800" dirty="0" smtClean="0">
                <a:solidFill>
                  <a:srgbClr val="000000"/>
                </a:solidFill>
                <a:ea typeface="Linux Libertine"/>
              </a:rPr>
              <a:t>Warshall</a:t>
            </a:r>
            <a:r>
              <a:rPr lang="zh-CN" altLang="en-US" sz="1800" dirty="0" smtClean="0"/>
              <a:t>算法）</a:t>
            </a:r>
            <a:endParaRPr lang="en-US" altLang="zh-CN" sz="1800" dirty="0" smtClean="0"/>
          </a:p>
          <a:p>
            <a:pPr marL="0" indent="0">
              <a:buNone/>
            </a:pPr>
            <a:r>
              <a:rPr lang="en-US" altLang="zh-CN" dirty="0" smtClean="0"/>
              <a:t>2.</a:t>
            </a:r>
            <a:r>
              <a:rPr lang="zh-CN" altLang="en-US" dirty="0" smtClean="0"/>
              <a:t>网络结构熵</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      </a:t>
            </a:r>
            <a:endParaRPr lang="en-US" altLang="zh-CN" dirty="0" smtClean="0"/>
          </a:p>
          <a:p>
            <a:pPr marL="0" indent="0">
              <a:buNone/>
            </a:pPr>
            <a:r>
              <a:rPr lang="en-US" altLang="zh-CN" sz="2000" dirty="0"/>
              <a:t>	</a:t>
            </a:r>
            <a:r>
              <a:rPr lang="zh-CN" altLang="en-US" sz="2000" dirty="0" smtClean="0"/>
              <a:t>为节点  的度，该指标用于衡量网络的连通性</a:t>
            </a:r>
            <a:endParaRPr lang="en-US" altLang="zh-CN" sz="2000" dirty="0"/>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657220723"/>
              </p:ext>
            </p:extLst>
          </p:nvPr>
        </p:nvGraphicFramePr>
        <p:xfrm>
          <a:off x="1176020" y="3977868"/>
          <a:ext cx="2278719" cy="1046979"/>
        </p:xfrm>
        <a:graphic>
          <a:graphicData uri="http://schemas.openxmlformats.org/presentationml/2006/ole">
            <mc:AlternateContent xmlns:mc="http://schemas.openxmlformats.org/markup-compatibility/2006">
              <mc:Choice xmlns:v="urn:schemas-microsoft-com:vml" Requires="v">
                <p:oleObj spid="_x0000_s1377" name="Equation" r:id="rId3" imgW="939600" imgH="431640" progId="Equation.DSMT4">
                  <p:embed/>
                </p:oleObj>
              </mc:Choice>
              <mc:Fallback>
                <p:oleObj name="Equation" r:id="rId3" imgW="939600" imgH="431640" progId="Equation.DSMT4">
                  <p:embed/>
                  <p:pic>
                    <p:nvPicPr>
                      <p:cNvPr id="0" name=""/>
                      <p:cNvPicPr/>
                      <p:nvPr/>
                    </p:nvPicPr>
                    <p:blipFill>
                      <a:blip r:embed="rId4"/>
                      <a:stretch>
                        <a:fillRect/>
                      </a:stretch>
                    </p:blipFill>
                    <p:spPr>
                      <a:xfrm>
                        <a:off x="1176020" y="3977868"/>
                        <a:ext cx="2278719" cy="1046979"/>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90021070"/>
              </p:ext>
            </p:extLst>
          </p:nvPr>
        </p:nvGraphicFramePr>
        <p:xfrm>
          <a:off x="4065270" y="4277210"/>
          <a:ext cx="1037953" cy="1017601"/>
        </p:xfrm>
        <a:graphic>
          <a:graphicData uri="http://schemas.openxmlformats.org/presentationml/2006/ole">
            <mc:AlternateContent xmlns:mc="http://schemas.openxmlformats.org/markup-compatibility/2006">
              <mc:Choice xmlns:v="urn:schemas-microsoft-com:vml" Requires="v">
                <p:oleObj spid="_x0000_s1378" name="Equation" r:id="rId5" imgW="647640" imgH="634680" progId="Equation.DSMT4">
                  <p:embed/>
                </p:oleObj>
              </mc:Choice>
              <mc:Fallback>
                <p:oleObj name="Equation" r:id="rId5" imgW="647640" imgH="634680" progId="Equation.DSMT4">
                  <p:embed/>
                  <p:pic>
                    <p:nvPicPr>
                      <p:cNvPr id="0" name=""/>
                      <p:cNvPicPr/>
                      <p:nvPr/>
                    </p:nvPicPr>
                    <p:blipFill>
                      <a:blip r:embed="rId6"/>
                      <a:stretch>
                        <a:fillRect/>
                      </a:stretch>
                    </p:blipFill>
                    <p:spPr>
                      <a:xfrm>
                        <a:off x="4065270" y="4277210"/>
                        <a:ext cx="1037953" cy="101760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4410310"/>
              </p:ext>
            </p:extLst>
          </p:nvPr>
        </p:nvGraphicFramePr>
        <p:xfrm>
          <a:off x="1541024" y="5324304"/>
          <a:ext cx="262769" cy="429986"/>
        </p:xfrm>
        <a:graphic>
          <a:graphicData uri="http://schemas.openxmlformats.org/presentationml/2006/ole">
            <mc:AlternateContent xmlns:mc="http://schemas.openxmlformats.org/markup-compatibility/2006">
              <mc:Choice xmlns:v="urn:schemas-microsoft-com:vml" Requires="v">
                <p:oleObj spid="_x0000_s1379" name="Equation" r:id="rId7" imgW="139680" imgH="228600" progId="Equation.DSMT4">
                  <p:embed/>
                </p:oleObj>
              </mc:Choice>
              <mc:Fallback>
                <p:oleObj name="Equation" r:id="rId7" imgW="139680" imgH="228600" progId="Equation.DSMT4">
                  <p:embed/>
                  <p:pic>
                    <p:nvPicPr>
                      <p:cNvPr id="0" name=""/>
                      <p:cNvPicPr/>
                      <p:nvPr/>
                    </p:nvPicPr>
                    <p:blipFill>
                      <a:blip r:embed="rId8"/>
                      <a:stretch>
                        <a:fillRect/>
                      </a:stretch>
                    </p:blipFill>
                    <p:spPr>
                      <a:xfrm>
                        <a:off x="1541024" y="5324304"/>
                        <a:ext cx="262769" cy="42998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69285898"/>
              </p:ext>
            </p:extLst>
          </p:nvPr>
        </p:nvGraphicFramePr>
        <p:xfrm>
          <a:off x="2568121" y="5435793"/>
          <a:ext cx="148953" cy="276627"/>
        </p:xfrm>
        <a:graphic>
          <a:graphicData uri="http://schemas.openxmlformats.org/presentationml/2006/ole">
            <mc:AlternateContent xmlns:mc="http://schemas.openxmlformats.org/markup-compatibility/2006">
              <mc:Choice xmlns:v="urn:schemas-microsoft-com:vml" Requires="v">
                <p:oleObj spid="_x0000_s1380" name="Equation" r:id="rId9" imgW="88560" imgH="164880" progId="Equation.DSMT4">
                  <p:embed/>
                </p:oleObj>
              </mc:Choice>
              <mc:Fallback>
                <p:oleObj name="Equation" r:id="rId9" imgW="88560" imgH="164880" progId="Equation.DSMT4">
                  <p:embed/>
                  <p:pic>
                    <p:nvPicPr>
                      <p:cNvPr id="0" name=""/>
                      <p:cNvPicPr/>
                      <p:nvPr/>
                    </p:nvPicPr>
                    <p:blipFill>
                      <a:blip r:embed="rId10"/>
                      <a:stretch>
                        <a:fillRect/>
                      </a:stretch>
                    </p:blipFill>
                    <p:spPr>
                      <a:xfrm>
                        <a:off x="2568121" y="5435793"/>
                        <a:ext cx="148953" cy="27662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64628806"/>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1381" name="Equation" r:id="rId11" imgW="114120" imgH="177480" progId="Equation.DSMT4">
                  <p:embed/>
                </p:oleObj>
              </mc:Choice>
              <mc:Fallback>
                <p:oleObj name="Equation" r:id="rId11" imgW="114120" imgH="177480" progId="Equation.DSMT4">
                  <p:embed/>
                  <p:pic>
                    <p:nvPicPr>
                      <p:cNvPr id="0" name=""/>
                      <p:cNvPicPr/>
                      <p:nvPr/>
                    </p:nvPicPr>
                    <p:blipFill>
                      <a:blip r:embed="rId12"/>
                      <a:stretch>
                        <a:fillRect/>
                      </a:stretch>
                    </p:blipFill>
                    <p:spPr>
                      <a:xfrm>
                        <a:off x="6038850" y="3338513"/>
                        <a:ext cx="114300" cy="1778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09724692"/>
              </p:ext>
            </p:extLst>
          </p:nvPr>
        </p:nvGraphicFramePr>
        <p:xfrm>
          <a:off x="1342389" y="2462535"/>
          <a:ext cx="2235676" cy="789062"/>
        </p:xfrm>
        <a:graphic>
          <a:graphicData uri="http://schemas.openxmlformats.org/presentationml/2006/ole">
            <mc:AlternateContent xmlns:mc="http://schemas.openxmlformats.org/markup-compatibility/2006">
              <mc:Choice xmlns:v="urn:schemas-microsoft-com:vml" Requires="v">
                <p:oleObj spid="_x0000_s1382" name="Equation" r:id="rId13" imgW="1295280" imgH="457200" progId="Equation.DSMT4">
                  <p:embed/>
                </p:oleObj>
              </mc:Choice>
              <mc:Fallback>
                <p:oleObj name="Equation" r:id="rId13" imgW="1295280" imgH="457200" progId="Equation.DSMT4">
                  <p:embed/>
                  <p:pic>
                    <p:nvPicPr>
                      <p:cNvPr id="0" name=""/>
                      <p:cNvPicPr/>
                      <p:nvPr/>
                    </p:nvPicPr>
                    <p:blipFill>
                      <a:blip r:embed="rId14"/>
                      <a:stretch>
                        <a:fillRect/>
                      </a:stretch>
                    </p:blipFill>
                    <p:spPr>
                      <a:xfrm>
                        <a:off x="1342389" y="2462535"/>
                        <a:ext cx="2235676" cy="789062"/>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069356232"/>
              </p:ext>
            </p:extLst>
          </p:nvPr>
        </p:nvGraphicFramePr>
        <p:xfrm>
          <a:off x="4065270" y="2908114"/>
          <a:ext cx="317136" cy="430399"/>
        </p:xfrm>
        <a:graphic>
          <a:graphicData uri="http://schemas.openxmlformats.org/presentationml/2006/ole">
            <mc:AlternateContent xmlns:mc="http://schemas.openxmlformats.org/markup-compatibility/2006">
              <mc:Choice xmlns:v="urn:schemas-microsoft-com:vml" Requires="v">
                <p:oleObj spid="_x0000_s1383" name="Equation" r:id="rId15" imgW="177480" imgH="241200" progId="Equation.DSMT4">
                  <p:embed/>
                </p:oleObj>
              </mc:Choice>
              <mc:Fallback>
                <p:oleObj name="Equation" r:id="rId15" imgW="177480" imgH="241200" progId="Equation.DSMT4">
                  <p:embed/>
                  <p:pic>
                    <p:nvPicPr>
                      <p:cNvPr id="0" name=""/>
                      <p:cNvPicPr/>
                      <p:nvPr/>
                    </p:nvPicPr>
                    <p:blipFill>
                      <a:blip r:embed="rId16"/>
                      <a:stretch>
                        <a:fillRect/>
                      </a:stretch>
                    </p:blipFill>
                    <p:spPr>
                      <a:xfrm>
                        <a:off x="4065270" y="2908114"/>
                        <a:ext cx="317136" cy="430399"/>
                      </a:xfrm>
                      <a:prstGeom prst="rect">
                        <a:avLst/>
                      </a:prstGeom>
                    </p:spPr>
                  </p:pic>
                </p:oleObj>
              </mc:Fallback>
            </mc:AlternateContent>
          </a:graphicData>
        </a:graphic>
      </p:graphicFrame>
      <p:pic>
        <p:nvPicPr>
          <p:cNvPr id="11" name="图片 10"/>
          <p:cNvPicPr>
            <a:picLocks noChangeAspect="1"/>
          </p:cNvPicPr>
          <p:nvPr/>
        </p:nvPicPr>
        <p:blipFill>
          <a:blip r:embed="rId17"/>
          <a:stretch>
            <a:fillRect/>
          </a:stretch>
        </p:blipFill>
        <p:spPr>
          <a:xfrm>
            <a:off x="5849398" y="3348672"/>
            <a:ext cx="4961789" cy="1975632"/>
          </a:xfrm>
          <a:prstGeom prst="rect">
            <a:avLst/>
          </a:prstGeom>
        </p:spPr>
      </p:pic>
    </p:spTree>
    <p:extLst>
      <p:ext uri="{BB962C8B-B14F-4D97-AF65-F5344CB8AC3E}">
        <p14:creationId xmlns:p14="http://schemas.microsoft.com/office/powerpoint/2010/main" val="59709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3968931" cy="723446"/>
          </a:xfrm>
        </p:spPr>
        <p:txBody>
          <a:bodyPr>
            <a:normAutofit/>
          </a:bodyPr>
          <a:lstStyle/>
          <a:p>
            <a:r>
              <a:rPr lang="zh-CN" altLang="en-US" sz="4000" b="1" dirty="0" smtClean="0"/>
              <a:t>攻击策略</a:t>
            </a:r>
            <a:endParaRPr lang="zh-CN" altLang="en-US" sz="4000" b="1" dirty="0"/>
          </a:p>
        </p:txBody>
      </p:sp>
      <p:sp>
        <p:nvSpPr>
          <p:cNvPr id="3" name="内容占位符 2"/>
          <p:cNvSpPr>
            <a:spLocks noGrp="1"/>
          </p:cNvSpPr>
          <p:nvPr>
            <p:ph idx="1"/>
          </p:nvPr>
        </p:nvSpPr>
        <p:spPr>
          <a:xfrm>
            <a:off x="838200" y="1001486"/>
            <a:ext cx="10515600" cy="5175477"/>
          </a:xfrm>
        </p:spPr>
        <p:txBody>
          <a:bodyPr/>
          <a:lstStyle/>
          <a:p>
            <a:pPr marL="0" indent="0">
              <a:lnSpc>
                <a:spcPct val="100000"/>
              </a:lnSpc>
              <a:buNone/>
            </a:pPr>
            <a:r>
              <a:rPr lang="en-US" altLang="zh-CN" dirty="0" smtClean="0"/>
              <a:t>1.</a:t>
            </a:r>
            <a:r>
              <a:rPr lang="zh-CN" altLang="en-US" dirty="0" smtClean="0"/>
              <a:t>静态分析法：按一定策略和比例对元件进行移除后对整个电网结构和功能的影响，不考虑故障后由于潮流分布改变引起的连锁反应。</a:t>
            </a:r>
            <a:endParaRPr lang="en-US" altLang="zh-CN" dirty="0" smtClean="0"/>
          </a:p>
          <a:p>
            <a:pPr marL="0" indent="0">
              <a:lnSpc>
                <a:spcPct val="100000"/>
              </a:lnSpc>
              <a:buNone/>
            </a:pPr>
            <a:r>
              <a:rPr lang="zh-CN" altLang="en-US" dirty="0" smtClean="0"/>
              <a:t> 此方法侧重于对元件移除后对电网结构的影响。</a:t>
            </a:r>
            <a:endParaRPr lang="en-US" altLang="zh-CN" dirty="0" smtClean="0"/>
          </a:p>
          <a:p>
            <a:pPr marL="0" indent="0">
              <a:lnSpc>
                <a:spcPct val="100000"/>
              </a:lnSpc>
              <a:buNone/>
            </a:pPr>
            <a:r>
              <a:rPr lang="zh-CN" altLang="en-US" sz="2400" dirty="0" smtClean="0"/>
              <a:t>（</a:t>
            </a:r>
            <a:r>
              <a:rPr lang="en-US" altLang="zh-CN" sz="2400" dirty="0" smtClean="0"/>
              <a:t>1</a:t>
            </a:r>
            <a:r>
              <a:rPr lang="zh-CN" altLang="en-US" sz="2400" dirty="0" smtClean="0"/>
              <a:t>）计算初始状态下的电网状态指标，电气度、电气介数和</a:t>
            </a:r>
            <a:r>
              <a:rPr lang="en-US" altLang="zh-CN" sz="2400" dirty="0" smtClean="0"/>
              <a:t>PR</a:t>
            </a:r>
            <a:r>
              <a:rPr lang="zh-CN" altLang="en-US" sz="2400" dirty="0" smtClean="0"/>
              <a:t>结构脆弱性指标</a:t>
            </a:r>
            <a:endParaRPr lang="en-US" altLang="zh-CN" sz="2400" dirty="0" smtClean="0"/>
          </a:p>
          <a:p>
            <a:pPr marL="0" indent="0">
              <a:lnSpc>
                <a:spcPct val="100000"/>
              </a:lnSpc>
              <a:buNone/>
            </a:pPr>
            <a:r>
              <a:rPr lang="zh-CN" altLang="en-US" sz="2400" dirty="0" smtClean="0"/>
              <a:t>（</a:t>
            </a:r>
            <a:r>
              <a:rPr lang="en-US" altLang="zh-CN" sz="2400" dirty="0" smtClean="0"/>
              <a:t>2</a:t>
            </a:r>
            <a:r>
              <a:rPr lang="zh-CN" altLang="en-US" sz="2400" dirty="0" smtClean="0"/>
              <a:t>）确定节点移除策略（按结构脆弱性指标的重要程度进行移除）</a:t>
            </a:r>
            <a:endParaRPr lang="en-US" altLang="zh-CN" sz="2400" dirty="0" smtClean="0"/>
          </a:p>
          <a:p>
            <a:pPr marL="0" indent="0">
              <a:lnSpc>
                <a:spcPct val="100000"/>
              </a:lnSpc>
              <a:buNone/>
            </a:pPr>
            <a:r>
              <a:rPr lang="zh-CN" altLang="en-US" sz="2400" dirty="0" smtClean="0"/>
              <a:t>（</a:t>
            </a:r>
            <a:r>
              <a:rPr lang="en-US" altLang="zh-CN" sz="2400" dirty="0" smtClean="0"/>
              <a:t>3</a:t>
            </a:r>
            <a:r>
              <a:rPr lang="zh-CN" altLang="en-US" sz="2400" dirty="0" smtClean="0"/>
              <a:t>）每移除一个节点重新计算当前的结构脆弱性指标和电网状态指标</a:t>
            </a:r>
            <a:endParaRPr lang="en-US" altLang="zh-CN" sz="2400" dirty="0" smtClean="0"/>
          </a:p>
          <a:p>
            <a:pPr marL="0" indent="0">
              <a:lnSpc>
                <a:spcPct val="100000"/>
              </a:lnSpc>
              <a:buNone/>
            </a:pPr>
            <a:r>
              <a:rPr lang="zh-CN" altLang="en-US" sz="2400" dirty="0" smtClean="0"/>
              <a:t>（</a:t>
            </a:r>
            <a:r>
              <a:rPr lang="en-US" altLang="zh-CN" sz="2400" dirty="0" smtClean="0"/>
              <a:t>4</a:t>
            </a:r>
            <a:r>
              <a:rPr lang="zh-CN" altLang="en-US" sz="2400" dirty="0" smtClean="0"/>
              <a:t>）达到移除节点的比例和数量后，得到电网状态指标和移除比例之间的趋势图</a:t>
            </a:r>
            <a:endParaRPr lang="en-US" altLang="zh-CN" sz="2400" dirty="0" smtClean="0"/>
          </a:p>
          <a:p>
            <a:pPr marL="0" indent="0">
              <a:lnSpc>
                <a:spcPct val="100000"/>
              </a:lnSpc>
              <a:buNone/>
            </a:pPr>
            <a:r>
              <a:rPr lang="zh-CN" altLang="en-US" sz="2400" dirty="0" smtClean="0"/>
              <a:t>从电气度、电气介数、</a:t>
            </a:r>
            <a:r>
              <a:rPr lang="en-US" altLang="zh-CN" sz="2400" dirty="0" smtClean="0"/>
              <a:t>PR</a:t>
            </a:r>
            <a:r>
              <a:rPr lang="zh-CN" altLang="en-US" sz="2400" dirty="0" smtClean="0"/>
              <a:t>值三个方面分析节点移除后对电网的影响程度</a:t>
            </a:r>
            <a:endParaRPr lang="en-US" altLang="zh-CN" sz="2400" dirty="0" smtClean="0"/>
          </a:p>
        </p:txBody>
      </p:sp>
    </p:spTree>
    <p:extLst>
      <p:ext uri="{BB962C8B-B14F-4D97-AF65-F5344CB8AC3E}">
        <p14:creationId xmlns:p14="http://schemas.microsoft.com/office/powerpoint/2010/main" val="1237658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10829"/>
          </a:xfrm>
        </p:spPr>
        <p:txBody>
          <a:bodyPr>
            <a:normAutofit/>
          </a:bodyPr>
          <a:lstStyle/>
          <a:p>
            <a:r>
              <a:rPr lang="zh-CN" altLang="en-US" sz="4000" b="1" dirty="0" smtClean="0"/>
              <a:t>电网连锁故障</a:t>
            </a:r>
            <a:endParaRPr lang="zh-CN" altLang="en-US" sz="4000" b="1" dirty="0"/>
          </a:p>
        </p:txBody>
      </p:sp>
      <p:sp>
        <p:nvSpPr>
          <p:cNvPr id="3" name="内容占位符 2"/>
          <p:cNvSpPr>
            <a:spLocks noGrp="1"/>
          </p:cNvSpPr>
          <p:nvPr>
            <p:ph idx="1"/>
          </p:nvPr>
        </p:nvSpPr>
        <p:spPr>
          <a:xfrm>
            <a:off x="838200" y="1166949"/>
            <a:ext cx="10515600" cy="5010014"/>
          </a:xfrm>
        </p:spPr>
        <p:txBody>
          <a:bodyPr/>
          <a:lstStyle/>
          <a:p>
            <a:pPr marL="0" indent="0">
              <a:buNone/>
            </a:pPr>
            <a:r>
              <a:rPr lang="zh-CN" altLang="en-US" dirty="0" smtClean="0"/>
              <a:t>动态分析法：考虑故障后的潮流分布变化以及带来的级联反应，需要初始化攻击方式和元件的容忍值</a:t>
            </a:r>
            <a:endParaRPr lang="zh-CN" altLang="en-US" dirty="0"/>
          </a:p>
        </p:txBody>
      </p:sp>
    </p:spTree>
    <p:extLst>
      <p:ext uri="{BB962C8B-B14F-4D97-AF65-F5344CB8AC3E}">
        <p14:creationId xmlns:p14="http://schemas.microsoft.com/office/powerpoint/2010/main" val="12676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84704"/>
          </a:xfrm>
        </p:spPr>
        <p:txBody>
          <a:bodyPr>
            <a:normAutofit/>
          </a:bodyPr>
          <a:lstStyle/>
          <a:p>
            <a:r>
              <a:rPr lang="zh-CN" altLang="en-US" sz="4000" b="1" dirty="0" smtClean="0"/>
              <a:t>指标融合方法</a:t>
            </a:r>
            <a:endParaRPr lang="zh-CN" altLang="en-US" sz="4000" b="1" dirty="0"/>
          </a:p>
        </p:txBody>
      </p:sp>
      <p:sp>
        <p:nvSpPr>
          <p:cNvPr id="3" name="内容占位符 2"/>
          <p:cNvSpPr>
            <a:spLocks noGrp="1"/>
          </p:cNvSpPr>
          <p:nvPr>
            <p:ph idx="1"/>
          </p:nvPr>
        </p:nvSpPr>
        <p:spPr>
          <a:xfrm>
            <a:off x="838200" y="1245326"/>
            <a:ext cx="10515600" cy="4931637"/>
          </a:xfrm>
        </p:spPr>
        <p:txBody>
          <a:bodyPr>
            <a:normAutofit/>
          </a:bodyPr>
          <a:lstStyle/>
          <a:p>
            <a:pPr marL="0" indent="0">
              <a:buNone/>
            </a:pPr>
            <a:r>
              <a:rPr lang="en-US" altLang="zh-CN" dirty="0" smtClean="0"/>
              <a:t>1</a:t>
            </a:r>
            <a:r>
              <a:rPr lang="zh-CN" altLang="en-US" dirty="0" smtClean="0"/>
              <a:t>、熵权法</a:t>
            </a:r>
            <a:endParaRPr lang="en-US" altLang="zh-CN" dirty="0" smtClean="0"/>
          </a:p>
          <a:p>
            <a:pPr marL="0" indent="0">
              <a:buNone/>
            </a:pPr>
            <a:r>
              <a:rPr lang="zh-CN" altLang="en-US" sz="1800" dirty="0"/>
              <a:t>按照信息论基本原理的解释，信息是系统有序程度的一个度量，熵是系统无序程度的一个度量；如果指标的信息熵越小，该指标提供的信息量越小，在综合评价中所起作用理当越小，权重就应该越低。因此，可利用信息熵这个工具，计算出各个指标的权重，为多指标综合评价提供依据</a:t>
            </a:r>
            <a:endParaRPr lang="en-US" altLang="zh-CN" sz="1800"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sz="2000" dirty="0"/>
          </a:p>
          <a:p>
            <a:pPr marL="0" indent="0">
              <a:buNone/>
            </a:pPr>
            <a:endParaRPr lang="en-US" altLang="zh-CN" sz="2000" dirty="0" smtClean="0"/>
          </a:p>
          <a:p>
            <a:pPr marL="0" indent="0">
              <a:buNone/>
            </a:pPr>
            <a:r>
              <a:rPr lang="zh-CN" altLang="en-US" sz="2000" dirty="0" smtClean="0"/>
              <a:t>其中，可将电力系统的第</a:t>
            </a:r>
            <a:r>
              <a:rPr lang="en-US" altLang="zh-CN" sz="2000" dirty="0" smtClean="0"/>
              <a:t>m</a:t>
            </a:r>
            <a:r>
              <a:rPr lang="zh-CN" altLang="en-US" sz="2000" dirty="0"/>
              <a:t>个</a:t>
            </a:r>
            <a:r>
              <a:rPr lang="zh-CN" altLang="en-US" sz="2000" dirty="0" smtClean="0"/>
              <a:t>节点看做评价对象</a:t>
            </a:r>
            <a:r>
              <a:rPr lang="en-US" altLang="zh-CN" sz="2000" dirty="0" smtClean="0"/>
              <a:t>m</a:t>
            </a:r>
            <a:r>
              <a:rPr lang="zh-CN" altLang="en-US" sz="2000" dirty="0" smtClean="0"/>
              <a:t>，第</a:t>
            </a:r>
            <a:r>
              <a:rPr lang="en-US" altLang="zh-CN" sz="2000" dirty="0" smtClean="0"/>
              <a:t>n</a:t>
            </a:r>
            <a:r>
              <a:rPr lang="zh-CN" altLang="en-US" sz="2000" dirty="0" smtClean="0"/>
              <a:t>个指标（如电气度）</a:t>
            </a:r>
            <a:endParaRPr lang="en-US" altLang="zh-CN" sz="2000" dirty="0" smtClean="0"/>
          </a:p>
          <a:p>
            <a:pPr marL="0" indent="0">
              <a:buNone/>
            </a:pPr>
            <a:r>
              <a:rPr lang="zh-CN" altLang="en-US" sz="2000" dirty="0" smtClean="0"/>
              <a:t>看做评价指标</a:t>
            </a:r>
            <a:r>
              <a:rPr lang="en-US" altLang="zh-CN" sz="2000" dirty="0" smtClean="0"/>
              <a:t>n</a:t>
            </a:r>
          </a:p>
          <a:p>
            <a:pPr marL="0" indent="0">
              <a:buNone/>
            </a:pPr>
            <a:r>
              <a:rPr lang="zh-CN" altLang="en-US" sz="2000" dirty="0" smtClean="0"/>
              <a:t>首先进行评价指标标准化</a:t>
            </a:r>
            <a:endParaRPr lang="en-US" altLang="zh-CN" sz="2000" dirty="0" smtClean="0"/>
          </a:p>
        </p:txBody>
      </p:sp>
      <p:pic>
        <p:nvPicPr>
          <p:cNvPr id="4" name="图片 3"/>
          <p:cNvPicPr>
            <a:picLocks noChangeAspect="1"/>
          </p:cNvPicPr>
          <p:nvPr/>
        </p:nvPicPr>
        <p:blipFill>
          <a:blip r:embed="rId2"/>
          <a:stretch>
            <a:fillRect/>
          </a:stretch>
        </p:blipFill>
        <p:spPr>
          <a:xfrm>
            <a:off x="838200" y="2863284"/>
            <a:ext cx="8039100" cy="1800225"/>
          </a:xfrm>
          <a:prstGeom prst="rect">
            <a:avLst/>
          </a:prstGeom>
        </p:spPr>
      </p:pic>
    </p:spTree>
    <p:extLst>
      <p:ext uri="{BB962C8B-B14F-4D97-AF65-F5344CB8AC3E}">
        <p14:creationId xmlns:p14="http://schemas.microsoft.com/office/powerpoint/2010/main" val="170272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在攻击方面</a:t>
            </a:r>
            <a:endParaRPr lang="zh-CN" altLang="en-US" b="1" dirty="0"/>
          </a:p>
        </p:txBody>
      </p:sp>
      <p:sp>
        <p:nvSpPr>
          <p:cNvPr id="3" name="内容占位符 2"/>
          <p:cNvSpPr>
            <a:spLocks noGrp="1"/>
          </p:cNvSpPr>
          <p:nvPr>
            <p:ph idx="1"/>
          </p:nvPr>
        </p:nvSpPr>
        <p:spPr>
          <a:xfrm>
            <a:off x="838200" y="1825626"/>
            <a:ext cx="10515600" cy="865324"/>
          </a:xfrm>
        </p:spPr>
        <p:txBody>
          <a:bodyPr/>
          <a:lstStyle/>
          <a:p>
            <a:pPr marL="0" indent="0">
              <a:buNone/>
            </a:pPr>
            <a:r>
              <a:rPr lang="zh-CN" altLang="en-US" dirty="0" smtClean="0"/>
              <a:t>研究目的：寻求一种最具攻击性的策略，对以后电网安全防护有重大意义。</a:t>
            </a:r>
            <a:endParaRPr lang="zh-CN" altLang="en-US" dirty="0"/>
          </a:p>
        </p:txBody>
      </p:sp>
      <p:sp>
        <p:nvSpPr>
          <p:cNvPr id="4" name="内容占位符 2"/>
          <p:cNvSpPr txBox="1">
            <a:spLocks/>
          </p:cNvSpPr>
          <p:nvPr/>
        </p:nvSpPr>
        <p:spPr>
          <a:xfrm>
            <a:off x="838200" y="3009992"/>
            <a:ext cx="10515600" cy="2650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攻击策略：</a:t>
            </a:r>
            <a:endParaRPr lang="en-US" altLang="zh-CN" dirty="0" smtClean="0"/>
          </a:p>
          <a:p>
            <a:pPr marL="0" indent="0">
              <a:buFont typeface="Arial" panose="020B0604020202020204" pitchFamily="34" charset="0"/>
              <a:buNone/>
            </a:pPr>
            <a:r>
              <a:rPr lang="en-US" altLang="zh-CN" dirty="0" smtClean="0"/>
              <a:t>1.</a:t>
            </a:r>
            <a:r>
              <a:rPr lang="zh-CN" altLang="en-US" dirty="0" smtClean="0"/>
              <a:t>随机攻击</a:t>
            </a:r>
            <a:endParaRPr lang="en-US" altLang="zh-CN" dirty="0" smtClean="0"/>
          </a:p>
          <a:p>
            <a:pPr marL="0" indent="0">
              <a:buFont typeface="Arial" panose="020B0604020202020204" pitchFamily="34" charset="0"/>
              <a:buNone/>
            </a:pPr>
            <a:r>
              <a:rPr lang="en-US" altLang="zh-CN" dirty="0" smtClean="0"/>
              <a:t>2.</a:t>
            </a:r>
            <a:r>
              <a:rPr lang="zh-CN" altLang="en-US" dirty="0" smtClean="0"/>
              <a:t>蓄意攻击</a:t>
            </a:r>
            <a:endParaRPr lang="en-US" altLang="zh-CN" dirty="0" smtClean="0"/>
          </a:p>
          <a:p>
            <a:pPr marL="0" indent="0">
              <a:buFont typeface="Arial" panose="020B0604020202020204" pitchFamily="34" charset="0"/>
              <a:buNone/>
            </a:pPr>
            <a:r>
              <a:rPr lang="zh-CN" altLang="en-US" dirty="0" smtClean="0"/>
              <a:t>（</a:t>
            </a:r>
            <a:r>
              <a:rPr lang="en-US" altLang="zh-CN" dirty="0" smtClean="0"/>
              <a:t>1</a:t>
            </a:r>
            <a:r>
              <a:rPr lang="zh-CN" altLang="en-US" dirty="0" smtClean="0"/>
              <a:t>）传统的节点度攻击、介数攻击</a:t>
            </a:r>
            <a:endParaRPr lang="en-US" altLang="zh-CN" dirty="0" smtClean="0"/>
          </a:p>
          <a:p>
            <a:pPr marL="0" indent="0">
              <a:buFont typeface="Arial" panose="020B0604020202020204" pitchFamily="34" charset="0"/>
              <a:buNone/>
            </a:pPr>
            <a:r>
              <a:rPr lang="zh-CN" altLang="en-US" dirty="0" smtClean="0"/>
              <a:t>（</a:t>
            </a:r>
            <a:r>
              <a:rPr lang="en-US" altLang="zh-CN" dirty="0" smtClean="0"/>
              <a:t>2</a:t>
            </a:r>
            <a:r>
              <a:rPr lang="zh-CN" altLang="en-US" dirty="0" smtClean="0"/>
              <a:t>）按结构脆弱性指标重要性程度攻击</a:t>
            </a:r>
            <a:endParaRPr lang="zh-CN" altLang="en-US" dirty="0"/>
          </a:p>
        </p:txBody>
      </p:sp>
    </p:spTree>
    <p:extLst>
      <p:ext uri="{BB962C8B-B14F-4D97-AF65-F5344CB8AC3E}">
        <p14:creationId xmlns:p14="http://schemas.microsoft.com/office/powerpoint/2010/main" val="2357213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rotWithShape="1">
          <a:blip r:embed="rId2"/>
          <a:srcRect l="5056" r="4930"/>
          <a:stretch/>
        </p:blipFill>
        <p:spPr>
          <a:xfrm>
            <a:off x="0" y="268899"/>
            <a:ext cx="3875314" cy="5953125"/>
          </a:xfrm>
          <a:prstGeom prst="rect">
            <a:avLst/>
          </a:prstGeom>
        </p:spPr>
      </p:pic>
      <p:pic>
        <p:nvPicPr>
          <p:cNvPr id="5" name="图片 4"/>
          <p:cNvPicPr>
            <a:picLocks noChangeAspect="1"/>
          </p:cNvPicPr>
          <p:nvPr/>
        </p:nvPicPr>
        <p:blipFill>
          <a:blip r:embed="rId3"/>
          <a:stretch>
            <a:fillRect/>
          </a:stretch>
        </p:blipFill>
        <p:spPr>
          <a:xfrm>
            <a:off x="3875314" y="449873"/>
            <a:ext cx="8239125" cy="5591175"/>
          </a:xfrm>
          <a:prstGeom prst="rect">
            <a:avLst/>
          </a:prstGeom>
        </p:spPr>
      </p:pic>
    </p:spTree>
    <p:extLst>
      <p:ext uri="{BB962C8B-B14F-4D97-AF65-F5344CB8AC3E}">
        <p14:creationId xmlns:p14="http://schemas.microsoft.com/office/powerpoint/2010/main" val="2149898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rot="16200000">
            <a:off x="3548321" y="-2702470"/>
            <a:ext cx="5529944" cy="11161302"/>
          </a:xfrm>
          <a:prstGeom prst="rect">
            <a:avLst/>
          </a:prstGeom>
        </p:spPr>
      </p:pic>
      <p:sp>
        <p:nvSpPr>
          <p:cNvPr id="5" name="文本框 4"/>
          <p:cNvSpPr txBox="1"/>
          <p:nvPr/>
        </p:nvSpPr>
        <p:spPr>
          <a:xfrm>
            <a:off x="1201783" y="5974080"/>
            <a:ext cx="1402080" cy="369332"/>
          </a:xfrm>
          <a:prstGeom prst="rect">
            <a:avLst/>
          </a:prstGeom>
          <a:noFill/>
        </p:spPr>
        <p:txBody>
          <a:bodyPr wrap="square" rtlCol="0">
            <a:spAutoFit/>
          </a:bodyPr>
          <a:lstStyle/>
          <a:p>
            <a:r>
              <a:rPr lang="zh-CN" altLang="en-US" dirty="0"/>
              <a:t>待完善</a:t>
            </a:r>
          </a:p>
        </p:txBody>
      </p:sp>
    </p:spTree>
    <p:extLst>
      <p:ext uri="{BB962C8B-B14F-4D97-AF65-F5344CB8AC3E}">
        <p14:creationId xmlns:p14="http://schemas.microsoft.com/office/powerpoint/2010/main" val="2200611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9529" y="130218"/>
            <a:ext cx="10515600" cy="661851"/>
          </a:xfrm>
        </p:spPr>
        <p:txBody>
          <a:bodyPr>
            <a:normAutofit/>
          </a:bodyPr>
          <a:lstStyle/>
          <a:p>
            <a:r>
              <a:rPr lang="zh-CN" altLang="en-US" sz="3600" b="1" dirty="0" smtClean="0"/>
              <a:t>状态脆弱性及其模型（微观</a:t>
            </a:r>
            <a:r>
              <a:rPr lang="zh-CN" altLang="en-US" sz="3600" b="1" dirty="0"/>
              <a:t>描述</a:t>
            </a:r>
            <a:r>
              <a:rPr lang="zh-CN" altLang="en-US" sz="3600" b="1" dirty="0" smtClean="0"/>
              <a:t>）</a:t>
            </a:r>
            <a:endParaRPr lang="zh-CN" altLang="en-US" sz="3600" b="1" dirty="0"/>
          </a:p>
        </p:txBody>
      </p:sp>
      <p:sp>
        <p:nvSpPr>
          <p:cNvPr id="3" name="内容占位符 2"/>
          <p:cNvSpPr>
            <a:spLocks noGrp="1"/>
          </p:cNvSpPr>
          <p:nvPr>
            <p:ph idx="1"/>
          </p:nvPr>
        </p:nvSpPr>
        <p:spPr>
          <a:xfrm>
            <a:off x="749529" y="747106"/>
            <a:ext cx="10515600" cy="5602787"/>
          </a:xfrm>
        </p:spPr>
        <p:txBody>
          <a:bodyPr>
            <a:normAutofit/>
          </a:bodyPr>
          <a:lstStyle/>
          <a:p>
            <a:pPr marL="0" indent="0">
              <a:buNone/>
            </a:pPr>
            <a:r>
              <a:rPr lang="zh-CN" altLang="en-US" sz="2400" dirty="0" smtClean="0"/>
              <a:t>状态（元件或单元的运行状态）脆弱性是指系统在遭受扰动或故障后，元件的状态变量发生变化，并由初始状态（或额定标准状态）向临界点逼近的特性。反映了某个元件从稳定状态向临界失稳状态的过渡，是从微观方面对当前系统状态安全水平及变化趋势的反映。也反映出系统承受干扰的能力。</a:t>
            </a:r>
            <a:endParaRPr lang="en-US" altLang="zh-CN" sz="2400" dirty="0" smtClean="0"/>
          </a:p>
          <a:p>
            <a:pPr marL="0" indent="0">
              <a:buNone/>
            </a:pPr>
            <a:endParaRPr lang="en-US" altLang="zh-CN" sz="2400" dirty="0" smtClean="0"/>
          </a:p>
          <a:p>
            <a:pPr marL="0" indent="0">
              <a:buNone/>
            </a:pPr>
            <a:r>
              <a:rPr lang="en-US" altLang="zh-CN" sz="2000" dirty="0" smtClean="0"/>
              <a:t>   </a:t>
            </a:r>
            <a:r>
              <a:rPr lang="zh-CN" altLang="en-US" sz="2000" dirty="0" smtClean="0"/>
              <a:t>为绝对状态脆弱强度，表示当前状态与初始稳态的绝对偏离程度。</a:t>
            </a:r>
            <a:endParaRPr lang="en-US" altLang="zh-CN" sz="2000" dirty="0" smtClean="0"/>
          </a:p>
          <a:p>
            <a:pPr marL="0" indent="0">
              <a:buNone/>
            </a:pPr>
            <a:endParaRPr lang="en-US" altLang="zh-CN" sz="2400" dirty="0" smtClean="0"/>
          </a:p>
          <a:p>
            <a:pPr marL="0" indent="0">
              <a:buNone/>
            </a:pPr>
            <a:endParaRPr lang="en-US" altLang="zh-CN" sz="2400" dirty="0" smtClean="0"/>
          </a:p>
          <a:p>
            <a:pPr marL="0" indent="0">
              <a:buNone/>
            </a:pPr>
            <a:r>
              <a:rPr lang="en-US" altLang="zh-CN" sz="2000" dirty="0" smtClean="0"/>
              <a:t>    </a:t>
            </a:r>
            <a:r>
              <a:rPr lang="zh-CN" altLang="en-US" sz="2000" dirty="0" smtClean="0"/>
              <a:t>为相对状态脆弱强度，当前状态变量与初始稳态的差值与初始稳态的百分比，当     接近 </a:t>
            </a:r>
            <a:r>
              <a:rPr lang="en-US" altLang="zh-CN" sz="2000" dirty="0" smtClean="0"/>
              <a:t>β</a:t>
            </a:r>
            <a:r>
              <a:rPr lang="zh-CN" altLang="en-US" sz="2000" dirty="0" smtClean="0"/>
              <a:t>（安全裕度）表明状态标量在向临界值逼近。</a:t>
            </a:r>
            <a:endParaRPr lang="en-US" altLang="zh-CN" sz="2000" dirty="0" smtClean="0"/>
          </a:p>
          <a:p>
            <a:pPr marL="0" indent="0">
              <a:buNone/>
            </a:pPr>
            <a:r>
              <a:rPr lang="en-US" altLang="zh-CN" sz="2400" dirty="0"/>
              <a:t> </a:t>
            </a:r>
          </a:p>
          <a:p>
            <a:pPr marL="0" indent="0">
              <a:buNone/>
            </a:pPr>
            <a:r>
              <a:rPr lang="en-US" altLang="zh-CN" sz="2000" dirty="0" smtClean="0"/>
              <a:t>     </a:t>
            </a:r>
          </a:p>
          <a:p>
            <a:pPr marL="0" indent="0">
              <a:buNone/>
            </a:pPr>
            <a:r>
              <a:rPr lang="en-US" altLang="zh-CN" sz="2000" dirty="0" smtClean="0"/>
              <a:t>     </a:t>
            </a:r>
            <a:r>
              <a:rPr lang="zh-CN" altLang="en-US" sz="2000" dirty="0" smtClean="0"/>
              <a:t>是状态脆弱灵敏度，是状态变量与参考函数变化的比值，     是     的函数或与    有关联的状态变量</a:t>
            </a:r>
            <a:endParaRPr lang="en-US" altLang="zh-CN" sz="2000"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971660701"/>
              </p:ext>
            </p:extLst>
          </p:nvPr>
        </p:nvGraphicFramePr>
        <p:xfrm>
          <a:off x="3376247" y="2108409"/>
          <a:ext cx="2016080" cy="525934"/>
        </p:xfrm>
        <a:graphic>
          <a:graphicData uri="http://schemas.openxmlformats.org/presentationml/2006/ole">
            <mc:AlternateContent xmlns:mc="http://schemas.openxmlformats.org/markup-compatibility/2006">
              <mc:Choice xmlns:v="urn:schemas-microsoft-com:vml" Requires="v">
                <p:oleObj spid="_x0000_s5471" name="Equation" r:id="rId3" imgW="876240" imgH="228600" progId="Equation.DSMT4">
                  <p:embed/>
                </p:oleObj>
              </mc:Choice>
              <mc:Fallback>
                <p:oleObj name="Equation" r:id="rId3" imgW="876240" imgH="228600" progId="Equation.DSMT4">
                  <p:embed/>
                  <p:pic>
                    <p:nvPicPr>
                      <p:cNvPr id="0" name=""/>
                      <p:cNvPicPr/>
                      <p:nvPr/>
                    </p:nvPicPr>
                    <p:blipFill>
                      <a:blip r:embed="rId4"/>
                      <a:stretch>
                        <a:fillRect/>
                      </a:stretch>
                    </p:blipFill>
                    <p:spPr>
                      <a:xfrm>
                        <a:off x="3376247" y="2108409"/>
                        <a:ext cx="2016080" cy="52593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40566094"/>
              </p:ext>
            </p:extLst>
          </p:nvPr>
        </p:nvGraphicFramePr>
        <p:xfrm>
          <a:off x="861325" y="2653055"/>
          <a:ext cx="238216" cy="281528"/>
        </p:xfrm>
        <a:graphic>
          <a:graphicData uri="http://schemas.openxmlformats.org/presentationml/2006/ole">
            <mc:AlternateContent xmlns:mc="http://schemas.openxmlformats.org/markup-compatibility/2006">
              <mc:Choice xmlns:v="urn:schemas-microsoft-com:vml" Requires="v">
                <p:oleObj spid="_x0000_s5472" name="Equation" r:id="rId5" imgW="139680" imgH="164880" progId="Equation.DSMT4">
                  <p:embed/>
                </p:oleObj>
              </mc:Choice>
              <mc:Fallback>
                <p:oleObj name="Equation" r:id="rId5" imgW="139680" imgH="164880" progId="Equation.DSMT4">
                  <p:embed/>
                  <p:pic>
                    <p:nvPicPr>
                      <p:cNvPr id="0" name=""/>
                      <p:cNvPicPr/>
                      <p:nvPr/>
                    </p:nvPicPr>
                    <p:blipFill>
                      <a:blip r:embed="rId6"/>
                      <a:stretch>
                        <a:fillRect/>
                      </a:stretch>
                    </p:blipFill>
                    <p:spPr>
                      <a:xfrm>
                        <a:off x="861325" y="2653055"/>
                        <a:ext cx="238216" cy="28152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58120418"/>
              </p:ext>
            </p:extLst>
          </p:nvPr>
        </p:nvGraphicFramePr>
        <p:xfrm>
          <a:off x="3376247" y="2977295"/>
          <a:ext cx="1838465" cy="868164"/>
        </p:xfrm>
        <a:graphic>
          <a:graphicData uri="http://schemas.openxmlformats.org/presentationml/2006/ole">
            <mc:AlternateContent xmlns:mc="http://schemas.openxmlformats.org/markup-compatibility/2006">
              <mc:Choice xmlns:v="urn:schemas-microsoft-com:vml" Requires="v">
                <p:oleObj spid="_x0000_s5473" name="Equation" r:id="rId7" imgW="914400" imgH="431640" progId="Equation.DSMT4">
                  <p:embed/>
                </p:oleObj>
              </mc:Choice>
              <mc:Fallback>
                <p:oleObj name="Equation" r:id="rId7" imgW="914400" imgH="431640" progId="Equation.DSMT4">
                  <p:embed/>
                  <p:pic>
                    <p:nvPicPr>
                      <p:cNvPr id="0" name=""/>
                      <p:cNvPicPr/>
                      <p:nvPr/>
                    </p:nvPicPr>
                    <p:blipFill>
                      <a:blip r:embed="rId8"/>
                      <a:stretch>
                        <a:fillRect/>
                      </a:stretch>
                    </p:blipFill>
                    <p:spPr>
                      <a:xfrm>
                        <a:off x="3376247" y="2977295"/>
                        <a:ext cx="1838465" cy="86816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107650375"/>
              </p:ext>
            </p:extLst>
          </p:nvPr>
        </p:nvGraphicFramePr>
        <p:xfrm>
          <a:off x="861325" y="4005063"/>
          <a:ext cx="326127" cy="353304"/>
        </p:xfrm>
        <a:graphic>
          <a:graphicData uri="http://schemas.openxmlformats.org/presentationml/2006/ole">
            <mc:AlternateContent xmlns:mc="http://schemas.openxmlformats.org/markup-compatibility/2006">
              <mc:Choice xmlns:v="urn:schemas-microsoft-com:vml" Requires="v">
                <p:oleObj spid="_x0000_s5474" name="Equation" r:id="rId9" imgW="152280" imgH="164880" progId="Equation.DSMT4">
                  <p:embed/>
                </p:oleObj>
              </mc:Choice>
              <mc:Fallback>
                <p:oleObj name="Equation" r:id="rId9" imgW="152280" imgH="164880" progId="Equation.DSMT4">
                  <p:embed/>
                  <p:pic>
                    <p:nvPicPr>
                      <p:cNvPr id="0" name=""/>
                      <p:cNvPicPr/>
                      <p:nvPr/>
                    </p:nvPicPr>
                    <p:blipFill>
                      <a:blip r:embed="rId10"/>
                      <a:stretch>
                        <a:fillRect/>
                      </a:stretch>
                    </p:blipFill>
                    <p:spPr>
                      <a:xfrm>
                        <a:off x="861325" y="4005063"/>
                        <a:ext cx="326127" cy="35330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13526810"/>
              </p:ext>
            </p:extLst>
          </p:nvPr>
        </p:nvGraphicFramePr>
        <p:xfrm>
          <a:off x="10070639" y="4005063"/>
          <a:ext cx="326127" cy="353304"/>
        </p:xfrm>
        <a:graphic>
          <a:graphicData uri="http://schemas.openxmlformats.org/presentationml/2006/ole">
            <mc:AlternateContent xmlns:mc="http://schemas.openxmlformats.org/markup-compatibility/2006">
              <mc:Choice xmlns:v="urn:schemas-microsoft-com:vml" Requires="v">
                <p:oleObj spid="_x0000_s5475" name="Equation" r:id="rId11" imgW="152280" imgH="164880" progId="Equation.DSMT4">
                  <p:embed/>
                </p:oleObj>
              </mc:Choice>
              <mc:Fallback>
                <p:oleObj name="Equation" r:id="rId11" imgW="152280" imgH="164880" progId="Equation.DSMT4">
                  <p:embed/>
                  <p:pic>
                    <p:nvPicPr>
                      <p:cNvPr id="7" name="对象 6"/>
                      <p:cNvPicPr/>
                      <p:nvPr/>
                    </p:nvPicPr>
                    <p:blipFill>
                      <a:blip r:embed="rId12"/>
                      <a:stretch>
                        <a:fillRect/>
                      </a:stretch>
                    </p:blipFill>
                    <p:spPr>
                      <a:xfrm>
                        <a:off x="10070639" y="4005063"/>
                        <a:ext cx="326127" cy="353304"/>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09086479"/>
              </p:ext>
            </p:extLst>
          </p:nvPr>
        </p:nvGraphicFramePr>
        <p:xfrm>
          <a:off x="3341411" y="4549437"/>
          <a:ext cx="2719889" cy="860136"/>
        </p:xfrm>
        <a:graphic>
          <a:graphicData uri="http://schemas.openxmlformats.org/presentationml/2006/ole">
            <mc:AlternateContent xmlns:mc="http://schemas.openxmlformats.org/markup-compatibility/2006">
              <mc:Choice xmlns:v="urn:schemas-microsoft-com:vml" Requires="v">
                <p:oleObj spid="_x0000_s5476" name="Equation" r:id="rId13" imgW="1485720" imgH="469800" progId="Equation.DSMT4">
                  <p:embed/>
                </p:oleObj>
              </mc:Choice>
              <mc:Fallback>
                <p:oleObj name="Equation" r:id="rId13" imgW="1485720" imgH="469800" progId="Equation.DSMT4">
                  <p:embed/>
                  <p:pic>
                    <p:nvPicPr>
                      <p:cNvPr id="0" name=""/>
                      <p:cNvPicPr/>
                      <p:nvPr/>
                    </p:nvPicPr>
                    <p:blipFill>
                      <a:blip r:embed="rId14"/>
                      <a:stretch>
                        <a:fillRect/>
                      </a:stretch>
                    </p:blipFill>
                    <p:spPr>
                      <a:xfrm>
                        <a:off x="3341411" y="4549437"/>
                        <a:ext cx="2719889" cy="86013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92285871"/>
              </p:ext>
            </p:extLst>
          </p:nvPr>
        </p:nvGraphicFramePr>
        <p:xfrm>
          <a:off x="861325" y="5514072"/>
          <a:ext cx="325846" cy="353000"/>
        </p:xfrm>
        <a:graphic>
          <a:graphicData uri="http://schemas.openxmlformats.org/presentationml/2006/ole">
            <mc:AlternateContent xmlns:mc="http://schemas.openxmlformats.org/markup-compatibility/2006">
              <mc:Choice xmlns:v="urn:schemas-microsoft-com:vml" Requires="v">
                <p:oleObj spid="_x0000_s5477" name="Equation" r:id="rId15" imgW="152280" imgH="164880" progId="Equation.DSMT4">
                  <p:embed/>
                </p:oleObj>
              </mc:Choice>
              <mc:Fallback>
                <p:oleObj name="Equation" r:id="rId15" imgW="152280" imgH="164880" progId="Equation.DSMT4">
                  <p:embed/>
                  <p:pic>
                    <p:nvPicPr>
                      <p:cNvPr id="0" name=""/>
                      <p:cNvPicPr/>
                      <p:nvPr/>
                    </p:nvPicPr>
                    <p:blipFill>
                      <a:blip r:embed="rId16"/>
                      <a:stretch>
                        <a:fillRect/>
                      </a:stretch>
                    </p:blipFill>
                    <p:spPr>
                      <a:xfrm>
                        <a:off x="861325" y="5514072"/>
                        <a:ext cx="325846" cy="3530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6449727"/>
              </p:ext>
            </p:extLst>
          </p:nvPr>
        </p:nvGraphicFramePr>
        <p:xfrm>
          <a:off x="7597422" y="5496563"/>
          <a:ext cx="291011" cy="388015"/>
        </p:xfrm>
        <a:graphic>
          <a:graphicData uri="http://schemas.openxmlformats.org/presentationml/2006/ole">
            <mc:AlternateContent xmlns:mc="http://schemas.openxmlformats.org/markup-compatibility/2006">
              <mc:Choice xmlns:v="urn:schemas-microsoft-com:vml" Requires="v">
                <p:oleObj spid="_x0000_s5478" name="Equation" r:id="rId17" imgW="152280" imgH="203040" progId="Equation.DSMT4">
                  <p:embed/>
                </p:oleObj>
              </mc:Choice>
              <mc:Fallback>
                <p:oleObj name="Equation" r:id="rId17" imgW="152280" imgH="203040" progId="Equation.DSMT4">
                  <p:embed/>
                  <p:pic>
                    <p:nvPicPr>
                      <p:cNvPr id="0" name=""/>
                      <p:cNvPicPr/>
                      <p:nvPr/>
                    </p:nvPicPr>
                    <p:blipFill>
                      <a:blip r:embed="rId18"/>
                      <a:stretch>
                        <a:fillRect/>
                      </a:stretch>
                    </p:blipFill>
                    <p:spPr>
                      <a:xfrm>
                        <a:off x="7597422" y="5496563"/>
                        <a:ext cx="291011" cy="38801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167110335"/>
              </p:ext>
            </p:extLst>
          </p:nvPr>
        </p:nvGraphicFramePr>
        <p:xfrm>
          <a:off x="8178356" y="5547742"/>
          <a:ext cx="311628" cy="285659"/>
        </p:xfrm>
        <a:graphic>
          <a:graphicData uri="http://schemas.openxmlformats.org/presentationml/2006/ole">
            <mc:AlternateContent xmlns:mc="http://schemas.openxmlformats.org/markup-compatibility/2006">
              <mc:Choice xmlns:v="urn:schemas-microsoft-com:vml" Requires="v">
                <p:oleObj spid="_x0000_s5479" name="Equation" r:id="rId19" imgW="152280" imgH="139680" progId="Equation.DSMT4">
                  <p:embed/>
                </p:oleObj>
              </mc:Choice>
              <mc:Fallback>
                <p:oleObj name="Equation" r:id="rId19" imgW="152280" imgH="139680" progId="Equation.DSMT4">
                  <p:embed/>
                  <p:pic>
                    <p:nvPicPr>
                      <p:cNvPr id="0" name=""/>
                      <p:cNvPicPr/>
                      <p:nvPr/>
                    </p:nvPicPr>
                    <p:blipFill>
                      <a:blip r:embed="rId20"/>
                      <a:stretch>
                        <a:fillRect/>
                      </a:stretch>
                    </p:blipFill>
                    <p:spPr>
                      <a:xfrm>
                        <a:off x="8178356" y="5547742"/>
                        <a:ext cx="311628" cy="285659"/>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256068613"/>
              </p:ext>
            </p:extLst>
          </p:nvPr>
        </p:nvGraphicFramePr>
        <p:xfrm>
          <a:off x="9759011" y="5514072"/>
          <a:ext cx="311628" cy="285659"/>
        </p:xfrm>
        <a:graphic>
          <a:graphicData uri="http://schemas.openxmlformats.org/presentationml/2006/ole">
            <mc:AlternateContent xmlns:mc="http://schemas.openxmlformats.org/markup-compatibility/2006">
              <mc:Choice xmlns:v="urn:schemas-microsoft-com:vml" Requires="v">
                <p:oleObj spid="_x0000_s5480" name="Equation" r:id="rId21" imgW="152280" imgH="139680" progId="Equation.DSMT4">
                  <p:embed/>
                </p:oleObj>
              </mc:Choice>
              <mc:Fallback>
                <p:oleObj name="Equation" r:id="rId21" imgW="152280" imgH="139680" progId="Equation.DSMT4">
                  <p:embed/>
                  <p:pic>
                    <p:nvPicPr>
                      <p:cNvPr id="12" name="对象 11"/>
                      <p:cNvPicPr/>
                      <p:nvPr/>
                    </p:nvPicPr>
                    <p:blipFill>
                      <a:blip r:embed="rId20"/>
                      <a:stretch>
                        <a:fillRect/>
                      </a:stretch>
                    </p:blipFill>
                    <p:spPr>
                      <a:xfrm>
                        <a:off x="9759011" y="5514072"/>
                        <a:ext cx="311628" cy="285659"/>
                      </a:xfrm>
                      <a:prstGeom prst="rect">
                        <a:avLst/>
                      </a:prstGeom>
                    </p:spPr>
                  </p:pic>
                </p:oleObj>
              </mc:Fallback>
            </mc:AlternateContent>
          </a:graphicData>
        </a:graphic>
      </p:graphicFrame>
    </p:spTree>
    <p:extLst>
      <p:ext uri="{BB962C8B-B14F-4D97-AF65-F5344CB8AC3E}">
        <p14:creationId xmlns:p14="http://schemas.microsoft.com/office/powerpoint/2010/main" val="336151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t>结构脆弱性及其模型</a:t>
            </a:r>
            <a:endParaRPr lang="zh-CN" altLang="en-US" sz="3600" b="1" dirty="0"/>
          </a:p>
        </p:txBody>
      </p:sp>
      <p:pic>
        <p:nvPicPr>
          <p:cNvPr id="6" name="内容占位符 5"/>
          <p:cNvPicPr>
            <a:picLocks noGrp="1" noChangeAspect="1"/>
          </p:cNvPicPr>
          <p:nvPr>
            <p:ph idx="1"/>
          </p:nvPr>
        </p:nvPicPr>
        <p:blipFill>
          <a:blip r:embed="rId2"/>
          <a:stretch>
            <a:fillRect/>
          </a:stretch>
        </p:blipFill>
        <p:spPr>
          <a:xfrm>
            <a:off x="3950208" y="-1"/>
            <a:ext cx="5942997" cy="5942997"/>
          </a:xfrm>
          <a:prstGeom prst="rect">
            <a:avLst/>
          </a:prstGeom>
        </p:spPr>
      </p:pic>
      <p:pic>
        <p:nvPicPr>
          <p:cNvPr id="7" name="图片 6"/>
          <p:cNvPicPr>
            <a:picLocks noChangeAspect="1"/>
          </p:cNvPicPr>
          <p:nvPr/>
        </p:nvPicPr>
        <p:blipFill>
          <a:blip r:embed="rId3"/>
          <a:stretch>
            <a:fillRect/>
          </a:stretch>
        </p:blipFill>
        <p:spPr>
          <a:xfrm>
            <a:off x="4067336" y="6132114"/>
            <a:ext cx="6331161" cy="799038"/>
          </a:xfrm>
          <a:prstGeom prst="rect">
            <a:avLst/>
          </a:prstGeom>
        </p:spPr>
      </p:pic>
    </p:spTree>
    <p:extLst>
      <p:ext uri="{BB962C8B-B14F-4D97-AF65-F5344CB8AC3E}">
        <p14:creationId xmlns:p14="http://schemas.microsoft.com/office/powerpoint/2010/main" val="3440494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58279"/>
          </a:xfrm>
        </p:spPr>
        <p:txBody>
          <a:bodyPr>
            <a:normAutofit/>
          </a:bodyPr>
          <a:lstStyle/>
          <a:p>
            <a:r>
              <a:rPr lang="zh-CN" altLang="en-US" sz="4000" dirty="0" smtClean="0"/>
              <a:t>状态脆弱性研究方法</a:t>
            </a:r>
            <a:endParaRPr lang="zh-CN" altLang="en-US" sz="4000" dirty="0"/>
          </a:p>
        </p:txBody>
      </p:sp>
      <p:sp>
        <p:nvSpPr>
          <p:cNvPr id="3" name="内容占位符 2"/>
          <p:cNvSpPr>
            <a:spLocks noGrp="1"/>
          </p:cNvSpPr>
          <p:nvPr>
            <p:ph idx="1"/>
          </p:nvPr>
        </p:nvSpPr>
        <p:spPr>
          <a:xfrm>
            <a:off x="838200" y="1336916"/>
            <a:ext cx="10515600" cy="4840047"/>
          </a:xfrm>
        </p:spPr>
        <p:txBody>
          <a:bodyPr/>
          <a:lstStyle/>
          <a:p>
            <a:pPr marL="0" indent="0">
              <a:buNone/>
            </a:pPr>
            <a:r>
              <a:rPr lang="en-US" altLang="zh-CN" sz="3200" dirty="0" smtClean="0"/>
              <a:t>1.</a:t>
            </a:r>
            <a:r>
              <a:rPr lang="zh-CN" altLang="en-US" sz="3200" dirty="0" smtClean="0"/>
              <a:t>裕度法</a:t>
            </a:r>
            <a:endParaRPr lang="en-US" altLang="zh-CN" sz="3200" dirty="0" smtClean="0"/>
          </a:p>
          <a:p>
            <a:pPr marL="0" indent="0">
              <a:buNone/>
            </a:pPr>
            <a:r>
              <a:rPr lang="zh-CN" altLang="en-US" dirty="0" smtClean="0">
                <a:latin typeface="宋体" panose="02010600030101010101" pitchFamily="2" charset="-122"/>
                <a:ea typeface="宋体" panose="02010600030101010101" pitchFamily="2" charset="-122"/>
              </a:rPr>
              <a:t>通过</a:t>
            </a:r>
            <a:r>
              <a:rPr lang="zh-CN" altLang="en-US" dirty="0">
                <a:latin typeface="宋体" panose="02010600030101010101" pitchFamily="2" charset="-122"/>
                <a:ea typeface="宋体" panose="02010600030101010101" pitchFamily="2" charset="-122"/>
              </a:rPr>
              <a:t>比较运行点与临界点的</a:t>
            </a:r>
            <a:r>
              <a:rPr lang="zh-CN" altLang="en-US" dirty="0" smtClean="0">
                <a:latin typeface="宋体" panose="02010600030101010101" pitchFamily="2" charset="-122"/>
                <a:ea typeface="宋体" panose="02010600030101010101" pitchFamily="2" charset="-122"/>
              </a:rPr>
              <a:t>裕度</a:t>
            </a:r>
            <a:r>
              <a:rPr lang="zh-CN" altLang="en-US" dirty="0">
                <a:latin typeface="宋体" panose="02010600030101010101" pitchFamily="2" charset="-122"/>
                <a:ea typeface="宋体" panose="02010600030101010101" pitchFamily="2" charset="-122"/>
              </a:rPr>
              <a:t>指标来评估节点的状态</a:t>
            </a:r>
            <a:r>
              <a:rPr lang="zh-CN" altLang="en-US" dirty="0" smtClean="0">
                <a:latin typeface="宋体" panose="02010600030101010101" pitchFamily="2" charset="-122"/>
                <a:ea typeface="宋体" panose="02010600030101010101" pitchFamily="2" charset="-122"/>
              </a:rPr>
              <a:t>脆弱性。</a:t>
            </a:r>
            <a:endParaRPr lang="en-US" altLang="zh-CN" dirty="0" smtClean="0">
              <a:latin typeface="宋体" panose="02010600030101010101" pitchFamily="2" charset="-122"/>
              <a:ea typeface="宋体" panose="02010600030101010101" pitchFamily="2" charset="-122"/>
            </a:endParaRPr>
          </a:p>
          <a:p>
            <a:pPr marL="0" indent="0">
              <a:buNone/>
            </a:pPr>
            <a:r>
              <a:rPr lang="en-US" altLang="zh-CN" sz="3200" dirty="0"/>
              <a:t>2.</a:t>
            </a:r>
            <a:r>
              <a:rPr lang="zh-CN" altLang="en-US" sz="3200" dirty="0"/>
              <a:t>灵敏度</a:t>
            </a:r>
            <a:r>
              <a:rPr lang="zh-CN" altLang="en-US" sz="3200" dirty="0" smtClean="0"/>
              <a:t>法</a:t>
            </a:r>
            <a:endParaRPr lang="en-US" altLang="zh-CN" sz="3200" dirty="0" smtClean="0"/>
          </a:p>
          <a:p>
            <a:pPr marL="0" indent="0">
              <a:buNone/>
            </a:pPr>
            <a:r>
              <a:rPr lang="zh-CN" altLang="en-US" dirty="0">
                <a:latin typeface="宋体" panose="02010600030101010101" pitchFamily="2" charset="-122"/>
                <a:ea typeface="宋体" panose="02010600030101010101" pitchFamily="2" charset="-122"/>
              </a:rPr>
              <a:t>采用灵敏度法分析相关扰动下，电压稳定负荷裕度对系统变量的</a:t>
            </a:r>
            <a:r>
              <a:rPr lang="zh-CN" altLang="en-US" dirty="0" smtClean="0">
                <a:latin typeface="宋体" panose="02010600030101010101" pitchFamily="2" charset="-122"/>
                <a:ea typeface="宋体" panose="02010600030101010101" pitchFamily="2" charset="-122"/>
              </a:rPr>
              <a:t>灵敏度影响来</a:t>
            </a:r>
            <a:r>
              <a:rPr lang="zh-CN" altLang="en-US" dirty="0">
                <a:latin typeface="宋体" panose="02010600030101010101" pitchFamily="2" charset="-122"/>
                <a:ea typeface="宋体" panose="02010600030101010101" pitchFamily="2" charset="-122"/>
              </a:rPr>
              <a:t>评估系统的电压</a:t>
            </a:r>
            <a:r>
              <a:rPr lang="zh-CN" altLang="en-US" dirty="0" smtClean="0">
                <a:latin typeface="宋体" panose="02010600030101010101" pitchFamily="2" charset="-122"/>
                <a:ea typeface="宋体" panose="02010600030101010101" pitchFamily="2" charset="-122"/>
              </a:rPr>
              <a:t>脆弱性。</a:t>
            </a: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a:t>3</a:t>
            </a:r>
            <a:r>
              <a:rPr lang="en-US" altLang="zh-CN" dirty="0" smtClean="0"/>
              <a:t>.</a:t>
            </a:r>
            <a:r>
              <a:rPr lang="zh-CN" altLang="en-US" dirty="0"/>
              <a:t>能量</a:t>
            </a:r>
            <a:r>
              <a:rPr lang="zh-CN" altLang="en-US" dirty="0" smtClean="0"/>
              <a:t>函数法</a:t>
            </a:r>
            <a:endParaRPr lang="en-US" altLang="zh-CN" dirty="0"/>
          </a:p>
          <a:p>
            <a:pPr marL="0" indent="0">
              <a:buNone/>
            </a:pPr>
            <a:r>
              <a:rPr lang="zh-CN" altLang="en-US" dirty="0">
                <a:latin typeface="宋体" panose="02010600030101010101" pitchFamily="2" charset="-122"/>
                <a:ea typeface="宋体" panose="02010600030101010101" pitchFamily="2" charset="-122"/>
              </a:rPr>
              <a:t>通过能量</a:t>
            </a:r>
            <a:r>
              <a:rPr lang="zh-CN" altLang="en-US" dirty="0" smtClean="0">
                <a:latin typeface="宋体" panose="02010600030101010101" pitchFamily="2" charset="-122"/>
                <a:ea typeface="宋体" panose="02010600030101010101" pitchFamily="2" charset="-122"/>
              </a:rPr>
              <a:t>函数表达式对支路或节点的状态脆弱性进行评估。考虑的是系统的暂态脆弱性。（时域分析）通过势能函数来定义状态脆弱性指标。</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75892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1611"/>
          </a:xfrm>
        </p:spPr>
        <p:txBody>
          <a:bodyPr/>
          <a:lstStyle/>
          <a:p>
            <a:r>
              <a:rPr lang="zh-CN" altLang="en-US" dirty="0" smtClean="0"/>
              <a:t>指标融合方法方面</a:t>
            </a:r>
            <a:endParaRPr lang="zh-CN" altLang="en-US" dirty="0"/>
          </a:p>
        </p:txBody>
      </p:sp>
      <p:sp>
        <p:nvSpPr>
          <p:cNvPr id="3" name="内容占位符 2"/>
          <p:cNvSpPr>
            <a:spLocks noGrp="1"/>
          </p:cNvSpPr>
          <p:nvPr>
            <p:ph idx="1"/>
          </p:nvPr>
        </p:nvSpPr>
        <p:spPr>
          <a:xfrm>
            <a:off x="838200" y="1316736"/>
            <a:ext cx="10515600" cy="4860227"/>
          </a:xfrm>
        </p:spPr>
        <p:txBody>
          <a:bodyPr/>
          <a:lstStyle/>
          <a:p>
            <a:pPr marL="0" indent="0">
              <a:buNone/>
            </a:pPr>
            <a:r>
              <a:rPr lang="en-US" altLang="zh-CN" dirty="0" smtClean="0"/>
              <a:t>1.</a:t>
            </a:r>
            <a:r>
              <a:rPr lang="zh-CN" altLang="en-US" dirty="0" smtClean="0"/>
              <a:t>结构指标方面</a:t>
            </a:r>
            <a:endParaRPr lang="en-US" altLang="zh-CN" dirty="0" smtClean="0"/>
          </a:p>
          <a:p>
            <a:pPr marL="0" indent="0">
              <a:buNone/>
            </a:pPr>
            <a:r>
              <a:rPr lang="en-US" altLang="zh-CN" dirty="0"/>
              <a:t> </a:t>
            </a:r>
            <a:r>
              <a:rPr lang="zh-CN" altLang="en-US" dirty="0" smtClean="0"/>
              <a:t>拟采用熵权法（找出理论依据）</a:t>
            </a:r>
            <a:endParaRPr lang="en-US" altLang="zh-CN" dirty="0" smtClean="0"/>
          </a:p>
          <a:p>
            <a:pPr marL="0" indent="0">
              <a:buNone/>
            </a:pPr>
            <a:endParaRPr lang="en-US" altLang="zh-CN" dirty="0"/>
          </a:p>
          <a:p>
            <a:pPr marL="0" indent="0">
              <a:buNone/>
            </a:pPr>
            <a:r>
              <a:rPr lang="en-US" altLang="zh-CN" dirty="0" smtClean="0"/>
              <a:t>2.</a:t>
            </a:r>
            <a:r>
              <a:rPr lang="zh-CN" altLang="en-US" dirty="0" smtClean="0"/>
              <a:t>状态指标方面</a:t>
            </a:r>
            <a:endParaRPr lang="en-US" altLang="zh-CN" dirty="0" smtClean="0"/>
          </a:p>
          <a:p>
            <a:pPr marL="0" indent="0">
              <a:buNone/>
            </a:pPr>
            <a:r>
              <a:rPr lang="zh-CN" altLang="en-US" dirty="0"/>
              <a:t>拟</a:t>
            </a:r>
            <a:r>
              <a:rPr lang="zh-CN" altLang="en-US" dirty="0" smtClean="0"/>
              <a:t>采用层次分析法（理论依据）</a:t>
            </a:r>
            <a:endParaRPr lang="en-US" altLang="zh-CN" dirty="0" smtClean="0"/>
          </a:p>
          <a:p>
            <a:pPr marL="0" indent="0">
              <a:buNone/>
            </a:pPr>
            <a:endParaRPr lang="en-US" altLang="zh-CN" dirty="0"/>
          </a:p>
          <a:p>
            <a:pPr marL="0" indent="0">
              <a:buNone/>
            </a:pPr>
            <a:r>
              <a:rPr lang="en-US" altLang="zh-CN" dirty="0" smtClean="0"/>
              <a:t>3.</a:t>
            </a:r>
            <a:r>
              <a:rPr lang="zh-CN" altLang="en-US" dirty="0" smtClean="0"/>
              <a:t>结构和状态综合指标方面</a:t>
            </a:r>
            <a:endParaRPr lang="en-US" altLang="zh-CN" dirty="0" smtClean="0"/>
          </a:p>
          <a:p>
            <a:pPr marL="0" indent="0">
              <a:buNone/>
            </a:pPr>
            <a:r>
              <a:rPr lang="zh-CN" altLang="en-US" dirty="0"/>
              <a:t>模糊</a:t>
            </a:r>
            <a:r>
              <a:rPr lang="zh-CN" altLang="en-US" dirty="0" smtClean="0"/>
              <a:t>集理论，证据理论，贝叶斯理论，区间分析等可以参考。</a:t>
            </a:r>
            <a:endParaRPr lang="zh-CN" altLang="en-US" dirty="0"/>
          </a:p>
        </p:txBody>
      </p:sp>
    </p:spTree>
    <p:extLst>
      <p:ext uri="{BB962C8B-B14F-4D97-AF65-F5344CB8AC3E}">
        <p14:creationId xmlns:p14="http://schemas.microsoft.com/office/powerpoint/2010/main" val="382283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54075"/>
          </a:xfrm>
        </p:spPr>
        <p:txBody>
          <a:bodyPr/>
          <a:lstStyle/>
          <a:p>
            <a:r>
              <a:rPr lang="zh-CN" altLang="en-US" b="1" dirty="0" smtClean="0"/>
              <a:t>灵敏度指标</a:t>
            </a:r>
            <a:endParaRPr lang="zh-CN" altLang="en-US" b="1" dirty="0"/>
          </a:p>
        </p:txBody>
      </p:sp>
      <p:sp>
        <p:nvSpPr>
          <p:cNvPr id="3" name="内容占位符 2"/>
          <p:cNvSpPr>
            <a:spLocks noGrp="1"/>
          </p:cNvSpPr>
          <p:nvPr>
            <p:ph idx="1"/>
          </p:nvPr>
        </p:nvSpPr>
        <p:spPr>
          <a:xfrm>
            <a:off x="838200" y="1432561"/>
            <a:ext cx="10515600" cy="3982720"/>
          </a:xfrm>
        </p:spPr>
        <p:txBody>
          <a:bodyPr/>
          <a:lstStyle/>
          <a:p>
            <a:r>
              <a:rPr lang="zh-CN" altLang="zh-CN" dirty="0"/>
              <a:t>负荷节点的负荷功率变化率对系统支路功率损耗的灵敏度</a:t>
            </a:r>
            <a:r>
              <a:rPr lang="zh-CN" altLang="zh-CN" dirty="0" smtClean="0"/>
              <a:t>。</a:t>
            </a:r>
            <a:endParaRPr lang="en-US" altLang="zh-CN" dirty="0" smtClean="0"/>
          </a:p>
          <a:p>
            <a:pPr marL="0" indent="0">
              <a:buNone/>
            </a:pPr>
            <a:endParaRPr lang="zh-CN" altLang="zh-CN" dirty="0"/>
          </a:p>
          <a:p>
            <a:r>
              <a:rPr lang="zh-CN" altLang="zh-CN" dirty="0"/>
              <a:t>电力系统中负荷节点的功率变化会影响电网的潮流流向和状态变量的稳定裕度，因此在进行电力系统的潮流计算时，会对电力系统的各母线节点进行潮流重分配，这就使得各节点的母线注入功率和输出功率发生变化，各母线</a:t>
            </a:r>
            <a:r>
              <a:rPr lang="zh-CN" altLang="zh-CN" dirty="0" smtClean="0"/>
              <a:t>电压</a:t>
            </a:r>
            <a:r>
              <a:rPr lang="zh-CN" altLang="en-US" dirty="0" smtClean="0"/>
              <a:t>和电流</a:t>
            </a:r>
            <a:r>
              <a:rPr lang="zh-CN" altLang="zh-CN" dirty="0" smtClean="0"/>
              <a:t>也</a:t>
            </a:r>
            <a:r>
              <a:rPr lang="zh-CN" altLang="zh-CN" dirty="0"/>
              <a:t>会发生变化，进而导致电力系统支路功率损耗受到不同程度的影响。</a:t>
            </a:r>
          </a:p>
        </p:txBody>
      </p:sp>
    </p:spTree>
    <p:extLst>
      <p:ext uri="{BB962C8B-B14F-4D97-AF65-F5344CB8AC3E}">
        <p14:creationId xmlns:p14="http://schemas.microsoft.com/office/powerpoint/2010/main" val="4228554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48715"/>
          </a:xfrm>
        </p:spPr>
        <p:txBody>
          <a:bodyPr/>
          <a:lstStyle/>
          <a:p>
            <a:r>
              <a:rPr lang="zh-CN" altLang="en-US" b="1" dirty="0" smtClean="0"/>
              <a:t>电网的功率损耗</a:t>
            </a:r>
            <a:endParaRPr lang="zh-CN" altLang="en-US" b="1" dirty="0"/>
          </a:p>
        </p:txBody>
      </p:sp>
      <p:sp>
        <p:nvSpPr>
          <p:cNvPr id="4" name="Rectangle 2"/>
          <p:cNvSpPr>
            <a:spLocks noChangeArrowheads="1"/>
          </p:cNvSpPr>
          <p:nvPr/>
        </p:nvSpPr>
        <p:spPr bwMode="auto">
          <a:xfrm>
            <a:off x="1107440" y="10871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29595711"/>
              </p:ext>
            </p:extLst>
          </p:nvPr>
        </p:nvGraphicFramePr>
        <p:xfrm>
          <a:off x="1463040" y="1809116"/>
          <a:ext cx="7772400" cy="4281461"/>
        </p:xfrm>
        <a:graphic>
          <a:graphicData uri="http://schemas.openxmlformats.org/presentationml/2006/ole">
            <mc:AlternateContent xmlns:mc="http://schemas.openxmlformats.org/markup-compatibility/2006">
              <mc:Choice xmlns:v="urn:schemas-microsoft-com:vml" Requires="v">
                <p:oleObj spid="_x0000_s6162" name="Visio" r:id="rId3" imgW="3901440" imgH="2148693" progId="Visio.Drawing.15">
                  <p:embed/>
                </p:oleObj>
              </mc:Choice>
              <mc:Fallback>
                <p:oleObj name="Visio" r:id="rId3" imgW="3901440" imgH="214869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040" y="1809116"/>
                        <a:ext cx="7772400" cy="4281461"/>
                      </a:xfrm>
                      <a:prstGeom prst="rect">
                        <a:avLst/>
                      </a:prstGeom>
                      <a:noFill/>
                    </p:spPr>
                  </p:pic>
                </p:oleObj>
              </mc:Fallback>
            </mc:AlternateContent>
          </a:graphicData>
        </a:graphic>
      </p:graphicFrame>
    </p:spTree>
    <p:extLst>
      <p:ext uri="{BB962C8B-B14F-4D97-AF65-F5344CB8AC3E}">
        <p14:creationId xmlns:p14="http://schemas.microsoft.com/office/powerpoint/2010/main" val="2631011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14451"/>
          </a:xfrm>
        </p:spPr>
        <p:txBody>
          <a:bodyPr>
            <a:normAutofit/>
          </a:bodyPr>
          <a:lstStyle/>
          <a:p>
            <a:r>
              <a:rPr lang="zh-CN" altLang="en-US" sz="3600" b="1" dirty="0" smtClean="0"/>
              <a:t>临界点</a:t>
            </a:r>
            <a:r>
              <a:rPr lang="en-US" altLang="zh-CN" sz="3600" b="1" dirty="0" smtClean="0"/>
              <a:t>-</a:t>
            </a:r>
            <a:r>
              <a:rPr lang="zh-CN" altLang="en-US" sz="3600" b="1" dirty="0" smtClean="0"/>
              <a:t>负荷节点最大有功功率裕度</a:t>
            </a:r>
            <a:endParaRPr lang="zh-CN" altLang="en-US" sz="3600" b="1"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105" y="1179576"/>
            <a:ext cx="6681216" cy="5010912"/>
          </a:xfrm>
        </p:spPr>
      </p:pic>
      <p:sp>
        <p:nvSpPr>
          <p:cNvPr id="5" name="文本框 4"/>
          <p:cNvSpPr txBox="1"/>
          <p:nvPr/>
        </p:nvSpPr>
        <p:spPr>
          <a:xfrm>
            <a:off x="7132320" y="1670860"/>
            <a:ext cx="3867911" cy="2308324"/>
          </a:xfrm>
          <a:prstGeom prst="rect">
            <a:avLst/>
          </a:prstGeom>
          <a:noFill/>
        </p:spPr>
        <p:txBody>
          <a:bodyPr wrap="square" rtlCol="0">
            <a:spAutoFit/>
          </a:bodyPr>
          <a:lstStyle/>
          <a:p>
            <a:r>
              <a:rPr lang="zh-CN" altLang="en-US" dirty="0" smtClean="0"/>
              <a:t>负荷节点</a:t>
            </a:r>
            <a:r>
              <a:rPr lang="en-US" altLang="zh-CN" dirty="0" smtClean="0"/>
              <a:t>1</a:t>
            </a:r>
            <a:r>
              <a:rPr lang="zh-CN" altLang="en-US" dirty="0" smtClean="0"/>
              <a:t>的最大有功功率裕度为</a:t>
            </a:r>
            <a:endParaRPr lang="en-US" altLang="zh-CN" dirty="0" smtClean="0"/>
          </a:p>
          <a:p>
            <a:r>
              <a:rPr lang="en-US" altLang="zh-CN" dirty="0" smtClean="0"/>
              <a:t>1596</a:t>
            </a:r>
            <a:r>
              <a:rPr lang="zh-CN" altLang="en-US" dirty="0" smtClean="0"/>
              <a:t>（</a:t>
            </a:r>
            <a:r>
              <a:rPr lang="en-US" altLang="zh-CN" dirty="0" smtClean="0"/>
              <a:t>MV</a:t>
            </a:r>
            <a:r>
              <a:rPr lang="zh-CN" altLang="en-US" dirty="0" smtClean="0"/>
              <a:t>），有功功率裕度是根</a:t>
            </a:r>
            <a:endParaRPr lang="en-US" altLang="zh-CN" dirty="0" smtClean="0"/>
          </a:p>
          <a:p>
            <a:r>
              <a:rPr lang="zh-CN" altLang="en-US" dirty="0" smtClean="0"/>
              <a:t>据潮流计算的约束条件确定的，当</a:t>
            </a:r>
            <a:endParaRPr lang="en-US" altLang="zh-CN" dirty="0" smtClean="0"/>
          </a:p>
          <a:p>
            <a:r>
              <a:rPr lang="zh-CN" altLang="en-US" dirty="0" smtClean="0"/>
              <a:t>前节点电压的上下限，和发电机有</a:t>
            </a:r>
            <a:endParaRPr lang="en-US" altLang="zh-CN" dirty="0" smtClean="0"/>
          </a:p>
          <a:p>
            <a:r>
              <a:rPr lang="zh-CN" altLang="en-US" dirty="0" smtClean="0"/>
              <a:t>功和无功功率的上下限，当超过界</a:t>
            </a:r>
            <a:endParaRPr lang="en-US" altLang="zh-CN" dirty="0" smtClean="0"/>
          </a:p>
          <a:p>
            <a:r>
              <a:rPr lang="zh-CN" altLang="en-US" dirty="0" smtClean="0"/>
              <a:t>限和潮流计算的迭代次数时，计算</a:t>
            </a:r>
            <a:endParaRPr lang="en-US" altLang="zh-CN" dirty="0" smtClean="0"/>
          </a:p>
          <a:p>
            <a:r>
              <a:rPr lang="zh-CN" altLang="en-US" dirty="0" smtClean="0"/>
              <a:t>结果不收敛。不收敛结果的最小值</a:t>
            </a:r>
            <a:endParaRPr lang="en-US" altLang="zh-CN" dirty="0" smtClean="0"/>
          </a:p>
          <a:p>
            <a:r>
              <a:rPr lang="zh-CN" altLang="en-US" dirty="0" smtClean="0"/>
              <a:t>即为最大功率裕度。</a:t>
            </a:r>
            <a:endParaRPr lang="zh-CN" altLang="en-US" dirty="0"/>
          </a:p>
        </p:txBody>
      </p:sp>
    </p:spTree>
    <p:extLst>
      <p:ext uri="{BB962C8B-B14F-4D97-AF65-F5344CB8AC3E}">
        <p14:creationId xmlns:p14="http://schemas.microsoft.com/office/powerpoint/2010/main" val="3238263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6032" y="603504"/>
            <a:ext cx="8295649" cy="5568696"/>
          </a:xfrm>
        </p:spPr>
      </p:pic>
      <p:sp>
        <p:nvSpPr>
          <p:cNvPr id="2" name="文本框 1"/>
          <p:cNvSpPr txBox="1"/>
          <p:nvPr/>
        </p:nvSpPr>
        <p:spPr>
          <a:xfrm>
            <a:off x="7479792" y="1399032"/>
            <a:ext cx="4153408" cy="2308324"/>
          </a:xfrm>
          <a:prstGeom prst="rect">
            <a:avLst/>
          </a:prstGeom>
          <a:noFill/>
        </p:spPr>
        <p:txBody>
          <a:bodyPr wrap="square" rtlCol="0">
            <a:spAutoFit/>
          </a:bodyPr>
          <a:lstStyle/>
          <a:p>
            <a:r>
              <a:rPr lang="zh-CN" altLang="en-US" sz="2400" dirty="0" smtClean="0"/>
              <a:t>负荷节点</a:t>
            </a:r>
            <a:r>
              <a:rPr lang="en-US" altLang="zh-CN" sz="2400" dirty="0" smtClean="0"/>
              <a:t>1-6</a:t>
            </a:r>
            <a:r>
              <a:rPr lang="zh-CN" altLang="en-US" sz="2400" dirty="0" smtClean="0"/>
              <a:t>的负荷有功功率和电压之间的变化趋势图，可以看出，各负荷节点因节点容量、线路参数、节点位置以及约束条件不同具有不同最大的有功功率裕度。</a:t>
            </a:r>
            <a:endParaRPr lang="zh-CN" altLang="en-US" sz="2400" dirty="0"/>
          </a:p>
        </p:txBody>
      </p:sp>
    </p:spTree>
    <p:extLst>
      <p:ext uri="{BB962C8B-B14F-4D97-AF65-F5344CB8AC3E}">
        <p14:creationId xmlns:p14="http://schemas.microsoft.com/office/powerpoint/2010/main" val="2587807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蓄意攻击</a:t>
            </a:r>
            <a:endParaRPr lang="zh-CN" altLang="en-US" b="1" dirty="0"/>
          </a:p>
        </p:txBody>
      </p:sp>
      <p:sp>
        <p:nvSpPr>
          <p:cNvPr id="3" name="内容占位符 2"/>
          <p:cNvSpPr>
            <a:spLocks noGrp="1"/>
          </p:cNvSpPr>
          <p:nvPr>
            <p:ph idx="1"/>
          </p:nvPr>
        </p:nvSpPr>
        <p:spPr/>
        <p:txBody>
          <a:bodyPr/>
          <a:lstStyle/>
          <a:p>
            <a:pPr marL="0" indent="0">
              <a:buNone/>
            </a:pPr>
            <a:r>
              <a:rPr lang="zh-CN" altLang="en-US" dirty="0" smtClean="0"/>
              <a:t>在随机攻击和蓄意攻击两个方面，可以验证复杂网络的无标度特性。</a:t>
            </a:r>
            <a:endParaRPr lang="en-US" altLang="zh-CN" dirty="0" smtClean="0"/>
          </a:p>
          <a:p>
            <a:pPr marL="0" indent="0">
              <a:buNone/>
            </a:pPr>
            <a:endParaRPr lang="en-US" altLang="zh-CN" dirty="0" smtClean="0"/>
          </a:p>
          <a:p>
            <a:pPr marL="0" indent="0">
              <a:buNone/>
            </a:pPr>
            <a:r>
              <a:rPr lang="zh-CN" altLang="en-US" dirty="0" smtClean="0"/>
              <a:t>在蓄意攻击的分析方面可以找出</a:t>
            </a:r>
            <a:r>
              <a:rPr lang="en-US" altLang="zh-CN" dirty="0" smtClean="0"/>
              <a:t>(1)(2)</a:t>
            </a:r>
            <a:r>
              <a:rPr lang="zh-CN" altLang="en-US" dirty="0" smtClean="0"/>
              <a:t>中最具攻击性的策略。</a:t>
            </a:r>
            <a:endParaRPr lang="en-US" altLang="zh-CN" dirty="0" smtClean="0"/>
          </a:p>
          <a:p>
            <a:pPr marL="0" indent="0">
              <a:buNone/>
            </a:pPr>
            <a:endParaRPr lang="en-US" altLang="zh-CN" dirty="0"/>
          </a:p>
          <a:p>
            <a:pPr marL="0" indent="0">
              <a:buNone/>
            </a:pPr>
            <a:r>
              <a:rPr lang="zh-CN" altLang="en-US" dirty="0" smtClean="0"/>
              <a:t>在蓄意攻击方面，从整个网络和网络节点状态两个方面进行分析。</a:t>
            </a:r>
            <a:endParaRPr lang="en-US" altLang="zh-CN" dirty="0" smtClean="0"/>
          </a:p>
          <a:p>
            <a:pPr marL="0" indent="0">
              <a:buNone/>
            </a:pPr>
            <a:r>
              <a:rPr lang="en-US" altLang="zh-CN" dirty="0" smtClean="0"/>
              <a:t>1.</a:t>
            </a:r>
            <a:r>
              <a:rPr lang="zh-CN" altLang="en-US" dirty="0" smtClean="0"/>
              <a:t>研究不同节点对网络状态的整体影响（网络平均效率、连通性）</a:t>
            </a:r>
            <a:endParaRPr lang="en-US" altLang="zh-CN" dirty="0" smtClean="0"/>
          </a:p>
          <a:p>
            <a:pPr marL="0" indent="0">
              <a:buNone/>
            </a:pPr>
            <a:r>
              <a:rPr lang="en-US" altLang="zh-CN" dirty="0" smtClean="0"/>
              <a:t>2.</a:t>
            </a:r>
            <a:r>
              <a:rPr lang="zh-CN" altLang="en-US" dirty="0" smtClean="0"/>
              <a:t>研究不同节点移除对其他网络节点的影响（节点状态指标）</a:t>
            </a:r>
            <a:endParaRPr lang="zh-CN" altLang="en-US" dirty="0"/>
          </a:p>
        </p:txBody>
      </p:sp>
    </p:spTree>
    <p:extLst>
      <p:ext uri="{BB962C8B-B14F-4D97-AF65-F5344CB8AC3E}">
        <p14:creationId xmlns:p14="http://schemas.microsoft.com/office/powerpoint/2010/main" val="3775712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6544" y="953921"/>
            <a:ext cx="10515600" cy="5371734"/>
          </a:xfrm>
        </p:spPr>
      </p:pic>
    </p:spTree>
    <p:extLst>
      <p:ext uri="{BB962C8B-B14F-4D97-AF65-F5344CB8AC3E}">
        <p14:creationId xmlns:p14="http://schemas.microsoft.com/office/powerpoint/2010/main" val="3522934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77595"/>
          </a:xfrm>
        </p:spPr>
        <p:txBody>
          <a:bodyPr>
            <a:normAutofit fontScale="90000"/>
          </a:bodyPr>
          <a:lstStyle/>
          <a:p>
            <a:r>
              <a:rPr lang="zh-CN" altLang="zh-CN" b="1" dirty="0"/>
              <a:t>负荷节点</a:t>
            </a:r>
            <a:r>
              <a:rPr lang="zh-CN" altLang="zh-CN" b="1" dirty="0" smtClean="0"/>
              <a:t>的功率变化对</a:t>
            </a:r>
            <a:r>
              <a:rPr lang="zh-CN" altLang="en-US" b="1" dirty="0" smtClean="0"/>
              <a:t>电网</a:t>
            </a:r>
            <a:r>
              <a:rPr lang="zh-CN" altLang="zh-CN" b="1" dirty="0" smtClean="0"/>
              <a:t>功率损耗</a:t>
            </a:r>
            <a:r>
              <a:rPr lang="zh-CN" altLang="zh-CN" b="1" dirty="0"/>
              <a:t>的</a:t>
            </a:r>
            <a:r>
              <a:rPr lang="zh-CN" altLang="zh-CN" b="1" dirty="0" smtClean="0"/>
              <a:t>灵敏度</a:t>
            </a:r>
            <a:endParaRPr lang="zh-CN" altLang="zh-CN" b="1"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725" y="1605280"/>
            <a:ext cx="6024035" cy="4518026"/>
          </a:xfrm>
        </p:spPr>
      </p:pic>
      <p:sp>
        <p:nvSpPr>
          <p:cNvPr id="3" name="文本框 2"/>
          <p:cNvSpPr txBox="1"/>
          <p:nvPr/>
        </p:nvSpPr>
        <p:spPr>
          <a:xfrm>
            <a:off x="6258560" y="2082800"/>
            <a:ext cx="6032421" cy="1938992"/>
          </a:xfrm>
          <a:prstGeom prst="rect">
            <a:avLst/>
          </a:prstGeom>
          <a:noFill/>
        </p:spPr>
        <p:txBody>
          <a:bodyPr wrap="none" rtlCol="0">
            <a:spAutoFit/>
          </a:bodyPr>
          <a:lstStyle/>
          <a:p>
            <a:r>
              <a:rPr lang="zh-CN" altLang="en-US" sz="2400" dirty="0" smtClean="0"/>
              <a:t>负荷节点</a:t>
            </a:r>
            <a:r>
              <a:rPr lang="en-US" altLang="zh-CN" sz="2400" dirty="0" smtClean="0"/>
              <a:t>1</a:t>
            </a:r>
            <a:r>
              <a:rPr lang="zh-CN" altLang="en-US" sz="2400" dirty="0" smtClean="0"/>
              <a:t>的负荷有功功率和电网有功损耗</a:t>
            </a:r>
            <a:endParaRPr lang="en-US" altLang="zh-CN" sz="2400" dirty="0" smtClean="0"/>
          </a:p>
          <a:p>
            <a:r>
              <a:rPr lang="zh-CN" altLang="en-US" sz="2400" dirty="0" smtClean="0"/>
              <a:t>的变化曲线</a:t>
            </a:r>
            <a:endParaRPr lang="en-US" altLang="zh-CN" sz="2400" dirty="0" smtClean="0"/>
          </a:p>
          <a:p>
            <a:endParaRPr lang="en-US" altLang="zh-CN" sz="2400" dirty="0"/>
          </a:p>
          <a:p>
            <a:r>
              <a:rPr lang="zh-CN" altLang="en-US" sz="2400" dirty="0" smtClean="0"/>
              <a:t>负荷有功功率从给定值到最大有功功率裕度</a:t>
            </a:r>
            <a:endParaRPr lang="en-US" altLang="zh-CN" sz="2400" dirty="0" smtClean="0"/>
          </a:p>
          <a:p>
            <a:r>
              <a:rPr lang="zh-CN" altLang="en-US" sz="2400" dirty="0" smtClean="0"/>
              <a:t>（临界值）增量变化。</a:t>
            </a:r>
            <a:endParaRPr lang="zh-CN" altLang="en-US" sz="2400" dirty="0"/>
          </a:p>
        </p:txBody>
      </p:sp>
    </p:spTree>
    <p:extLst>
      <p:ext uri="{BB962C8B-B14F-4D97-AF65-F5344CB8AC3E}">
        <p14:creationId xmlns:p14="http://schemas.microsoft.com/office/powerpoint/2010/main" val="3860954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0104" y="1549533"/>
            <a:ext cx="9736214" cy="4978400"/>
          </a:xfrm>
        </p:spPr>
      </p:pic>
      <p:sp>
        <p:nvSpPr>
          <p:cNvPr id="2" name="文本框 1"/>
          <p:cNvSpPr txBox="1"/>
          <p:nvPr/>
        </p:nvSpPr>
        <p:spPr>
          <a:xfrm>
            <a:off x="1050422" y="863599"/>
            <a:ext cx="9736214" cy="1077218"/>
          </a:xfrm>
          <a:prstGeom prst="rect">
            <a:avLst/>
          </a:prstGeom>
          <a:noFill/>
        </p:spPr>
        <p:txBody>
          <a:bodyPr wrap="square" rtlCol="0">
            <a:spAutoFit/>
          </a:bodyPr>
          <a:lstStyle/>
          <a:p>
            <a:r>
              <a:rPr lang="zh-CN" altLang="en-US" sz="3200" dirty="0" smtClean="0"/>
              <a:t>负荷节点</a:t>
            </a:r>
            <a:r>
              <a:rPr lang="en-US" altLang="zh-CN" sz="3200" dirty="0" smtClean="0"/>
              <a:t>1-6</a:t>
            </a:r>
            <a:r>
              <a:rPr lang="zh-CN" altLang="en-US" sz="3200" dirty="0" smtClean="0"/>
              <a:t>负荷有功变化与电网有功损耗之间的变化曲线</a:t>
            </a:r>
            <a:endParaRPr lang="zh-CN" altLang="en-US" sz="3200" dirty="0"/>
          </a:p>
        </p:txBody>
      </p:sp>
    </p:spTree>
    <p:extLst>
      <p:ext uri="{BB962C8B-B14F-4D97-AF65-F5344CB8AC3E}">
        <p14:creationId xmlns:p14="http://schemas.microsoft.com/office/powerpoint/2010/main" val="2234335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063"/>
            <a:ext cx="12192000" cy="6234113"/>
          </a:xfrm>
          <a:prstGeom prst="rect">
            <a:avLst/>
          </a:prstGeom>
        </p:spPr>
      </p:pic>
    </p:spTree>
    <p:extLst>
      <p:ext uri="{BB962C8B-B14F-4D97-AF65-F5344CB8AC3E}">
        <p14:creationId xmlns:p14="http://schemas.microsoft.com/office/powerpoint/2010/main" val="4028718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906"/>
            <a:ext cx="12192000" cy="6283052"/>
          </a:xfrm>
          <a:prstGeom prst="rect">
            <a:avLst/>
          </a:prstGeom>
        </p:spPr>
      </p:pic>
    </p:spTree>
    <p:extLst>
      <p:ext uri="{BB962C8B-B14F-4D97-AF65-F5344CB8AC3E}">
        <p14:creationId xmlns:p14="http://schemas.microsoft.com/office/powerpoint/2010/main" val="321568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951"/>
            <a:ext cx="12192000" cy="6228098"/>
          </a:xfrm>
          <a:prstGeom prst="rect">
            <a:avLst/>
          </a:prstGeom>
        </p:spPr>
      </p:pic>
    </p:spTree>
    <p:extLst>
      <p:ext uri="{BB962C8B-B14F-4D97-AF65-F5344CB8AC3E}">
        <p14:creationId xmlns:p14="http://schemas.microsoft.com/office/powerpoint/2010/main" val="2191548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1.3.4.9</a:t>
            </a:r>
            <a:r>
              <a:rPr lang="zh-CN" altLang="en-US" dirty="0" smtClean="0"/>
              <a:t>负荷节点在平衡点处的灵敏度趋势</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750" y="1430451"/>
            <a:ext cx="6760254" cy="5069170"/>
          </a:xfrm>
        </p:spPr>
      </p:pic>
    </p:spTree>
    <p:extLst>
      <p:ext uri="{BB962C8B-B14F-4D97-AF65-F5344CB8AC3E}">
        <p14:creationId xmlns:p14="http://schemas.microsoft.com/office/powerpoint/2010/main" val="124179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31825"/>
          </a:xfrm>
        </p:spPr>
        <p:txBody>
          <a:bodyPr>
            <a:normAutofit/>
          </a:bodyPr>
          <a:lstStyle/>
          <a:p>
            <a:r>
              <a:rPr lang="zh-CN" altLang="en-US" sz="2800" b="1" dirty="0" smtClean="0"/>
              <a:t>电力系统脆弱性研究分析</a:t>
            </a:r>
            <a:endParaRPr lang="zh-CN" altLang="en-US" sz="2800" b="1" dirty="0"/>
          </a:p>
        </p:txBody>
      </p:sp>
      <p:sp>
        <p:nvSpPr>
          <p:cNvPr id="3" name="内容占位符 2"/>
          <p:cNvSpPr>
            <a:spLocks noGrp="1"/>
          </p:cNvSpPr>
          <p:nvPr>
            <p:ph idx="1"/>
          </p:nvPr>
        </p:nvSpPr>
        <p:spPr>
          <a:xfrm>
            <a:off x="838200" y="996950"/>
            <a:ext cx="10515600" cy="5180013"/>
          </a:xfrm>
        </p:spPr>
        <p:txBody>
          <a:bodyPr>
            <a:normAutofit/>
          </a:bodyPr>
          <a:lstStyle/>
          <a:p>
            <a:pPr marL="0" indent="0">
              <a:buNone/>
            </a:pPr>
            <a:r>
              <a:rPr lang="en-US" altLang="zh-CN" dirty="0" smtClean="0"/>
              <a:t>1.</a:t>
            </a:r>
            <a:r>
              <a:rPr lang="zh-CN" altLang="en-US" dirty="0" smtClean="0"/>
              <a:t>状态指标</a:t>
            </a:r>
            <a:r>
              <a:rPr lang="en-US" altLang="zh-CN" dirty="0" smtClean="0"/>
              <a:t>3</a:t>
            </a:r>
            <a:r>
              <a:rPr lang="zh-CN" altLang="en-US" dirty="0" smtClean="0"/>
              <a:t>，负荷节点功率裕度</a:t>
            </a:r>
            <a:endParaRPr lang="en-US" altLang="zh-CN" dirty="0" smtClean="0"/>
          </a:p>
          <a:p>
            <a:pPr marL="0" indent="0">
              <a:buNone/>
            </a:pPr>
            <a:r>
              <a:rPr lang="zh-CN" altLang="en-US" dirty="0" smtClean="0"/>
              <a:t>   利用连续潮流计算方法</a:t>
            </a:r>
            <a:r>
              <a:rPr lang="en-US" altLang="zh-CN" dirty="0" smtClean="0"/>
              <a:t>(CPF)</a:t>
            </a:r>
          </a:p>
          <a:p>
            <a:pPr marL="0" indent="0">
              <a:buNone/>
            </a:pPr>
            <a:r>
              <a:rPr lang="en-US" altLang="zh-CN" dirty="0" smtClean="0"/>
              <a:t>2.</a:t>
            </a:r>
            <a:r>
              <a:rPr lang="zh-CN" altLang="en-US" dirty="0" smtClean="0"/>
              <a:t>状态指标融合方法</a:t>
            </a:r>
            <a:r>
              <a:rPr lang="en-US" altLang="zh-CN" dirty="0" smtClean="0"/>
              <a:t>-</a:t>
            </a:r>
            <a:r>
              <a:rPr lang="zh-CN" altLang="en-US" dirty="0" smtClean="0"/>
              <a:t>离差最大化</a:t>
            </a:r>
            <a:endParaRPr lang="en-US" altLang="zh-CN" dirty="0" smtClean="0"/>
          </a:p>
          <a:p>
            <a:pPr marL="0" indent="0">
              <a:buNone/>
            </a:pPr>
            <a:r>
              <a:rPr lang="zh-CN" altLang="en-US" dirty="0" smtClean="0"/>
              <a:t>   基本</a:t>
            </a:r>
            <a:r>
              <a:rPr lang="zh-CN" altLang="en-US" dirty="0"/>
              <a:t>思想，在指标</a:t>
            </a:r>
            <a:r>
              <a:rPr lang="en-US" altLang="zh-CN" dirty="0" err="1"/>
              <a:t>i</a:t>
            </a:r>
            <a:r>
              <a:rPr lang="zh-CN" altLang="en-US" dirty="0"/>
              <a:t>下，</a:t>
            </a:r>
            <a:r>
              <a:rPr lang="zh-CN" altLang="en-US" dirty="0" smtClean="0"/>
              <a:t>各</a:t>
            </a:r>
            <a:r>
              <a:rPr lang="zh-CN" altLang="en-US" dirty="0"/>
              <a:t>节点</a:t>
            </a:r>
            <a:r>
              <a:rPr lang="zh-CN" altLang="en-US" dirty="0" smtClean="0"/>
              <a:t>的</a:t>
            </a:r>
            <a:r>
              <a:rPr lang="zh-CN" altLang="en-US" dirty="0"/>
              <a:t>指标值的离散程度，</a:t>
            </a:r>
            <a:endParaRPr lang="en-US" altLang="zh-CN" dirty="0" smtClean="0"/>
          </a:p>
          <a:p>
            <a:pPr marL="0" indent="0">
              <a:buNone/>
            </a:pPr>
            <a:r>
              <a:rPr lang="en-US" altLang="zh-CN" dirty="0" smtClean="0"/>
              <a:t>3.</a:t>
            </a:r>
            <a:r>
              <a:rPr lang="zh-CN" altLang="en-US" dirty="0" smtClean="0"/>
              <a:t>结构和状态指标结合</a:t>
            </a:r>
            <a:endParaRPr lang="en-US" altLang="zh-CN" dirty="0" smtClean="0"/>
          </a:p>
          <a:p>
            <a:pPr marL="0" indent="0">
              <a:buNone/>
            </a:pPr>
            <a:r>
              <a:rPr lang="zh-CN" altLang="en-US" dirty="0" smtClean="0"/>
              <a:t>（</a:t>
            </a:r>
            <a:r>
              <a:rPr lang="en-US" altLang="zh-CN" dirty="0" smtClean="0"/>
              <a:t>1</a:t>
            </a:r>
            <a:r>
              <a:rPr lang="zh-CN" altLang="en-US" dirty="0" smtClean="0"/>
              <a:t>）基于概率盒的</a:t>
            </a:r>
            <a:r>
              <a:rPr lang="en-US" altLang="zh-CN" dirty="0" smtClean="0"/>
              <a:t>D-S</a:t>
            </a:r>
            <a:r>
              <a:rPr lang="zh-CN" altLang="en-US" dirty="0" smtClean="0"/>
              <a:t>证据理论</a:t>
            </a:r>
            <a:endParaRPr lang="en-US" altLang="zh-CN" dirty="0" smtClean="0"/>
          </a:p>
          <a:p>
            <a:pPr marL="0" indent="0">
              <a:buNone/>
            </a:pPr>
            <a:r>
              <a:rPr lang="zh-CN" altLang="en-US" dirty="0" smtClean="0"/>
              <a:t>（</a:t>
            </a:r>
            <a:r>
              <a:rPr lang="en-US" altLang="zh-CN" dirty="0" smtClean="0"/>
              <a:t>2</a:t>
            </a:r>
            <a:r>
              <a:rPr lang="zh-CN" altLang="en-US" dirty="0" smtClean="0"/>
              <a:t>）信息增益值法</a:t>
            </a:r>
            <a:endParaRPr lang="en-US" altLang="zh-CN" dirty="0"/>
          </a:p>
          <a:p>
            <a:pPr marL="0" indent="0">
              <a:buNone/>
            </a:pPr>
            <a:r>
              <a:rPr lang="en-US" altLang="zh-CN" dirty="0" smtClean="0"/>
              <a:t>4.</a:t>
            </a:r>
            <a:r>
              <a:rPr lang="zh-CN" altLang="en-US" dirty="0" smtClean="0"/>
              <a:t>电力系统节点综合指标脆弱度分级</a:t>
            </a:r>
            <a:endParaRPr lang="en-US" altLang="zh-CN" dirty="0" smtClean="0"/>
          </a:p>
          <a:p>
            <a:pPr marL="0" indent="0">
              <a:buNone/>
            </a:pPr>
            <a:r>
              <a:rPr lang="zh-CN" altLang="en-US" dirty="0" smtClean="0"/>
              <a:t>（利用机器学习普遍采用的聚类算法）</a:t>
            </a:r>
            <a:endParaRPr lang="zh-CN" altLang="en-US" dirty="0"/>
          </a:p>
        </p:txBody>
      </p:sp>
    </p:spTree>
    <p:extLst>
      <p:ext uri="{BB962C8B-B14F-4D97-AF65-F5344CB8AC3E}">
        <p14:creationId xmlns:p14="http://schemas.microsoft.com/office/powerpoint/2010/main" val="2685048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2353" y="134938"/>
            <a:ext cx="4252148" cy="3188469"/>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4501" y="134937"/>
            <a:ext cx="4252149" cy="318847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2353" y="3323407"/>
            <a:ext cx="4330788" cy="3247438"/>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4502" y="3323408"/>
            <a:ext cx="4330788" cy="3247438"/>
          </a:xfrm>
          <a:prstGeom prst="rect">
            <a:avLst/>
          </a:prstGeom>
        </p:spPr>
      </p:pic>
    </p:spTree>
    <p:extLst>
      <p:ext uri="{BB962C8B-B14F-4D97-AF65-F5344CB8AC3E}">
        <p14:creationId xmlns:p14="http://schemas.microsoft.com/office/powerpoint/2010/main" val="2992304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100353" y="5039367"/>
            <a:ext cx="4428309" cy="14229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251999" y="3154546"/>
            <a:ext cx="3558208" cy="178154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63640" y="1601153"/>
            <a:ext cx="3546566" cy="1477328"/>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058" y="123825"/>
            <a:ext cx="5801784" cy="4351338"/>
          </a:xfrm>
        </p:spPr>
      </p:pic>
      <p:sp>
        <p:nvSpPr>
          <p:cNvPr id="5" name="文本框 4"/>
          <p:cNvSpPr txBox="1"/>
          <p:nvPr/>
        </p:nvSpPr>
        <p:spPr>
          <a:xfrm>
            <a:off x="5871754" y="123825"/>
            <a:ext cx="1460656" cy="1477328"/>
          </a:xfrm>
          <a:prstGeom prst="rect">
            <a:avLst/>
          </a:prstGeom>
          <a:noFill/>
        </p:spPr>
        <p:txBody>
          <a:bodyPr wrap="none" rtlCol="0">
            <a:spAutoFit/>
          </a:bodyPr>
          <a:lstStyle/>
          <a:p>
            <a:r>
              <a:rPr lang="zh-CN" altLang="en-US" dirty="0" smtClean="0"/>
              <a:t>等级划分：</a:t>
            </a:r>
            <a:endParaRPr lang="en-US" altLang="zh-CN" dirty="0" smtClean="0"/>
          </a:p>
          <a:p>
            <a:r>
              <a:rPr lang="en-US" altLang="zh-CN" dirty="0" smtClean="0"/>
              <a:t>0</a:t>
            </a:r>
            <a:r>
              <a:rPr lang="zh-CN" altLang="en-US" dirty="0" smtClean="0"/>
              <a:t>：极其脆弱</a:t>
            </a:r>
            <a:endParaRPr lang="en-US" altLang="zh-CN" dirty="0" smtClean="0"/>
          </a:p>
          <a:p>
            <a:r>
              <a:rPr lang="en-US" altLang="zh-CN" dirty="0" smtClean="0"/>
              <a:t>1</a:t>
            </a:r>
            <a:r>
              <a:rPr lang="zh-CN" altLang="en-US" dirty="0" smtClean="0"/>
              <a:t>：脆弱</a:t>
            </a:r>
            <a:endParaRPr lang="en-US" altLang="zh-CN" dirty="0" smtClean="0"/>
          </a:p>
          <a:p>
            <a:r>
              <a:rPr lang="en-US" altLang="zh-CN" dirty="0" smtClean="0"/>
              <a:t>2</a:t>
            </a:r>
            <a:r>
              <a:rPr lang="zh-CN" altLang="en-US" dirty="0" smtClean="0"/>
              <a:t>：比较脆弱</a:t>
            </a:r>
            <a:endParaRPr lang="en-US" altLang="zh-CN" dirty="0" smtClean="0"/>
          </a:p>
          <a:p>
            <a:r>
              <a:rPr lang="en-US" altLang="zh-CN" dirty="0" smtClean="0"/>
              <a:t>3</a:t>
            </a:r>
            <a:r>
              <a:rPr lang="zh-CN" altLang="en-US" dirty="0" smtClean="0"/>
              <a:t>：一般脆弱</a:t>
            </a:r>
            <a:endParaRPr lang="zh-CN" altLang="en-US" dirty="0"/>
          </a:p>
        </p:txBody>
      </p:sp>
      <p:sp>
        <p:nvSpPr>
          <p:cNvPr id="6" name="文本框 5"/>
          <p:cNvSpPr txBox="1"/>
          <p:nvPr/>
        </p:nvSpPr>
        <p:spPr>
          <a:xfrm>
            <a:off x="6269329" y="1601153"/>
            <a:ext cx="3468189" cy="1477328"/>
          </a:xfrm>
          <a:prstGeom prst="rect">
            <a:avLst/>
          </a:prstGeom>
          <a:noFill/>
        </p:spPr>
        <p:txBody>
          <a:bodyPr wrap="square" rtlCol="0">
            <a:spAutoFit/>
          </a:bodyPr>
          <a:lstStyle/>
          <a:p>
            <a:r>
              <a:rPr lang="en-US" altLang="zh-CN" dirty="0" smtClean="0"/>
              <a:t>0</a:t>
            </a:r>
            <a:r>
              <a:rPr lang="zh-CN" altLang="en-US" dirty="0" smtClean="0"/>
              <a:t>：黑色，可以看出相应的节点</a:t>
            </a:r>
            <a:endParaRPr lang="en-US" altLang="zh-CN" dirty="0" smtClean="0"/>
          </a:p>
          <a:p>
            <a:r>
              <a:rPr lang="zh-CN" altLang="en-US" dirty="0" smtClean="0"/>
              <a:t>不论在结构和状态方面上，指标</a:t>
            </a:r>
            <a:endParaRPr lang="en-US" altLang="zh-CN" dirty="0" smtClean="0"/>
          </a:p>
          <a:p>
            <a:r>
              <a:rPr lang="zh-CN" altLang="en-US" dirty="0" smtClean="0"/>
              <a:t>值都比较大，因此节点在内外部</a:t>
            </a:r>
            <a:endParaRPr lang="en-US" altLang="zh-CN" dirty="0" smtClean="0"/>
          </a:p>
          <a:p>
            <a:r>
              <a:rPr lang="zh-CN" altLang="en-US" dirty="0" smtClean="0"/>
              <a:t>因素影响下易出现故障，引起电</a:t>
            </a:r>
            <a:endParaRPr lang="en-US" altLang="zh-CN" dirty="0" smtClean="0"/>
          </a:p>
          <a:p>
            <a:r>
              <a:rPr lang="zh-CN" altLang="en-US" dirty="0" smtClean="0"/>
              <a:t>力系统崩溃</a:t>
            </a:r>
            <a:endParaRPr lang="zh-CN" altLang="en-US" dirty="0"/>
          </a:p>
        </p:txBody>
      </p:sp>
      <p:sp>
        <p:nvSpPr>
          <p:cNvPr id="7" name="文本框 6"/>
          <p:cNvSpPr txBox="1"/>
          <p:nvPr/>
        </p:nvSpPr>
        <p:spPr>
          <a:xfrm>
            <a:off x="6194007" y="3154547"/>
            <a:ext cx="3877985" cy="1754326"/>
          </a:xfrm>
          <a:prstGeom prst="rect">
            <a:avLst/>
          </a:prstGeom>
          <a:noFill/>
        </p:spPr>
        <p:txBody>
          <a:bodyPr wrap="none" rtlCol="0">
            <a:spAutoFit/>
          </a:bodyPr>
          <a:lstStyle/>
          <a:p>
            <a:r>
              <a:rPr lang="en-US" altLang="zh-CN" dirty="0" smtClean="0"/>
              <a:t>1</a:t>
            </a:r>
            <a:r>
              <a:rPr lang="zh-CN" altLang="en-US" dirty="0" smtClean="0"/>
              <a:t>：绿色，可以出节点在结构指标</a:t>
            </a:r>
            <a:endParaRPr lang="en-US" altLang="zh-CN" dirty="0" smtClean="0"/>
          </a:p>
          <a:p>
            <a:r>
              <a:rPr lang="zh-CN" altLang="en-US" dirty="0" smtClean="0"/>
              <a:t>值上比较大，电力系统的拓扑结构</a:t>
            </a:r>
            <a:endParaRPr lang="en-US" altLang="zh-CN" dirty="0" smtClean="0"/>
          </a:p>
          <a:p>
            <a:r>
              <a:rPr lang="zh-CN" altLang="en-US" dirty="0" smtClean="0"/>
              <a:t>是电能传输和系统性能的基础，在</a:t>
            </a:r>
            <a:endParaRPr lang="en-US" altLang="zh-CN" dirty="0" smtClean="0"/>
          </a:p>
          <a:p>
            <a:r>
              <a:rPr lang="zh-CN" altLang="en-US" dirty="0" smtClean="0"/>
              <a:t>电网潮流中承担的潮流应力比较大，</a:t>
            </a:r>
            <a:endParaRPr lang="en-US" altLang="zh-CN" dirty="0" smtClean="0"/>
          </a:p>
          <a:p>
            <a:r>
              <a:rPr lang="zh-CN" altLang="en-US" dirty="0" smtClean="0"/>
              <a:t>当这些节点遭遇故障时，对电网的</a:t>
            </a:r>
            <a:endParaRPr lang="en-US" altLang="zh-CN" dirty="0" smtClean="0"/>
          </a:p>
          <a:p>
            <a:r>
              <a:rPr lang="zh-CN" altLang="en-US" dirty="0" smtClean="0"/>
              <a:t>运行状态会造成不可逆的影响</a:t>
            </a:r>
            <a:endParaRPr lang="zh-CN" altLang="en-US" dirty="0"/>
          </a:p>
        </p:txBody>
      </p:sp>
      <p:sp>
        <p:nvSpPr>
          <p:cNvPr id="8" name="文本框 7"/>
          <p:cNvSpPr txBox="1"/>
          <p:nvPr/>
        </p:nvSpPr>
        <p:spPr>
          <a:xfrm>
            <a:off x="6021976" y="5040638"/>
            <a:ext cx="4728754" cy="1477328"/>
          </a:xfrm>
          <a:prstGeom prst="rect">
            <a:avLst/>
          </a:prstGeom>
          <a:noFill/>
        </p:spPr>
        <p:txBody>
          <a:bodyPr wrap="square" rtlCol="0">
            <a:spAutoFit/>
          </a:bodyPr>
          <a:lstStyle/>
          <a:p>
            <a:r>
              <a:rPr lang="en-US" altLang="zh-CN" dirty="0" smtClean="0"/>
              <a:t>2</a:t>
            </a:r>
            <a:r>
              <a:rPr lang="zh-CN" altLang="en-US" dirty="0" smtClean="0"/>
              <a:t>：红色，这部分节点中，状态指标值较大，</a:t>
            </a:r>
            <a:endParaRPr lang="en-US" altLang="zh-CN" dirty="0" smtClean="0"/>
          </a:p>
          <a:p>
            <a:r>
              <a:rPr lang="zh-CN" altLang="en-US" dirty="0" smtClean="0"/>
              <a:t>因此，这些节点对外部因素的扰动下，其对</a:t>
            </a:r>
            <a:endParaRPr lang="en-US" altLang="zh-CN" dirty="0" smtClean="0"/>
          </a:p>
          <a:p>
            <a:r>
              <a:rPr lang="zh-CN" altLang="en-US" dirty="0" smtClean="0"/>
              <a:t>于系统的抗干扰能力比较弱，节点的状态量</a:t>
            </a:r>
            <a:endParaRPr lang="en-US" altLang="zh-CN" dirty="0" smtClean="0"/>
          </a:p>
          <a:p>
            <a:r>
              <a:rPr lang="zh-CN" altLang="en-US" dirty="0"/>
              <a:t>会</a:t>
            </a:r>
            <a:r>
              <a:rPr lang="zh-CN" altLang="en-US" dirty="0" smtClean="0"/>
              <a:t>从额定状态极易达到临界状态，造成系统</a:t>
            </a:r>
            <a:endParaRPr lang="en-US" altLang="zh-CN" dirty="0" smtClean="0"/>
          </a:p>
          <a:p>
            <a:r>
              <a:rPr lang="zh-CN" altLang="en-US" dirty="0" smtClean="0"/>
              <a:t>失稳。</a:t>
            </a:r>
            <a:endParaRPr lang="zh-CN" altLang="en-US" dirty="0"/>
          </a:p>
        </p:txBody>
      </p:sp>
      <p:sp>
        <p:nvSpPr>
          <p:cNvPr id="9" name="文本框 8"/>
          <p:cNvSpPr txBox="1"/>
          <p:nvPr/>
        </p:nvSpPr>
        <p:spPr>
          <a:xfrm>
            <a:off x="882293" y="5185872"/>
            <a:ext cx="4801314" cy="923330"/>
          </a:xfrm>
          <a:prstGeom prst="rect">
            <a:avLst/>
          </a:prstGeom>
          <a:noFill/>
        </p:spPr>
        <p:txBody>
          <a:bodyPr wrap="none" rtlCol="0">
            <a:spAutoFit/>
          </a:bodyPr>
          <a:lstStyle/>
          <a:p>
            <a:r>
              <a:rPr lang="en-US" altLang="zh-CN" dirty="0" smtClean="0"/>
              <a:t>3</a:t>
            </a:r>
            <a:r>
              <a:rPr lang="zh-CN" altLang="en-US" dirty="0" smtClean="0"/>
              <a:t>：蓝色，这部分节点无论在状态还是结构上</a:t>
            </a:r>
            <a:endParaRPr lang="en-US" altLang="zh-CN" dirty="0" smtClean="0"/>
          </a:p>
          <a:p>
            <a:r>
              <a:rPr lang="zh-CN" altLang="en-US" dirty="0" smtClean="0"/>
              <a:t>其指标值都较小，因此其抗干扰能力以及受影</a:t>
            </a:r>
            <a:endParaRPr lang="en-US" altLang="zh-CN" dirty="0" smtClean="0"/>
          </a:p>
          <a:p>
            <a:r>
              <a:rPr lang="zh-CN" altLang="en-US" dirty="0" smtClean="0"/>
              <a:t>响程度都比较强。属于一般脆弱等级。</a:t>
            </a:r>
            <a:endParaRPr lang="zh-CN" altLang="en-US" dirty="0"/>
          </a:p>
        </p:txBody>
      </p:sp>
    </p:spTree>
    <p:extLst>
      <p:ext uri="{BB962C8B-B14F-4D97-AF65-F5344CB8AC3E}">
        <p14:creationId xmlns:p14="http://schemas.microsoft.com/office/powerpoint/2010/main" val="351568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故障模型</a:t>
            </a:r>
            <a:endParaRPr lang="zh-CN" altLang="en-US" b="1" dirty="0"/>
          </a:p>
        </p:txBody>
      </p:sp>
      <p:sp>
        <p:nvSpPr>
          <p:cNvPr id="3" name="内容占位符 2"/>
          <p:cNvSpPr>
            <a:spLocks noGrp="1"/>
          </p:cNvSpPr>
          <p:nvPr>
            <p:ph idx="1"/>
          </p:nvPr>
        </p:nvSpPr>
        <p:spPr/>
        <p:txBody>
          <a:bodyPr/>
          <a:lstStyle/>
          <a:p>
            <a:pPr marL="0" indent="0">
              <a:buNone/>
            </a:pPr>
            <a:r>
              <a:rPr lang="zh-CN" altLang="en-US" dirty="0" smtClean="0"/>
              <a:t>静态模型：</a:t>
            </a:r>
            <a:endParaRPr lang="en-US" altLang="zh-CN" dirty="0" smtClean="0"/>
          </a:p>
          <a:p>
            <a:pPr marL="0" indent="0">
              <a:buNone/>
            </a:pPr>
            <a:r>
              <a:rPr lang="en-US" altLang="zh-CN" dirty="0"/>
              <a:t> </a:t>
            </a:r>
            <a:r>
              <a:rPr lang="en-US" altLang="zh-CN" dirty="0" smtClean="0"/>
              <a:t>       </a:t>
            </a:r>
            <a:r>
              <a:rPr lang="zh-CN" altLang="en-US" dirty="0" smtClean="0"/>
              <a:t>整个攻击过程只按照初始统计的网络参数，并不考虑过程中节点负荷随网络结构改变而发生的动态变化。</a:t>
            </a:r>
            <a:endParaRPr lang="en-US" altLang="zh-CN" dirty="0" smtClean="0"/>
          </a:p>
          <a:p>
            <a:pPr marL="0" indent="0">
              <a:buNone/>
            </a:pPr>
            <a:endParaRPr lang="en-US" altLang="zh-CN" dirty="0" smtClean="0"/>
          </a:p>
          <a:p>
            <a:pPr marL="0" indent="0">
              <a:buNone/>
            </a:pPr>
            <a:r>
              <a:rPr lang="zh-CN" altLang="en-US" dirty="0" smtClean="0"/>
              <a:t>动态模型：</a:t>
            </a:r>
            <a:endParaRPr lang="en-US" altLang="zh-CN" dirty="0" smtClean="0"/>
          </a:p>
          <a:p>
            <a:pPr marL="0" indent="0">
              <a:buNone/>
            </a:pPr>
            <a:r>
              <a:rPr lang="en-US" altLang="zh-CN" dirty="0"/>
              <a:t> </a:t>
            </a:r>
            <a:r>
              <a:rPr lang="en-US" altLang="zh-CN" dirty="0" smtClean="0"/>
              <a:t>       </a:t>
            </a:r>
            <a:r>
              <a:rPr lang="zh-CN" altLang="en-US" dirty="0"/>
              <a:t>每</a:t>
            </a:r>
            <a:r>
              <a:rPr lang="zh-CN" altLang="en-US" dirty="0" smtClean="0"/>
              <a:t>攻击破坏一个节点以后，网络中的节点指标都会被重新计算一遍。</a:t>
            </a:r>
            <a:endParaRPr lang="zh-CN" altLang="en-US" dirty="0"/>
          </a:p>
        </p:txBody>
      </p:sp>
    </p:spTree>
    <p:extLst>
      <p:ext uri="{BB962C8B-B14F-4D97-AF65-F5344CB8AC3E}">
        <p14:creationId xmlns:p14="http://schemas.microsoft.com/office/powerpoint/2010/main" val="301544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基于复杂网络的电网拓扑模型分析</a:t>
            </a:r>
            <a:endParaRPr lang="zh-CN" altLang="en-US" b="1"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特征参数</a:t>
            </a:r>
            <a:endParaRPr lang="en-US" altLang="zh-CN" dirty="0" smtClean="0"/>
          </a:p>
          <a:p>
            <a:pPr marL="0" indent="0">
              <a:buNone/>
            </a:pPr>
            <a:r>
              <a:rPr lang="zh-CN" altLang="en-US" dirty="0" smtClean="0"/>
              <a:t>基于特征参数为后边的脆弱性指标作为理论基础</a:t>
            </a:r>
            <a:endParaRPr lang="en-US" altLang="zh-CN" dirty="0"/>
          </a:p>
          <a:p>
            <a:pPr marL="0" indent="0">
              <a:buNone/>
            </a:pPr>
            <a:endParaRPr lang="en-US" altLang="zh-CN" dirty="0"/>
          </a:p>
          <a:p>
            <a:pPr marL="0" indent="0">
              <a:buNone/>
            </a:pPr>
            <a:r>
              <a:rPr lang="en-US" altLang="zh-CN" dirty="0" smtClean="0"/>
              <a:t>2.</a:t>
            </a:r>
            <a:r>
              <a:rPr lang="zh-CN" altLang="en-US" dirty="0" smtClean="0"/>
              <a:t>复杂网络的性质验证</a:t>
            </a:r>
            <a:endParaRPr lang="en-US" altLang="zh-CN" dirty="0" smtClean="0"/>
          </a:p>
          <a:p>
            <a:pPr marL="0" indent="0">
              <a:buNone/>
            </a:pPr>
            <a:r>
              <a:rPr lang="zh-CN" altLang="en-US" dirty="0" smtClean="0"/>
              <a:t>（</a:t>
            </a:r>
            <a:r>
              <a:rPr lang="en-US" altLang="zh-CN" dirty="0" smtClean="0"/>
              <a:t>1</a:t>
            </a:r>
            <a:r>
              <a:rPr lang="zh-CN" altLang="en-US" dirty="0" smtClean="0"/>
              <a:t>）小世界性（</a:t>
            </a:r>
            <a:r>
              <a:rPr lang="en-US" altLang="zh-CN" dirty="0" smtClean="0"/>
              <a:t>2</a:t>
            </a:r>
            <a:r>
              <a:rPr lang="zh-CN" altLang="en-US" dirty="0" smtClean="0"/>
              <a:t>）无标度性</a:t>
            </a:r>
            <a:endParaRPr lang="en-US" altLang="zh-CN" dirty="0"/>
          </a:p>
          <a:p>
            <a:pPr marL="0" indent="0">
              <a:buNone/>
            </a:pPr>
            <a:endParaRPr lang="en-US" altLang="zh-CN" dirty="0" smtClean="0"/>
          </a:p>
          <a:p>
            <a:pPr marL="0" indent="0">
              <a:buNone/>
            </a:pPr>
            <a:r>
              <a:rPr lang="en-US" altLang="zh-CN" dirty="0" smtClean="0"/>
              <a:t>3</a:t>
            </a:r>
            <a:r>
              <a:rPr lang="zh-CN" altLang="en-US" dirty="0" smtClean="0"/>
              <a:t>电网拓扑模型的建立</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44792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电力系统脆弱性分析</a:t>
            </a:r>
            <a:endParaRPr lang="zh-CN" altLang="en-US" b="1"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a:t>电力</a:t>
            </a:r>
            <a:r>
              <a:rPr lang="zh-CN" altLang="en-US" dirty="0" smtClean="0"/>
              <a:t>系统脆弱性本质定义</a:t>
            </a:r>
            <a:endParaRPr lang="en-US" altLang="zh-CN" dirty="0" smtClean="0"/>
          </a:p>
          <a:p>
            <a:pPr marL="0" indent="0">
              <a:buNone/>
            </a:pPr>
            <a:r>
              <a:rPr lang="zh-CN" altLang="en-US" dirty="0" smtClean="0"/>
              <a:t>结合复杂网络理论提出自己对电力系统的理解和定义，侧重于电网对内外影响的耐受程度，进而结合电网指标量化其脆弱程度。</a:t>
            </a:r>
            <a:endParaRPr lang="en-US" altLang="zh-CN" dirty="0"/>
          </a:p>
          <a:p>
            <a:pPr marL="0" indent="0">
              <a:buNone/>
            </a:pPr>
            <a:endParaRPr lang="en-US" altLang="zh-CN" dirty="0"/>
          </a:p>
          <a:p>
            <a:pPr marL="0" indent="0">
              <a:buNone/>
            </a:pPr>
            <a:r>
              <a:rPr lang="en-US" altLang="zh-CN" dirty="0" smtClean="0"/>
              <a:t>2.</a:t>
            </a:r>
            <a:r>
              <a:rPr lang="zh-CN" altLang="en-US" dirty="0" smtClean="0"/>
              <a:t>基于复杂网络提出结构脆弱性指标</a:t>
            </a:r>
            <a:endParaRPr lang="en-US" altLang="zh-CN" dirty="0" smtClean="0"/>
          </a:p>
          <a:p>
            <a:pPr marL="0" indent="0">
              <a:buNone/>
            </a:pPr>
            <a:r>
              <a:rPr lang="zh-CN" altLang="en-US" dirty="0" smtClean="0"/>
              <a:t>（</a:t>
            </a:r>
            <a:r>
              <a:rPr lang="en-US" altLang="zh-CN" dirty="0" smtClean="0"/>
              <a:t>1</a:t>
            </a:r>
            <a:r>
              <a:rPr lang="zh-CN" altLang="en-US" dirty="0" smtClean="0"/>
              <a:t>）电气度（</a:t>
            </a:r>
            <a:r>
              <a:rPr lang="en-US" altLang="zh-CN" dirty="0" smtClean="0"/>
              <a:t>2</a:t>
            </a:r>
            <a:r>
              <a:rPr lang="zh-CN" altLang="en-US" dirty="0" smtClean="0"/>
              <a:t>）电气介数（</a:t>
            </a:r>
            <a:r>
              <a:rPr lang="en-US" altLang="zh-CN" dirty="0" smtClean="0"/>
              <a:t>3</a:t>
            </a:r>
            <a:r>
              <a:rPr lang="zh-CN" altLang="en-US" dirty="0" smtClean="0"/>
              <a:t>）电气熵（</a:t>
            </a:r>
            <a:r>
              <a:rPr lang="zh-CN" altLang="en-US" dirty="0"/>
              <a:t>暂且这么称</a:t>
            </a:r>
            <a:r>
              <a:rPr lang="zh-CN" altLang="en-US" dirty="0" smtClean="0"/>
              <a:t>）（基于复杂系统的玻尔兹曼熵）</a:t>
            </a:r>
            <a:endParaRPr lang="en-US" altLang="zh-CN" dirty="0" smtClean="0"/>
          </a:p>
          <a:p>
            <a:pPr marL="0" indent="0">
              <a:buNone/>
            </a:pPr>
            <a:r>
              <a:rPr lang="en-US" altLang="zh-CN" dirty="0" smtClean="0"/>
              <a:t>3.</a:t>
            </a:r>
            <a:r>
              <a:rPr lang="zh-CN" altLang="en-US" dirty="0" smtClean="0"/>
              <a:t>电网拓扑模型的建立</a:t>
            </a:r>
            <a:endParaRPr lang="en-US" altLang="zh-CN" dirty="0" smtClean="0"/>
          </a:p>
          <a:p>
            <a:pPr marL="0" indent="0">
              <a:buNone/>
            </a:pPr>
            <a:r>
              <a:rPr lang="zh-CN" altLang="en-US" dirty="0" smtClean="0"/>
              <a:t>基于线路的连接情况和阻抗值</a:t>
            </a:r>
            <a:endParaRPr lang="en-US" altLang="zh-CN" dirty="0" smtClean="0"/>
          </a:p>
        </p:txBody>
      </p:sp>
    </p:spTree>
    <p:extLst>
      <p:ext uri="{BB962C8B-B14F-4D97-AF65-F5344CB8AC3E}">
        <p14:creationId xmlns:p14="http://schemas.microsoft.com/office/powerpoint/2010/main" val="228389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基于连锁故障模型的电网脆弱性分析</a:t>
            </a:r>
            <a:endParaRPr lang="zh-CN" altLang="en-US" b="1" dirty="0"/>
          </a:p>
        </p:txBody>
      </p:sp>
      <p:sp>
        <p:nvSpPr>
          <p:cNvPr id="3" name="内容占位符 2"/>
          <p:cNvSpPr>
            <a:spLocks noGrp="1"/>
          </p:cNvSpPr>
          <p:nvPr>
            <p:ph idx="1"/>
          </p:nvPr>
        </p:nvSpPr>
        <p:spPr>
          <a:xfrm>
            <a:off x="838200" y="1271451"/>
            <a:ext cx="10515600" cy="4905512"/>
          </a:xfrm>
        </p:spPr>
        <p:txBody>
          <a:bodyPr>
            <a:normAutofit/>
          </a:bodyPr>
          <a:lstStyle/>
          <a:p>
            <a:pPr marL="0" indent="0">
              <a:buNone/>
            </a:pPr>
            <a:r>
              <a:rPr lang="en-US" altLang="zh-CN" dirty="0" smtClean="0"/>
              <a:t>1.</a:t>
            </a:r>
            <a:r>
              <a:rPr lang="zh-CN" altLang="en-US" dirty="0" smtClean="0"/>
              <a:t>连锁故障模型</a:t>
            </a:r>
            <a:endParaRPr lang="en-US" altLang="zh-CN" dirty="0" smtClean="0"/>
          </a:p>
          <a:p>
            <a:pPr marL="0" indent="0">
              <a:buNone/>
            </a:pPr>
            <a:r>
              <a:rPr lang="zh-CN" altLang="en-US" dirty="0" smtClean="0"/>
              <a:t>对静态模型，动态模型进行分析，选择或改进符合实际故障的模型进行故障分析</a:t>
            </a:r>
            <a:endParaRPr lang="en-US" altLang="zh-CN" dirty="0" smtClean="0"/>
          </a:p>
          <a:p>
            <a:pPr marL="0" indent="0">
              <a:buNone/>
            </a:pPr>
            <a:endParaRPr lang="en-US" altLang="zh-CN" dirty="0" smtClean="0"/>
          </a:p>
          <a:p>
            <a:pPr marL="0" indent="0">
              <a:buNone/>
            </a:pPr>
            <a:r>
              <a:rPr lang="en-US" altLang="zh-CN" dirty="0" smtClean="0"/>
              <a:t>2.</a:t>
            </a:r>
            <a:r>
              <a:rPr lang="zh-CN" altLang="en-US" dirty="0" smtClean="0"/>
              <a:t>电网运行状态指标的提出</a:t>
            </a:r>
            <a:endParaRPr lang="en-US" altLang="zh-CN" dirty="0" smtClean="0"/>
          </a:p>
          <a:p>
            <a:pPr marL="0" indent="0">
              <a:buNone/>
            </a:pPr>
            <a:r>
              <a:rPr lang="zh-CN" altLang="en-US" dirty="0"/>
              <a:t>主要</a:t>
            </a:r>
            <a:r>
              <a:rPr lang="zh-CN" altLang="en-US" dirty="0" smtClean="0"/>
              <a:t>从（</a:t>
            </a:r>
            <a:r>
              <a:rPr lang="en-US" altLang="zh-CN" dirty="0" smtClean="0"/>
              <a:t>1</a:t>
            </a:r>
            <a:r>
              <a:rPr lang="zh-CN" altLang="en-US" dirty="0" smtClean="0"/>
              <a:t>）电网传输效率和（</a:t>
            </a:r>
            <a:r>
              <a:rPr lang="en-US" altLang="zh-CN" dirty="0" smtClean="0"/>
              <a:t>2</a:t>
            </a:r>
            <a:r>
              <a:rPr lang="zh-CN" altLang="en-US" dirty="0" smtClean="0"/>
              <a:t>）电网连通性考虑</a:t>
            </a:r>
            <a:endParaRPr lang="en-US" altLang="zh-CN" dirty="0" smtClean="0"/>
          </a:p>
          <a:p>
            <a:pPr marL="0" indent="0">
              <a:buNone/>
            </a:pPr>
            <a:endParaRPr lang="en-US" altLang="zh-CN" dirty="0"/>
          </a:p>
          <a:p>
            <a:pPr marL="0" indent="0">
              <a:buNone/>
            </a:pPr>
            <a:r>
              <a:rPr lang="en-US" altLang="zh-CN" dirty="0"/>
              <a:t>3</a:t>
            </a:r>
            <a:r>
              <a:rPr lang="en-US" altLang="zh-CN" dirty="0" smtClean="0"/>
              <a:t>.</a:t>
            </a:r>
            <a:r>
              <a:rPr lang="zh-CN" altLang="en-US" dirty="0" smtClean="0"/>
              <a:t>结构脆弱性指标的融合</a:t>
            </a:r>
            <a:endParaRPr lang="en-US" altLang="zh-CN" dirty="0" smtClean="0"/>
          </a:p>
          <a:p>
            <a:pPr marL="0" indent="0">
              <a:buNone/>
            </a:pPr>
            <a:r>
              <a:rPr lang="zh-CN" altLang="en-US" dirty="0" smtClean="0"/>
              <a:t>对电气度、电气介数、电气熵进行指标融合，得到电网的结构综合指标，得到节点的重要程度</a:t>
            </a:r>
            <a:endParaRPr lang="en-US" altLang="zh-CN" dirty="0" smtClean="0"/>
          </a:p>
        </p:txBody>
      </p:sp>
    </p:spTree>
    <p:extLst>
      <p:ext uri="{BB962C8B-B14F-4D97-AF65-F5344CB8AC3E}">
        <p14:creationId xmlns:p14="http://schemas.microsoft.com/office/powerpoint/2010/main" val="23495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基于连锁故障模型的电网脆弱性分析</a:t>
            </a:r>
            <a:endParaRPr lang="zh-CN" altLang="en-US" b="1" dirty="0"/>
          </a:p>
        </p:txBody>
      </p:sp>
      <p:sp>
        <p:nvSpPr>
          <p:cNvPr id="3" name="内容占位符 2"/>
          <p:cNvSpPr>
            <a:spLocks noGrp="1"/>
          </p:cNvSpPr>
          <p:nvPr>
            <p:ph idx="1"/>
          </p:nvPr>
        </p:nvSpPr>
        <p:spPr>
          <a:xfrm>
            <a:off x="838200" y="1271451"/>
            <a:ext cx="10515600" cy="4905512"/>
          </a:xfrm>
        </p:spPr>
        <p:txBody>
          <a:bodyPr>
            <a:normAutofit/>
          </a:bodyPr>
          <a:lstStyle/>
          <a:p>
            <a:pPr marL="0" indent="0">
              <a:buNone/>
            </a:pPr>
            <a:r>
              <a:rPr lang="en-US" altLang="zh-CN" dirty="0"/>
              <a:t>4.</a:t>
            </a:r>
            <a:r>
              <a:rPr lang="zh-CN" altLang="en-US" dirty="0"/>
              <a:t>攻击策略</a:t>
            </a:r>
            <a:endParaRPr lang="en-US" altLang="zh-CN" dirty="0"/>
          </a:p>
          <a:p>
            <a:pPr marL="0" indent="0">
              <a:buNone/>
            </a:pPr>
            <a:r>
              <a:rPr lang="zh-CN" altLang="en-US" dirty="0"/>
              <a:t>攻击不同节点验证结构综合指标的合理性，通过对电网运行指标</a:t>
            </a:r>
            <a:r>
              <a:rPr lang="zh-CN" altLang="en-US" dirty="0" smtClean="0"/>
              <a:t>的</a:t>
            </a:r>
            <a:r>
              <a:rPr lang="zh-CN" altLang="en-US" dirty="0"/>
              <a:t>影响程度</a:t>
            </a:r>
            <a:r>
              <a:rPr lang="zh-CN" altLang="en-US" dirty="0" smtClean="0"/>
              <a:t>来反映不同节点对电网的影响程度，即不同节点对电网的脆弱程度，可结合指标进行脆弱程度分级</a:t>
            </a:r>
            <a:endParaRPr lang="en-US" altLang="zh-CN" dirty="0"/>
          </a:p>
          <a:p>
            <a:pPr marL="0" indent="0">
              <a:buNone/>
            </a:pPr>
            <a:endParaRPr lang="en-US" altLang="zh-CN" dirty="0" smtClean="0"/>
          </a:p>
          <a:p>
            <a:pPr marL="0" indent="0">
              <a:buNone/>
            </a:pPr>
            <a:r>
              <a:rPr lang="en-US" altLang="zh-CN" dirty="0"/>
              <a:t>5</a:t>
            </a:r>
            <a:r>
              <a:rPr lang="en-US" altLang="zh-CN" dirty="0" smtClean="0"/>
              <a:t>.</a:t>
            </a:r>
            <a:r>
              <a:rPr lang="zh-CN" altLang="en-US" dirty="0"/>
              <a:t>连锁</a:t>
            </a:r>
            <a:r>
              <a:rPr lang="zh-CN" altLang="en-US" dirty="0" smtClean="0"/>
              <a:t>故障算法</a:t>
            </a:r>
            <a:endParaRPr lang="en-US" altLang="zh-CN" dirty="0" smtClean="0"/>
          </a:p>
          <a:p>
            <a:pPr marL="0" indent="0">
              <a:buNone/>
            </a:pPr>
            <a:endParaRPr lang="en-US" altLang="zh-CN" dirty="0"/>
          </a:p>
          <a:p>
            <a:pPr marL="0" indent="0">
              <a:buNone/>
            </a:pPr>
            <a:r>
              <a:rPr lang="en-US" altLang="zh-CN" dirty="0" smtClean="0"/>
              <a:t>6.</a:t>
            </a:r>
            <a:r>
              <a:rPr lang="zh-CN" altLang="en-US" dirty="0" smtClean="0"/>
              <a:t>进行</a:t>
            </a:r>
            <a:r>
              <a:rPr lang="zh-CN" altLang="en-US" smtClean="0"/>
              <a:t>仿真分析</a:t>
            </a:r>
            <a:endParaRPr lang="en-US" altLang="zh-CN" dirty="0" smtClean="0"/>
          </a:p>
        </p:txBody>
      </p:sp>
    </p:spTree>
    <p:extLst>
      <p:ext uri="{BB962C8B-B14F-4D97-AF65-F5344CB8AC3E}">
        <p14:creationId xmlns:p14="http://schemas.microsoft.com/office/powerpoint/2010/main" val="194146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电网的结构脆弱性和状态脆弱性</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2008371"/>
            <a:ext cx="10220325" cy="2438400"/>
          </a:xfrm>
          <a:prstGeom prst="rect">
            <a:avLst/>
          </a:prstGeom>
        </p:spPr>
      </p:pic>
    </p:spTree>
    <p:extLst>
      <p:ext uri="{BB962C8B-B14F-4D97-AF65-F5344CB8AC3E}">
        <p14:creationId xmlns:p14="http://schemas.microsoft.com/office/powerpoint/2010/main" val="26766652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4811</TotalTime>
  <Words>2211</Words>
  <Application>Microsoft Office PowerPoint</Application>
  <PresentationFormat>宽屏</PresentationFormat>
  <Paragraphs>214</Paragraphs>
  <Slides>39</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47" baseType="lpstr">
      <vt:lpstr>Linux Libertine</vt:lpstr>
      <vt:lpstr>等线</vt:lpstr>
      <vt:lpstr>等线 Light</vt:lpstr>
      <vt:lpstr>宋体</vt:lpstr>
      <vt:lpstr>Arial</vt:lpstr>
      <vt:lpstr>Office 主题​​</vt:lpstr>
      <vt:lpstr>Equation</vt:lpstr>
      <vt:lpstr>Visio</vt:lpstr>
      <vt:lpstr>电力系统脆弱性研究</vt:lpstr>
      <vt:lpstr>在攻击方面</vt:lpstr>
      <vt:lpstr>蓄意攻击</vt:lpstr>
      <vt:lpstr>故障模型</vt:lpstr>
      <vt:lpstr>基于复杂网络的电网拓扑模型分析</vt:lpstr>
      <vt:lpstr>电力系统脆弱性分析</vt:lpstr>
      <vt:lpstr>基于连锁故障模型的电网脆弱性分析</vt:lpstr>
      <vt:lpstr>基于连锁故障模型的电网脆弱性分析</vt:lpstr>
      <vt:lpstr>电网的结构脆弱性和状态脆弱性</vt:lpstr>
      <vt:lpstr>临界阈值模型</vt:lpstr>
      <vt:lpstr>电力系统的数学描述</vt:lpstr>
      <vt:lpstr>结构指标数学描述（宏观的定义）</vt:lpstr>
      <vt:lpstr>状态的数学描述（从潮流流向的角度）宏观</vt:lpstr>
      <vt:lpstr>从结构脆弱性指标确定攻击策略</vt:lpstr>
      <vt:lpstr>从结构脆弱性指标确定攻击策略</vt:lpstr>
      <vt:lpstr>电网的状态指标</vt:lpstr>
      <vt:lpstr>攻击策略</vt:lpstr>
      <vt:lpstr>电网连锁故障</vt:lpstr>
      <vt:lpstr>指标融合方法</vt:lpstr>
      <vt:lpstr>PowerPoint 演示文稿</vt:lpstr>
      <vt:lpstr>PowerPoint 演示文稿</vt:lpstr>
      <vt:lpstr>状态脆弱性及其模型（微观描述）</vt:lpstr>
      <vt:lpstr>结构脆弱性及其模型</vt:lpstr>
      <vt:lpstr>状态脆弱性研究方法</vt:lpstr>
      <vt:lpstr>指标融合方法方面</vt:lpstr>
      <vt:lpstr>灵敏度指标</vt:lpstr>
      <vt:lpstr>电网的功率损耗</vt:lpstr>
      <vt:lpstr>临界点-负荷节点最大有功功率裕度</vt:lpstr>
      <vt:lpstr>PowerPoint 演示文稿</vt:lpstr>
      <vt:lpstr>PowerPoint 演示文稿</vt:lpstr>
      <vt:lpstr>负荷节点的功率变化对电网功率损耗的灵敏度</vt:lpstr>
      <vt:lpstr>PowerPoint 演示文稿</vt:lpstr>
      <vt:lpstr>PowerPoint 演示文稿</vt:lpstr>
      <vt:lpstr>PowerPoint 演示文稿</vt:lpstr>
      <vt:lpstr>PowerPoint 演示文稿</vt:lpstr>
      <vt:lpstr>1.3.4.9负荷节点在平衡点处的灵敏度趋势</vt:lpstr>
      <vt:lpstr>电力系统脆弱性研究分析</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电力系统脆弱性研究</dc:title>
  <dc:creator>李 炅聪</dc:creator>
  <cp:lastModifiedBy>LJC</cp:lastModifiedBy>
  <cp:revision>90</cp:revision>
  <dcterms:created xsi:type="dcterms:W3CDTF">2019-03-26T07:19:15Z</dcterms:created>
  <dcterms:modified xsi:type="dcterms:W3CDTF">2019-09-20T08:55:12Z</dcterms:modified>
</cp:coreProperties>
</file>