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1" r:id="rId1"/>
  </p:sldMasterIdLst>
  <p:notesMasterIdLst>
    <p:notesMasterId r:id="rId28"/>
  </p:notesMasterIdLst>
  <p:sldIdLst>
    <p:sldId id="256" r:id="rId2"/>
    <p:sldId id="257" r:id="rId3"/>
    <p:sldId id="258" r:id="rId4"/>
    <p:sldId id="339" r:id="rId5"/>
    <p:sldId id="304" r:id="rId6"/>
    <p:sldId id="312" r:id="rId7"/>
    <p:sldId id="329" r:id="rId8"/>
    <p:sldId id="330" r:id="rId9"/>
    <p:sldId id="341" r:id="rId10"/>
    <p:sldId id="344" r:id="rId11"/>
    <p:sldId id="331" r:id="rId12"/>
    <p:sldId id="332" r:id="rId13"/>
    <p:sldId id="342" r:id="rId14"/>
    <p:sldId id="343" r:id="rId15"/>
    <p:sldId id="310" r:id="rId16"/>
    <p:sldId id="340" r:id="rId17"/>
    <p:sldId id="275" r:id="rId18"/>
    <p:sldId id="314" r:id="rId19"/>
    <p:sldId id="320" r:id="rId20"/>
    <p:sldId id="335" r:id="rId21"/>
    <p:sldId id="336" r:id="rId22"/>
    <p:sldId id="337" r:id="rId23"/>
    <p:sldId id="345" r:id="rId24"/>
    <p:sldId id="338" r:id="rId25"/>
    <p:sldId id="315" r:id="rId26"/>
    <p:sldId id="31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44" autoAdjust="0"/>
  </p:normalViewPr>
  <p:slideViewPr>
    <p:cSldViewPr snapToGrid="0" snapToObjects="1">
      <p:cViewPr varScale="1">
        <p:scale>
          <a:sx n="99" d="100"/>
          <a:sy n="99" d="100"/>
        </p:scale>
        <p:origin x="19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47229-83A2-4A4A-B0AC-6CAEB82C59AF}" type="datetimeFigureOut">
              <a:rPr lang="zh-CN" altLang="en-US" smtClean="0"/>
              <a:pPr/>
              <a:t>2020/11/13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3A883-AB70-40F4-9180-565323D022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63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3A883-AB70-40F4-9180-565323D022C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678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3A883-AB70-40F4-9180-565323D022C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523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3A883-AB70-40F4-9180-565323D022C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730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use</a:t>
            </a:r>
            <a:r>
              <a:rPr lang="en-US" altLang="zh-CN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3A883-AB70-40F4-9180-565323D022C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79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use</a:t>
            </a:r>
            <a:r>
              <a:rPr lang="en-US" altLang="zh-CN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3A883-AB70-40F4-9180-565323D022C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81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3A883-AB70-40F4-9180-565323D022C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362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3A883-AB70-40F4-9180-565323D022C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097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3A883-AB70-40F4-9180-565323D022C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374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3A883-AB70-40F4-9180-565323D022C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405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3A883-AB70-40F4-9180-565323D022C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107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3A883-AB70-40F4-9180-565323D022C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526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3A883-AB70-40F4-9180-565323D022C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15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3A883-AB70-40F4-9180-565323D022C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218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  <p:sldLayoutId id="2147483879" r:id="rId18"/>
    <p:sldLayoutId id="2147483880" r:id="rId19"/>
    <p:sldLayoutId id="2147483881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系统软件应用综合实验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364653"/>
            <a:ext cx="4038600" cy="1101579"/>
          </a:xfrm>
        </p:spPr>
        <p:txBody>
          <a:bodyPr>
            <a:noAutofit/>
          </a:bodyPr>
          <a:lstStyle/>
          <a:p>
            <a:r>
              <a:rPr lang="zh-CN" altLang="en-US" sz="2000" dirty="0" smtClean="0"/>
              <a:t>李琳   </a:t>
            </a:r>
            <a:r>
              <a:rPr lang="en-US" altLang="zh-CN" sz="2000" smtClean="0"/>
              <a:t>linli@whut.edu.cn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计算机科学与技术学院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652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303867"/>
            <a:ext cx="7556313" cy="4445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CN" altLang="en-US" dirty="0" smtClean="0"/>
              <a:t>存储过程可以有输入和输出参数</a:t>
            </a:r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delimiter $$</a:t>
            </a:r>
          </a:p>
          <a:p>
            <a:pPr>
              <a:buNone/>
            </a:pPr>
            <a:r>
              <a:rPr lang="en-US" altLang="zh-CN" dirty="0" smtClean="0"/>
              <a:t>create procedure </a:t>
            </a:r>
            <a:r>
              <a:rPr lang="en-US" altLang="zh-CN" dirty="0" err="1" smtClean="0"/>
              <a:t>pro_add</a:t>
            </a:r>
            <a:r>
              <a:rPr lang="en-US" altLang="zh-CN" dirty="0" smtClean="0"/>
              <a:t>(a </a:t>
            </a:r>
            <a:r>
              <a:rPr lang="en-US" altLang="zh-CN" dirty="0" err="1" smtClean="0"/>
              <a:t>int,b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int,</a:t>
            </a:r>
            <a:r>
              <a:rPr lang="en-US" altLang="zh-CN" dirty="0" err="1" smtClean="0">
                <a:solidFill>
                  <a:srgbClr val="FF0000"/>
                </a:solidFill>
              </a:rPr>
              <a:t>out</a:t>
            </a:r>
            <a:r>
              <a:rPr lang="en-US" altLang="zh-CN" dirty="0" smtClean="0"/>
              <a:t> 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begin</a:t>
            </a:r>
          </a:p>
          <a:p>
            <a:pPr>
              <a:buNone/>
            </a:pPr>
            <a:r>
              <a:rPr lang="en-US" altLang="zh-CN" dirty="0" smtClean="0"/>
              <a:t>   set c=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end$$</a:t>
            </a:r>
          </a:p>
          <a:p>
            <a:pPr>
              <a:buNone/>
            </a:pPr>
            <a:r>
              <a:rPr lang="en-US" altLang="zh-CN" dirty="0" smtClean="0"/>
              <a:t>delimiter ;</a:t>
            </a:r>
          </a:p>
          <a:p>
            <a:pPr>
              <a:buNone/>
            </a:pPr>
            <a:r>
              <a:rPr lang="zh-CN" altLang="en-US" dirty="0" smtClean="0"/>
              <a:t>调用过程：</a:t>
            </a:r>
            <a:br>
              <a:rPr lang="zh-CN" altLang="en-US" dirty="0" smtClean="0"/>
            </a:br>
            <a:r>
              <a:rPr lang="en-US" altLang="zh-CN" dirty="0" smtClean="0"/>
              <a:t>call </a:t>
            </a:r>
            <a:r>
              <a:rPr lang="en-US" altLang="zh-CN" dirty="0" err="1" smtClean="0"/>
              <a:t>pro_add</a:t>
            </a:r>
            <a:r>
              <a:rPr lang="en-US" altLang="zh-CN" dirty="0" smtClean="0"/>
              <a:t>(1,2,</a:t>
            </a:r>
            <a:r>
              <a:rPr lang="en-US" altLang="zh-CN" dirty="0" smtClean="0">
                <a:solidFill>
                  <a:srgbClr val="FF0000"/>
                </a:solidFill>
              </a:rPr>
              <a:t>@sum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select @sum;</a:t>
            </a:r>
            <a:endParaRPr lang="zh-CN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3.1</a:t>
            </a:r>
            <a:r>
              <a:rPr lang="zh-CN" altLang="en-US" dirty="0">
                <a:latin typeface="宋体"/>
                <a:cs typeface="宋体"/>
              </a:rPr>
              <a:t> 存储过程实验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3.1</a:t>
            </a:r>
            <a:r>
              <a:rPr lang="zh-CN" altLang="en-US" dirty="0">
                <a:latin typeface="宋体"/>
                <a:cs typeface="宋体"/>
              </a:rPr>
              <a:t> 存储过程实验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存储过程体中的语句规范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局部变量：</a:t>
            </a:r>
            <a:r>
              <a:rPr lang="en-US" altLang="zh-CN" dirty="0" smtClean="0"/>
              <a:t>DECLARE</a:t>
            </a:r>
            <a:r>
              <a:rPr lang="zh-CN" altLang="en-US" dirty="0" smtClean="0"/>
              <a:t> 变量名 类型 </a:t>
            </a:r>
            <a:r>
              <a:rPr lang="en-US" altLang="zh-CN" dirty="0" smtClean="0"/>
              <a:t>[</a:t>
            </a:r>
            <a:r>
              <a:rPr lang="zh-CN" altLang="en-US" dirty="0" smtClean="0"/>
              <a:t>默认值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赋值语句：</a:t>
            </a:r>
            <a:r>
              <a:rPr lang="en-US" altLang="zh-CN" dirty="0" smtClean="0"/>
              <a:t>SET  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 = 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SELECT</a:t>
            </a:r>
            <a:r>
              <a:rPr lang="zh-CN" altLang="en-US" dirty="0" smtClean="0"/>
              <a:t>语句赋值：</a:t>
            </a:r>
            <a:r>
              <a:rPr lang="en-US" altLang="zh-CN" dirty="0" smtClean="0"/>
              <a:t>SELECT </a:t>
            </a:r>
            <a:r>
              <a:rPr lang="zh-CN" altLang="en-US" dirty="0" smtClean="0"/>
              <a:t>列名 </a:t>
            </a:r>
            <a:r>
              <a:rPr lang="en-US" altLang="zh-CN" dirty="0" smtClean="0"/>
              <a:t>INTO 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 FROM … WHERE…;</a:t>
            </a:r>
          </a:p>
          <a:p>
            <a:pPr lvl="1"/>
            <a:r>
              <a:rPr lang="zh-CN" altLang="en-US" dirty="0" smtClean="0"/>
              <a:t>流程控制一 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语句：</a:t>
            </a:r>
            <a:endParaRPr lang="en-US" altLang="zh-CN" dirty="0" smtClean="0"/>
          </a:p>
          <a:p>
            <a:pPr marL="228600" lvl="1" indent="0">
              <a:buNone/>
            </a:pPr>
            <a:r>
              <a:rPr lang="en-US" altLang="zh-CN" dirty="0" smtClean="0"/>
              <a:t>IF </a:t>
            </a:r>
            <a:r>
              <a:rPr lang="zh-CN" altLang="en-US" dirty="0" smtClean="0"/>
              <a:t>条件 </a:t>
            </a:r>
            <a:r>
              <a:rPr lang="en-US" altLang="zh-CN" dirty="0" smtClean="0"/>
              <a:t>THEN 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marL="228600" lvl="1" indent="0">
              <a:buNone/>
            </a:pPr>
            <a:r>
              <a:rPr lang="en-US" altLang="zh-CN" dirty="0" smtClean="0"/>
              <a:t>[ELSEIF </a:t>
            </a:r>
            <a:r>
              <a:rPr lang="zh-CN" altLang="en-US" dirty="0" smtClean="0"/>
              <a:t>条件 </a:t>
            </a:r>
            <a:r>
              <a:rPr lang="en-US" altLang="zh-CN" dirty="0" smtClean="0"/>
              <a:t>THEN</a:t>
            </a:r>
            <a:r>
              <a:rPr lang="zh-CN" altLang="en-US" dirty="0" smtClean="0"/>
              <a:t> 语句</a:t>
            </a:r>
            <a:r>
              <a:rPr lang="en-US" altLang="zh-CN" dirty="0" smtClean="0"/>
              <a:t>]</a:t>
            </a:r>
          </a:p>
          <a:p>
            <a:pPr marL="228600" lvl="1" indent="0">
              <a:buNone/>
            </a:pPr>
            <a:r>
              <a:rPr lang="en-US" altLang="zh-CN" dirty="0" smtClean="0"/>
              <a:t>[ELSE 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]</a:t>
            </a:r>
          </a:p>
          <a:p>
            <a:pPr marL="228600" lvl="1" indent="0">
              <a:buNone/>
            </a:pPr>
            <a:r>
              <a:rPr lang="en-US" altLang="zh-CN" dirty="0" smtClean="0"/>
              <a:t>END IF</a:t>
            </a:r>
          </a:p>
          <a:p>
            <a:pPr marL="2286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74773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3.1</a:t>
            </a:r>
            <a:r>
              <a:rPr lang="zh-CN" altLang="en-US" dirty="0">
                <a:latin typeface="宋体"/>
                <a:cs typeface="宋体"/>
              </a:rPr>
              <a:t> 存储过程实验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存储过程体中的语句规范（续）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流程控制二 循环语句：</a:t>
            </a:r>
            <a:endParaRPr lang="en-US" altLang="zh-CN" dirty="0" smtClean="0"/>
          </a:p>
          <a:p>
            <a:pPr marL="228600" lvl="1" indent="0">
              <a:buNone/>
            </a:pPr>
            <a:r>
              <a:rPr lang="en-US" altLang="zh-CN" dirty="0" smtClean="0"/>
              <a:t>WHILE </a:t>
            </a:r>
            <a:r>
              <a:rPr lang="zh-CN" altLang="en-US" dirty="0" smtClean="0"/>
              <a:t>条件 </a:t>
            </a:r>
            <a:r>
              <a:rPr lang="en-US" altLang="zh-CN" dirty="0" smtClean="0"/>
              <a:t>DO</a:t>
            </a:r>
          </a:p>
          <a:p>
            <a:pPr marL="2286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marL="228600" lvl="1" indent="0">
              <a:buNone/>
            </a:pPr>
            <a:r>
              <a:rPr lang="en-US" altLang="zh-CN" dirty="0" smtClean="0"/>
              <a:t>END WHILE</a:t>
            </a:r>
          </a:p>
          <a:p>
            <a:pPr marL="228600" lvl="1" indent="0">
              <a:buNone/>
            </a:pPr>
            <a:endParaRPr lang="en-US" altLang="zh-CN" dirty="0"/>
          </a:p>
          <a:p>
            <a:pPr marL="228600" lvl="1" indent="0">
              <a:buNone/>
            </a:pPr>
            <a:r>
              <a:rPr lang="en-US" altLang="zh-CN" dirty="0" smtClean="0"/>
              <a:t>REPEAT</a:t>
            </a:r>
          </a:p>
          <a:p>
            <a:pPr marL="2286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marL="2286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UNTIL </a:t>
            </a:r>
            <a:r>
              <a:rPr lang="zh-CN" altLang="en-US" dirty="0" smtClean="0"/>
              <a:t>条件</a:t>
            </a:r>
            <a:endParaRPr lang="en-US" altLang="zh-CN" dirty="0" smtClean="0"/>
          </a:p>
          <a:p>
            <a:pPr marL="228600" lvl="1" indent="0">
              <a:buNone/>
            </a:pPr>
            <a:r>
              <a:rPr lang="en-US" altLang="zh-CN" dirty="0" smtClean="0"/>
              <a:t>END REPEAT</a:t>
            </a:r>
          </a:p>
          <a:p>
            <a:pPr marL="228600" lvl="1" indent="0">
              <a:buNone/>
            </a:pPr>
            <a:endParaRPr lang="en-US" altLang="zh-CN" dirty="0" smtClean="0"/>
          </a:p>
          <a:p>
            <a:pPr marL="228600" lvl="1" indent="0">
              <a:buNone/>
            </a:pPr>
            <a:r>
              <a:rPr lang="en-US" altLang="zh-CN" dirty="0" smtClean="0"/>
              <a:t>LOOP</a:t>
            </a:r>
          </a:p>
          <a:p>
            <a:pPr marL="2286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marL="228600" lvl="1" indent="0">
              <a:buNone/>
            </a:pPr>
            <a:r>
              <a:rPr lang="en-US" altLang="zh-CN" dirty="0" smtClean="0"/>
              <a:t>END LOOP</a:t>
            </a:r>
          </a:p>
        </p:txBody>
      </p:sp>
    </p:spTree>
    <p:extLst>
      <p:ext uri="{BB962C8B-B14F-4D97-AF65-F5344CB8AC3E}">
        <p14:creationId xmlns:p14="http://schemas.microsoft.com/office/powerpoint/2010/main" val="3511903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3.1</a:t>
            </a:r>
            <a:r>
              <a:rPr lang="zh-CN" altLang="en-US" dirty="0">
                <a:latin typeface="宋体"/>
                <a:cs typeface="宋体"/>
              </a:rPr>
              <a:t> 存储过程实验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541" y="1320800"/>
            <a:ext cx="7556313" cy="4144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存储过程的删除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DROP PROCEDURE</a:t>
            </a:r>
            <a:r>
              <a:rPr lang="zh-CN" altLang="en-US" dirty="0" smtClean="0"/>
              <a:t>语句删除存储过程，语法格式为：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DROP PROCEDURE [IF EXISTS] </a:t>
            </a:r>
            <a:r>
              <a:rPr lang="zh-CN" altLang="en-US" dirty="0" smtClean="0"/>
              <a:t>存储过程名</a:t>
            </a:r>
            <a:r>
              <a:rPr lang="en-US" altLang="zh-CN" dirty="0" smtClean="0"/>
              <a:t>;</a:t>
            </a:r>
          </a:p>
        </p:txBody>
      </p:sp>
      <p:sp>
        <p:nvSpPr>
          <p:cNvPr id="4" name="矩形 3"/>
          <p:cNvSpPr/>
          <p:nvPr/>
        </p:nvSpPr>
        <p:spPr>
          <a:xfrm>
            <a:off x="608541" y="3200904"/>
            <a:ext cx="51610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show procedure status like 'd%' \G;</a:t>
            </a:r>
          </a:p>
          <a:p>
            <a:endParaRPr lang="en-US" altLang="zh-CN" sz="2400" dirty="0" smtClean="0">
              <a:solidFill>
                <a:srgbClr val="0070C0"/>
              </a:solidFill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</a:rPr>
              <a:t>drop procedure 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delete_student</a:t>
            </a:r>
            <a:r>
              <a:rPr lang="en-US" altLang="zh-CN" sz="2400" dirty="0" smtClean="0">
                <a:solidFill>
                  <a:srgbClr val="0070C0"/>
                </a:solidFill>
              </a:rPr>
              <a:t>;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8474" y="5234930"/>
            <a:ext cx="5503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查看存储过程   </a:t>
            </a:r>
            <a:r>
              <a:rPr lang="en-US" altLang="zh-CN" sz="2400" dirty="0" smtClean="0"/>
              <a:t>show procedure status;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706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0"/>
            <a:ext cx="7556313" cy="1116106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3.1</a:t>
            </a:r>
            <a:r>
              <a:rPr lang="zh-CN" altLang="en-US" dirty="0">
                <a:latin typeface="宋体"/>
                <a:cs typeface="宋体"/>
              </a:rPr>
              <a:t> 存储过程实验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541866"/>
            <a:ext cx="7556313" cy="219286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存储过程</a:t>
            </a:r>
            <a:r>
              <a:rPr lang="en-US" altLang="zh-CN" dirty="0" smtClean="0"/>
              <a:t>VS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函数</a:t>
            </a:r>
            <a:r>
              <a:rPr lang="zh-CN" altLang="en-US" dirty="0" smtClean="0"/>
              <a:t>的参数列表</a:t>
            </a:r>
            <a:r>
              <a:rPr lang="zh-CN" altLang="en-US" dirty="0" smtClean="0">
                <a:solidFill>
                  <a:srgbClr val="FF0000"/>
                </a:solidFill>
              </a:rPr>
              <a:t>只有输入</a:t>
            </a:r>
            <a:r>
              <a:rPr lang="zh-CN" altLang="en-US" dirty="0" smtClean="0"/>
              <a:t>参数，存储过程可以有输入参数、输出参数、可输入输出的参数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函数有</a:t>
            </a:r>
            <a:r>
              <a:rPr lang="zh-CN" altLang="en-US" dirty="0" smtClean="0">
                <a:solidFill>
                  <a:srgbClr val="FF0000"/>
                </a:solidFill>
              </a:rPr>
              <a:t>只能返回一个</a:t>
            </a:r>
            <a:r>
              <a:rPr lang="zh-CN" altLang="en-US" dirty="0" smtClean="0"/>
              <a:t>变量的限制，存储过程可以返回多个变量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函数可以嵌入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中使用，如在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语句中调用，存储过程不能</a:t>
            </a:r>
            <a:endParaRPr lang="en-US" altLang="zh-CN" dirty="0"/>
          </a:p>
          <a:p>
            <a:pPr lvl="1"/>
            <a:r>
              <a:rPr lang="zh-CN" altLang="en-US" dirty="0" smtClean="0"/>
              <a:t>除此之外，两者本质一致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1332" y="2734733"/>
            <a:ext cx="72334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函数定义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delimiter $$</a:t>
            </a:r>
          </a:p>
          <a:p>
            <a:r>
              <a:rPr lang="en-US" altLang="zh-CN" dirty="0" smtClean="0"/>
              <a:t>create function </a:t>
            </a:r>
            <a:r>
              <a:rPr lang="en-US" altLang="zh-CN" dirty="0" err="1" smtClean="0"/>
              <a:t>fun_test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f_studentkey</a:t>
            </a:r>
            <a:r>
              <a:rPr lang="en-US" altLang="zh-CN" dirty="0" smtClean="0"/>
              <a:t> char(6))</a:t>
            </a:r>
          </a:p>
          <a:p>
            <a:r>
              <a:rPr lang="en-US" altLang="zh-CN" dirty="0" smtClean="0"/>
              <a:t>returns char(8)</a:t>
            </a:r>
          </a:p>
          <a:p>
            <a:r>
              <a:rPr lang="en-US" altLang="zh-CN" dirty="0" smtClean="0"/>
              <a:t>begin</a:t>
            </a:r>
          </a:p>
          <a:p>
            <a:r>
              <a:rPr lang="en-US" altLang="zh-CN" dirty="0" smtClean="0"/>
              <a:t>return (select name from student where </a:t>
            </a:r>
            <a:r>
              <a:rPr lang="en-US" altLang="zh-CN" dirty="0" err="1" smtClean="0"/>
              <a:t>studentkey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f_studentkey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end</a:t>
            </a:r>
          </a:p>
          <a:p>
            <a:r>
              <a:rPr lang="en-US" altLang="zh-CN" dirty="0" smtClean="0"/>
              <a:t>$$</a:t>
            </a:r>
          </a:p>
          <a:p>
            <a:r>
              <a:rPr lang="en-US" altLang="zh-CN" dirty="0" smtClean="0"/>
              <a:t>delimiter ;</a:t>
            </a:r>
          </a:p>
          <a:p>
            <a:r>
              <a:rPr lang="zh-CN" altLang="en-US" b="1" dirty="0" smtClean="0">
                <a:solidFill>
                  <a:srgbClr val="C00000"/>
                </a:solidFill>
              </a:rPr>
              <a:t>函数调用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select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fun_test</a:t>
            </a:r>
            <a:r>
              <a:rPr lang="en-US" altLang="zh-CN" dirty="0" smtClean="0"/>
              <a:t>('081241');</a:t>
            </a:r>
          </a:p>
          <a:p>
            <a:r>
              <a:rPr lang="zh-CN" altLang="en-US" b="1" dirty="0" smtClean="0">
                <a:solidFill>
                  <a:srgbClr val="C00000"/>
                </a:solidFill>
              </a:rPr>
              <a:t>函数删除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 drop function </a:t>
            </a:r>
            <a:r>
              <a:rPr lang="en-US" altLang="zh-CN" dirty="0" err="1" smtClean="0"/>
              <a:t>fun_test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122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3.1</a:t>
            </a:r>
            <a:r>
              <a:rPr lang="zh-CN" altLang="en-US" dirty="0">
                <a:latin typeface="宋体"/>
                <a:cs typeface="宋体"/>
              </a:rPr>
              <a:t> 存储过程实验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三、实验任务</a:t>
            </a:r>
          </a:p>
          <a:p>
            <a:r>
              <a:rPr lang="zh-CN" altLang="en-US" dirty="0" smtClean="0"/>
              <a:t>创建一个存储过程，计算</a:t>
            </a:r>
            <a:r>
              <a:rPr lang="en-US" altLang="zh-CN" dirty="0" smtClean="0"/>
              <a:t>employee</a:t>
            </a:r>
            <a:r>
              <a:rPr lang="zh-CN" altLang="en-US" dirty="0" smtClean="0"/>
              <a:t>表中的员工人数，并存储到一个局部变量中，调用存储过程，并查看该变量结果（使用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@variable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创建一个存储过程，比较两个员工的实际收入，若前者比后者高就输出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，否则输出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，员工用其员工编号识别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87638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3.1</a:t>
            </a:r>
            <a:r>
              <a:rPr lang="zh-CN" altLang="en-US" dirty="0">
                <a:latin typeface="宋体"/>
                <a:cs typeface="宋体"/>
              </a:rPr>
              <a:t> 存储过程实验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三、实验任务</a:t>
            </a:r>
            <a:endParaRPr lang="en-US" dirty="0"/>
          </a:p>
          <a:p>
            <a:r>
              <a:rPr lang="zh-CN" altLang="en-US" dirty="0" smtClean="0"/>
              <a:t>思考与练习</a:t>
            </a:r>
            <a:endParaRPr lang="en-US" altLang="zh-CN" dirty="0" smtClean="0"/>
          </a:p>
          <a:p>
            <a:pPr lvl="1"/>
            <a:r>
              <a:rPr lang="zh-CN" altLang="en-US" dirty="0"/>
              <a:t>研究</a:t>
            </a:r>
            <a:r>
              <a:rPr lang="en-US" altLang="zh-CN" dirty="0"/>
              <a:t>dataset3</a:t>
            </a:r>
            <a:r>
              <a:rPr lang="zh-CN" altLang="en-US" dirty="0"/>
              <a:t>中的</a:t>
            </a:r>
            <a:r>
              <a:rPr lang="en-US" altLang="zh-CN" dirty="0" err="1"/>
              <a:t>insertOrders.sql</a:t>
            </a:r>
            <a:r>
              <a:rPr lang="zh-CN" altLang="en-US" dirty="0"/>
              <a:t>和</a:t>
            </a:r>
            <a:r>
              <a:rPr lang="en-US" altLang="zh-CN" dirty="0" err="1"/>
              <a:t>insertPartSupp.sql</a:t>
            </a:r>
            <a:r>
              <a:rPr lang="zh-CN" altLang="en-US" dirty="0"/>
              <a:t>两个存储过程文件，分析其产生数据</a:t>
            </a:r>
            <a:r>
              <a:rPr lang="zh-CN" altLang="en-US" dirty="0" smtClean="0"/>
              <a:t>的原理以及存储过程主体语句</a:t>
            </a:r>
            <a:r>
              <a:rPr lang="zh-CN" altLang="en-US" dirty="0"/>
              <a:t>功能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2908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3.1</a:t>
            </a:r>
            <a:r>
              <a:rPr lang="zh-CN" altLang="en-US" dirty="0">
                <a:latin typeface="宋体"/>
                <a:cs typeface="宋体"/>
              </a:rPr>
              <a:t> 存储过程实验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四、实验报告要求</a:t>
            </a:r>
            <a:endParaRPr lang="en-US" altLang="zh-CN" dirty="0" smtClean="0"/>
          </a:p>
          <a:p>
            <a:r>
              <a:rPr lang="zh-CN" altLang="en-US" dirty="0" smtClean="0"/>
              <a:t>使用实例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完成实验任务，列出相应的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语句或脚本文件，调试通过并顺利执行存储过程。</a:t>
            </a:r>
            <a:endParaRPr lang="en-US" altLang="zh-CN" dirty="0" smtClean="0"/>
          </a:p>
          <a:p>
            <a:r>
              <a:rPr lang="zh-CN" altLang="en-US" dirty="0"/>
              <a:t>研究思考问题</a:t>
            </a:r>
            <a:r>
              <a:rPr lang="zh-CN" altLang="en-US"/>
              <a:t>，</a:t>
            </a:r>
            <a:r>
              <a:rPr lang="zh-CN" altLang="en-US" smtClean="0"/>
              <a:t>写出思考结果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5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zh-CN" altLang="zh-CN" dirty="0"/>
              <a:t>3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.2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 触发器实验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一、实验目的</a:t>
            </a:r>
            <a:endParaRPr lang="en-US" altLang="zh-CN" dirty="0" smtClean="0"/>
          </a:p>
          <a:p>
            <a:r>
              <a:rPr lang="zh-CN" altLang="en-US" dirty="0" smtClean="0"/>
              <a:t>掌握数据库触发器的设计和使用方法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二、实验内容</a:t>
            </a:r>
          </a:p>
          <a:p>
            <a:r>
              <a:rPr lang="zh-CN" altLang="en-US" dirty="0" smtClean="0"/>
              <a:t>完成触发器设计任务，理解触发器的作用和执行原理，验证触发器的有效性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04069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zh-CN" dirty="0"/>
              <a:t>3</a:t>
            </a:r>
            <a:r>
              <a:rPr lang="en-US" altLang="zh-CN" dirty="0">
                <a:latin typeface="宋体"/>
                <a:cs typeface="宋体"/>
              </a:rPr>
              <a:t>.2</a:t>
            </a:r>
            <a:r>
              <a:rPr lang="zh-CN" altLang="en-US" dirty="0">
                <a:latin typeface="宋体"/>
                <a:cs typeface="宋体"/>
              </a:rPr>
              <a:t> 触发器实验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430867"/>
            <a:ext cx="7815793" cy="48006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创建触发器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CREATE TRIGGER</a:t>
            </a:r>
            <a:r>
              <a:rPr lang="zh-CN" altLang="en-US" dirty="0" smtClean="0"/>
              <a:t>语句创建触发器，语法格式如下：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CREATE  TRIGGER  </a:t>
            </a:r>
            <a:r>
              <a:rPr lang="zh-CN" altLang="en-US" dirty="0" smtClean="0"/>
              <a:t>触发器名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BEFORE|AFTER   </a:t>
            </a:r>
            <a:r>
              <a:rPr lang="zh-CN" altLang="en-US" dirty="0" smtClean="0">
                <a:solidFill>
                  <a:srgbClr val="FF0000"/>
                </a:solidFill>
              </a:rPr>
              <a:t>触发事件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	ON </a:t>
            </a:r>
            <a:r>
              <a:rPr lang="zh-CN" altLang="en-US" dirty="0" smtClean="0"/>
              <a:t>表名 </a:t>
            </a:r>
            <a:r>
              <a:rPr lang="en-US" altLang="zh-CN" dirty="0" smtClean="0"/>
              <a:t>FOR EACH ROW </a:t>
            </a:r>
          </a:p>
          <a:p>
            <a:pPr marL="0" indent="0">
              <a:buNone/>
            </a:pPr>
            <a:r>
              <a:rPr lang="en-US" altLang="zh-CN" dirty="0" smtClean="0"/>
              <a:t>                </a:t>
            </a:r>
            <a:r>
              <a:rPr lang="zh-CN" altLang="en-US" dirty="0" smtClean="0"/>
              <a:t>触发器动作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触发事件：</a:t>
            </a:r>
            <a:r>
              <a:rPr lang="en-US" altLang="zh-CN" dirty="0" smtClean="0">
                <a:solidFill>
                  <a:srgbClr val="FF0000"/>
                </a:solidFill>
              </a:rPr>
              <a:t>insert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delete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update</a:t>
            </a:r>
          </a:p>
          <a:p>
            <a:pPr marL="0" indent="0">
              <a:buNone/>
            </a:pPr>
            <a:r>
              <a:rPr lang="en-US" altLang="zh-CN" dirty="0" smtClean="0"/>
              <a:t>FOR EACH ROW</a:t>
            </a:r>
            <a:r>
              <a:rPr lang="zh-CN" altLang="en-US" dirty="0" smtClean="0"/>
              <a:t>：这个声明用来指定，对于受触发事件影响的每一行，都要激活触发器的动作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400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实验三：存储过程与触发器设计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存储过程与触发器设计实验包含</a:t>
            </a:r>
            <a:r>
              <a:rPr lang="en-US" altLang="zh-CN" dirty="0"/>
              <a:t>2</a:t>
            </a:r>
            <a:r>
              <a:rPr lang="zh-CN" altLang="en-US" dirty="0" smtClean="0"/>
              <a:t>个必修实验项目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30346"/>
              </p:ext>
            </p:extLst>
          </p:nvPr>
        </p:nvGraphicFramePr>
        <p:xfrm>
          <a:off x="381000" y="3022600"/>
          <a:ext cx="8285163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9" name="Document" r:id="rId3" imgW="5604480" imgH="804240" progId="Word.Document.12">
                  <p:embed/>
                </p:oleObj>
              </mc:Choice>
              <mc:Fallback>
                <p:oleObj name="Document" r:id="rId3" imgW="5604480" imgH="804240" progId="Word.Document.12">
                  <p:embed/>
                  <p:pic>
                    <p:nvPicPr>
                      <p:cNvPr id="0" name="Picture 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022600"/>
                        <a:ext cx="8285163" cy="1198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5527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zh-CN" dirty="0"/>
              <a:t>3</a:t>
            </a:r>
            <a:r>
              <a:rPr lang="en-US" altLang="zh-CN" dirty="0">
                <a:latin typeface="宋体"/>
                <a:cs typeface="宋体"/>
              </a:rPr>
              <a:t>.2</a:t>
            </a:r>
            <a:r>
              <a:rPr lang="zh-CN" altLang="en-US" dirty="0">
                <a:latin typeface="宋体"/>
                <a:cs typeface="宋体"/>
              </a:rPr>
              <a:t> 触发器实验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4" y="1193800"/>
            <a:ext cx="7875059" cy="524086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例：创建一个表</a:t>
            </a:r>
            <a:r>
              <a:rPr lang="en-US" altLang="zh-CN" dirty="0" smtClean="0"/>
              <a:t>t1</a:t>
            </a:r>
            <a:r>
              <a:rPr lang="zh-CN" altLang="en-US" dirty="0" smtClean="0"/>
              <a:t>，其中只有一列整形</a:t>
            </a:r>
            <a:r>
              <a:rPr lang="en-US" altLang="zh-CN" dirty="0" smtClean="0"/>
              <a:t>a</a:t>
            </a:r>
            <a:r>
              <a:rPr lang="zh-CN" altLang="en-US" dirty="0" smtClean="0"/>
              <a:t>。在表上面创建一个触发器，每次插入新记录，都将用户变量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的值设为“</a:t>
            </a:r>
            <a:r>
              <a:rPr lang="en-US" altLang="zh-CN" dirty="0" smtClean="0"/>
              <a:t>trigger is working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create table t1(a </a:t>
            </a:r>
            <a:r>
              <a:rPr lang="en-US" altLang="zh-CN" dirty="0" err="1" smtClean="0">
                <a:solidFill>
                  <a:srgbClr val="0070C0"/>
                </a:solidFill>
              </a:rPr>
              <a:t>int</a:t>
            </a:r>
            <a:r>
              <a:rPr lang="en-US" altLang="zh-CN" dirty="0" smtClean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create trigger t_t1  after insert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 on t1 for each row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 set @</a:t>
            </a:r>
            <a:r>
              <a:rPr lang="en-US" altLang="zh-CN" dirty="0" err="1" smtClean="0">
                <a:solidFill>
                  <a:srgbClr val="0070C0"/>
                </a:solidFill>
              </a:rPr>
              <a:t>str</a:t>
            </a:r>
            <a:r>
              <a:rPr lang="en-US" altLang="zh-CN" dirty="0" smtClean="0">
                <a:solidFill>
                  <a:srgbClr val="0070C0"/>
                </a:solidFill>
              </a:rPr>
              <a:t>='trigger is working';        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                 </a:t>
            </a:r>
            <a:r>
              <a:rPr lang="en-US" altLang="zh-CN" dirty="0" smtClean="0">
                <a:solidFill>
                  <a:schemeClr val="tx1"/>
                </a:solidFill>
              </a:rPr>
              <a:t>#</a:t>
            </a:r>
            <a:r>
              <a:rPr lang="zh-CN" altLang="en-US" dirty="0" smtClean="0">
                <a:solidFill>
                  <a:schemeClr val="tx1"/>
                </a:solidFill>
              </a:rPr>
              <a:t>触发动作只包含一个执行语句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验证：</a:t>
            </a: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70C0"/>
                </a:solidFill>
              </a:rPr>
              <a:t>insert into t1 values(10);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</a:t>
            </a:r>
            <a:r>
              <a:rPr lang="en-US" altLang="zh-CN" dirty="0" smtClean="0">
                <a:solidFill>
                  <a:srgbClr val="0070C0"/>
                </a:solidFill>
              </a:rPr>
              <a:t>select @</a:t>
            </a:r>
            <a:r>
              <a:rPr lang="en-US" altLang="zh-CN" dirty="0" err="1" smtClean="0">
                <a:solidFill>
                  <a:srgbClr val="0070C0"/>
                </a:solidFill>
              </a:rPr>
              <a:t>str</a:t>
            </a:r>
            <a:r>
              <a:rPr lang="en-US" altLang="zh-CN" dirty="0" smtClean="0">
                <a:solidFill>
                  <a:srgbClr val="0070C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50324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zh-CN" dirty="0"/>
              <a:t>3</a:t>
            </a:r>
            <a:r>
              <a:rPr lang="en-US" altLang="zh-CN" dirty="0">
                <a:latin typeface="宋体"/>
                <a:cs typeface="宋体"/>
              </a:rPr>
              <a:t>.2</a:t>
            </a:r>
            <a:r>
              <a:rPr lang="zh-CN" altLang="en-US" dirty="0">
                <a:latin typeface="宋体"/>
                <a:cs typeface="宋体"/>
              </a:rPr>
              <a:t> 触发器实验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触发器中关联表中的列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en-US" altLang="zh-CN" dirty="0" smtClean="0"/>
              <a:t>MySQL</a:t>
            </a:r>
            <a:r>
              <a:rPr lang="zh-CN" altLang="en-US" dirty="0"/>
              <a:t>触发器中的</a:t>
            </a:r>
            <a:r>
              <a:rPr lang="en-US" altLang="zh-CN" dirty="0"/>
              <a:t>SQL</a:t>
            </a:r>
            <a:r>
              <a:rPr lang="zh-CN" altLang="en-US" dirty="0"/>
              <a:t>语句可以关联表中的任意列。但不能直接使用列的名称去标志，那会使系统混淆，因为激活触发器的语句可能已经修改、删除或添加了新的列名，而列的旧名同时存在。因此必须用这样的语法来标志：“</a:t>
            </a:r>
            <a:r>
              <a:rPr lang="en-US" altLang="zh-CN" dirty="0" err="1"/>
              <a:t>NEW.column_name</a:t>
            </a:r>
            <a:r>
              <a:rPr lang="zh-CN" altLang="en-US" dirty="0"/>
              <a:t>”</a:t>
            </a:r>
            <a:r>
              <a:rPr lang="zh-CN" altLang="en-US" dirty="0" smtClean="0"/>
              <a:t>或者“</a:t>
            </a:r>
            <a:r>
              <a:rPr lang="en-US" altLang="zh-CN" dirty="0" err="1"/>
              <a:t>OLD.column_name</a:t>
            </a:r>
            <a:r>
              <a:rPr lang="zh-CN" altLang="en-US" dirty="0"/>
              <a:t>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NEW.column_name</a:t>
            </a:r>
            <a:r>
              <a:rPr lang="zh-CN" altLang="en-US" dirty="0"/>
              <a:t>用来引用新行的一列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>
              <a:lnSpc>
                <a:spcPct val="150000"/>
              </a:lnSpc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OLD.column_name</a:t>
            </a:r>
            <a:r>
              <a:rPr lang="zh-CN" altLang="en-US" dirty="0"/>
              <a:t>用来引用更新或删除它之前的已有行的一列。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对于</a:t>
            </a:r>
            <a:r>
              <a:rPr lang="en-US" altLang="zh-CN" dirty="0"/>
              <a:t>INSERT</a:t>
            </a:r>
            <a:r>
              <a:rPr lang="zh-CN" altLang="en-US" dirty="0"/>
              <a:t>语句，只有</a:t>
            </a:r>
            <a:r>
              <a:rPr lang="en-US" altLang="zh-CN" dirty="0"/>
              <a:t>NEW</a:t>
            </a:r>
            <a:r>
              <a:rPr lang="zh-CN" altLang="en-US" dirty="0"/>
              <a:t>是合法的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lnSpc>
                <a:spcPct val="150000"/>
              </a:lnSpc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对于</a:t>
            </a:r>
            <a:r>
              <a:rPr lang="en-US" altLang="zh-CN" dirty="0"/>
              <a:t>DELETE</a:t>
            </a:r>
            <a:r>
              <a:rPr lang="zh-CN" altLang="en-US" dirty="0"/>
              <a:t>语句，只有</a:t>
            </a:r>
            <a:r>
              <a:rPr lang="en-US" altLang="zh-CN" dirty="0"/>
              <a:t>OLD</a:t>
            </a:r>
            <a:r>
              <a:rPr lang="zh-CN" altLang="en-US" dirty="0"/>
              <a:t>才合法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lnSpc>
                <a:spcPct val="150000"/>
              </a:lnSpc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而</a:t>
            </a:r>
            <a:r>
              <a:rPr lang="en-US" altLang="zh-CN" dirty="0"/>
              <a:t>UPDATE</a:t>
            </a:r>
            <a:r>
              <a:rPr lang="zh-CN" altLang="en-US" dirty="0"/>
              <a:t>语句可以与</a:t>
            </a:r>
            <a:r>
              <a:rPr lang="en-US" altLang="zh-CN" dirty="0"/>
              <a:t>NEW</a:t>
            </a:r>
            <a:r>
              <a:rPr lang="zh-CN" altLang="en-US" dirty="0"/>
              <a:t>或</a:t>
            </a:r>
            <a:r>
              <a:rPr lang="en-US" altLang="zh-CN" dirty="0"/>
              <a:t>OLD</a:t>
            </a:r>
            <a:r>
              <a:rPr lang="zh-CN" altLang="en-US" dirty="0"/>
              <a:t>同时</a:t>
            </a:r>
            <a:r>
              <a:rPr lang="zh-CN" altLang="en-US" dirty="0" smtClean="0"/>
              <a:t>使用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02235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zh-CN" dirty="0"/>
              <a:t>3</a:t>
            </a:r>
            <a:r>
              <a:rPr lang="en-US" altLang="zh-CN" dirty="0">
                <a:latin typeface="宋体"/>
                <a:cs typeface="宋体"/>
              </a:rPr>
              <a:t>.2</a:t>
            </a:r>
            <a:r>
              <a:rPr lang="zh-CN" altLang="en-US" dirty="0">
                <a:latin typeface="宋体"/>
                <a:cs typeface="宋体"/>
              </a:rPr>
              <a:t> 触发器实验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244600"/>
            <a:ext cx="7556313" cy="496146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例：创建一个触发器，当删除表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中某个学生的信息时，同时将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表中与该学生有关的数据全部删除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delimiter $$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create trigger </a:t>
            </a:r>
            <a:r>
              <a:rPr lang="en-US" altLang="zh-CN" dirty="0" err="1" smtClean="0">
                <a:solidFill>
                  <a:srgbClr val="0070C0"/>
                </a:solidFill>
              </a:rPr>
              <a:t>t_student_delete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after delete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on student for each row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    delete  from score where </a:t>
            </a:r>
            <a:r>
              <a:rPr lang="en-US" altLang="zh-CN" dirty="0" err="1" smtClean="0">
                <a:solidFill>
                  <a:srgbClr val="0070C0"/>
                </a:solidFill>
              </a:rPr>
              <a:t>studentkey</a:t>
            </a:r>
            <a:r>
              <a:rPr lang="en-US" altLang="zh-CN" dirty="0" smtClean="0">
                <a:solidFill>
                  <a:srgbClr val="0070C0"/>
                </a:solidFill>
              </a:rPr>
              <a:t>=</a:t>
            </a:r>
            <a:r>
              <a:rPr lang="en-US" altLang="zh-CN" dirty="0" err="1" smtClean="0">
                <a:solidFill>
                  <a:srgbClr val="0070C0"/>
                </a:solidFill>
              </a:rPr>
              <a:t>old.studentkey</a:t>
            </a:r>
            <a:r>
              <a:rPr lang="en-US" altLang="zh-CN" dirty="0" smtClean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end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$$</a:t>
            </a:r>
          </a:p>
          <a:p>
            <a:pPr marL="0" indent="0">
              <a:buNone/>
            </a:pPr>
            <a:r>
              <a:rPr lang="en-US" altLang="zh-CN" dirty="0" smtClean="0"/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1541623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zh-CN" dirty="0"/>
              <a:t>3</a:t>
            </a:r>
            <a:r>
              <a:rPr lang="en-US" altLang="zh-CN" dirty="0">
                <a:latin typeface="宋体"/>
                <a:cs typeface="宋体"/>
              </a:rPr>
              <a:t>.2</a:t>
            </a:r>
            <a:r>
              <a:rPr lang="zh-CN" altLang="en-US" dirty="0">
                <a:latin typeface="宋体"/>
                <a:cs typeface="宋体"/>
              </a:rPr>
              <a:t> 触发器实验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查看触发器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show  triggers 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）所有触发器的定义都存在</a:t>
            </a:r>
            <a:r>
              <a:rPr lang="en-US" altLang="zh-CN" dirty="0" smtClean="0"/>
              <a:t>INFORMATION_SCHEMA </a:t>
            </a:r>
            <a:r>
              <a:rPr lang="zh-CN" altLang="en-US" dirty="0" smtClean="0"/>
              <a:t>数据库的</a:t>
            </a:r>
            <a:r>
              <a:rPr lang="en-US" altLang="zh-CN" dirty="0" smtClean="0"/>
              <a:t>TRIGGERS</a:t>
            </a:r>
            <a:r>
              <a:rPr lang="zh-CN" altLang="en-US" dirty="0" smtClean="0"/>
              <a:t>表格中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643194" y="4366567"/>
            <a:ext cx="79335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select * from </a:t>
            </a:r>
            <a:r>
              <a:rPr lang="en-US" altLang="zh-CN" sz="2400" dirty="0" err="1" smtClean="0"/>
              <a:t>information_schema.triggers</a:t>
            </a:r>
            <a:endParaRPr lang="en-US" altLang="zh-CN" sz="2400" dirty="0" smtClean="0"/>
          </a:p>
          <a:p>
            <a:r>
              <a:rPr lang="en-US" altLang="zh-CN" sz="2400" dirty="0" smtClean="0"/>
              <a:t>where </a:t>
            </a:r>
            <a:r>
              <a:rPr lang="en-US" altLang="zh-CN" sz="2400" dirty="0" err="1" smtClean="0"/>
              <a:t>trigger_name</a:t>
            </a:r>
            <a:r>
              <a:rPr lang="en-US" altLang="zh-CN" sz="2400" dirty="0" smtClean="0"/>
              <a:t>='t_table1_insert';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16405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zh-CN" dirty="0"/>
              <a:t>3</a:t>
            </a:r>
            <a:r>
              <a:rPr lang="en-US" altLang="zh-CN" dirty="0">
                <a:latin typeface="宋体"/>
                <a:cs typeface="宋体"/>
              </a:rPr>
              <a:t>.2</a:t>
            </a:r>
            <a:r>
              <a:rPr lang="zh-CN" altLang="en-US" dirty="0">
                <a:latin typeface="宋体"/>
                <a:cs typeface="宋体"/>
              </a:rPr>
              <a:t> 触发器实验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删除触发器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DROP TRIGGER</a:t>
            </a:r>
            <a:r>
              <a:rPr lang="zh-CN" altLang="en-US" dirty="0" smtClean="0"/>
              <a:t>语句删除触发器，语法格式如下：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DROP</a:t>
            </a:r>
            <a:r>
              <a:rPr lang="zh-CN" altLang="en-US" dirty="0" smtClean="0"/>
              <a:t> </a:t>
            </a:r>
            <a:r>
              <a:rPr lang="en-US" altLang="zh-CN" dirty="0" smtClean="0"/>
              <a:t>TRIGGER </a:t>
            </a:r>
            <a:r>
              <a:rPr lang="zh-CN" altLang="en-US" dirty="0" smtClean="0"/>
              <a:t>触发器名</a:t>
            </a:r>
            <a:r>
              <a:rPr lang="en-US" altLang="zh-CN" dirty="0" smtClean="0"/>
              <a:t>;</a:t>
            </a:r>
          </a:p>
        </p:txBody>
      </p:sp>
      <p:sp>
        <p:nvSpPr>
          <p:cNvPr id="4" name="矩形 3"/>
          <p:cNvSpPr/>
          <p:nvPr/>
        </p:nvSpPr>
        <p:spPr>
          <a:xfrm>
            <a:off x="905662" y="4366567"/>
            <a:ext cx="4452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drop trigger 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t_student_delete</a:t>
            </a:r>
            <a:r>
              <a:rPr lang="en-US" altLang="zh-CN" sz="2400" dirty="0" smtClean="0">
                <a:solidFill>
                  <a:srgbClr val="0070C0"/>
                </a:solidFill>
              </a:rPr>
              <a:t>;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405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zh-CN" dirty="0"/>
              <a:t>3</a:t>
            </a:r>
            <a:r>
              <a:rPr lang="en-US" altLang="zh-CN" dirty="0">
                <a:latin typeface="宋体"/>
                <a:cs typeface="宋体"/>
              </a:rPr>
              <a:t>.2</a:t>
            </a:r>
            <a:r>
              <a:rPr lang="zh-CN" altLang="en-US" dirty="0">
                <a:latin typeface="宋体"/>
                <a:cs typeface="宋体"/>
              </a:rPr>
              <a:t> 触发器实验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三、实验任务</a:t>
            </a:r>
            <a:endParaRPr lang="en-US" altLang="zh-CN" dirty="0" smtClean="0"/>
          </a:p>
          <a:p>
            <a:r>
              <a:rPr lang="zh-CN" altLang="en-US" dirty="0" smtClean="0"/>
              <a:t>创建触发器，在</a:t>
            </a:r>
            <a:r>
              <a:rPr lang="en-US" altLang="zh-CN" dirty="0" smtClean="0"/>
              <a:t>employee</a:t>
            </a:r>
            <a:r>
              <a:rPr lang="zh-CN" altLang="en-US" dirty="0" smtClean="0"/>
              <a:t>表中删除员工信息的同时将</a:t>
            </a:r>
            <a:r>
              <a:rPr lang="en-US" altLang="zh-CN" dirty="0" smtClean="0"/>
              <a:t>salary</a:t>
            </a:r>
            <a:r>
              <a:rPr lang="zh-CN" altLang="en-US" dirty="0" smtClean="0"/>
              <a:t>表中该员工的信息删除，以确保数据完整性。创建完后尝试删除</a:t>
            </a:r>
            <a:r>
              <a:rPr lang="en-US" altLang="zh-CN" dirty="0" smtClean="0"/>
              <a:t>employee</a:t>
            </a:r>
            <a:r>
              <a:rPr lang="zh-CN" altLang="en-US" dirty="0" smtClean="0"/>
              <a:t>表中的一行数据，然后查看</a:t>
            </a:r>
            <a:r>
              <a:rPr lang="en-US" altLang="zh-CN" dirty="0" smtClean="0"/>
              <a:t>salary</a:t>
            </a:r>
            <a:r>
              <a:rPr lang="zh-CN" altLang="en-US" dirty="0" smtClean="0"/>
              <a:t>表中的变化情况</a:t>
            </a:r>
            <a:endParaRPr lang="en-US" altLang="zh-CN" dirty="0" smtClean="0"/>
          </a:p>
          <a:p>
            <a:r>
              <a:rPr lang="zh-CN" altLang="en-US" dirty="0" smtClean="0"/>
              <a:t>当修改</a:t>
            </a:r>
            <a:r>
              <a:rPr lang="en-US" altLang="zh-CN" dirty="0" smtClean="0"/>
              <a:t>employee</a:t>
            </a:r>
            <a:r>
              <a:rPr lang="zh-CN" altLang="en-US" dirty="0" smtClean="0"/>
              <a:t>表时，若将</a:t>
            </a:r>
            <a:r>
              <a:rPr lang="en-US" altLang="zh-CN" dirty="0" smtClean="0"/>
              <a:t>employee</a:t>
            </a:r>
            <a:r>
              <a:rPr lang="zh-CN" altLang="en-US" dirty="0" smtClean="0"/>
              <a:t>表中的员工工作时间增加一年，则将收入增加</a:t>
            </a:r>
            <a:r>
              <a:rPr lang="en-US" altLang="zh-CN" dirty="0" smtClean="0"/>
              <a:t>500</a:t>
            </a:r>
            <a:r>
              <a:rPr lang="zh-CN" altLang="en-US" dirty="0" smtClean="0"/>
              <a:t>，增加两年则收入增加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，以此类推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57609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zh-CN" dirty="0"/>
              <a:t>3</a:t>
            </a:r>
            <a:r>
              <a:rPr lang="en-US" altLang="zh-CN" dirty="0">
                <a:latin typeface="宋体"/>
                <a:cs typeface="宋体"/>
              </a:rPr>
              <a:t>.2</a:t>
            </a:r>
            <a:r>
              <a:rPr lang="zh-CN" altLang="en-US" dirty="0">
                <a:latin typeface="宋体"/>
                <a:cs typeface="宋体"/>
              </a:rPr>
              <a:t> 触发器实验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四、实验报告要求</a:t>
            </a:r>
            <a:endParaRPr lang="en-US" altLang="zh-CN" dirty="0" smtClean="0"/>
          </a:p>
          <a:p>
            <a:r>
              <a:rPr lang="zh-CN" altLang="en-US" dirty="0"/>
              <a:t>使用实例</a:t>
            </a:r>
            <a:r>
              <a:rPr lang="en-US" altLang="zh-CN" dirty="0"/>
              <a:t>2</a:t>
            </a:r>
            <a:r>
              <a:rPr lang="zh-CN" altLang="en-US" dirty="0"/>
              <a:t>完成实验任务，列出相应的</a:t>
            </a:r>
            <a:r>
              <a:rPr lang="en-US" altLang="zh-CN" dirty="0"/>
              <a:t>SQL</a:t>
            </a:r>
            <a:r>
              <a:rPr lang="zh-CN" altLang="en-US" dirty="0"/>
              <a:t>语句或脚本文件，</a:t>
            </a:r>
            <a:r>
              <a:rPr lang="zh-CN" altLang="en-US" dirty="0" smtClean="0"/>
              <a:t>调试通过并顺利执行触发器。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681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>
                <a:latin typeface="宋体"/>
                <a:ea typeface="宋体"/>
                <a:cs typeface="宋体"/>
              </a:rPr>
              <a:t>3.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1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 存储过程实验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一、实验目的</a:t>
            </a:r>
            <a:endParaRPr lang="en-US" altLang="zh-CN" dirty="0" smtClean="0"/>
          </a:p>
          <a:p>
            <a:r>
              <a:rPr lang="zh-CN" altLang="en-US" dirty="0" smtClean="0"/>
              <a:t>掌握数据库</a:t>
            </a:r>
            <a:r>
              <a:rPr lang="en-US" altLang="zh-CN" dirty="0" smtClean="0"/>
              <a:t>PL/SQL</a:t>
            </a:r>
            <a:r>
              <a:rPr lang="zh-CN" altLang="en-US" dirty="0" smtClean="0"/>
              <a:t>编程语言，以及数据库存储过程的设计和使用方法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二、实验内容</a:t>
            </a:r>
          </a:p>
          <a:p>
            <a:r>
              <a:rPr lang="zh-CN" altLang="en-US" dirty="0" smtClean="0"/>
              <a:t>设计存储过程，包括存储过程的定义、运行和删除，掌握</a:t>
            </a:r>
            <a:r>
              <a:rPr lang="en-US" altLang="zh-CN" dirty="0" smtClean="0"/>
              <a:t>PL/SQL</a:t>
            </a:r>
            <a:r>
              <a:rPr lang="zh-CN" altLang="en-US" dirty="0" smtClean="0"/>
              <a:t>编程语言和编程规范。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1542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3.1</a:t>
            </a:r>
            <a:r>
              <a:rPr lang="zh-CN" altLang="en-US" dirty="0">
                <a:latin typeface="宋体"/>
                <a:cs typeface="宋体"/>
              </a:rPr>
              <a:t> 存储过程实验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过程式数据库对象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存储过程</a:t>
            </a:r>
            <a:r>
              <a:rPr lang="en-US" altLang="zh-CN" dirty="0" smtClean="0"/>
              <a:t>(PROCEDURE)</a:t>
            </a:r>
          </a:p>
          <a:p>
            <a:pPr lvl="1"/>
            <a:r>
              <a:rPr lang="zh-CN" altLang="en-US" dirty="0" smtClean="0"/>
              <a:t>函数</a:t>
            </a:r>
            <a:r>
              <a:rPr lang="en-US" altLang="zh-CN" dirty="0" smtClean="0"/>
              <a:t>(FUNCTION)</a:t>
            </a:r>
          </a:p>
          <a:p>
            <a:pPr lvl="1"/>
            <a:r>
              <a:rPr lang="zh-CN" altLang="en-US" dirty="0" smtClean="0"/>
              <a:t>触发器</a:t>
            </a:r>
            <a:r>
              <a:rPr lang="en-US" altLang="zh-CN" dirty="0" smtClean="0"/>
              <a:t>(TRIGGER)</a:t>
            </a:r>
          </a:p>
          <a:p>
            <a:pPr lvl="1"/>
            <a:r>
              <a:rPr lang="zh-CN" altLang="en-US" dirty="0" smtClean="0"/>
              <a:t>事件</a:t>
            </a:r>
            <a:r>
              <a:rPr lang="en-US" altLang="zh-CN" dirty="0" smtClean="0"/>
              <a:t>(EVENT)</a:t>
            </a:r>
          </a:p>
        </p:txBody>
      </p:sp>
    </p:spTree>
    <p:extLst>
      <p:ext uri="{BB962C8B-B14F-4D97-AF65-F5344CB8AC3E}">
        <p14:creationId xmlns:p14="http://schemas.microsoft.com/office/powerpoint/2010/main" val="229841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3.1</a:t>
            </a:r>
            <a:r>
              <a:rPr lang="zh-CN" altLang="en-US" dirty="0">
                <a:latin typeface="宋体"/>
                <a:cs typeface="宋体"/>
              </a:rPr>
              <a:t> 存储过程实验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存储过程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/>
              <a:t> </a:t>
            </a:r>
            <a:r>
              <a:rPr lang="zh-CN" altLang="en-US" dirty="0" smtClean="0"/>
              <a:t> 存储过程是一组为了完成特定功能的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语句集，存储在数据库中供调用执行，类似于一个函数或一个脚本</a:t>
            </a:r>
            <a:endParaRPr lang="en-US" altLang="zh-CN" dirty="0" smtClean="0"/>
          </a:p>
          <a:p>
            <a:r>
              <a:rPr lang="zh-CN" altLang="en-US" dirty="0" smtClean="0"/>
              <a:t>使用存储过程的优点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在服务器端运行，执行速度快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第一次编译执行之后，其执行规划就驻留在高速缓存内，在以后的操作中无需再次编译，提高了系统性能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确保数据库安全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6477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3.1</a:t>
            </a:r>
            <a:r>
              <a:rPr lang="zh-CN" altLang="en-US" dirty="0">
                <a:latin typeface="宋体"/>
                <a:cs typeface="宋体"/>
              </a:rPr>
              <a:t> 存储过程实验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创建存储过程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CREATE PROCEDURE</a:t>
            </a:r>
            <a:r>
              <a:rPr lang="zh-CN" altLang="en-US" dirty="0" smtClean="0"/>
              <a:t>语句创建存储过程，语法格式如下：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CREATE PROCEDURE </a:t>
            </a:r>
            <a:r>
              <a:rPr lang="zh-CN" altLang="en-US" dirty="0" smtClean="0"/>
              <a:t>存储过程名</a:t>
            </a:r>
            <a:r>
              <a:rPr lang="en-US" altLang="zh-CN" dirty="0" smtClean="0"/>
              <a:t>([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…])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[</a:t>
            </a:r>
            <a:r>
              <a:rPr lang="zh-CN" altLang="en-US" dirty="0" smtClean="0"/>
              <a:t>特征</a:t>
            </a:r>
            <a:r>
              <a:rPr lang="en-US" altLang="zh-CN" dirty="0" smtClean="0"/>
              <a:t>…]</a:t>
            </a:r>
            <a:r>
              <a:rPr lang="zh-CN" altLang="en-US" dirty="0" smtClean="0"/>
              <a:t> 主体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113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3.1</a:t>
            </a:r>
            <a:r>
              <a:rPr lang="zh-CN" altLang="en-US" dirty="0">
                <a:latin typeface="宋体"/>
                <a:cs typeface="宋体"/>
              </a:rPr>
              <a:t> 存储过程实验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说明：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存储过程参数</a:t>
            </a:r>
            <a:endParaRPr lang="en-US" altLang="zh-CN" dirty="0" smtClean="0"/>
          </a:p>
          <a:p>
            <a:pPr marL="228600" lvl="1" indent="0">
              <a:buNone/>
            </a:pPr>
            <a:r>
              <a:rPr lang="zh-CN" altLang="en-US" dirty="0" smtClean="0"/>
              <a:t>参数＝</a:t>
            </a:r>
            <a:r>
              <a:rPr lang="en-US" altLang="zh-CN" dirty="0" smtClean="0"/>
              <a:t>: [IN|OUT|INOUT] </a:t>
            </a:r>
            <a:r>
              <a:rPr lang="zh-CN" altLang="en-US" dirty="0" smtClean="0"/>
              <a:t>参数名 参数类型</a:t>
            </a:r>
            <a:endParaRPr lang="en-US" altLang="zh-CN" dirty="0" smtClean="0"/>
          </a:p>
          <a:p>
            <a:pPr marL="228600" lvl="1" indent="0">
              <a:buNone/>
            </a:pPr>
            <a:r>
              <a:rPr lang="zh-CN" altLang="en-US" dirty="0" smtClean="0"/>
              <a:t>注：系统默认在当前数据库中创建存储过程，如果需要在特定数据库中创建存储过程，要在名称前面加上数据库名称，</a:t>
            </a:r>
            <a:r>
              <a:rPr lang="zh-CN" altLang="en-US" dirty="0" smtClean="0">
                <a:solidFill>
                  <a:srgbClr val="FF0000"/>
                </a:solidFill>
              </a:rPr>
              <a:t>数据库名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zh-CN" altLang="en-US" dirty="0" smtClean="0">
                <a:solidFill>
                  <a:srgbClr val="FF0000"/>
                </a:solidFill>
              </a:rPr>
              <a:t>存储过程名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存储过程主体</a:t>
            </a:r>
            <a:endParaRPr lang="en-US" altLang="zh-CN" dirty="0" smtClean="0"/>
          </a:p>
          <a:p>
            <a:pPr marL="228600" lvl="1" indent="0">
              <a:buNone/>
            </a:pPr>
            <a:r>
              <a:rPr lang="zh-CN" altLang="en-US" dirty="0" smtClean="0"/>
              <a:t>包含在过程调用时候必须执行的语句，</a:t>
            </a:r>
            <a:r>
              <a:rPr lang="zh-CN" altLang="en-US" dirty="0" smtClean="0">
                <a:solidFill>
                  <a:srgbClr val="FF0000"/>
                </a:solidFill>
              </a:rPr>
              <a:t>以</a:t>
            </a:r>
            <a:r>
              <a:rPr lang="en-US" altLang="zh-CN" dirty="0" smtClean="0">
                <a:solidFill>
                  <a:srgbClr val="FF0000"/>
                </a:solidFill>
              </a:rPr>
              <a:t>BEGIN</a:t>
            </a:r>
            <a:r>
              <a:rPr lang="zh-CN" altLang="en-US" dirty="0" smtClean="0">
                <a:solidFill>
                  <a:srgbClr val="FF0000"/>
                </a:solidFill>
              </a:rPr>
              <a:t>开始，以</a:t>
            </a:r>
            <a:r>
              <a:rPr lang="en-US" altLang="zh-CN" dirty="0" smtClean="0">
                <a:solidFill>
                  <a:srgbClr val="FF0000"/>
                </a:solidFill>
              </a:rPr>
              <a:t>END</a:t>
            </a:r>
            <a:r>
              <a:rPr lang="zh-CN" altLang="en-US" dirty="0" smtClean="0">
                <a:solidFill>
                  <a:srgbClr val="FF0000"/>
                </a:solidFill>
              </a:rPr>
              <a:t>结束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250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3.1</a:t>
            </a:r>
            <a:r>
              <a:rPr lang="zh-CN" altLang="en-US" dirty="0">
                <a:latin typeface="宋体"/>
                <a:cs typeface="宋体"/>
              </a:rPr>
              <a:t> 存储过程实验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144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例：用存储过程实现删除一个特定学生的信息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en-US" altLang="zh-CN" dirty="0" smtClean="0">
                <a:solidFill>
                  <a:srgbClr val="FF0000"/>
                </a:solidFill>
              </a:rPr>
              <a:t>elimiter $$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c</a:t>
            </a:r>
            <a:r>
              <a:rPr lang="en-US" altLang="zh-CN" dirty="0" smtClean="0">
                <a:solidFill>
                  <a:srgbClr val="0070C0"/>
                </a:solidFill>
              </a:rPr>
              <a:t>reate procedure </a:t>
            </a:r>
            <a:r>
              <a:rPr lang="en-US" altLang="zh-CN" dirty="0" err="1" smtClean="0">
                <a:solidFill>
                  <a:srgbClr val="0070C0"/>
                </a:solidFill>
              </a:rPr>
              <a:t>delete_student</a:t>
            </a:r>
            <a:r>
              <a:rPr lang="en-US" altLang="zh-CN" dirty="0" smtClean="0">
                <a:solidFill>
                  <a:srgbClr val="0070C0"/>
                </a:solidFill>
              </a:rPr>
              <a:t> (in </a:t>
            </a:r>
            <a:r>
              <a:rPr lang="en-US" altLang="zh-CN" dirty="0" err="1" smtClean="0">
                <a:solidFill>
                  <a:srgbClr val="0070C0"/>
                </a:solidFill>
              </a:rPr>
              <a:t>p_studentkey</a:t>
            </a:r>
            <a:r>
              <a:rPr lang="en-US" altLang="zh-CN" dirty="0" smtClean="0">
                <a:solidFill>
                  <a:srgbClr val="0070C0"/>
                </a:solidFill>
              </a:rPr>
              <a:t> char(6))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b</a:t>
            </a:r>
            <a:r>
              <a:rPr lang="en-US" altLang="zh-CN" dirty="0" smtClean="0">
                <a:solidFill>
                  <a:srgbClr val="0070C0"/>
                </a:solidFill>
              </a:rPr>
              <a:t>egin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	delete from student where </a:t>
            </a:r>
            <a:r>
              <a:rPr lang="en-US" altLang="zh-CN" dirty="0" err="1" smtClean="0">
                <a:solidFill>
                  <a:srgbClr val="0070C0"/>
                </a:solidFill>
              </a:rPr>
              <a:t>studentkey</a:t>
            </a:r>
            <a:r>
              <a:rPr lang="en-US" altLang="zh-CN" dirty="0" smtClean="0">
                <a:solidFill>
                  <a:srgbClr val="0070C0"/>
                </a:solidFill>
              </a:rPr>
              <a:t>=</a:t>
            </a:r>
            <a:r>
              <a:rPr lang="en-US" altLang="zh-CN" dirty="0" err="1" smtClean="0">
                <a:solidFill>
                  <a:srgbClr val="0070C0"/>
                </a:solidFill>
              </a:rPr>
              <a:t>p_studentkey</a:t>
            </a:r>
            <a:r>
              <a:rPr lang="en-US" altLang="zh-CN" dirty="0" smtClean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e</a:t>
            </a:r>
            <a:r>
              <a:rPr lang="en-US" altLang="zh-CN" dirty="0" smtClean="0">
                <a:solidFill>
                  <a:srgbClr val="0070C0"/>
                </a:solidFill>
              </a:rPr>
              <a:t>nd$$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4235966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3.1</a:t>
            </a:r>
            <a:r>
              <a:rPr lang="zh-CN" altLang="en-US" dirty="0">
                <a:latin typeface="宋体"/>
                <a:cs typeface="宋体"/>
              </a:rPr>
              <a:t> 存储过程实验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88533"/>
            <a:ext cx="8332259" cy="4876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存储过程的调用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直接调用 </a:t>
            </a:r>
            <a:endParaRPr lang="en-US" altLang="zh-CN" dirty="0"/>
          </a:p>
          <a:p>
            <a:pPr marL="228600" lvl="1" indent="0">
              <a:buNone/>
            </a:pPr>
            <a:r>
              <a:rPr lang="en-US" altLang="zh-CN" dirty="0" smtClean="0"/>
              <a:t>CALL </a:t>
            </a:r>
            <a:r>
              <a:rPr lang="zh-CN" altLang="en-US" dirty="0" smtClean="0"/>
              <a:t>存储过程名</a:t>
            </a:r>
            <a:r>
              <a:rPr lang="en-US" altLang="zh-CN" dirty="0" smtClean="0"/>
              <a:t>([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…]);</a:t>
            </a:r>
          </a:p>
          <a:p>
            <a:pPr marL="228600" lvl="1" indent="0">
              <a:buNone/>
            </a:pPr>
            <a:endParaRPr lang="en-US" altLang="zh-CN" dirty="0" smtClean="0"/>
          </a:p>
          <a:p>
            <a:pPr marL="228600" lvl="1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</a:rPr>
              <a:t>insert student values('111','abc','computer',1,'1998-01-01',50,'');</a:t>
            </a:r>
          </a:p>
          <a:p>
            <a:pPr marL="228600" lvl="1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</a:rPr>
              <a:t>call 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delete_student</a:t>
            </a:r>
            <a:r>
              <a:rPr lang="en-US" altLang="zh-CN" sz="2000" dirty="0" smtClean="0">
                <a:solidFill>
                  <a:srgbClr val="0070C0"/>
                </a:solidFill>
              </a:rPr>
              <a:t>('111');</a:t>
            </a:r>
          </a:p>
          <a:p>
            <a:pPr marL="228600" lvl="1" indent="0"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/>
              <a:t>以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脚本文件形式执行</a:t>
            </a:r>
            <a:endParaRPr lang="en-US" altLang="zh-CN" dirty="0" smtClean="0"/>
          </a:p>
          <a:p>
            <a:pPr marL="228600" lvl="1" indent="0">
              <a:buNone/>
            </a:pPr>
            <a:r>
              <a:rPr lang="zh-CN" altLang="en-US" dirty="0" smtClean="0"/>
              <a:t>将存储过程保存在</a:t>
            </a:r>
            <a:r>
              <a:rPr lang="en-US" altLang="zh-CN" dirty="0" smtClean="0"/>
              <a:t>**.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文件中，调用格式</a:t>
            </a:r>
            <a:r>
              <a:rPr lang="en-US" altLang="zh-CN" dirty="0" smtClean="0"/>
              <a:t>:</a:t>
            </a:r>
          </a:p>
          <a:p>
            <a:pPr marL="228600" lvl="1" indent="0">
              <a:buNone/>
            </a:pPr>
            <a:r>
              <a:rPr lang="en-US" altLang="zh-CN" dirty="0"/>
              <a:t>s</a:t>
            </a:r>
            <a:r>
              <a:rPr lang="en-US" altLang="zh-CN" dirty="0" smtClean="0"/>
              <a:t>ource **.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79368045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1865</TotalTime>
  <Words>1472</Words>
  <Application>Microsoft Office PowerPoint</Application>
  <PresentationFormat>全屏显示(4:3)</PresentationFormat>
  <Paragraphs>210</Paragraphs>
  <Slides>26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宋体</vt:lpstr>
      <vt:lpstr>Calibri</vt:lpstr>
      <vt:lpstr>Rockwell</vt:lpstr>
      <vt:lpstr>Wingdings</vt:lpstr>
      <vt:lpstr>Advantage</vt:lpstr>
      <vt:lpstr>Document</vt:lpstr>
      <vt:lpstr>系统软件应用综合实验</vt:lpstr>
      <vt:lpstr>实验三：存储过程与触发器设计</vt:lpstr>
      <vt:lpstr>实验3.1 存储过程实验</vt:lpstr>
      <vt:lpstr>实验3.1 存储过程实验</vt:lpstr>
      <vt:lpstr>实验3.1 存储过程实验</vt:lpstr>
      <vt:lpstr>实验3.1 存储过程实验</vt:lpstr>
      <vt:lpstr>实验3.1 存储过程实验</vt:lpstr>
      <vt:lpstr>实验3.1 存储过程实验</vt:lpstr>
      <vt:lpstr>实验3.1 存储过程实验</vt:lpstr>
      <vt:lpstr>实验3.1 存储过程实验</vt:lpstr>
      <vt:lpstr>实验3.1 存储过程实验</vt:lpstr>
      <vt:lpstr>实验3.1 存储过程实验</vt:lpstr>
      <vt:lpstr>实验3.1 存储过程实验</vt:lpstr>
      <vt:lpstr>实验3.1 存储过程实验</vt:lpstr>
      <vt:lpstr>实验3.1 存储过程实验</vt:lpstr>
      <vt:lpstr>实验3.1 存储过程实验</vt:lpstr>
      <vt:lpstr>实验3.1 存储过程实验</vt:lpstr>
      <vt:lpstr>实验3.2 触发器实验</vt:lpstr>
      <vt:lpstr>实验3.2 触发器实验</vt:lpstr>
      <vt:lpstr>实验3.2 触发器实验</vt:lpstr>
      <vt:lpstr>实验3.2 触发器实验</vt:lpstr>
      <vt:lpstr>实验3.2 触发器实验</vt:lpstr>
      <vt:lpstr>实验3.2 触发器实验</vt:lpstr>
      <vt:lpstr>实验3.2 触发器实验</vt:lpstr>
      <vt:lpstr>实验3.2 触发器实验</vt:lpstr>
      <vt:lpstr>实验3.2 触发器实验</vt:lpstr>
    </vt:vector>
  </TitlesOfParts>
  <Company>the 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数据库原理与传播应用实验</dc:title>
  <dc:creator>Qing Xie</dc:creator>
  <cp:lastModifiedBy>Administrator</cp:lastModifiedBy>
  <cp:revision>328</cp:revision>
  <dcterms:created xsi:type="dcterms:W3CDTF">2016-08-29T12:33:34Z</dcterms:created>
  <dcterms:modified xsi:type="dcterms:W3CDTF">2020-11-13T02:01:25Z</dcterms:modified>
</cp:coreProperties>
</file>