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notesMasterIdLst>
    <p:notesMasterId r:id="rId24"/>
  </p:notesMasterIdLst>
  <p:sldIdLst>
    <p:sldId id="256" r:id="rId2"/>
    <p:sldId id="304" r:id="rId3"/>
    <p:sldId id="257" r:id="rId4"/>
    <p:sldId id="258" r:id="rId5"/>
    <p:sldId id="328" r:id="rId6"/>
    <p:sldId id="339" r:id="rId7"/>
    <p:sldId id="347" r:id="rId8"/>
    <p:sldId id="349" r:id="rId9"/>
    <p:sldId id="340" r:id="rId10"/>
    <p:sldId id="341" r:id="rId11"/>
    <p:sldId id="310" r:id="rId12"/>
    <p:sldId id="275" r:id="rId13"/>
    <p:sldId id="314" r:id="rId14"/>
    <p:sldId id="320" r:id="rId15"/>
    <p:sldId id="342" r:id="rId16"/>
    <p:sldId id="343" r:id="rId17"/>
    <p:sldId id="350" r:id="rId18"/>
    <p:sldId id="344" r:id="rId19"/>
    <p:sldId id="346" r:id="rId20"/>
    <p:sldId id="351" r:id="rId21"/>
    <p:sldId id="315" r:id="rId22"/>
    <p:sldId id="31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55607" autoAdjust="0"/>
  </p:normalViewPr>
  <p:slideViewPr>
    <p:cSldViewPr snapToGrid="0" snapToObjects="1">
      <p:cViewPr varScale="1">
        <p:scale>
          <a:sx n="63" d="100"/>
          <a:sy n="63" d="100"/>
        </p:scale>
        <p:origin x="29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28E29-6765-EE48-BCCC-3DE0098EBE1C}" type="datetimeFigureOut">
              <a:rPr kumimoji="1" lang="zh-CN" altLang="en-US" smtClean="0"/>
              <a:pPr/>
              <a:t>2020/11/13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6DE58-507A-1B4E-8D12-FA65440E1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77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6DE58-507A-1B4E-8D12-FA65440E1F34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111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6DE58-507A-1B4E-8D12-FA65440E1F34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7926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6DE58-507A-1B4E-8D12-FA65440E1F34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37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6DE58-507A-1B4E-8D12-FA65440E1F34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137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6DE58-507A-1B4E-8D12-FA65440E1F34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902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6DE58-507A-1B4E-8D12-FA65440E1F34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76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6DE58-507A-1B4E-8D12-FA65440E1F34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62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6DE58-507A-1B4E-8D12-FA65440E1F34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08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6DE58-507A-1B4E-8D12-FA65440E1F34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6754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6DE58-507A-1B4E-8D12-FA65440E1F34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852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6DE58-507A-1B4E-8D12-FA65440E1F34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79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  <p:sldLayoutId id="2147483881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__.doc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系统软件应用综合实验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364653"/>
            <a:ext cx="4038600" cy="1101579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李琳      </a:t>
            </a:r>
            <a:r>
              <a:rPr lang="en-US" altLang="zh-CN" sz="2000" smtClean="0"/>
              <a:t>linli@whut.edu.cn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计算机科学与技术学院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52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4.1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en-US" altLang="zh-CN" dirty="0">
                <a:latin typeface="宋体"/>
                <a:cs typeface="宋体"/>
              </a:rPr>
              <a:t>SQL</a:t>
            </a:r>
            <a:r>
              <a:rPr lang="zh-CN" altLang="en-US" dirty="0">
                <a:latin typeface="宋体"/>
                <a:cs typeface="宋体"/>
              </a:rPr>
              <a:t>语句备份与恢复实验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34308"/>
            <a:ext cx="7556313" cy="401760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说明</a:t>
            </a:r>
            <a:endParaRPr lang="en-US" altLang="zh-CN" dirty="0"/>
          </a:p>
          <a:p>
            <a:pPr lvl="1"/>
            <a:r>
              <a:rPr lang="en-US" altLang="zh-CN" dirty="0" err="1" smtClean="0"/>
              <a:t>replace|ignore</a:t>
            </a:r>
            <a:r>
              <a:rPr lang="en-US" altLang="zh-CN" dirty="0" smtClean="0"/>
              <a:t>: 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replace</a:t>
            </a:r>
            <a:r>
              <a:rPr lang="zh-CN" altLang="en-US" dirty="0" smtClean="0"/>
              <a:t>，则当文件中出现与原有行相同的唯一关键字值时，输入行会替换原有行；指定</a:t>
            </a:r>
            <a:r>
              <a:rPr lang="en-US" altLang="zh-CN" dirty="0" smtClean="0"/>
              <a:t>ignore</a:t>
            </a:r>
            <a:r>
              <a:rPr lang="zh-CN" altLang="en-US" dirty="0" smtClean="0"/>
              <a:t>，则把与原有行有相同关键字值的输入行跳过</a:t>
            </a:r>
            <a:endParaRPr lang="en-US" altLang="zh-CN" dirty="0" smtClean="0"/>
          </a:p>
          <a:p>
            <a:pPr marL="2286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ines starting by ‘string’: </a:t>
            </a:r>
            <a:r>
              <a:rPr lang="zh-CN" altLang="en-US" dirty="0" smtClean="0"/>
              <a:t>指定一个前缀，导入数据行时，忽略行中该前缀和前缀之前的内容。如果某行不包括该前缀，则整个行被跳过。</a:t>
            </a:r>
            <a:endParaRPr lang="en-US" altLang="zh-CN" dirty="0"/>
          </a:p>
          <a:p>
            <a:pPr marL="228600" lvl="1" indent="0">
              <a:buNone/>
            </a:pPr>
            <a:r>
              <a:rPr lang="zh-CN" altLang="en-US" dirty="0" smtClean="0"/>
              <a:t>例如：某文件中有 </a:t>
            </a:r>
            <a:r>
              <a:rPr lang="en-US" altLang="zh-CN" dirty="0" smtClean="0"/>
              <a:t>xxx “row”, 1</a:t>
            </a:r>
            <a:r>
              <a:rPr lang="zh-CN" altLang="en-US" dirty="0" smtClean="0"/>
              <a:t>，如果导入数据时指定</a:t>
            </a:r>
            <a:r>
              <a:rPr lang="en-US" altLang="zh-CN" dirty="0" smtClean="0"/>
              <a:t>starting by ‘xxx’</a:t>
            </a:r>
            <a:r>
              <a:rPr lang="zh-CN" altLang="en-US" dirty="0" smtClean="0"/>
              <a:t>，则最后得到数据 </a:t>
            </a:r>
            <a:r>
              <a:rPr lang="en-US" altLang="zh-CN" dirty="0" smtClean="0"/>
              <a:t>(“row”, 1)</a:t>
            </a:r>
          </a:p>
          <a:p>
            <a:pPr marL="2286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IGNORE number LINES: </a:t>
            </a:r>
            <a:r>
              <a:rPr lang="zh-CN" altLang="en-US" dirty="0" smtClean="0"/>
              <a:t>忽略文件前几行</a:t>
            </a:r>
          </a:p>
        </p:txBody>
      </p:sp>
    </p:spTree>
    <p:extLst>
      <p:ext uri="{BB962C8B-B14F-4D97-AF65-F5344CB8AC3E}">
        <p14:creationId xmlns:p14="http://schemas.microsoft.com/office/powerpoint/2010/main" val="11245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4.1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en-US" altLang="zh-CN" dirty="0">
                <a:latin typeface="宋体"/>
                <a:cs typeface="宋体"/>
              </a:rPr>
              <a:t>SQL</a:t>
            </a:r>
            <a:r>
              <a:rPr lang="zh-CN" altLang="en-US" dirty="0">
                <a:latin typeface="宋体"/>
                <a:cs typeface="宋体"/>
              </a:rPr>
              <a:t>语句备份与恢复实验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三、实验任务</a:t>
            </a:r>
            <a:endParaRPr lang="en-US" altLang="zh-CN" dirty="0"/>
          </a:p>
          <a:p>
            <a:r>
              <a:rPr lang="zh-CN" altLang="en-US" dirty="0" smtClean="0"/>
              <a:t>用不同的存放格式（自由设计）备份</a:t>
            </a:r>
            <a:r>
              <a:rPr lang="en-US" altLang="zh-CN" dirty="0" smtClean="0"/>
              <a:t>DBEM</a:t>
            </a:r>
            <a:r>
              <a:rPr lang="zh-CN" altLang="en-US" dirty="0" smtClean="0"/>
              <a:t>数据库中的</a:t>
            </a:r>
            <a:r>
              <a:rPr lang="en-US" altLang="zh-CN" dirty="0" smtClean="0"/>
              <a:t>employee, salary</a:t>
            </a:r>
            <a:r>
              <a:rPr lang="zh-CN" altLang="en-US" dirty="0" smtClean="0"/>
              <a:t>两个基本表，其中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表要求只备份</a:t>
            </a:r>
            <a:r>
              <a:rPr lang="en-US" altLang="zh-CN" dirty="0" err="1" smtClean="0"/>
              <a:t>employeeID</a:t>
            </a:r>
            <a:r>
              <a:rPr lang="en-US" altLang="zh-CN" dirty="0" smtClean="0"/>
              <a:t>, name, education</a:t>
            </a:r>
            <a:r>
              <a:rPr lang="zh-CN" altLang="en-US" dirty="0" smtClean="0"/>
              <a:t>等三个字段</a:t>
            </a:r>
            <a:endParaRPr lang="en-US" altLang="zh-CN" dirty="0"/>
          </a:p>
          <a:p>
            <a:r>
              <a:rPr lang="zh-CN" altLang="en-US" dirty="0" smtClean="0"/>
              <a:t>根据上述任务所保存的文件，将相关数据恢复到基本表中，其中要求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表在恢复之前事先随机删除几条记录，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语句中要求指定</a:t>
            </a:r>
            <a:r>
              <a:rPr lang="en-US" altLang="zh-CN" dirty="0" smtClean="0"/>
              <a:t>replace</a:t>
            </a:r>
            <a:r>
              <a:rPr lang="zh-CN" altLang="en-US" dirty="0" smtClean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278763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4.1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en-US" altLang="zh-CN" dirty="0">
                <a:latin typeface="宋体"/>
                <a:cs typeface="宋体"/>
              </a:rPr>
              <a:t>SQL</a:t>
            </a:r>
            <a:r>
              <a:rPr lang="zh-CN" altLang="en-US" dirty="0">
                <a:latin typeface="宋体"/>
                <a:cs typeface="宋体"/>
              </a:rPr>
              <a:t>语句备份与恢复实验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四、实验报告要求</a:t>
            </a:r>
            <a:endParaRPr lang="en-US" altLang="zh-CN" dirty="0" smtClean="0"/>
          </a:p>
          <a:p>
            <a:r>
              <a:rPr lang="zh-CN" altLang="en-US" dirty="0" smtClean="0"/>
              <a:t>完成实验任务，列出相应的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语句，记录并验证执行数据库备份与恢复的经过。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67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>
                <a:latin typeface="宋体"/>
                <a:ea typeface="宋体"/>
                <a:cs typeface="宋体"/>
              </a:rPr>
              <a:t>4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.2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客户端工具备份与恢复实验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一、实验</a:t>
            </a:r>
            <a:r>
              <a:rPr lang="zh-CN" altLang="en-US" dirty="0"/>
              <a:t>目的</a:t>
            </a:r>
            <a:endParaRPr lang="en-US" altLang="zh-CN" dirty="0"/>
          </a:p>
          <a:p>
            <a:r>
              <a:rPr lang="zh-CN" altLang="en-US" dirty="0" smtClean="0"/>
              <a:t>掌握使用客户端工具进行数据库备份和恢复</a:t>
            </a:r>
            <a:r>
              <a:rPr lang="zh-CN" altLang="en-US" dirty="0"/>
              <a:t>的方法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二、实验</a:t>
            </a:r>
            <a:r>
              <a:rPr lang="zh-CN" altLang="en-US" dirty="0"/>
              <a:t>内容</a:t>
            </a:r>
          </a:p>
          <a:p>
            <a:r>
              <a:rPr lang="zh-CN" altLang="en-US" dirty="0" smtClean="0"/>
              <a:t>学习使用客户端工具对数据库进行备份和恢复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406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4.2</a:t>
            </a:r>
            <a:r>
              <a:rPr lang="zh-CN" altLang="en-US" dirty="0">
                <a:latin typeface="宋体"/>
                <a:cs typeface="宋体"/>
              </a:rPr>
              <a:t> 客户端工具备份与恢复实验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mysqldump</a:t>
            </a:r>
            <a:r>
              <a:rPr lang="zh-CN" altLang="en-US" dirty="0" smtClean="0"/>
              <a:t>备份数据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mysqldump</a:t>
            </a:r>
            <a:r>
              <a:rPr lang="zh-CN" altLang="en-US" dirty="0" smtClean="0"/>
              <a:t>程序可用于备份数据，并且可以在导出的文件中包含表结构的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语句，因此可以备份数据库</a:t>
            </a:r>
            <a:r>
              <a:rPr lang="zh-CN" altLang="en-US" dirty="0" smtClean="0">
                <a:solidFill>
                  <a:srgbClr val="FF0000"/>
                </a:solidFill>
              </a:rPr>
              <a:t>表的结构</a:t>
            </a:r>
            <a:r>
              <a:rPr lang="zh-CN" altLang="en-US" dirty="0" smtClean="0"/>
              <a:t>，而且可以备份整个</a:t>
            </a:r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r>
              <a:rPr lang="zh-CN" altLang="en-US" dirty="0" smtClean="0"/>
              <a:t>库，甚至整个数据库系统。</a:t>
            </a:r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恢复数据库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mysql</a:t>
            </a:r>
            <a:r>
              <a:rPr lang="zh-CN" altLang="en-US" dirty="0" smtClean="0"/>
              <a:t>命令可以恢复由</a:t>
            </a:r>
            <a:r>
              <a:rPr lang="en-US" altLang="zh-CN" dirty="0" err="1" smtClean="0"/>
              <a:t>mysqldump</a:t>
            </a:r>
            <a:r>
              <a:rPr lang="zh-CN" altLang="en-US" dirty="0" smtClean="0"/>
              <a:t>备份的数据库文件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mysqlimport</a:t>
            </a:r>
            <a:r>
              <a:rPr lang="zh-CN" altLang="en-US" dirty="0" smtClean="0"/>
              <a:t>恢复数据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mysqlimport</a:t>
            </a:r>
            <a:r>
              <a:rPr lang="zh-CN" altLang="en-US" dirty="0" smtClean="0"/>
              <a:t>程序可以恢复基本表中的数据，它提供了一个</a:t>
            </a:r>
            <a:r>
              <a:rPr lang="en-US" altLang="zh-CN" dirty="0" smtClean="0"/>
              <a:t>LOAD DATA INFILE</a:t>
            </a:r>
            <a:r>
              <a:rPr lang="zh-CN" altLang="en-US" dirty="0" smtClean="0"/>
              <a:t>语句的命令行接口，发送命令到服务器来运作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400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4.2</a:t>
            </a:r>
            <a:r>
              <a:rPr lang="zh-CN" altLang="en-US" dirty="0">
                <a:latin typeface="宋体"/>
                <a:cs typeface="宋体"/>
              </a:rPr>
              <a:t> 客户端工具备份与恢复实验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64" y="1169773"/>
            <a:ext cx="8645526" cy="5539946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mysqldump</a:t>
            </a:r>
            <a:r>
              <a:rPr lang="zh-CN" altLang="en-US" dirty="0" smtClean="0">
                <a:solidFill>
                  <a:schemeClr val="tx1"/>
                </a:solidFill>
              </a:rPr>
              <a:t>备份表</a:t>
            </a:r>
            <a:r>
              <a:rPr lang="zh-CN" altLang="en-US" dirty="0" smtClean="0">
                <a:solidFill>
                  <a:srgbClr val="FF0000"/>
                </a:solidFill>
              </a:rPr>
              <a:t>（导出单个表结构和数据）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格式：</a:t>
            </a:r>
            <a:r>
              <a:rPr lang="en-US" altLang="zh-CN" dirty="0" err="1" smtClean="0"/>
              <a:t>mysqldump</a:t>
            </a:r>
            <a:r>
              <a:rPr lang="en-US" altLang="zh-CN" dirty="0" smtClean="0"/>
              <a:t> [OPTIONS] </a:t>
            </a:r>
            <a:r>
              <a:rPr lang="en-US" altLang="zh-CN" dirty="0" err="1" smtClean="0"/>
              <a:t>db_name</a:t>
            </a:r>
            <a:r>
              <a:rPr lang="en-US" altLang="zh-CN" dirty="0" smtClean="0"/>
              <a:t> [tables]&gt;filename</a:t>
            </a:r>
          </a:p>
          <a:p>
            <a:pPr marL="0" indent="0">
              <a:buNone/>
            </a:pPr>
            <a:r>
              <a:rPr lang="en-US" altLang="zh-CN" dirty="0" smtClean="0"/>
              <a:t>OPTIONS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-h[hostname] –u[username] –p[password]</a:t>
            </a:r>
          </a:p>
          <a:p>
            <a:pPr marL="0" indent="0">
              <a:buNone/>
            </a:pPr>
            <a:r>
              <a:rPr lang="zh-CN" altLang="en-US" dirty="0" smtClean="0"/>
              <a:t>例如</a:t>
            </a:r>
            <a:r>
              <a:rPr lang="zh-CN" altLang="zh-CN" dirty="0" smtClean="0"/>
              <a:t>：</a:t>
            </a:r>
            <a:r>
              <a:rPr lang="zh-CN" altLang="en-US" dirty="0" smtClean="0"/>
              <a:t>备份</a:t>
            </a:r>
            <a:r>
              <a:rPr lang="en-US" altLang="zh-CN" dirty="0" err="1" smtClean="0"/>
              <a:t>dbst</a:t>
            </a:r>
            <a:r>
              <a:rPr lang="zh-CN" altLang="en-US" dirty="0" smtClean="0"/>
              <a:t>数据库里的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在命令提示符窗口（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）中输入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mysqldump</a:t>
            </a:r>
            <a:r>
              <a:rPr lang="en-US" altLang="zh-CN" dirty="0" smtClean="0">
                <a:solidFill>
                  <a:srgbClr val="0070C0"/>
                </a:solidFill>
              </a:rPr>
              <a:t> –h </a:t>
            </a:r>
            <a:r>
              <a:rPr lang="en-US" altLang="zh-CN" dirty="0" err="1" smtClean="0">
                <a:solidFill>
                  <a:srgbClr val="0070C0"/>
                </a:solidFill>
              </a:rPr>
              <a:t>localhost</a:t>
            </a:r>
            <a:r>
              <a:rPr lang="en-US" altLang="zh-CN" dirty="0" smtClean="0">
                <a:solidFill>
                  <a:srgbClr val="0070C0"/>
                </a:solidFill>
              </a:rPr>
              <a:t> –u root –p DBST  score&gt;</a:t>
            </a:r>
            <a:r>
              <a:rPr kumimoji="1" lang="en-US" altLang="zh-CN" dirty="0" smtClean="0">
                <a:solidFill>
                  <a:srgbClr val="0070C0"/>
                </a:solidFill>
              </a:rPr>
              <a:t>c</a:t>
            </a:r>
            <a:r>
              <a:rPr kumimoji="1" lang="en-US" altLang="zh-CN" dirty="0">
                <a:solidFill>
                  <a:srgbClr val="0070C0"/>
                </a:solidFill>
              </a:rPr>
              <a:t>:/ProgramData/MySQL/MySQL Server 5.7/Uploads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  <a:r>
              <a:rPr lang="en-US" altLang="zh-CN" dirty="0" err="1" smtClean="0">
                <a:solidFill>
                  <a:srgbClr val="0070C0"/>
                </a:solidFill>
              </a:rPr>
              <a:t>backup_score.sql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注：会提示输入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密码，而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文件必须保存到有写权限的路径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备份多个表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</a:rPr>
              <a:t>mysqldump</a:t>
            </a:r>
            <a:r>
              <a:rPr lang="en-US" altLang="zh-CN" dirty="0" smtClean="0">
                <a:solidFill>
                  <a:schemeClr val="tx1"/>
                </a:solidFill>
              </a:rPr>
              <a:t> –h </a:t>
            </a:r>
            <a:r>
              <a:rPr lang="en-US" altLang="zh-CN" dirty="0" err="1" smtClean="0">
                <a:solidFill>
                  <a:schemeClr val="tx1"/>
                </a:solidFill>
              </a:rPr>
              <a:t>localhost</a:t>
            </a:r>
            <a:r>
              <a:rPr lang="en-US" altLang="zh-CN" dirty="0" smtClean="0">
                <a:solidFill>
                  <a:schemeClr val="tx1"/>
                </a:solidFill>
              </a:rPr>
              <a:t> –u root –p DBST </a:t>
            </a:r>
            <a:r>
              <a:rPr lang="en-US" altLang="zh-CN" dirty="0" smtClean="0">
                <a:solidFill>
                  <a:srgbClr val="FF0000"/>
                </a:solidFill>
              </a:rPr>
              <a:t>student score </a:t>
            </a:r>
            <a:r>
              <a:rPr lang="en-US" altLang="zh-CN" dirty="0" smtClean="0">
                <a:solidFill>
                  <a:schemeClr val="tx1"/>
                </a:solidFill>
              </a:rPr>
              <a:t>&gt;c:/mysqldata/backup_studentscore.sql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638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4.2</a:t>
            </a:r>
            <a:r>
              <a:rPr lang="zh-CN" altLang="en-US" dirty="0">
                <a:latin typeface="宋体"/>
                <a:cs typeface="宋体"/>
              </a:rPr>
              <a:t> 客户端工具备份与恢复实验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409850" cy="4144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mysqldump</a:t>
            </a:r>
            <a:r>
              <a:rPr lang="zh-CN" altLang="en-US" dirty="0" smtClean="0">
                <a:solidFill>
                  <a:schemeClr val="tx1"/>
                </a:solidFill>
              </a:rPr>
              <a:t>备份数据库</a:t>
            </a:r>
            <a:r>
              <a:rPr lang="zh-CN" altLang="en-US" dirty="0" smtClean="0">
                <a:solidFill>
                  <a:srgbClr val="FF0000"/>
                </a:solidFill>
              </a:rPr>
              <a:t>（整个数据库的结构和数据）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格式：</a:t>
            </a:r>
            <a:r>
              <a:rPr lang="en-US" altLang="zh-CN" dirty="0" err="1" smtClean="0"/>
              <a:t>mysqldump</a:t>
            </a:r>
            <a:r>
              <a:rPr lang="en-US" altLang="zh-CN" dirty="0" smtClean="0"/>
              <a:t> [OPTIONS] databases &gt;filename</a:t>
            </a:r>
          </a:p>
          <a:p>
            <a:pPr marL="0" indent="0">
              <a:buNone/>
            </a:pPr>
            <a:r>
              <a:rPr lang="en-US" altLang="zh-CN" dirty="0" smtClean="0"/>
              <a:t>OPTIONS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-h[hostname] –u[username] –p[password]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</a:t>
            </a:r>
            <a:r>
              <a:rPr lang="zh-CN" altLang="zh-CN" dirty="0" smtClean="0"/>
              <a:t>：</a:t>
            </a:r>
            <a:r>
              <a:rPr lang="en-US" altLang="zh-CN" dirty="0" err="1" smtClean="0">
                <a:solidFill>
                  <a:schemeClr val="tx1"/>
                </a:solidFill>
              </a:rPr>
              <a:t>mysqldump</a:t>
            </a:r>
            <a:r>
              <a:rPr lang="en-US" altLang="zh-CN" dirty="0" smtClean="0">
                <a:solidFill>
                  <a:schemeClr val="tx1"/>
                </a:solidFill>
              </a:rPr>
              <a:t> –h </a:t>
            </a:r>
            <a:r>
              <a:rPr lang="en-US" altLang="zh-CN" dirty="0" err="1" smtClean="0">
                <a:solidFill>
                  <a:schemeClr val="tx1"/>
                </a:solidFill>
              </a:rPr>
              <a:t>localhost</a:t>
            </a:r>
            <a:r>
              <a:rPr lang="en-US" altLang="zh-CN" dirty="0" smtClean="0">
                <a:solidFill>
                  <a:schemeClr val="tx1"/>
                </a:solidFill>
              </a:rPr>
              <a:t> –u root –p DBST&gt;c:/mysqldata/backup_dbst.sql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665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4.2</a:t>
            </a:r>
            <a:r>
              <a:rPr lang="zh-CN" altLang="en-US" dirty="0">
                <a:latin typeface="宋体"/>
                <a:cs typeface="宋体"/>
              </a:rPr>
              <a:t> 客户端工具备份与恢复实验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18054"/>
            <a:ext cx="8645526" cy="538754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mysqldump</a:t>
            </a:r>
            <a:r>
              <a:rPr lang="zh-CN" altLang="en-US" dirty="0" smtClean="0"/>
              <a:t>只导出整个数据库结构（不包含数据）</a:t>
            </a:r>
            <a:br>
              <a:rPr lang="zh-CN" altLang="en-US" dirty="0" smtClean="0"/>
            </a:br>
            <a:r>
              <a:rPr lang="en-US" altLang="zh-CN" dirty="0" err="1" smtClean="0"/>
              <a:t>mysqldump</a:t>
            </a:r>
            <a:r>
              <a:rPr lang="en-US" altLang="zh-CN" dirty="0" smtClean="0"/>
              <a:t> -h 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 –u root -p  </a:t>
            </a:r>
            <a:r>
              <a:rPr lang="en-US" altLang="zh-CN" dirty="0" smtClean="0">
                <a:solidFill>
                  <a:srgbClr val="FF0000"/>
                </a:solidFill>
              </a:rPr>
              <a:t>-d database </a:t>
            </a:r>
            <a:r>
              <a:rPr lang="en-US" altLang="zh-CN" dirty="0" smtClean="0"/>
              <a:t>&gt; xxx.sql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mysqldump</a:t>
            </a:r>
            <a:r>
              <a:rPr lang="zh-CN" altLang="en-US" dirty="0" smtClean="0"/>
              <a:t>只导出单个数据表结构（不包含数据）</a:t>
            </a:r>
            <a:br>
              <a:rPr lang="zh-CN" altLang="en-US" dirty="0" smtClean="0"/>
            </a:br>
            <a:r>
              <a:rPr lang="en-US" altLang="zh-CN" dirty="0" err="1" smtClean="0"/>
              <a:t>mysqldump</a:t>
            </a:r>
            <a:r>
              <a:rPr lang="en-US" altLang="zh-CN" dirty="0" smtClean="0"/>
              <a:t> -h 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 –u root -p  </a:t>
            </a:r>
            <a:r>
              <a:rPr lang="en-US" altLang="zh-CN" dirty="0" smtClean="0">
                <a:solidFill>
                  <a:srgbClr val="FF0000"/>
                </a:solidFill>
              </a:rPr>
              <a:t>-d database table </a:t>
            </a:r>
            <a:r>
              <a:rPr lang="en-US" altLang="zh-CN" dirty="0" smtClean="0"/>
              <a:t>&gt; xxx.sql</a:t>
            </a:r>
          </a:p>
          <a:p>
            <a:pPr marL="0" indent="0">
              <a:buNone/>
            </a:pPr>
            <a:endParaRPr lang="en-US" altLang="zh-CN" dirty="0" smtClean="0"/>
          </a:p>
          <a:p>
            <a:pPr lvl="0">
              <a:buClr>
                <a:srgbClr val="663366"/>
              </a:buClr>
            </a:pPr>
            <a:r>
              <a:rPr lang="en-US" altLang="zh-CN" dirty="0" err="1" smtClean="0"/>
              <a:t>mysqldump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只导出整个数据库的数据（不包含结构）</a:t>
            </a:r>
            <a:b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zh-CN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mysqldump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-h </a:t>
            </a:r>
            <a:r>
              <a:rPr lang="en-US" altLang="zh-CN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localhost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–u root -p  </a:t>
            </a:r>
            <a:r>
              <a:rPr lang="en-US" altLang="zh-CN" dirty="0" smtClean="0">
                <a:solidFill>
                  <a:srgbClr val="FF0000"/>
                </a:solidFill>
              </a:rPr>
              <a:t>-t database 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 xxx.sql</a:t>
            </a:r>
          </a:p>
          <a:p>
            <a:pPr lvl="0">
              <a:buClr>
                <a:srgbClr val="663366"/>
              </a:buClr>
              <a:buNone/>
            </a:pP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buClr>
                <a:srgbClr val="663366"/>
              </a:buClr>
            </a:pPr>
            <a:r>
              <a:rPr lang="en-US" altLang="zh-CN" dirty="0" err="1" smtClean="0"/>
              <a:t>mysqldump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只导出单个数据表的数据（不包含结构）</a:t>
            </a:r>
            <a:b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zh-CN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mysqldump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-h </a:t>
            </a:r>
            <a:r>
              <a:rPr lang="en-US" altLang="zh-CN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localhost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–u root -p  </a:t>
            </a:r>
            <a:r>
              <a:rPr lang="en-US" altLang="zh-CN" dirty="0" smtClean="0">
                <a:solidFill>
                  <a:srgbClr val="FF0000"/>
                </a:solidFill>
              </a:rPr>
              <a:t>-t database table 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 xxx.sql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638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366705"/>
            <a:ext cx="7556313" cy="1116106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4.2</a:t>
            </a:r>
            <a:r>
              <a:rPr lang="zh-CN" altLang="en-US" dirty="0">
                <a:latin typeface="宋体"/>
                <a:cs typeface="宋体"/>
              </a:rPr>
              <a:t> 客户端工具备份与恢复实验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15" y="1482811"/>
            <a:ext cx="7556313" cy="526397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恢复数据库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格式：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[OPTIONS] </a:t>
            </a:r>
            <a:r>
              <a:rPr lang="en-US" altLang="zh-CN" dirty="0" err="1" smtClean="0"/>
              <a:t>db_name</a:t>
            </a:r>
            <a:r>
              <a:rPr lang="en-US" altLang="zh-CN" dirty="0" smtClean="0"/>
              <a:t>&lt;filename</a:t>
            </a:r>
          </a:p>
          <a:p>
            <a:pPr marL="0" indent="0">
              <a:buNone/>
            </a:pPr>
            <a:r>
              <a:rPr lang="zh-CN" altLang="en-US" dirty="0" smtClean="0"/>
              <a:t>例如：用备份的</a:t>
            </a:r>
            <a:r>
              <a:rPr lang="en-US" altLang="zh-CN" dirty="0" smtClean="0">
                <a:solidFill>
                  <a:schemeClr val="tx1"/>
                </a:solidFill>
              </a:rPr>
              <a:t>backup_score.sql</a:t>
            </a:r>
            <a:r>
              <a:rPr lang="zh-CN" altLang="en-US" dirty="0" smtClean="0">
                <a:solidFill>
                  <a:schemeClr val="tx1"/>
                </a:solidFill>
              </a:rPr>
              <a:t>恢复</a:t>
            </a:r>
            <a:r>
              <a:rPr lang="en-US" altLang="zh-CN" dirty="0" smtClean="0">
                <a:solidFill>
                  <a:schemeClr val="tx1"/>
                </a:solidFill>
              </a:rPr>
              <a:t>score</a:t>
            </a:r>
            <a:r>
              <a:rPr lang="zh-CN" altLang="en-US" dirty="0" smtClean="0">
                <a:solidFill>
                  <a:schemeClr val="tx1"/>
                </a:solidFill>
              </a:rPr>
              <a:t>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法</a:t>
            </a:r>
            <a:r>
              <a:rPr lang="en-US" altLang="zh-CN" dirty="0" smtClean="0"/>
              <a:t>1</a:t>
            </a:r>
            <a:r>
              <a:rPr lang="zh-CN" altLang="zh-CN" dirty="0" smtClean="0"/>
              <a:t>：</a:t>
            </a:r>
            <a:r>
              <a:rPr lang="zh-CN" altLang="en-US" dirty="0" smtClean="0"/>
              <a:t>在命令提示符窗口（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mysql</a:t>
            </a:r>
            <a:r>
              <a:rPr lang="en-US" altLang="zh-CN" dirty="0" smtClean="0">
                <a:solidFill>
                  <a:srgbClr val="0070C0"/>
                </a:solidFill>
              </a:rPr>
              <a:t> –u root –p DBST&lt; c:</a:t>
            </a:r>
            <a:r>
              <a:rPr kumimoji="1" lang="en-US" altLang="zh-CN" dirty="0" smtClean="0">
                <a:solidFill>
                  <a:srgbClr val="0070C0"/>
                </a:solidFill>
              </a:rPr>
              <a:t>/ProgramData/MySQL/MySQL </a:t>
            </a:r>
            <a:r>
              <a:rPr kumimoji="1" lang="en-US" altLang="zh-CN" dirty="0">
                <a:solidFill>
                  <a:srgbClr val="0070C0"/>
                </a:solidFill>
              </a:rPr>
              <a:t>Server 5.7/Uploads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backup_score.sql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b="1" dirty="0" smtClean="0"/>
              <a:t>法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：或者在</a:t>
            </a:r>
            <a:r>
              <a:rPr lang="en-US" altLang="zh-CN" b="1" dirty="0" err="1" smtClean="0"/>
              <a:t>mysql</a:t>
            </a:r>
            <a:r>
              <a:rPr lang="zh-CN" altLang="en-US" b="1" dirty="0" smtClean="0"/>
              <a:t>命令行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r>
              <a:rPr lang="en-US" altLang="zh-CN" smtClean="0"/>
              <a:t>&gt; use </a:t>
            </a:r>
            <a:r>
              <a:rPr lang="en-US" altLang="zh-CN" dirty="0" err="1" smtClean="0"/>
              <a:t>dbst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    source c:</a:t>
            </a:r>
            <a:r>
              <a:rPr kumimoji="1" lang="en-US" altLang="zh-CN" dirty="0" smtClean="0">
                <a:solidFill>
                  <a:srgbClr val="0070C0"/>
                </a:solidFill>
              </a:rPr>
              <a:t>/</a:t>
            </a:r>
            <a:r>
              <a:rPr kumimoji="1" lang="en-US" altLang="zh-CN" dirty="0">
                <a:solidFill>
                  <a:srgbClr val="0070C0"/>
                </a:solidFill>
              </a:rPr>
              <a:t>ProgramData/MySQL/MySQL Server </a:t>
            </a:r>
            <a:r>
              <a:rPr kumimoji="1" lang="en-US" altLang="zh-CN" dirty="0" smtClean="0">
                <a:solidFill>
                  <a:srgbClr val="0070C0"/>
                </a:solidFill>
              </a:rPr>
              <a:t>5.7/Uploads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  <a:r>
              <a:rPr lang="en-US" altLang="zh-CN" dirty="0" err="1" smtClean="0">
                <a:solidFill>
                  <a:srgbClr val="0070C0"/>
                </a:solidFill>
              </a:rPr>
              <a:t>backup_score.sql</a:t>
            </a:r>
            <a:r>
              <a:rPr lang="en-US" altLang="zh-CN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722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4.2</a:t>
            </a:r>
            <a:r>
              <a:rPr lang="zh-CN" altLang="en-US" dirty="0">
                <a:latin typeface="宋体"/>
                <a:cs typeface="宋体"/>
              </a:rPr>
              <a:t> 客户端工具备份与恢复实验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mysqlimport</a:t>
            </a:r>
            <a:r>
              <a:rPr lang="zh-CN" altLang="en-US" dirty="0" smtClean="0"/>
              <a:t>恢复表数据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格式：</a:t>
            </a:r>
            <a:r>
              <a:rPr lang="en-US" altLang="zh-CN" dirty="0" err="1" smtClean="0"/>
              <a:t>mysqlimport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[OPTIONS] </a:t>
            </a:r>
            <a:r>
              <a:rPr lang="en-US" altLang="zh-CN" dirty="0" err="1" smtClean="0"/>
              <a:t>db_name</a:t>
            </a:r>
            <a:r>
              <a:rPr lang="en-US" altLang="zh-CN" dirty="0"/>
              <a:t> </a:t>
            </a:r>
            <a:r>
              <a:rPr lang="en-US" altLang="zh-CN" dirty="0" smtClean="0"/>
              <a:t>filename</a:t>
            </a:r>
          </a:p>
          <a:p>
            <a:pPr marL="0" indent="0">
              <a:buNone/>
            </a:pPr>
            <a:r>
              <a:rPr lang="en-US" altLang="zh-CN" dirty="0" smtClean="0"/>
              <a:t>OPTIONS: </a:t>
            </a:r>
          </a:p>
          <a:p>
            <a:pPr marL="0" indent="0">
              <a:buNone/>
            </a:pPr>
            <a:r>
              <a:rPr lang="en-US" altLang="zh-CN" dirty="0" smtClean="0"/>
              <a:t> -d|--delete </a:t>
            </a:r>
            <a:r>
              <a:rPr lang="zh-CN" altLang="en-US" dirty="0" smtClean="0"/>
              <a:t>在导入文件前清空表格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--replace|--ignore</a:t>
            </a:r>
            <a:r>
              <a:rPr lang="zh-CN" altLang="en-US" dirty="0" smtClean="0"/>
              <a:t> 等同于</a:t>
            </a:r>
            <a:r>
              <a:rPr lang="en-US" altLang="zh-CN" dirty="0" smtClean="0"/>
              <a:t>LOAD DATA INFILE </a:t>
            </a:r>
            <a:r>
              <a:rPr lang="zh-CN" altLang="en-US" dirty="0" smtClean="0"/>
              <a:t>语句中的关键字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注：此处</a:t>
            </a:r>
            <a:r>
              <a:rPr lang="en-US" altLang="zh-CN" dirty="0" smtClean="0">
                <a:solidFill>
                  <a:srgbClr val="FF0000"/>
                </a:solidFill>
              </a:rPr>
              <a:t>filename</a:t>
            </a:r>
            <a:r>
              <a:rPr lang="zh-CN" altLang="en-US" dirty="0" smtClean="0">
                <a:solidFill>
                  <a:srgbClr val="FF0000"/>
                </a:solidFill>
              </a:rPr>
              <a:t>应该与数据导入目标基本表</a:t>
            </a:r>
            <a:r>
              <a:rPr lang="zh-CN" altLang="en-US" dirty="0" smtClean="0"/>
              <a:t>的名字一致，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433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实验四：</a:t>
            </a:r>
            <a:r>
              <a:rPr lang="zh-CN" altLang="en-US" dirty="0"/>
              <a:t>数据库备份与恢复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57875"/>
            <a:ext cx="7556313" cy="4144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数据库备份</a:t>
            </a:r>
            <a:endParaRPr lang="en-US" altLang="zh-CN" dirty="0"/>
          </a:p>
          <a:p>
            <a:pPr lvl="1"/>
            <a:r>
              <a:rPr lang="zh-CN" altLang="en-US" dirty="0" smtClean="0"/>
              <a:t>物理备份：复制数据库物理文件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逻辑备份：将数据库对象的定义和数据导出到指定文件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增量备份：只备份上次备份以来有变化的数据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完全备份：备份整个数据库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MySQL</a:t>
            </a:r>
            <a:r>
              <a:rPr lang="zh-CN" altLang="en-US" dirty="0" smtClean="0"/>
              <a:t>保证数据安全的方法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数据库备份：通过导出数据或者表文件的副本来保护数据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二进制日志文件：保存更新数据的所有语句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数据库复制：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内部复制功能，建立在两个或两个以上服务器之间，通过设定主从关系来实现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4773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4.2</a:t>
            </a:r>
            <a:r>
              <a:rPr lang="zh-CN" altLang="en-US" dirty="0">
                <a:latin typeface="宋体"/>
                <a:cs typeface="宋体"/>
              </a:rPr>
              <a:t> 客户端工具备份与恢复实验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150" y="1416908"/>
            <a:ext cx="8933850" cy="475323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mysqlimport</a:t>
            </a:r>
            <a:r>
              <a:rPr lang="zh-CN" altLang="en-US" dirty="0" smtClean="0"/>
              <a:t>恢复表数据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</a:t>
            </a:r>
            <a:r>
              <a:rPr lang="zh-CN" altLang="zh-CN" dirty="0" smtClean="0"/>
              <a:t>：</a:t>
            </a:r>
            <a:r>
              <a:rPr lang="zh-CN" altLang="en-US" dirty="0" smtClean="0"/>
              <a:t>把数据保存在</a:t>
            </a:r>
            <a:r>
              <a:rPr lang="en-US" altLang="zh-CN" dirty="0" smtClean="0"/>
              <a:t>courese.txt</a:t>
            </a:r>
            <a:r>
              <a:rPr lang="zh-CN" altLang="en-US" dirty="0" smtClean="0"/>
              <a:t>，用</a:t>
            </a:r>
            <a:r>
              <a:rPr lang="en-US" altLang="zh-CN" dirty="0" err="1" smtClean="0"/>
              <a:t>mysqlimport</a:t>
            </a:r>
            <a:r>
              <a:rPr lang="zh-CN" altLang="en-US" dirty="0" smtClean="0"/>
              <a:t>进行恢复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里先导出数据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select </a:t>
            </a:r>
            <a:r>
              <a:rPr lang="zh-CN" altLang="en-US" dirty="0" smtClean="0">
                <a:solidFill>
                  <a:srgbClr val="0070C0"/>
                </a:solidFill>
              </a:rPr>
              <a:t>* </a:t>
            </a:r>
            <a:r>
              <a:rPr lang="en-US" altLang="zh-CN" dirty="0" smtClean="0">
                <a:solidFill>
                  <a:srgbClr val="0070C0"/>
                </a:solidFill>
              </a:rPr>
              <a:t>from course into </a:t>
            </a:r>
            <a:r>
              <a:rPr lang="en-US" altLang="zh-CN" dirty="0" err="1" smtClean="0">
                <a:solidFill>
                  <a:srgbClr val="0070C0"/>
                </a:solidFill>
              </a:rPr>
              <a:t>outfile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'c:/</a:t>
            </a:r>
            <a:r>
              <a:rPr lang="en-US" altLang="zh-CN" dirty="0" err="1">
                <a:solidFill>
                  <a:srgbClr val="0070C0"/>
                </a:solidFill>
              </a:rPr>
              <a:t>ProgramData</a:t>
            </a:r>
            <a:r>
              <a:rPr lang="en-US" altLang="zh-CN" dirty="0">
                <a:solidFill>
                  <a:srgbClr val="0070C0"/>
                </a:solidFill>
              </a:rPr>
              <a:t>/MySQL/MySQL Server </a:t>
            </a:r>
            <a:r>
              <a:rPr lang="en-US" altLang="zh-CN" dirty="0" smtClean="0">
                <a:solidFill>
                  <a:srgbClr val="0070C0"/>
                </a:solidFill>
              </a:rPr>
              <a:t>5.7/Uploads/course.txt</a:t>
            </a:r>
            <a:r>
              <a:rPr lang="en-US" altLang="zh-CN" dirty="0">
                <a:solidFill>
                  <a:srgbClr val="0070C0"/>
                </a:solidFill>
              </a:rPr>
              <a:t>'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character set </a:t>
            </a:r>
            <a:r>
              <a:rPr lang="en-US" altLang="zh-CN" dirty="0" err="1" smtClean="0">
                <a:solidFill>
                  <a:srgbClr val="0070C0"/>
                </a:solidFill>
              </a:rPr>
              <a:t>gbk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fields terminated by','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lines terminated by '\r\n';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Delete  from course;</a:t>
            </a:r>
          </a:p>
          <a:p>
            <a:pPr marL="0" indent="0">
              <a:buNone/>
            </a:pPr>
            <a:r>
              <a:rPr lang="zh-CN" altLang="en-US" sz="2100" dirty="0" smtClean="0"/>
              <a:t>在命令行：</a:t>
            </a:r>
            <a:endParaRPr lang="en-US" altLang="zh-CN" sz="2100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mysqlimport</a:t>
            </a:r>
            <a:r>
              <a:rPr lang="en-US" altLang="zh-CN" dirty="0" smtClean="0">
                <a:solidFill>
                  <a:srgbClr val="0070C0"/>
                </a:solidFill>
              </a:rPr>
              <a:t> –u root –p  </a:t>
            </a:r>
            <a:r>
              <a:rPr lang="en-US" altLang="zh-CN" dirty="0" smtClean="0">
                <a:solidFill>
                  <a:srgbClr val="FF0000"/>
                </a:solidFill>
              </a:rPr>
              <a:t>--fields-terminated-by=,  --lines-terminated-by=\r\n </a:t>
            </a:r>
            <a:r>
              <a:rPr lang="en-US" altLang="zh-CN" dirty="0" smtClean="0">
                <a:solidFill>
                  <a:srgbClr val="0070C0"/>
                </a:solidFill>
              </a:rPr>
              <a:t>DBST c</a:t>
            </a:r>
            <a:r>
              <a:rPr lang="en-US" altLang="zh-CN" dirty="0">
                <a:solidFill>
                  <a:srgbClr val="0070C0"/>
                </a:solidFill>
              </a:rPr>
              <a:t>:/ProgramData/MySQL/MySQL Server </a:t>
            </a:r>
            <a:r>
              <a:rPr lang="en-US" altLang="zh-CN" dirty="0" smtClean="0">
                <a:solidFill>
                  <a:srgbClr val="0070C0"/>
                </a:solidFill>
              </a:rPr>
              <a:t>5.7/Uploads/course.txt</a:t>
            </a:r>
          </a:p>
        </p:txBody>
      </p:sp>
    </p:spTree>
    <p:extLst>
      <p:ext uri="{BB962C8B-B14F-4D97-AF65-F5344CB8AC3E}">
        <p14:creationId xmlns:p14="http://schemas.microsoft.com/office/powerpoint/2010/main" val="1244334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4.2</a:t>
            </a:r>
            <a:r>
              <a:rPr lang="zh-CN" altLang="en-US" dirty="0">
                <a:latin typeface="宋体"/>
                <a:cs typeface="宋体"/>
              </a:rPr>
              <a:t> 客户端工具备份与恢复实验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三、实验任务</a:t>
            </a:r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mysqldump</a:t>
            </a:r>
            <a:r>
              <a:rPr lang="zh-CN" altLang="en-US" dirty="0" smtClean="0"/>
              <a:t>命令备份</a:t>
            </a:r>
            <a:r>
              <a:rPr lang="en-US" altLang="zh-CN" dirty="0" smtClean="0"/>
              <a:t>DBEM</a:t>
            </a:r>
            <a:r>
              <a:rPr lang="zh-CN" altLang="en-US" dirty="0" smtClean="0"/>
              <a:t>数据库中的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mysqldump</a:t>
            </a:r>
            <a:r>
              <a:rPr lang="zh-CN" altLang="en-US" dirty="0" smtClean="0"/>
              <a:t>命令备份整个</a:t>
            </a:r>
            <a:r>
              <a:rPr lang="en-US" altLang="zh-CN" dirty="0" smtClean="0"/>
              <a:t>DBEM</a:t>
            </a:r>
            <a:r>
              <a:rPr lang="zh-CN" altLang="en-US" dirty="0" smtClean="0"/>
              <a:t>数据库</a:t>
            </a:r>
          </a:p>
          <a:p>
            <a:r>
              <a:rPr lang="zh-CN" altLang="en-US" dirty="0" smtClean="0"/>
              <a:t>删除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表，然后使用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命令，利用上述保存的文件恢复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 smtClean="0"/>
              <a:t>删除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表的部分数据，然后使用</a:t>
            </a:r>
            <a:r>
              <a:rPr lang="en-US" altLang="zh-CN" dirty="0" err="1" smtClean="0"/>
              <a:t>mysqlimport</a:t>
            </a:r>
            <a:r>
              <a:rPr lang="zh-CN" altLang="en-US" dirty="0" smtClean="0"/>
              <a:t>命令及</a:t>
            </a:r>
            <a:r>
              <a:rPr lang="en-US" altLang="zh-CN" dirty="0" smtClean="0"/>
              <a:t>--replace</a:t>
            </a:r>
            <a:r>
              <a:rPr lang="zh-CN" altLang="en-US" dirty="0" smtClean="0"/>
              <a:t>功能恢复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表，其中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表的数据备份文件使用实验</a:t>
            </a:r>
            <a:r>
              <a:rPr lang="en-US" altLang="zh-CN" dirty="0">
                <a:latin typeface="宋体"/>
                <a:ea typeface="宋体"/>
                <a:cs typeface="宋体"/>
              </a:rPr>
              <a:t>4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.1</a:t>
            </a:r>
            <a:r>
              <a:rPr lang="zh-CN" altLang="en-US" dirty="0" smtClean="0"/>
              <a:t>中的文件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7609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4.2</a:t>
            </a:r>
            <a:r>
              <a:rPr lang="zh-CN" altLang="en-US" dirty="0">
                <a:latin typeface="宋体"/>
                <a:cs typeface="宋体"/>
              </a:rPr>
              <a:t> 客户端工具备份与恢复实验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四、实验报告要求</a:t>
            </a:r>
            <a:endParaRPr lang="en-US" altLang="zh-CN" dirty="0" smtClean="0"/>
          </a:p>
          <a:p>
            <a:r>
              <a:rPr lang="zh-CN" altLang="en-US" dirty="0"/>
              <a:t>完成实验任务，列出相应</a:t>
            </a:r>
            <a:r>
              <a:rPr lang="zh-CN" altLang="en-US" dirty="0" smtClean="0"/>
              <a:t>的命令语句</a:t>
            </a:r>
            <a:r>
              <a:rPr lang="zh-CN" altLang="en-US" dirty="0"/>
              <a:t>，记录并验证执行数据库备份与恢复的经过。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681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实验四：数据库备份与恢复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数据库备份与恢复实验包含</a:t>
            </a:r>
            <a:r>
              <a:rPr lang="en-US" altLang="zh-CN" dirty="0"/>
              <a:t>2</a:t>
            </a:r>
            <a:r>
              <a:rPr lang="zh-CN" altLang="en-US" dirty="0" smtClean="0"/>
              <a:t>个必修实验项目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528789"/>
              </p:ext>
            </p:extLst>
          </p:nvPr>
        </p:nvGraphicFramePr>
        <p:xfrm>
          <a:off x="381000" y="2724150"/>
          <a:ext cx="8285163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" name="Document" r:id="rId4" imgW="5604480" imgH="1206720" progId="Word.Document.12">
                  <p:embed/>
                </p:oleObj>
              </mc:Choice>
              <mc:Fallback>
                <p:oleObj name="Document" r:id="rId4" imgW="5604480" imgH="1206720" progId="Word.Document.12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24150"/>
                        <a:ext cx="8285163" cy="179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552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>
                <a:latin typeface="宋体"/>
                <a:cs typeface="宋体"/>
              </a:rPr>
              <a:t>4.1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SQL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语句备份与恢复实验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一、实验目的</a:t>
            </a:r>
            <a:endParaRPr lang="en-US" altLang="zh-CN" dirty="0" smtClean="0"/>
          </a:p>
          <a:p>
            <a:r>
              <a:rPr lang="zh-CN" altLang="en-US" dirty="0" smtClean="0"/>
              <a:t>掌握使用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语句进行数据库备份和恢复的方法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二、实验内容</a:t>
            </a:r>
          </a:p>
          <a:p>
            <a:r>
              <a:rPr lang="zh-CN" altLang="en-US" dirty="0" smtClean="0"/>
              <a:t>了解数据转储备份的概念，学习使用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语句对数据库进行备份和恢复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542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4.1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en-US" altLang="zh-CN" dirty="0">
                <a:latin typeface="宋体"/>
                <a:cs typeface="宋体"/>
              </a:rPr>
              <a:t>SQL</a:t>
            </a:r>
            <a:r>
              <a:rPr lang="zh-CN" altLang="en-US" dirty="0">
                <a:latin typeface="宋体"/>
                <a:cs typeface="宋体"/>
              </a:rPr>
              <a:t>语句备份与恢复实验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71612"/>
            <a:ext cx="7556313" cy="41449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语句备份：导出表</a:t>
            </a:r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/>
              <a:t>SELECT…  </a:t>
            </a:r>
            <a:r>
              <a:rPr lang="en-US" altLang="zh-CN" dirty="0" smtClean="0"/>
              <a:t>INTO OUTFILE</a:t>
            </a:r>
            <a:r>
              <a:rPr lang="zh-CN" altLang="en-US" dirty="0" smtClean="0"/>
              <a:t>语句将表数据导出到一个文本文件中，语法格式如下：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SELECT * INTO OUTFILE ‘FILENAME’</a:t>
            </a:r>
          </a:p>
          <a:p>
            <a:pPr marL="0" indent="0">
              <a:buNone/>
            </a:pPr>
            <a:r>
              <a:rPr lang="en-US" altLang="zh-CN" dirty="0" smtClean="0"/>
              <a:t>[FIELDS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[TERMINATED BY ‘string’]</a:t>
            </a:r>
            <a:r>
              <a:rPr lang="zh-CN" altLang="en-US" dirty="0" smtClean="0"/>
              <a:t>                            </a:t>
            </a:r>
            <a:r>
              <a:rPr lang="en-US" altLang="zh-CN" dirty="0" smtClean="0"/>
              <a:t>#</a:t>
            </a:r>
            <a:r>
              <a:rPr lang="zh-CN" altLang="en-US" dirty="0" smtClean="0"/>
              <a:t>两个字段之间的标志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[[OPTIONALLY] ENCLOSED BY ‘char’]</a:t>
            </a:r>
            <a:r>
              <a:rPr lang="zh-CN" altLang="en-US" dirty="0" smtClean="0"/>
              <a:t>       </a:t>
            </a:r>
            <a:r>
              <a:rPr lang="en-US" altLang="zh-CN" dirty="0" smtClean="0"/>
              <a:t>#</a:t>
            </a:r>
            <a:r>
              <a:rPr lang="zh-CN" altLang="en-US" b="1" dirty="0"/>
              <a:t>字符值放</a:t>
            </a:r>
            <a:r>
              <a:rPr lang="zh-CN" altLang="en-US" b="1" dirty="0" smtClean="0"/>
              <a:t>在什么符号之间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[ESCAPED BY ‘char’]</a:t>
            </a:r>
            <a:r>
              <a:rPr lang="zh-CN" altLang="en-US" dirty="0" smtClean="0"/>
              <a:t>                                       </a:t>
            </a:r>
            <a:r>
              <a:rPr lang="en-US" altLang="zh-CN" dirty="0" smtClean="0"/>
              <a:t>#</a:t>
            </a:r>
            <a:r>
              <a:rPr lang="zh-CN" altLang="en-US" dirty="0" smtClean="0"/>
              <a:t>指定转义字符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 smtClean="0"/>
              <a:t>[LINES TERMINATED BY ‘string’];</a:t>
            </a:r>
            <a:r>
              <a:rPr lang="zh-CN" altLang="en-US" dirty="0" smtClean="0"/>
              <a:t>   </a:t>
            </a:r>
            <a:r>
              <a:rPr lang="zh-CN" altLang="en-US" dirty="0"/>
              <a:t> </a:t>
            </a:r>
            <a:r>
              <a:rPr lang="zh-CN" altLang="en-US" dirty="0" smtClean="0"/>
              <a:t>                                    </a:t>
            </a:r>
            <a:r>
              <a:rPr lang="en-US" altLang="zh-CN" dirty="0" smtClean="0"/>
              <a:t>#</a:t>
            </a:r>
            <a:r>
              <a:rPr lang="zh-CN" altLang="en-US" dirty="0" smtClean="0"/>
              <a:t>一行结束的标志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012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4.1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en-US" altLang="zh-CN" dirty="0">
                <a:latin typeface="宋体"/>
                <a:cs typeface="宋体"/>
              </a:rPr>
              <a:t>SQL</a:t>
            </a:r>
            <a:r>
              <a:rPr lang="zh-CN" altLang="en-US" dirty="0">
                <a:latin typeface="宋体"/>
                <a:cs typeface="宋体"/>
              </a:rPr>
              <a:t>语句备份与恢复实验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34308"/>
            <a:ext cx="7556313" cy="358226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en-US" altLang="zh-CN" dirty="0"/>
              <a:t>fields terminated by ‘string’: </a:t>
            </a:r>
            <a:r>
              <a:rPr lang="zh-CN" altLang="en-US" dirty="0" smtClean="0"/>
              <a:t>指定列之间</a:t>
            </a:r>
            <a:r>
              <a:rPr lang="zh-CN" altLang="en-US" dirty="0"/>
              <a:t>用某个</a:t>
            </a:r>
            <a:r>
              <a:rPr lang="en-US" altLang="zh-CN" dirty="0"/>
              <a:t>string</a:t>
            </a:r>
            <a:r>
              <a:rPr lang="zh-CN" altLang="en-US" dirty="0"/>
              <a:t>分隔，默认为</a:t>
            </a:r>
            <a:r>
              <a:rPr lang="en-US" altLang="zh-CN" dirty="0"/>
              <a:t>’\t</a:t>
            </a:r>
            <a:r>
              <a:rPr lang="en-US" altLang="zh-CN" dirty="0" smtClean="0"/>
              <a:t>’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28600" lvl="1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fields enclosed by ‘char’: </a:t>
            </a:r>
            <a:r>
              <a:rPr lang="zh-CN" altLang="en-US" dirty="0" smtClean="0"/>
              <a:t>列值应包含在指定符号之间，</a:t>
            </a:r>
            <a:r>
              <a:rPr lang="zh-CN" altLang="en-US" dirty="0"/>
              <a:t>通常用</a:t>
            </a:r>
            <a:r>
              <a:rPr lang="zh-CN" altLang="en-US" dirty="0" smtClean="0"/>
              <a:t>引号。默认</a:t>
            </a:r>
            <a:r>
              <a:rPr lang="zh-CN" altLang="en-US" dirty="0"/>
              <a:t>指定</a:t>
            </a:r>
            <a:r>
              <a:rPr lang="zh-CN" altLang="en-US" dirty="0" smtClean="0"/>
              <a:t>符号为空，即</a:t>
            </a:r>
            <a:r>
              <a:rPr lang="zh-CN" altLang="en-US" dirty="0"/>
              <a:t>列值不包括在任何字符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2286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fields escaped</a:t>
            </a:r>
            <a:r>
              <a:rPr lang="zh-CN" altLang="en-US" dirty="0"/>
              <a:t> </a:t>
            </a:r>
            <a:r>
              <a:rPr lang="en-US" altLang="zh-CN" dirty="0"/>
              <a:t>by ‘char’: </a:t>
            </a:r>
            <a:r>
              <a:rPr lang="zh-CN" altLang="en-US" dirty="0"/>
              <a:t>指定转义字符，默认为</a:t>
            </a:r>
            <a:r>
              <a:rPr lang="en-US" altLang="zh-CN" dirty="0"/>
              <a:t>’\\’</a:t>
            </a:r>
          </a:p>
          <a:p>
            <a:pPr lvl="1"/>
            <a:r>
              <a:rPr lang="en-US" altLang="zh-CN" dirty="0"/>
              <a:t>lines terminated by ‘string’: </a:t>
            </a:r>
            <a:r>
              <a:rPr lang="zh-CN" altLang="en-US" dirty="0"/>
              <a:t>指定一行结束的标志，默认为</a:t>
            </a:r>
            <a:r>
              <a:rPr lang="en-US" altLang="zh-CN" dirty="0"/>
              <a:t>’\n’</a:t>
            </a:r>
          </a:p>
        </p:txBody>
      </p:sp>
    </p:spTree>
    <p:extLst>
      <p:ext uri="{BB962C8B-B14F-4D97-AF65-F5344CB8AC3E}">
        <p14:creationId xmlns:p14="http://schemas.microsoft.com/office/powerpoint/2010/main" val="64253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65811"/>
            <a:ext cx="8258348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例如：保存</a:t>
            </a:r>
            <a:r>
              <a:rPr kumimoji="1" lang="en-US" altLang="zh-CN" dirty="0" smtClean="0"/>
              <a:t>student</a:t>
            </a:r>
            <a:r>
              <a:rPr kumimoji="1" lang="zh-CN" altLang="en-US" dirty="0" smtClean="0"/>
              <a:t>表前两列的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数据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070C0"/>
                </a:solidFill>
              </a:rPr>
              <a:t>select </a:t>
            </a:r>
            <a:r>
              <a:rPr kumimoji="1" lang="en-US" altLang="zh-CN" dirty="0" err="1" smtClean="0">
                <a:solidFill>
                  <a:srgbClr val="0070C0"/>
                </a:solidFill>
              </a:rPr>
              <a:t>studentkey,name</a:t>
            </a:r>
            <a:r>
              <a:rPr kumimoji="1" lang="en-US" altLang="zh-CN" dirty="0" smtClean="0">
                <a:solidFill>
                  <a:srgbClr val="0070C0"/>
                </a:solidFill>
              </a:rPr>
              <a:t> from student into </a:t>
            </a:r>
            <a:r>
              <a:rPr kumimoji="1" lang="en-US" altLang="zh-CN" dirty="0" err="1" smtClean="0">
                <a:solidFill>
                  <a:srgbClr val="0070C0"/>
                </a:solidFill>
              </a:rPr>
              <a:t>outfile</a:t>
            </a:r>
            <a:r>
              <a:rPr kumimoji="1" lang="en-US" altLang="zh-CN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070C0"/>
                </a:solidFill>
              </a:rPr>
              <a:t>' C:/ProgramData/MySQL/MySQL Server 5.7/Uploads/student_backup.csv'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070C0"/>
                </a:solidFill>
              </a:rPr>
              <a:t>character set </a:t>
            </a:r>
            <a:r>
              <a:rPr kumimoji="1" lang="en-US" altLang="zh-CN" dirty="0" err="1" smtClean="0">
                <a:solidFill>
                  <a:srgbClr val="0070C0"/>
                </a:solidFill>
              </a:rPr>
              <a:t>gbk</a:t>
            </a:r>
            <a:endParaRPr kumimoji="1"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070C0"/>
                </a:solidFill>
              </a:rPr>
              <a:t>fields terminated by ','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070C0"/>
                </a:solidFill>
              </a:rPr>
              <a:t>lines terminated by '\r\n';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4.1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en-US" altLang="zh-CN" dirty="0">
                <a:latin typeface="宋体"/>
                <a:cs typeface="宋体"/>
              </a:rPr>
              <a:t>SQL</a:t>
            </a:r>
            <a:r>
              <a:rPr lang="zh-CN" altLang="en-US" dirty="0">
                <a:latin typeface="宋体"/>
                <a:cs typeface="宋体"/>
              </a:rPr>
              <a:t>语句备份与恢复实验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65811"/>
            <a:ext cx="8258348" cy="50091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例如：导入刚刚保存的</a:t>
            </a:r>
            <a:r>
              <a:rPr kumimoji="1" lang="en-US" altLang="zh-CN" dirty="0" smtClean="0"/>
              <a:t>student-backup.csv</a:t>
            </a:r>
            <a:r>
              <a:rPr kumimoji="1" lang="zh-CN" altLang="en-US" dirty="0" smtClean="0"/>
              <a:t>导入到</a:t>
            </a:r>
            <a:r>
              <a:rPr kumimoji="1" lang="en-US" altLang="zh-CN" dirty="0" smtClean="0"/>
              <a:t>student1</a:t>
            </a:r>
            <a:r>
              <a:rPr kumimoji="1" lang="zh-CN" altLang="en-US" dirty="0" smtClean="0"/>
              <a:t>表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070C0"/>
                </a:solidFill>
              </a:rPr>
              <a:t>load data </a:t>
            </a:r>
            <a:r>
              <a:rPr kumimoji="1" lang="en-US" altLang="zh-CN" dirty="0" err="1" smtClean="0">
                <a:solidFill>
                  <a:srgbClr val="0070C0"/>
                </a:solidFill>
              </a:rPr>
              <a:t>infile</a:t>
            </a:r>
            <a:r>
              <a:rPr kumimoji="1" lang="en-US" altLang="zh-CN" dirty="0" smtClean="0">
                <a:solidFill>
                  <a:srgbClr val="0070C0"/>
                </a:solidFill>
              </a:rPr>
              <a:t> 'c:/</a:t>
            </a:r>
            <a:r>
              <a:rPr kumimoji="1" lang="en-US" altLang="zh-CN" dirty="0" err="1">
                <a:solidFill>
                  <a:srgbClr val="0070C0"/>
                </a:solidFill>
              </a:rPr>
              <a:t>ProgramData</a:t>
            </a:r>
            <a:r>
              <a:rPr kumimoji="1" lang="en-US" altLang="zh-CN" dirty="0">
                <a:solidFill>
                  <a:srgbClr val="0070C0"/>
                </a:solidFill>
              </a:rPr>
              <a:t>/MySQL/MySQL Server 5.7/Uploads/student_backup.csv</a:t>
            </a:r>
            <a:r>
              <a:rPr kumimoji="1" lang="en-US" altLang="zh-CN" dirty="0" smtClean="0">
                <a:solidFill>
                  <a:srgbClr val="0070C0"/>
                </a:solidFill>
              </a:rPr>
              <a:t>'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070C0"/>
                </a:solidFill>
              </a:rPr>
              <a:t>into table student1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070C0"/>
                </a:solidFill>
              </a:rPr>
              <a:t>character set </a:t>
            </a:r>
            <a:r>
              <a:rPr kumimoji="1" lang="en-US" altLang="zh-CN" dirty="0" err="1" smtClean="0">
                <a:solidFill>
                  <a:srgbClr val="0070C0"/>
                </a:solidFill>
              </a:rPr>
              <a:t>gbk</a:t>
            </a:r>
            <a:endParaRPr kumimoji="1"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070C0"/>
                </a:solidFill>
              </a:rPr>
              <a:t>fields terminated by ','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070C0"/>
                </a:solidFill>
              </a:rPr>
              <a:t>lines terminated by'\r\n';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4.1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en-US" altLang="zh-CN" dirty="0">
                <a:latin typeface="宋体"/>
                <a:cs typeface="宋体"/>
              </a:rPr>
              <a:t>SQL</a:t>
            </a:r>
            <a:r>
              <a:rPr lang="zh-CN" altLang="en-US" dirty="0">
                <a:latin typeface="宋体"/>
                <a:cs typeface="宋体"/>
              </a:rPr>
              <a:t>语句备份与恢复实验</a:t>
            </a:r>
            <a:endParaRPr lang="en-US" dirty="0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645621" y="2133600"/>
            <a:ext cx="658719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70C0"/>
                </a:solidFill>
                <a:latin typeface="Arial Rounded MT Bold" pitchFamily="34" charset="0"/>
                <a:ea typeface="宋体" pitchFamily="2" charset="-122"/>
                <a:cs typeface="Times New Roman" pitchFamily="18" charset="0"/>
              </a:rPr>
              <a:t> create table student1(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70C0"/>
                </a:solidFill>
                <a:latin typeface="Arial Rounded MT Bold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 dirty="0" err="1" smtClean="0">
                <a:solidFill>
                  <a:srgbClr val="0070C0"/>
                </a:solidFill>
                <a:latin typeface="Arial Rounded MT Bold" pitchFamily="34" charset="0"/>
                <a:ea typeface="宋体" pitchFamily="2" charset="-122"/>
                <a:cs typeface="Times New Roman" pitchFamily="18" charset="0"/>
              </a:rPr>
              <a:t>studentkey</a:t>
            </a:r>
            <a:r>
              <a:rPr lang="en-US" altLang="zh-CN" sz="1600" dirty="0" smtClean="0">
                <a:solidFill>
                  <a:srgbClr val="0070C0"/>
                </a:solidFill>
                <a:latin typeface="Arial Rounded MT Bold" pitchFamily="34" charset="0"/>
                <a:ea typeface="宋体" pitchFamily="2" charset="-122"/>
                <a:cs typeface="Times New Roman" pitchFamily="18" charset="0"/>
              </a:rPr>
              <a:t> char(6),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70C0"/>
                </a:solidFill>
                <a:latin typeface="Arial Rounded MT Bold" pitchFamily="34" charset="0"/>
                <a:ea typeface="宋体" pitchFamily="2" charset="-122"/>
                <a:cs typeface="Times New Roman" pitchFamily="18" charset="0"/>
              </a:rPr>
              <a:t> name char(8)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70C0"/>
                </a:solidFill>
                <a:latin typeface="Arial Rounded MT Bold" pitchFamily="34" charset="0"/>
                <a:ea typeface="宋体" pitchFamily="2" charset="-122"/>
                <a:cs typeface="Times New Roman" pitchFamily="18" charset="0"/>
              </a:rPr>
              <a:t> );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 Rounded MT Bold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54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>
                <a:latin typeface="宋体"/>
                <a:cs typeface="宋体"/>
              </a:rPr>
              <a:t>4.1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en-US" altLang="zh-CN" dirty="0">
                <a:latin typeface="宋体"/>
                <a:cs typeface="宋体"/>
              </a:rPr>
              <a:t>SQL</a:t>
            </a:r>
            <a:r>
              <a:rPr lang="zh-CN" altLang="en-US" dirty="0">
                <a:latin typeface="宋体"/>
                <a:cs typeface="宋体"/>
              </a:rPr>
              <a:t>语句备份与恢复实验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71612"/>
            <a:ext cx="7556313" cy="46481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语句恢复：导入表数据</a:t>
            </a:r>
            <a:endParaRPr lang="en-US" altLang="zh-CN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1500" dirty="0" smtClean="0"/>
              <a:t>使用</a:t>
            </a:r>
            <a:r>
              <a:rPr lang="en-US" altLang="zh-CN" sz="1500" dirty="0" smtClean="0"/>
              <a:t>LOAD DATA INTO … INFILE</a:t>
            </a:r>
            <a:r>
              <a:rPr lang="zh-CN" altLang="en-US" sz="1500" dirty="0" smtClean="0"/>
              <a:t>语句将一个文件中的数据导入到数据库中，语法格式如下：</a:t>
            </a:r>
            <a:endParaRPr lang="en-US" altLang="zh-CN" sz="15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 smtClean="0"/>
              <a:t>LOAD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DATA INFILE ‘FILENAME’ </a:t>
            </a:r>
            <a:r>
              <a:rPr lang="en-US" altLang="zh-CN" sz="1500" dirty="0" smtClean="0">
                <a:solidFill>
                  <a:srgbClr val="FF0000"/>
                </a:solidFill>
              </a:rPr>
              <a:t>[REPLACE|IGNORE] </a:t>
            </a:r>
            <a:r>
              <a:rPr lang="en-US" altLang="zh-CN" sz="1500" dirty="0" smtClean="0"/>
              <a:t>INTO TABLE </a:t>
            </a:r>
            <a:r>
              <a:rPr lang="en-US" altLang="zh-CN" sz="1500" dirty="0" err="1" smtClean="0"/>
              <a:t>table_name</a:t>
            </a:r>
            <a:endParaRPr lang="en-US" altLang="zh-CN" sz="15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 smtClean="0"/>
              <a:t>[FIELDS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/>
              <a:t>	</a:t>
            </a:r>
            <a:r>
              <a:rPr lang="en-US" altLang="zh-CN" sz="1500" dirty="0" smtClean="0"/>
              <a:t>[TERMINATED BY ‘string’]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/>
              <a:t>	</a:t>
            </a:r>
            <a:r>
              <a:rPr lang="en-US" altLang="zh-CN" sz="1500" dirty="0" smtClean="0"/>
              <a:t>[[OPTIONALLY] ENCLOSED BY ‘char’]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/>
              <a:t>	</a:t>
            </a:r>
            <a:r>
              <a:rPr lang="en-US" altLang="zh-CN" sz="1500" dirty="0" smtClean="0"/>
              <a:t>[ESCAPED BY ‘char’]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 smtClean="0"/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 smtClean="0"/>
              <a:t>[LINES [STARTING BY ‘string’] [TERMINATED BY ‘string’]]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 smtClean="0">
                <a:solidFill>
                  <a:srgbClr val="FF0000"/>
                </a:solidFill>
              </a:rPr>
              <a:t>[IGNORE number LINES]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 smtClean="0"/>
              <a:t>[(</a:t>
            </a:r>
            <a:r>
              <a:rPr lang="zh-CN" altLang="en-US" sz="1500" dirty="0" smtClean="0"/>
              <a:t>列名或用户变量</a:t>
            </a:r>
            <a:r>
              <a:rPr lang="en-US" altLang="zh-CN" sz="1500" dirty="0" smtClean="0"/>
              <a:t>)]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 smtClean="0"/>
              <a:t>[SET </a:t>
            </a:r>
            <a:r>
              <a:rPr lang="zh-CN" altLang="en-US" sz="1500" dirty="0" smtClean="0"/>
              <a:t>列名＝表达式</a:t>
            </a:r>
            <a:r>
              <a:rPr lang="en-US" altLang="zh-CN" sz="15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318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2449</TotalTime>
  <Words>1601</Words>
  <Application>Microsoft Office PowerPoint</Application>
  <PresentationFormat>全屏显示(4:3)</PresentationFormat>
  <Paragraphs>178</Paragraphs>
  <Slides>22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Arial Rounded MT Bold</vt:lpstr>
      <vt:lpstr>Calibri</vt:lpstr>
      <vt:lpstr>Rockwell</vt:lpstr>
      <vt:lpstr>Times New Roman</vt:lpstr>
      <vt:lpstr>Wingdings</vt:lpstr>
      <vt:lpstr>Advantage</vt:lpstr>
      <vt:lpstr>Document</vt:lpstr>
      <vt:lpstr>系统软件应用综合实验</vt:lpstr>
      <vt:lpstr>实验四：数据库备份与恢复</vt:lpstr>
      <vt:lpstr>实验四：数据库备份与恢复</vt:lpstr>
      <vt:lpstr>实验4.1 SQL语句备份与恢复实验</vt:lpstr>
      <vt:lpstr>实验4.1 SQL语句备份与恢复实验</vt:lpstr>
      <vt:lpstr>实验4.1 SQL语句备份与恢复实验</vt:lpstr>
      <vt:lpstr>实验4.1 SQL语句备份与恢复实验</vt:lpstr>
      <vt:lpstr>实验4.1 SQL语句备份与恢复实验</vt:lpstr>
      <vt:lpstr>实验4.1 SQL语句备份与恢复实验</vt:lpstr>
      <vt:lpstr>实验4.1 SQL语句备份与恢复实验</vt:lpstr>
      <vt:lpstr>实验4.1 SQL语句备份与恢复实验</vt:lpstr>
      <vt:lpstr>实验4.1 SQL语句备份与恢复实验</vt:lpstr>
      <vt:lpstr>实验4.2 客户端工具备份与恢复实验</vt:lpstr>
      <vt:lpstr>实验4.2 客户端工具备份与恢复实验</vt:lpstr>
      <vt:lpstr>实验4.2 客户端工具备份与恢复实验</vt:lpstr>
      <vt:lpstr>实验4.2 客户端工具备份与恢复实验</vt:lpstr>
      <vt:lpstr>实验4.2 客户端工具备份与恢复实验</vt:lpstr>
      <vt:lpstr>实验4.2 客户端工具备份与恢复实验</vt:lpstr>
      <vt:lpstr>实验4.2 客户端工具备份与恢复实验</vt:lpstr>
      <vt:lpstr>实验4.2 客户端工具备份与恢复实验</vt:lpstr>
      <vt:lpstr>实验4.2 客户端工具备份与恢复实验</vt:lpstr>
      <vt:lpstr>实验4.2 客户端工具备份与恢复实验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数据库原理与传播应用实验</dc:title>
  <dc:creator>Qing Xie</dc:creator>
  <cp:lastModifiedBy>Administrator</cp:lastModifiedBy>
  <cp:revision>375</cp:revision>
  <dcterms:created xsi:type="dcterms:W3CDTF">2016-08-29T12:33:34Z</dcterms:created>
  <dcterms:modified xsi:type="dcterms:W3CDTF">2020-11-13T02:02:43Z</dcterms:modified>
</cp:coreProperties>
</file>