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1" r:id="rId1"/>
  </p:sldMasterIdLst>
  <p:notesMasterIdLst>
    <p:notesMasterId r:id="rId39"/>
  </p:notesMasterIdLst>
  <p:sldIdLst>
    <p:sldId id="256" r:id="rId2"/>
    <p:sldId id="257" r:id="rId3"/>
    <p:sldId id="270" r:id="rId4"/>
    <p:sldId id="258" r:id="rId5"/>
    <p:sldId id="261" r:id="rId6"/>
    <p:sldId id="259" r:id="rId7"/>
    <p:sldId id="265" r:id="rId8"/>
    <p:sldId id="271" r:id="rId9"/>
    <p:sldId id="264" r:id="rId10"/>
    <p:sldId id="266" r:id="rId11"/>
    <p:sldId id="267" r:id="rId12"/>
    <p:sldId id="268" r:id="rId13"/>
    <p:sldId id="269" r:id="rId14"/>
    <p:sldId id="272" r:id="rId15"/>
    <p:sldId id="273" r:id="rId16"/>
    <p:sldId id="274" r:id="rId17"/>
    <p:sldId id="275" r:id="rId18"/>
    <p:sldId id="276" r:id="rId19"/>
    <p:sldId id="277" r:id="rId20"/>
    <p:sldId id="260" r:id="rId21"/>
    <p:sldId id="278" r:id="rId22"/>
    <p:sldId id="279" r:id="rId23"/>
    <p:sldId id="280" r:id="rId24"/>
    <p:sldId id="281" r:id="rId25"/>
    <p:sldId id="282" r:id="rId26"/>
    <p:sldId id="283" r:id="rId27"/>
    <p:sldId id="284" r:id="rId28"/>
    <p:sldId id="285" r:id="rId29"/>
    <p:sldId id="296" r:id="rId30"/>
    <p:sldId id="294" r:id="rId31"/>
    <p:sldId id="286" r:id="rId32"/>
    <p:sldId id="287" r:id="rId33"/>
    <p:sldId id="289" r:id="rId34"/>
    <p:sldId id="292" r:id="rId35"/>
    <p:sldId id="295" r:id="rId36"/>
    <p:sldId id="288" r:id="rId37"/>
    <p:sldId id="29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4383" autoAdjust="0"/>
  </p:normalViewPr>
  <p:slideViewPr>
    <p:cSldViewPr snapToGrid="0" snapToObjects="1">
      <p:cViewPr varScale="1">
        <p:scale>
          <a:sx n="97" d="100"/>
          <a:sy n="97" d="100"/>
        </p:scale>
        <p:origin x="175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59545-39B6-4F08-81EA-F30269F4769B}" type="datetimeFigureOut">
              <a:rPr lang="zh-CN" altLang="en-US" smtClean="0"/>
              <a:pPr/>
              <a:t>2020/11/7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9E12F-D56D-4A3A-97F0-9B4619ECD2BB}" type="slidenum">
              <a:rPr lang="zh-CN" altLang="en-US" smtClean="0"/>
              <a:pPr/>
              <a:t>‹#›</a:t>
            </a:fld>
            <a:endParaRPr lang="zh-CN" altLang="en-US"/>
          </a:p>
        </p:txBody>
      </p:sp>
    </p:spTree>
    <p:extLst>
      <p:ext uri="{BB962C8B-B14F-4D97-AF65-F5344CB8AC3E}">
        <p14:creationId xmlns:p14="http://schemas.microsoft.com/office/powerpoint/2010/main" val="12140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DB   DBMS   DBA</a:t>
            </a:r>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pPr/>
              <a:t>3</a:t>
            </a:fld>
            <a:endParaRPr lang="zh-CN" altLang="en-US"/>
          </a:p>
        </p:txBody>
      </p:sp>
    </p:spTree>
    <p:extLst>
      <p:ext uri="{BB962C8B-B14F-4D97-AF65-F5344CB8AC3E}">
        <p14:creationId xmlns:p14="http://schemas.microsoft.com/office/powerpoint/2010/main" val="3999432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匹配字符串，</a:t>
            </a:r>
            <a:r>
              <a:rPr lang="en-US" altLang="zh-CN" baseline="0" dirty="0" smtClean="0"/>
              <a:t> %</a:t>
            </a:r>
            <a:r>
              <a:rPr lang="zh-CN" altLang="en-US" baseline="0" dirty="0" smtClean="0"/>
              <a:t>代表任意字符，</a:t>
            </a:r>
            <a:r>
              <a:rPr lang="en-US" altLang="zh-CN" baseline="0" dirty="0" smtClean="0"/>
              <a:t>_ </a:t>
            </a:r>
            <a:r>
              <a:rPr lang="zh-CN" altLang="en-US" baseline="0" smtClean="0"/>
              <a:t>表示单个字符。</a:t>
            </a:r>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pPr/>
              <a:t>34</a:t>
            </a:fld>
            <a:endParaRPr lang="zh-CN" altLang="en-US"/>
          </a:p>
        </p:txBody>
      </p:sp>
    </p:spTree>
    <p:extLst>
      <p:ext uri="{BB962C8B-B14F-4D97-AF65-F5344CB8AC3E}">
        <p14:creationId xmlns:p14="http://schemas.microsoft.com/office/powerpoint/2010/main" val="166797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rdbms</a:t>
            </a:r>
            <a:r>
              <a:rPr lang="zh-CN" altLang="en-US" sz="1200" b="0" i="0" kern="1200" dirty="0" smtClean="0">
                <a:solidFill>
                  <a:schemeClr val="tx1"/>
                </a:solidFill>
                <a:effectLst/>
                <a:latin typeface="+mn-lt"/>
                <a:ea typeface="+mn-ea"/>
                <a:cs typeface="+mn-cs"/>
              </a:rPr>
              <a:t>采用由行和列组成的二维表来管理数据</a:t>
            </a:r>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pPr/>
              <a:t>6</a:t>
            </a:fld>
            <a:endParaRPr lang="zh-CN" altLang="en-US"/>
          </a:p>
        </p:txBody>
      </p:sp>
    </p:spTree>
    <p:extLst>
      <p:ext uri="{BB962C8B-B14F-4D97-AF65-F5344CB8AC3E}">
        <p14:creationId xmlns:p14="http://schemas.microsoft.com/office/powerpoint/2010/main" val="4080953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pPr/>
              <a:t>26</a:t>
            </a:fld>
            <a:endParaRPr lang="zh-CN" altLang="en-US"/>
          </a:p>
        </p:txBody>
      </p:sp>
    </p:spTree>
    <p:extLst>
      <p:ext uri="{BB962C8B-B14F-4D97-AF65-F5344CB8AC3E}">
        <p14:creationId xmlns:p14="http://schemas.microsoft.com/office/powerpoint/2010/main" val="120184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Lamp</a:t>
            </a:r>
            <a:r>
              <a:rPr lang="zh-CN" altLang="en-US" dirty="0" smtClean="0"/>
              <a:t>强大的</a:t>
            </a:r>
            <a:r>
              <a:rPr lang="en-US" altLang="zh-CN" dirty="0" smtClean="0"/>
              <a:t>web</a:t>
            </a:r>
            <a:r>
              <a:rPr lang="zh-CN" altLang="en-US" dirty="0" smtClean="0"/>
              <a:t>应用程序开发平台</a:t>
            </a:r>
            <a:endParaRPr lang="en-US" altLang="zh-CN" dirty="0" smtClean="0"/>
          </a:p>
          <a:p>
            <a:r>
              <a:rPr lang="zh-CN" altLang="en-US" dirty="0" smtClean="0"/>
              <a:t>处理一次动态页面请求，服务器主要经历：</a:t>
            </a:r>
            <a:r>
              <a:rPr lang="en-US" altLang="zh-CN" dirty="0" smtClean="0"/>
              <a:t>Apache</a:t>
            </a:r>
            <a:r>
              <a:rPr lang="zh-CN" altLang="en-US" dirty="0" smtClean="0"/>
              <a:t>处理请求</a:t>
            </a:r>
            <a:r>
              <a:rPr lang="en-US" altLang="zh-CN" dirty="0" smtClean="0"/>
              <a:t>——</a:t>
            </a:r>
            <a:r>
              <a:rPr lang="zh-CN" altLang="en-US" dirty="0" smtClean="0"/>
              <a:t>通过</a:t>
            </a:r>
            <a:r>
              <a:rPr lang="en-US" altLang="zh-CN" dirty="0" smtClean="0"/>
              <a:t>CGI</a:t>
            </a:r>
            <a:r>
              <a:rPr lang="zh-CN" altLang="en-US" dirty="0" smtClean="0"/>
              <a:t>接口访问</a:t>
            </a:r>
            <a:r>
              <a:rPr lang="en-US" altLang="zh-CN" dirty="0" smtClean="0"/>
              <a:t>PHP</a:t>
            </a:r>
            <a:r>
              <a:rPr lang="zh-CN" altLang="en-US" dirty="0" smtClean="0"/>
              <a:t>的的应用程序</a:t>
            </a:r>
            <a:r>
              <a:rPr lang="en-US" altLang="zh-CN" dirty="0" smtClean="0"/>
              <a:t>——PHP</a:t>
            </a:r>
            <a:r>
              <a:rPr lang="zh-CN" altLang="en-US" dirty="0" smtClean="0"/>
              <a:t>应用程序调用</a:t>
            </a:r>
            <a:r>
              <a:rPr lang="en-US" altLang="zh-CN" dirty="0" smtClean="0"/>
              <a:t>PHP</a:t>
            </a:r>
            <a:r>
              <a:rPr lang="zh-CN" altLang="en-US" dirty="0" smtClean="0"/>
              <a:t>解释器执行</a:t>
            </a:r>
            <a:r>
              <a:rPr lang="en-US" altLang="zh-CN" dirty="0" smtClean="0"/>
              <a:t>PHP</a:t>
            </a:r>
            <a:r>
              <a:rPr lang="zh-CN" altLang="en-US" dirty="0" smtClean="0"/>
              <a:t>代码</a:t>
            </a:r>
            <a:r>
              <a:rPr lang="en-US" altLang="zh-CN" dirty="0" smtClean="0"/>
              <a:t>——PHP</a:t>
            </a:r>
            <a:r>
              <a:rPr lang="zh-CN" altLang="en-US" dirty="0" smtClean="0"/>
              <a:t>程序访问调用数据库</a:t>
            </a:r>
            <a:r>
              <a:rPr lang="en-US" altLang="zh-CN" dirty="0" smtClean="0"/>
              <a:t>——</a:t>
            </a:r>
            <a:r>
              <a:rPr lang="zh-CN" altLang="en-US" dirty="0" smtClean="0"/>
              <a:t>最后给客户做反馈。</a:t>
            </a:r>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pPr/>
              <a:t>27</a:t>
            </a:fld>
            <a:endParaRPr lang="zh-CN" altLang="en-US"/>
          </a:p>
        </p:txBody>
      </p:sp>
    </p:spTree>
    <p:extLst>
      <p:ext uri="{BB962C8B-B14F-4D97-AF65-F5344CB8AC3E}">
        <p14:creationId xmlns:p14="http://schemas.microsoft.com/office/powerpoint/2010/main" val="1690697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Community  server 5.7  .</a:t>
            </a:r>
            <a:r>
              <a:rPr lang="en-US" altLang="zh-CN" dirty="0" err="1" smtClean="0"/>
              <a:t>msi</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pPr/>
              <a:t>28</a:t>
            </a:fld>
            <a:endParaRPr lang="zh-CN" altLang="en-US"/>
          </a:p>
        </p:txBody>
      </p:sp>
    </p:spTree>
    <p:extLst>
      <p:ext uri="{BB962C8B-B14F-4D97-AF65-F5344CB8AC3E}">
        <p14:creationId xmlns:p14="http://schemas.microsoft.com/office/powerpoint/2010/main" val="2733197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Community  server 5.7  .</a:t>
            </a:r>
            <a:r>
              <a:rPr lang="en-US" altLang="zh-CN" dirty="0" err="1" smtClean="0"/>
              <a:t>msi</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pPr/>
              <a:t>29</a:t>
            </a:fld>
            <a:endParaRPr lang="zh-CN" altLang="en-US"/>
          </a:p>
        </p:txBody>
      </p:sp>
    </p:spTree>
    <p:extLst>
      <p:ext uri="{BB962C8B-B14F-4D97-AF65-F5344CB8AC3E}">
        <p14:creationId xmlns:p14="http://schemas.microsoft.com/office/powerpoint/2010/main" val="2423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a:t>
            </a:r>
            <a:r>
              <a:rPr lang="en-US" altLang="zh-CN" dirty="0" smtClean="0"/>
              <a:t>6</a:t>
            </a:r>
            <a:r>
              <a:rPr lang="zh-CN" altLang="en-US" dirty="0" smtClean="0"/>
              <a:t>步中，两个选项都选中，将</a:t>
            </a:r>
            <a:r>
              <a:rPr lang="en-US" altLang="zh-CN" dirty="0" err="1" smtClean="0"/>
              <a:t>mysql</a:t>
            </a:r>
            <a:r>
              <a:rPr lang="zh-CN" altLang="en-US" dirty="0" smtClean="0"/>
              <a:t>的安装</a:t>
            </a:r>
            <a:r>
              <a:rPr lang="en-US" altLang="zh-CN" dirty="0" smtClean="0"/>
              <a:t>bin</a:t>
            </a:r>
            <a:r>
              <a:rPr lang="zh-CN" altLang="en-US" dirty="0" smtClean="0"/>
              <a:t>目录加入到</a:t>
            </a:r>
            <a:r>
              <a:rPr lang="en-US" altLang="zh-CN" dirty="0" smtClean="0"/>
              <a:t>windows</a:t>
            </a:r>
            <a:r>
              <a:rPr lang="zh-CN" altLang="en-US" dirty="0" smtClean="0"/>
              <a:t>环境变量</a:t>
            </a:r>
            <a:r>
              <a:rPr lang="en-US" altLang="zh-CN" dirty="0" smtClean="0"/>
              <a:t>PATH</a:t>
            </a:r>
            <a:r>
              <a:rPr lang="zh-CN" altLang="en-US" dirty="0" smtClean="0"/>
              <a:t>中，这样就不用输入绝对路径，可以输入简单文件名</a:t>
            </a:r>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236492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latin typeface="+mn-lt"/>
                <a:ea typeface="+mn-ea"/>
                <a:cs typeface="+mn-cs"/>
              </a:rPr>
              <a:t>Mysql</a:t>
            </a:r>
            <a:r>
              <a:rPr lang="zh-CN" altLang="en-US" sz="1200" b="0" i="0" kern="1200" dirty="0" smtClean="0">
                <a:solidFill>
                  <a:schemeClr val="tx1"/>
                </a:solidFill>
                <a:latin typeface="+mn-lt"/>
                <a:ea typeface="+mn-ea"/>
                <a:cs typeface="+mn-cs"/>
              </a:rPr>
              <a:t>安装位置：</a:t>
            </a:r>
            <a:r>
              <a:rPr lang="en-US" altLang="zh-CN" sz="1200" b="0" i="0" kern="1200" dirty="0" smtClean="0">
                <a:solidFill>
                  <a:schemeClr val="tx1"/>
                </a:solidFill>
                <a:latin typeface="+mn-lt"/>
                <a:ea typeface="+mn-ea"/>
                <a:cs typeface="+mn-cs"/>
              </a:rPr>
              <a:t>c:\Program Files\MySQL&gt;cd </a:t>
            </a:r>
            <a:r>
              <a:rPr lang="en-US" altLang="zh-CN" sz="1200" b="0" i="0" kern="1200" dirty="0" err="1" smtClean="0">
                <a:solidFill>
                  <a:schemeClr val="tx1"/>
                </a:solidFill>
                <a:latin typeface="+mn-lt"/>
                <a:ea typeface="+mn-ea"/>
                <a:cs typeface="+mn-cs"/>
              </a:rPr>
              <a:t>mysql</a:t>
            </a:r>
            <a:r>
              <a:rPr lang="en-US" altLang="zh-CN" sz="1200" b="0" i="0" kern="1200" dirty="0" smtClean="0">
                <a:solidFill>
                  <a:schemeClr val="tx1"/>
                </a:solidFill>
                <a:latin typeface="+mn-lt"/>
                <a:ea typeface="+mn-ea"/>
                <a:cs typeface="+mn-cs"/>
              </a:rPr>
              <a:t> server 5.7</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完整的命令： </a:t>
            </a:r>
            <a:r>
              <a:rPr lang="en-US" altLang="zh-CN" sz="1200" b="0" i="0" kern="1200" dirty="0" err="1" smtClean="0">
                <a:solidFill>
                  <a:schemeClr val="tx1"/>
                </a:solidFill>
                <a:latin typeface="+mn-lt"/>
                <a:ea typeface="+mn-ea"/>
                <a:cs typeface="+mn-cs"/>
              </a:rPr>
              <a:t>mysql</a:t>
            </a:r>
            <a:r>
              <a:rPr lang="en-US" altLang="zh-CN" sz="1200" b="0" i="0" kern="1200" dirty="0" smtClean="0">
                <a:solidFill>
                  <a:schemeClr val="tx1"/>
                </a:solidFill>
                <a:latin typeface="+mn-lt"/>
                <a:ea typeface="+mn-ea"/>
                <a:cs typeface="+mn-cs"/>
              </a:rPr>
              <a:t> --host=</a:t>
            </a:r>
            <a:r>
              <a:rPr lang="en-US" altLang="zh-CN" sz="1200" b="0" i="0" kern="1200" dirty="0" err="1" smtClean="0">
                <a:solidFill>
                  <a:schemeClr val="tx1"/>
                </a:solidFill>
                <a:latin typeface="+mn-lt"/>
                <a:ea typeface="+mn-ea"/>
                <a:cs typeface="+mn-cs"/>
              </a:rPr>
              <a:t>localhost</a:t>
            </a:r>
            <a:r>
              <a:rPr lang="en-US" altLang="zh-CN" sz="1200" b="0" i="0" kern="1200" dirty="0" smtClean="0">
                <a:solidFill>
                  <a:schemeClr val="tx1"/>
                </a:solidFill>
                <a:latin typeface="+mn-lt"/>
                <a:ea typeface="+mn-ea"/>
                <a:cs typeface="+mn-cs"/>
              </a:rPr>
              <a:t> --user=root --password=admin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latin typeface="+mn-lt"/>
                <a:ea typeface="+mn-ea"/>
                <a:cs typeface="+mn-cs"/>
              </a:rPr>
              <a:t>mysql</a:t>
            </a:r>
            <a:r>
              <a:rPr lang="zh-CN" altLang="en-US" sz="1200" b="0" i="0" kern="1200" dirty="0" smtClean="0">
                <a:solidFill>
                  <a:schemeClr val="tx1"/>
                </a:solidFill>
                <a:latin typeface="+mn-lt"/>
                <a:ea typeface="+mn-ea"/>
                <a:cs typeface="+mn-cs"/>
              </a:rPr>
              <a:t>退出</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mysql</a:t>
            </a:r>
            <a:r>
              <a:rPr lang="en-US" altLang="zh-CN" sz="1200" b="0" i="0" kern="1200" dirty="0" smtClean="0">
                <a:solidFill>
                  <a:schemeClr val="tx1"/>
                </a:solidFill>
                <a:latin typeface="+mn-lt"/>
                <a:ea typeface="+mn-ea"/>
                <a:cs typeface="+mn-cs"/>
              </a:rPr>
              <a:t> &gt; exit</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 ‘\c  </a:t>
            </a:r>
            <a:r>
              <a:rPr lang="zh-CN" altLang="en-US" sz="1200" b="0" i="0" kern="1200" dirty="0" smtClean="0">
                <a:solidFill>
                  <a:schemeClr val="tx1"/>
                </a:solidFill>
                <a:latin typeface="+mn-lt"/>
                <a:ea typeface="+mn-ea"/>
                <a:cs typeface="+mn-cs"/>
              </a:rPr>
              <a:t>退出当前命令行</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pPr/>
              <a:t>31</a:t>
            </a:fld>
            <a:endParaRPr lang="zh-CN" altLang="en-US"/>
          </a:p>
        </p:txBody>
      </p:sp>
    </p:spTree>
    <p:extLst>
      <p:ext uri="{BB962C8B-B14F-4D97-AF65-F5344CB8AC3E}">
        <p14:creationId xmlns:p14="http://schemas.microsoft.com/office/powerpoint/2010/main" val="179146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Warning Code </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1366  </a:t>
            </a:r>
            <a:r>
              <a:rPr lang="zh-CN" altLang="en-US" sz="1200" b="0" i="0" kern="1200" dirty="0" smtClean="0">
                <a:solidFill>
                  <a:schemeClr val="tx1"/>
                </a:solidFill>
                <a:latin typeface="+mn-lt"/>
                <a:ea typeface="+mn-ea"/>
                <a:cs typeface="+mn-cs"/>
              </a:rPr>
              <a:t>建立的表并不支持中文字符集</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Exit   </a:t>
            </a:r>
            <a:r>
              <a:rPr lang="zh-CN" altLang="en-US" sz="1200" b="0" i="0" kern="1200" dirty="0" smtClean="0">
                <a:solidFill>
                  <a:schemeClr val="tx1"/>
                </a:solidFill>
                <a:latin typeface="+mn-lt"/>
                <a:ea typeface="+mn-ea"/>
                <a:cs typeface="+mn-cs"/>
              </a:rPr>
              <a:t>退出</a:t>
            </a:r>
            <a:r>
              <a:rPr lang="en-US" altLang="zh-CN" sz="1200" b="0" i="0" kern="1200" dirty="0" err="1" smtClean="0">
                <a:solidFill>
                  <a:schemeClr val="tx1"/>
                </a:solidFill>
                <a:latin typeface="+mn-lt"/>
                <a:ea typeface="+mn-ea"/>
                <a:cs typeface="+mn-cs"/>
              </a:rPr>
              <a:t>mysql</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 ‘\c  </a:t>
            </a:r>
            <a:r>
              <a:rPr lang="zh-CN" altLang="en-US" sz="1200" b="0" i="0" kern="1200" dirty="0" smtClean="0">
                <a:solidFill>
                  <a:schemeClr val="tx1"/>
                </a:solidFill>
                <a:latin typeface="+mn-lt"/>
                <a:ea typeface="+mn-ea"/>
                <a:cs typeface="+mn-cs"/>
              </a:rPr>
              <a:t>退出当前命令行</a:t>
            </a:r>
            <a:endParaRPr lang="en-US" altLang="zh-CN" sz="1200" b="0" i="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699E12F-D56D-4A3A-97F0-9B4619ECD2BB}" type="slidenum">
              <a:rPr lang="zh-CN" altLang="en-US" smtClean="0"/>
              <a:pPr/>
              <a:t>32</a:t>
            </a:fld>
            <a:endParaRPr lang="zh-CN" altLang="en-US"/>
          </a:p>
        </p:txBody>
      </p:sp>
    </p:spTree>
    <p:extLst>
      <p:ext uri="{BB962C8B-B14F-4D97-AF65-F5344CB8AC3E}">
        <p14:creationId xmlns:p14="http://schemas.microsoft.com/office/powerpoint/2010/main" val="237726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ltLang="zh-CN"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2517BDC-DBA1-6A48-998E-03E08A645694}" type="datetimeFigureOut">
              <a:rPr lang="en-US" smtClean="0"/>
              <a:pPr/>
              <a:t>11/7/2020</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5" name="Date Placeholder 4"/>
          <p:cNvSpPr>
            <a:spLocks noGrp="1"/>
          </p:cNvSpPr>
          <p:nvPr>
            <p:ph type="dt" sz="half" idx="10"/>
          </p:nvPr>
        </p:nvSpPr>
        <p:spPr/>
        <p:txBody>
          <a:body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02517BDC-DBA1-6A48-998E-03E08A645694}"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F8E74-7204-8D4F-9643-787C00EE105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2517BDC-DBA1-6A48-998E-03E08A645694}"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F8E74-7204-8D4F-9643-787C00EE105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ltLang="zh-CN"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ltLang="zh-CN"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ltLang="zh-CN"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ltLang="zh-CN"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ltLang="zh-CN"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ltLang="zh-CN"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ltLang="zh-CN"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ltLang="zh-CN"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ltLang="zh-CN"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ltLang="zh-CN"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ltLang="zh-CN"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02517BDC-DBA1-6A48-998E-03E08A645694}"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F8E74-7204-8D4F-9643-787C00EE10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02517BDC-DBA1-6A48-998E-03E08A645694}"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ltLang="zh-CN"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02517BDC-DBA1-6A48-998E-03E08A645694}"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02517BDC-DBA1-6A48-998E-03E08A645694}"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F8E74-7204-8D4F-9643-787C00EE1055}"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ltLang="zh-CN"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2517BDC-DBA1-6A48-998E-03E08A645694}" type="datetimeFigureOut">
              <a:rPr lang="en-US" smtClean="0"/>
              <a:pPr/>
              <a:t>11/7/2020</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ltLang="zh-CN"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ltLang="zh-CN"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ltLang="zh-CN"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2517BDC-DBA1-6A48-998E-03E08A645694}" type="datetimeFigureOut">
              <a:rPr lang="en-US" smtClean="0"/>
              <a:pPr/>
              <a:t>11/7/2020</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374F8E74-7204-8D4F-9643-787C00EE1055}"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ltLang="zh-CN"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7" name="Date Placeholder 6"/>
          <p:cNvSpPr>
            <a:spLocks noGrp="1"/>
          </p:cNvSpPr>
          <p:nvPr>
            <p:ph type="dt" sz="half" idx="10"/>
          </p:nvPr>
        </p:nvSpPr>
        <p:spPr/>
        <p:txBody>
          <a:bodyPr/>
          <a:lstStyle/>
          <a:p>
            <a:fld id="{02517BDC-DBA1-6A48-998E-03E08A645694}"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F8E74-7204-8D4F-9643-787C00EE1055}"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374F8E74-7204-8D4F-9643-787C00EE10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02517BDC-DBA1-6A48-998E-03E08A645694}"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F8E74-7204-8D4F-9643-787C00EE1055}"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ltLang="zh-CN"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2517BDC-DBA1-6A48-998E-03E08A645694}" type="datetimeFigureOut">
              <a:rPr lang="en-US" smtClean="0"/>
              <a:pPr/>
              <a:t>11/7/2020</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374F8E74-7204-8D4F-9643-787C00EE10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879" r:id="rId18"/>
    <p:sldLayoutId id="2147483880" r:id="rId19"/>
    <p:sldLayoutId id="214748388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ev.mysql.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hyperlink" Target="http://dev.mysql.com/download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dirty="0" smtClean="0"/>
              <a:t>系统软件应用综合实验</a:t>
            </a:r>
            <a:endParaRPr lang="en-US" dirty="0"/>
          </a:p>
        </p:txBody>
      </p:sp>
      <p:sp>
        <p:nvSpPr>
          <p:cNvPr id="3" name="Subtitle 2"/>
          <p:cNvSpPr>
            <a:spLocks noGrp="1"/>
          </p:cNvSpPr>
          <p:nvPr>
            <p:ph type="subTitle" idx="1"/>
          </p:nvPr>
        </p:nvSpPr>
        <p:spPr>
          <a:xfrm>
            <a:off x="4800600" y="5364653"/>
            <a:ext cx="4038600" cy="1101579"/>
          </a:xfrm>
        </p:spPr>
        <p:txBody>
          <a:bodyPr>
            <a:noAutofit/>
          </a:bodyPr>
          <a:lstStyle/>
          <a:p>
            <a:r>
              <a:rPr lang="zh-CN" altLang="en-US" sz="2000" dirty="0" smtClean="0"/>
              <a:t>李琳  </a:t>
            </a:r>
            <a:r>
              <a:rPr lang="en-US" altLang="zh-CN" sz="2000" dirty="0" err="1" smtClean="0"/>
              <a:t>linli@whut.edu.cn</a:t>
            </a:r>
            <a:endParaRPr lang="en-US" altLang="zh-CN" sz="2000" dirty="0" smtClean="0"/>
          </a:p>
          <a:p>
            <a:endParaRPr lang="en-US" altLang="zh-CN" sz="2000" dirty="0" smtClean="0"/>
          </a:p>
          <a:p>
            <a:r>
              <a:rPr lang="zh-CN" altLang="en-US" sz="2000" dirty="0" smtClean="0"/>
              <a:t>计算机科学与技术学院</a:t>
            </a:r>
            <a:endParaRPr lang="en-US" sz="2000" dirty="0"/>
          </a:p>
        </p:txBody>
      </p:sp>
    </p:spTree>
    <p:extLst>
      <p:ext uri="{BB962C8B-B14F-4D97-AF65-F5344CB8AC3E}">
        <p14:creationId xmlns:p14="http://schemas.microsoft.com/office/powerpoint/2010/main" val="111652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a:t>
            </a:r>
            <a:r>
              <a:rPr lang="en-US" altLang="zh-CN" dirty="0" smtClean="0"/>
              <a:t>E-R</a:t>
            </a:r>
            <a:r>
              <a:rPr lang="zh-CN" altLang="en-US" dirty="0" smtClean="0"/>
              <a:t>模型</a:t>
            </a:r>
            <a:endParaRPr lang="en-US" dirty="0"/>
          </a:p>
        </p:txBody>
      </p:sp>
      <p:sp>
        <p:nvSpPr>
          <p:cNvPr id="3" name="Content Placeholder 2"/>
          <p:cNvSpPr>
            <a:spLocks noGrp="1"/>
          </p:cNvSpPr>
          <p:nvPr>
            <p:ph idx="1"/>
          </p:nvPr>
        </p:nvSpPr>
        <p:spPr>
          <a:xfrm>
            <a:off x="498474" y="1600200"/>
            <a:ext cx="7556313" cy="4525963"/>
          </a:xfrm>
        </p:spPr>
        <p:txBody>
          <a:bodyPr/>
          <a:lstStyle/>
          <a:p>
            <a:r>
              <a:rPr lang="en-US" altLang="zh-CN" dirty="0"/>
              <a:t>E-</a:t>
            </a:r>
            <a:r>
              <a:rPr lang="en-US" altLang="zh-CN" dirty="0" err="1"/>
              <a:t>R</a:t>
            </a:r>
            <a:r>
              <a:rPr lang="en-US" dirty="0" err="1"/>
              <a:t>模型</a:t>
            </a:r>
            <a:r>
              <a:rPr lang="zh-CN" altLang="en-US" dirty="0"/>
              <a:t>把每一类数据对象的个体称为“实体”，而每一类对象个体的集合称为“实体集”</a:t>
            </a:r>
            <a:endParaRPr lang="en-US" altLang="zh-CN" dirty="0" smtClean="0"/>
          </a:p>
          <a:p>
            <a:r>
              <a:rPr lang="zh-CN" altLang="en-US" dirty="0" smtClean="0"/>
              <a:t>用</a:t>
            </a:r>
            <a:r>
              <a:rPr lang="zh-CN" altLang="en-US" dirty="0" smtClean="0">
                <a:solidFill>
                  <a:srgbClr val="FF0000"/>
                </a:solidFill>
              </a:rPr>
              <a:t>矩形框</a:t>
            </a:r>
            <a:r>
              <a:rPr lang="zh-CN" altLang="en-US" dirty="0" smtClean="0"/>
              <a:t>表示</a:t>
            </a:r>
            <a:r>
              <a:rPr lang="zh-CN" altLang="en-US" dirty="0" smtClean="0">
                <a:solidFill>
                  <a:srgbClr val="FF0000"/>
                </a:solidFill>
              </a:rPr>
              <a:t>实体集</a:t>
            </a:r>
            <a:r>
              <a:rPr lang="zh-CN" altLang="en-US" dirty="0"/>
              <a:t>，用</a:t>
            </a:r>
            <a:r>
              <a:rPr lang="zh-CN" altLang="en-US" dirty="0">
                <a:solidFill>
                  <a:srgbClr val="FF0000"/>
                </a:solidFill>
              </a:rPr>
              <a:t>带半圆的矩形框</a:t>
            </a:r>
            <a:r>
              <a:rPr lang="zh-CN" altLang="en-US" dirty="0"/>
              <a:t>表示</a:t>
            </a:r>
            <a:r>
              <a:rPr lang="zh-CN" altLang="en-US" dirty="0">
                <a:solidFill>
                  <a:srgbClr val="FF0000"/>
                </a:solidFill>
              </a:rPr>
              <a:t>属性</a:t>
            </a:r>
            <a:r>
              <a:rPr lang="zh-CN" altLang="en-US" dirty="0"/>
              <a:t>，用线段连接实体集与属性，当一个属性或属性组合指定为</a:t>
            </a:r>
            <a:r>
              <a:rPr lang="zh-CN" altLang="en-US" dirty="0">
                <a:solidFill>
                  <a:srgbClr val="FF0000"/>
                </a:solidFill>
              </a:rPr>
              <a:t>主码</a:t>
            </a:r>
            <a:r>
              <a:rPr lang="zh-CN" altLang="en-US" dirty="0"/>
              <a:t>时，在实体集与</a:t>
            </a:r>
            <a:r>
              <a:rPr lang="zh-CN" altLang="en-US" dirty="0" smtClean="0"/>
              <a:t>属性的连接线上标记一</a:t>
            </a:r>
            <a:r>
              <a:rPr lang="zh-CN" altLang="en-US" dirty="0" smtClean="0">
                <a:solidFill>
                  <a:srgbClr val="FF0000"/>
                </a:solidFill>
              </a:rPr>
              <a:t>斜线</a:t>
            </a:r>
            <a:r>
              <a:rPr lang="zh-CN" altLang="en-US" dirty="0" smtClean="0"/>
              <a:t>。</a:t>
            </a:r>
            <a:endParaRPr lang="en-US" altLang="zh-CN" dirty="0" smtClean="0"/>
          </a:p>
        </p:txBody>
      </p:sp>
      <p:pic>
        <p:nvPicPr>
          <p:cNvPr id="4" name="Picture 2" descr="1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597" y="3571874"/>
            <a:ext cx="4241270" cy="28457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309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a:t>
            </a:r>
            <a:r>
              <a:rPr lang="en-US" altLang="zh-CN" dirty="0" smtClean="0"/>
              <a:t>1:1</a:t>
            </a:r>
            <a:r>
              <a:rPr lang="zh-CN" altLang="en-US" dirty="0" smtClean="0"/>
              <a:t>联系</a:t>
            </a:r>
            <a:endParaRPr lang="en-US" dirty="0"/>
          </a:p>
        </p:txBody>
      </p:sp>
      <p:sp>
        <p:nvSpPr>
          <p:cNvPr id="3" name="Content Placeholder 2"/>
          <p:cNvSpPr>
            <a:spLocks noGrp="1"/>
          </p:cNvSpPr>
          <p:nvPr>
            <p:ph idx="1"/>
          </p:nvPr>
        </p:nvSpPr>
        <p:spPr>
          <a:xfrm>
            <a:off x="498474" y="1600200"/>
            <a:ext cx="7556313" cy="4525963"/>
          </a:xfrm>
        </p:spPr>
        <p:txBody>
          <a:bodyPr/>
          <a:lstStyle/>
          <a:p>
            <a:r>
              <a:rPr lang="en-US" altLang="zh-CN" dirty="0"/>
              <a:t>A</a:t>
            </a:r>
            <a:r>
              <a:rPr lang="zh-CN" altLang="en-US" dirty="0"/>
              <a:t>中的一个实体至多与</a:t>
            </a:r>
            <a:r>
              <a:rPr lang="en-US" altLang="zh-CN" dirty="0"/>
              <a:t>B</a:t>
            </a:r>
            <a:r>
              <a:rPr lang="zh-CN" altLang="en-US" dirty="0"/>
              <a:t>中的一个实体相联系，</a:t>
            </a:r>
            <a:r>
              <a:rPr lang="en-US" altLang="zh-CN" dirty="0"/>
              <a:t>B</a:t>
            </a:r>
            <a:r>
              <a:rPr lang="zh-CN" altLang="en-US" dirty="0"/>
              <a:t>中的一个实体也至多与</a:t>
            </a:r>
            <a:r>
              <a:rPr lang="en-US" altLang="zh-CN" dirty="0"/>
              <a:t>A</a:t>
            </a:r>
            <a:r>
              <a:rPr lang="zh-CN" altLang="en-US" dirty="0"/>
              <a:t>中的一个实体相联系。</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8" y="2753785"/>
            <a:ext cx="4098395" cy="33716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76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a:t>
            </a:r>
            <a:r>
              <a:rPr lang="en-US" altLang="zh-CN" dirty="0" smtClean="0"/>
              <a:t>1:n</a:t>
            </a:r>
            <a:r>
              <a:rPr lang="zh-CN" altLang="en-US" dirty="0" smtClean="0"/>
              <a:t>联系</a:t>
            </a:r>
            <a:endParaRPr lang="en-US" dirty="0"/>
          </a:p>
        </p:txBody>
      </p:sp>
      <p:sp>
        <p:nvSpPr>
          <p:cNvPr id="3" name="Content Placeholder 2"/>
          <p:cNvSpPr>
            <a:spLocks noGrp="1"/>
          </p:cNvSpPr>
          <p:nvPr>
            <p:ph idx="1"/>
          </p:nvPr>
        </p:nvSpPr>
        <p:spPr>
          <a:xfrm>
            <a:off x="498474" y="1727200"/>
            <a:ext cx="7556313" cy="4398963"/>
          </a:xfrm>
        </p:spPr>
        <p:txBody>
          <a:bodyPr/>
          <a:lstStyle/>
          <a:p>
            <a:r>
              <a:rPr lang="en-US" altLang="zh-CN" dirty="0"/>
              <a:t>A</a:t>
            </a:r>
            <a:r>
              <a:rPr lang="zh-CN" altLang="en-US" dirty="0"/>
              <a:t>中的一个实体可以与</a:t>
            </a:r>
            <a:r>
              <a:rPr lang="en-US" altLang="zh-CN" dirty="0"/>
              <a:t>B</a:t>
            </a:r>
            <a:r>
              <a:rPr lang="zh-CN" altLang="en-US" dirty="0"/>
              <a:t>中的多个实体相联系，而</a:t>
            </a:r>
            <a:r>
              <a:rPr lang="en-US" altLang="zh-CN" dirty="0"/>
              <a:t>B</a:t>
            </a:r>
            <a:r>
              <a:rPr lang="zh-CN" altLang="en-US" dirty="0"/>
              <a:t>中的一个实体至多与</a:t>
            </a:r>
            <a:r>
              <a:rPr lang="en-US" altLang="zh-CN" dirty="0"/>
              <a:t>A</a:t>
            </a:r>
            <a:r>
              <a:rPr lang="zh-CN" altLang="en-US" dirty="0"/>
              <a:t>中的一个实体相联系。</a:t>
            </a:r>
            <a:endParaRPr lang="en-US" dirty="0"/>
          </a:p>
        </p:txBody>
      </p:sp>
      <p:pic>
        <p:nvPicPr>
          <p:cNvPr id="5" name="Picture 2" descr="1D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13" y="2552170"/>
            <a:ext cx="4357687" cy="3641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58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a:t>
            </a:r>
            <a:r>
              <a:rPr lang="en-US" altLang="zh-CN" dirty="0" err="1" smtClean="0"/>
              <a:t>m:n</a:t>
            </a:r>
            <a:r>
              <a:rPr lang="zh-CN" altLang="en-US" dirty="0" smtClean="0"/>
              <a:t>联系</a:t>
            </a:r>
            <a:endParaRPr lang="en-US" dirty="0"/>
          </a:p>
        </p:txBody>
      </p:sp>
      <p:sp>
        <p:nvSpPr>
          <p:cNvPr id="3" name="Content Placeholder 2"/>
          <p:cNvSpPr>
            <a:spLocks noGrp="1"/>
          </p:cNvSpPr>
          <p:nvPr>
            <p:ph idx="1"/>
          </p:nvPr>
        </p:nvSpPr>
        <p:spPr>
          <a:xfrm>
            <a:off x="498474" y="1727200"/>
            <a:ext cx="7556313" cy="4398963"/>
          </a:xfrm>
        </p:spPr>
        <p:txBody>
          <a:bodyPr/>
          <a:lstStyle/>
          <a:p>
            <a:r>
              <a:rPr lang="en-US" altLang="zh-CN" dirty="0"/>
              <a:t>A</a:t>
            </a:r>
            <a:r>
              <a:rPr lang="zh-CN" altLang="en-US" dirty="0"/>
              <a:t>中的一个实体可以与</a:t>
            </a:r>
            <a:r>
              <a:rPr lang="en-US" altLang="zh-CN" dirty="0"/>
              <a:t>B</a:t>
            </a:r>
            <a:r>
              <a:rPr lang="zh-CN" altLang="en-US" dirty="0"/>
              <a:t>中的多个实体相联系，而</a:t>
            </a:r>
            <a:r>
              <a:rPr lang="en-US" altLang="zh-CN" dirty="0"/>
              <a:t>B</a:t>
            </a:r>
            <a:r>
              <a:rPr lang="zh-CN" altLang="en-US" dirty="0"/>
              <a:t>中的一个实体也可与</a:t>
            </a:r>
            <a:r>
              <a:rPr lang="en-US" altLang="zh-CN" dirty="0"/>
              <a:t>A</a:t>
            </a:r>
            <a:r>
              <a:rPr lang="zh-CN" altLang="en-US" dirty="0"/>
              <a:t>中的多个实体相联系。</a:t>
            </a:r>
            <a:endParaRPr lang="en-US" dirty="0"/>
          </a:p>
        </p:txBody>
      </p:sp>
      <p:pic>
        <p:nvPicPr>
          <p:cNvPr id="6" name="Picture 2" descr="1D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799" y="2543174"/>
            <a:ext cx="4182533" cy="3746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95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a:t>
            </a:r>
            <a:r>
              <a:rPr lang="en-US" altLang="zh-CN" dirty="0" smtClean="0"/>
              <a:t>1:1</a:t>
            </a:r>
            <a:r>
              <a:rPr lang="zh-CN" altLang="en-US" dirty="0" smtClean="0"/>
              <a:t>联系转化逻辑模型</a:t>
            </a:r>
            <a:endParaRPr lang="en-US" dirty="0"/>
          </a:p>
        </p:txBody>
      </p:sp>
      <p:sp>
        <p:nvSpPr>
          <p:cNvPr id="3" name="Content Placeholder 2"/>
          <p:cNvSpPr>
            <a:spLocks noGrp="1"/>
          </p:cNvSpPr>
          <p:nvPr>
            <p:ph idx="1"/>
          </p:nvPr>
        </p:nvSpPr>
        <p:spPr>
          <a:xfrm>
            <a:off x="498474" y="1600200"/>
            <a:ext cx="7556313" cy="4525963"/>
          </a:xfrm>
        </p:spPr>
        <p:txBody>
          <a:bodyPr/>
          <a:lstStyle/>
          <a:p>
            <a:r>
              <a:rPr lang="zh-CN" altLang="en-US" dirty="0"/>
              <a:t>联系单独对应一个</a:t>
            </a:r>
            <a:r>
              <a:rPr lang="zh-CN" altLang="en-US" dirty="0">
                <a:solidFill>
                  <a:srgbClr val="FF0000"/>
                </a:solidFill>
              </a:rPr>
              <a:t>关系模式</a:t>
            </a:r>
            <a:r>
              <a:rPr lang="zh-CN" altLang="en-US" dirty="0"/>
              <a:t>，则由联系属性、参与联系的各实体集的主码属性构成关系模式，其</a:t>
            </a:r>
            <a:r>
              <a:rPr lang="zh-CN" altLang="en-US" dirty="0">
                <a:solidFill>
                  <a:srgbClr val="FF0000"/>
                </a:solidFill>
              </a:rPr>
              <a:t>主码</a:t>
            </a:r>
            <a:r>
              <a:rPr lang="zh-CN" altLang="en-US" dirty="0"/>
              <a:t>可选参与联系的实体集的</a:t>
            </a:r>
            <a:r>
              <a:rPr lang="zh-CN" altLang="en-US" dirty="0">
                <a:solidFill>
                  <a:srgbClr val="FF0000"/>
                </a:solidFill>
              </a:rPr>
              <a:t>任</a:t>
            </a:r>
            <a:r>
              <a:rPr lang="zh-CN" altLang="en-US" dirty="0" smtClean="0">
                <a:solidFill>
                  <a:srgbClr val="FF0000"/>
                </a:solidFill>
              </a:rPr>
              <a:t>一方的主码。</a:t>
            </a:r>
            <a:endParaRPr lang="en-US" altLang="zh-CN" dirty="0" smtClean="0">
              <a:solidFill>
                <a:srgbClr val="FF0000"/>
              </a:solidFill>
            </a:endParaRPr>
          </a:p>
          <a:p>
            <a:pPr marL="0" indent="0">
              <a:buNone/>
            </a:pPr>
            <a:r>
              <a:rPr lang="zh-CN" altLang="en-US" dirty="0"/>
              <a:t>例如</a:t>
            </a:r>
            <a:r>
              <a:rPr lang="zh-CN" altLang="en-US" dirty="0" smtClean="0"/>
              <a:t>，“</a:t>
            </a:r>
            <a:r>
              <a:rPr lang="zh-CN" altLang="en-US" dirty="0"/>
              <a:t>班级（</a:t>
            </a:r>
            <a:r>
              <a:rPr lang="en-US" altLang="zh-CN" dirty="0"/>
              <a:t>BJB</a:t>
            </a:r>
            <a:r>
              <a:rPr lang="zh-CN" altLang="en-US" dirty="0"/>
              <a:t>）”与“班长（</a:t>
            </a:r>
            <a:r>
              <a:rPr lang="en-US" altLang="zh-CN" dirty="0"/>
              <a:t>BZB</a:t>
            </a:r>
            <a:r>
              <a:rPr lang="zh-CN" altLang="en-US" dirty="0"/>
              <a:t>）”实体集通过属于（</a:t>
            </a:r>
            <a:r>
              <a:rPr lang="en-US" altLang="zh-CN" dirty="0"/>
              <a:t>SYB</a:t>
            </a:r>
            <a:r>
              <a:rPr lang="zh-CN" altLang="en-US" dirty="0"/>
              <a:t>）联系</a:t>
            </a:r>
            <a:r>
              <a:rPr lang="en-US" altLang="zh-CN" dirty="0"/>
              <a:t>E-R</a:t>
            </a:r>
            <a:r>
              <a:rPr lang="zh-CN" altLang="en-US" dirty="0"/>
              <a:t>模型，可设计如下关系模式（下横线表示该字段为主码）</a:t>
            </a:r>
            <a:r>
              <a:rPr lang="zh-CN" altLang="en-US" dirty="0" smtClean="0"/>
              <a:t>：</a:t>
            </a:r>
            <a:endParaRPr lang="en-US" altLang="zh-CN" dirty="0" smtClean="0"/>
          </a:p>
          <a:p>
            <a:pPr marL="0" indent="0">
              <a:buNone/>
            </a:pPr>
            <a:r>
              <a:rPr lang="en-US" altLang="zh-CN" dirty="0" smtClean="0"/>
              <a:t>BJB</a:t>
            </a:r>
            <a:r>
              <a:rPr lang="zh-CN" altLang="en-US" dirty="0"/>
              <a:t>（</a:t>
            </a:r>
            <a:r>
              <a:rPr lang="zh-CN" altLang="en-US" u="sng" dirty="0"/>
              <a:t>班级编号</a:t>
            </a:r>
            <a:r>
              <a:rPr lang="zh-CN" altLang="en-US" dirty="0"/>
              <a:t>，院系，专业，人数）</a:t>
            </a:r>
          </a:p>
          <a:p>
            <a:pPr marL="0" indent="0">
              <a:buNone/>
            </a:pPr>
            <a:r>
              <a:rPr lang="en-US" altLang="zh-CN" dirty="0"/>
              <a:t>BZB</a:t>
            </a:r>
            <a:r>
              <a:rPr lang="zh-CN" altLang="en-US" dirty="0"/>
              <a:t>（</a:t>
            </a:r>
            <a:r>
              <a:rPr lang="zh-CN" altLang="en-US" u="sng" dirty="0"/>
              <a:t>学号</a:t>
            </a:r>
            <a:r>
              <a:rPr lang="zh-CN" altLang="en-US" dirty="0"/>
              <a:t>，姓名）</a:t>
            </a:r>
          </a:p>
          <a:p>
            <a:pPr marL="0" indent="0">
              <a:buNone/>
            </a:pPr>
            <a:r>
              <a:rPr lang="en-US" altLang="zh-CN" dirty="0"/>
              <a:t>SYB</a:t>
            </a:r>
            <a:r>
              <a:rPr lang="zh-CN" altLang="en-US" dirty="0"/>
              <a:t>（</a:t>
            </a:r>
            <a:r>
              <a:rPr lang="zh-CN" altLang="en-US" u="sng" dirty="0"/>
              <a:t>学号</a:t>
            </a:r>
            <a:r>
              <a:rPr lang="zh-CN" altLang="en-US" dirty="0"/>
              <a:t>，班级编号）</a:t>
            </a:r>
          </a:p>
          <a:p>
            <a:pPr marL="0" indent="0">
              <a:buNone/>
            </a:pPr>
            <a:endParaRPr lang="en-US" dirty="0"/>
          </a:p>
        </p:txBody>
      </p:sp>
    </p:spTree>
    <p:extLst>
      <p:ext uri="{BB962C8B-B14F-4D97-AF65-F5344CB8AC3E}">
        <p14:creationId xmlns:p14="http://schemas.microsoft.com/office/powerpoint/2010/main" val="4229928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a:t>
            </a:r>
            <a:r>
              <a:rPr lang="en-US" altLang="zh-CN" dirty="0" smtClean="0"/>
              <a:t>1:1</a:t>
            </a:r>
            <a:r>
              <a:rPr lang="zh-CN" altLang="en-US" dirty="0" smtClean="0"/>
              <a:t>联系转化逻辑模型</a:t>
            </a:r>
            <a:endParaRPr lang="en-US" dirty="0"/>
          </a:p>
        </p:txBody>
      </p:sp>
      <p:sp>
        <p:nvSpPr>
          <p:cNvPr id="3" name="Content Placeholder 2"/>
          <p:cNvSpPr>
            <a:spLocks noGrp="1"/>
          </p:cNvSpPr>
          <p:nvPr>
            <p:ph idx="1"/>
          </p:nvPr>
        </p:nvSpPr>
        <p:spPr>
          <a:xfrm>
            <a:off x="498474" y="1600200"/>
            <a:ext cx="7556313" cy="4525963"/>
          </a:xfrm>
        </p:spPr>
        <p:txBody>
          <a:bodyPr/>
          <a:lstStyle/>
          <a:p>
            <a:r>
              <a:rPr lang="zh-CN" altLang="en-US" dirty="0"/>
              <a:t>联系不单独对应一个关系模式，联系的属性及一方的</a:t>
            </a:r>
            <a:r>
              <a:rPr lang="zh-CN" altLang="en-US" dirty="0">
                <a:solidFill>
                  <a:srgbClr val="FF0000"/>
                </a:solidFill>
              </a:rPr>
              <a:t>主码加入另一方实体集</a:t>
            </a:r>
            <a:r>
              <a:rPr lang="zh-CN" altLang="en-US" dirty="0"/>
              <a:t>对应的关系模式中</a:t>
            </a:r>
            <a:r>
              <a:rPr lang="zh-CN" altLang="en-US" dirty="0" smtClean="0"/>
              <a:t>。</a:t>
            </a:r>
            <a:endParaRPr lang="en-US" altLang="zh-CN" dirty="0" smtClean="0"/>
          </a:p>
          <a:p>
            <a:pPr marL="0" indent="0">
              <a:buNone/>
            </a:pPr>
            <a:r>
              <a:rPr lang="zh-CN" altLang="en-US" dirty="0"/>
              <a:t>例如</a:t>
            </a:r>
            <a:r>
              <a:rPr lang="zh-CN" altLang="en-US" dirty="0" smtClean="0"/>
              <a:t>，“</a:t>
            </a:r>
            <a:r>
              <a:rPr lang="zh-CN" altLang="en-US" dirty="0"/>
              <a:t>班级（</a:t>
            </a:r>
            <a:r>
              <a:rPr lang="en-US" altLang="zh-CN" dirty="0"/>
              <a:t>BJB</a:t>
            </a:r>
            <a:r>
              <a:rPr lang="zh-CN" altLang="en-US" dirty="0"/>
              <a:t>）”与“班长（</a:t>
            </a:r>
            <a:r>
              <a:rPr lang="en-US" altLang="zh-CN" dirty="0"/>
              <a:t>BZB</a:t>
            </a:r>
            <a:r>
              <a:rPr lang="zh-CN" altLang="en-US" dirty="0"/>
              <a:t>）”实体集通过属于（</a:t>
            </a:r>
            <a:r>
              <a:rPr lang="en-US" altLang="zh-CN" dirty="0"/>
              <a:t>SYB</a:t>
            </a:r>
            <a:r>
              <a:rPr lang="zh-CN" altLang="en-US" dirty="0"/>
              <a:t>）联系</a:t>
            </a:r>
            <a:r>
              <a:rPr lang="en-US" altLang="zh-CN" dirty="0"/>
              <a:t>E-R</a:t>
            </a:r>
            <a:r>
              <a:rPr lang="zh-CN" altLang="en-US" dirty="0"/>
              <a:t>模型，可设计如下关系模式：</a:t>
            </a:r>
          </a:p>
          <a:p>
            <a:pPr marL="0" indent="0">
              <a:buNone/>
            </a:pPr>
            <a:r>
              <a:rPr lang="en-US" altLang="zh-CN" dirty="0"/>
              <a:t>BJB</a:t>
            </a:r>
            <a:r>
              <a:rPr lang="zh-CN" altLang="en-US" dirty="0"/>
              <a:t>（</a:t>
            </a:r>
            <a:r>
              <a:rPr lang="zh-CN" altLang="en-US" u="sng" dirty="0"/>
              <a:t>班级编号</a:t>
            </a:r>
            <a:r>
              <a:rPr lang="zh-CN" altLang="en-US" dirty="0"/>
              <a:t>，院系，专业，人数）</a:t>
            </a:r>
          </a:p>
          <a:p>
            <a:pPr marL="0" indent="0">
              <a:buNone/>
            </a:pPr>
            <a:r>
              <a:rPr lang="en-US" altLang="zh-CN" dirty="0"/>
              <a:t>BZB</a:t>
            </a:r>
            <a:r>
              <a:rPr lang="zh-CN" altLang="en-US" dirty="0"/>
              <a:t>（</a:t>
            </a:r>
            <a:r>
              <a:rPr lang="zh-CN" altLang="en-US" u="sng" dirty="0"/>
              <a:t>学号</a:t>
            </a:r>
            <a:r>
              <a:rPr lang="zh-CN" altLang="en-US" dirty="0"/>
              <a:t>，姓名，班级编号）</a:t>
            </a:r>
          </a:p>
          <a:p>
            <a:pPr marL="0" indent="0">
              <a:buNone/>
            </a:pPr>
            <a:endParaRPr lang="en-US" dirty="0"/>
          </a:p>
        </p:txBody>
      </p:sp>
    </p:spTree>
    <p:extLst>
      <p:ext uri="{BB962C8B-B14F-4D97-AF65-F5344CB8AC3E}">
        <p14:creationId xmlns:p14="http://schemas.microsoft.com/office/powerpoint/2010/main" val="211692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a:t>
            </a:r>
            <a:r>
              <a:rPr lang="en-US" altLang="zh-CN" dirty="0" smtClean="0"/>
              <a:t>1:n</a:t>
            </a:r>
            <a:r>
              <a:rPr lang="zh-CN" altLang="en-US" dirty="0" smtClean="0"/>
              <a:t>联系转化逻辑模型</a:t>
            </a:r>
            <a:endParaRPr lang="en-US" dirty="0"/>
          </a:p>
        </p:txBody>
      </p:sp>
      <p:sp>
        <p:nvSpPr>
          <p:cNvPr id="3" name="Content Placeholder 2"/>
          <p:cNvSpPr>
            <a:spLocks noGrp="1"/>
          </p:cNvSpPr>
          <p:nvPr>
            <p:ph idx="1"/>
          </p:nvPr>
        </p:nvSpPr>
        <p:spPr>
          <a:xfrm>
            <a:off x="498474" y="1600200"/>
            <a:ext cx="7556313" cy="4525963"/>
          </a:xfrm>
        </p:spPr>
        <p:txBody>
          <a:bodyPr/>
          <a:lstStyle/>
          <a:p>
            <a:r>
              <a:rPr lang="zh-CN" altLang="en-US" dirty="0"/>
              <a:t>联系单独对应一个关系模式，则由联系的属性、参与联系的各实体集的主码属性构成关系模式，</a:t>
            </a:r>
            <a:r>
              <a:rPr lang="en-US" altLang="zh-CN" i="1" dirty="0">
                <a:solidFill>
                  <a:srgbClr val="FF0000"/>
                </a:solidFill>
              </a:rPr>
              <a:t>n</a:t>
            </a:r>
            <a:r>
              <a:rPr lang="zh-CN" altLang="en-US" dirty="0">
                <a:solidFill>
                  <a:srgbClr val="FF0000"/>
                </a:solidFill>
              </a:rPr>
              <a:t>端的主码</a:t>
            </a:r>
            <a:r>
              <a:rPr lang="zh-CN" altLang="en-US" dirty="0"/>
              <a:t>作为该</a:t>
            </a:r>
            <a:r>
              <a:rPr lang="zh-CN" altLang="en-US" dirty="0">
                <a:solidFill>
                  <a:srgbClr val="FF0000"/>
                </a:solidFill>
              </a:rPr>
              <a:t>关系模式的主码</a:t>
            </a:r>
            <a:r>
              <a:rPr lang="zh-CN" altLang="en-US" dirty="0" smtClean="0">
                <a:solidFill>
                  <a:srgbClr val="FF0000"/>
                </a:solidFill>
              </a:rPr>
              <a:t>。</a:t>
            </a:r>
            <a:endParaRPr lang="en-US" altLang="zh-CN" dirty="0" smtClean="0">
              <a:solidFill>
                <a:srgbClr val="FF0000"/>
              </a:solidFill>
            </a:endParaRPr>
          </a:p>
          <a:p>
            <a:pPr marL="0" indent="0">
              <a:buNone/>
            </a:pPr>
            <a:r>
              <a:rPr lang="zh-CN" altLang="en-US" dirty="0" smtClean="0"/>
              <a:t>例如，“</a:t>
            </a:r>
            <a:r>
              <a:rPr lang="zh-CN" altLang="en-US" dirty="0"/>
              <a:t>班级（</a:t>
            </a:r>
            <a:r>
              <a:rPr lang="en-US" altLang="zh-CN" dirty="0"/>
              <a:t>BJB</a:t>
            </a:r>
            <a:r>
              <a:rPr lang="zh-CN" altLang="en-US" dirty="0"/>
              <a:t>）”与“学生（</a:t>
            </a:r>
            <a:r>
              <a:rPr lang="en-US" altLang="zh-CN" dirty="0"/>
              <a:t>XSB</a:t>
            </a:r>
            <a:r>
              <a:rPr lang="zh-CN" altLang="en-US" dirty="0"/>
              <a:t>）”实体集</a:t>
            </a:r>
            <a:r>
              <a:rPr lang="en-US" altLang="zh-CN" dirty="0"/>
              <a:t>E-R</a:t>
            </a:r>
            <a:r>
              <a:rPr lang="zh-CN" altLang="en-US" dirty="0"/>
              <a:t>模型，可设计如下关系模式：</a:t>
            </a:r>
          </a:p>
          <a:p>
            <a:pPr marL="0" indent="0">
              <a:buNone/>
            </a:pPr>
            <a:r>
              <a:rPr lang="en-US" altLang="zh-CN" dirty="0"/>
              <a:t>BJB</a:t>
            </a:r>
            <a:r>
              <a:rPr lang="zh-CN" altLang="en-US" dirty="0" smtClean="0"/>
              <a:t>（</a:t>
            </a:r>
            <a:r>
              <a:rPr lang="zh-CN" altLang="en-US" u="sng" dirty="0"/>
              <a:t>班级编号</a:t>
            </a:r>
            <a:r>
              <a:rPr lang="zh-CN" altLang="en-US" dirty="0" smtClean="0"/>
              <a:t>，</a:t>
            </a:r>
            <a:r>
              <a:rPr lang="zh-CN" altLang="en-US" dirty="0"/>
              <a:t>院系，专业，人数）</a:t>
            </a:r>
          </a:p>
          <a:p>
            <a:pPr marL="0" indent="0">
              <a:buNone/>
            </a:pPr>
            <a:r>
              <a:rPr lang="en-US" altLang="zh-CN" dirty="0"/>
              <a:t>XSB</a:t>
            </a:r>
            <a:r>
              <a:rPr lang="zh-CN" altLang="en-US" dirty="0"/>
              <a:t>（</a:t>
            </a:r>
            <a:r>
              <a:rPr lang="zh-CN" altLang="en-US" u="sng" dirty="0"/>
              <a:t>学号</a:t>
            </a:r>
            <a:r>
              <a:rPr lang="zh-CN" altLang="en-US" dirty="0"/>
              <a:t>，姓名，性别，出生时间，专业，总学分，备注）</a:t>
            </a:r>
          </a:p>
          <a:p>
            <a:pPr marL="0" indent="0">
              <a:buNone/>
            </a:pPr>
            <a:r>
              <a:rPr lang="en-US" altLang="zh-CN" dirty="0"/>
              <a:t>SYB</a:t>
            </a:r>
            <a:r>
              <a:rPr lang="zh-CN" altLang="en-US" dirty="0"/>
              <a:t>（</a:t>
            </a:r>
            <a:r>
              <a:rPr lang="zh-CN" altLang="en-US" u="sng" dirty="0"/>
              <a:t>学号</a:t>
            </a:r>
            <a:r>
              <a:rPr lang="zh-CN" altLang="en-US" dirty="0"/>
              <a:t>，班级编号）</a:t>
            </a:r>
          </a:p>
          <a:p>
            <a:pPr marL="0" indent="0">
              <a:buNone/>
            </a:pPr>
            <a:endParaRPr lang="en-US" dirty="0"/>
          </a:p>
        </p:txBody>
      </p:sp>
    </p:spTree>
    <p:extLst>
      <p:ext uri="{BB962C8B-B14F-4D97-AF65-F5344CB8AC3E}">
        <p14:creationId xmlns:p14="http://schemas.microsoft.com/office/powerpoint/2010/main" val="75169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a:t>
            </a:r>
            <a:r>
              <a:rPr lang="en-US" altLang="zh-CN" dirty="0" smtClean="0"/>
              <a:t>1:n</a:t>
            </a:r>
            <a:r>
              <a:rPr lang="zh-CN" altLang="en-US" dirty="0" smtClean="0"/>
              <a:t>联系转化逻辑模型</a:t>
            </a:r>
            <a:endParaRPr lang="en-US" dirty="0"/>
          </a:p>
        </p:txBody>
      </p:sp>
      <p:sp>
        <p:nvSpPr>
          <p:cNvPr id="3" name="Content Placeholder 2"/>
          <p:cNvSpPr>
            <a:spLocks noGrp="1"/>
          </p:cNvSpPr>
          <p:nvPr>
            <p:ph idx="1"/>
          </p:nvPr>
        </p:nvSpPr>
        <p:spPr>
          <a:xfrm>
            <a:off x="498474" y="1600200"/>
            <a:ext cx="7556313" cy="4525963"/>
          </a:xfrm>
        </p:spPr>
        <p:txBody>
          <a:bodyPr/>
          <a:lstStyle/>
          <a:p>
            <a:r>
              <a:rPr lang="zh-CN" altLang="en-US" dirty="0"/>
              <a:t>联系不单独对应一个关系模式，则将联系的属性及</a:t>
            </a:r>
            <a:r>
              <a:rPr lang="en-US" altLang="zh-CN" dirty="0">
                <a:solidFill>
                  <a:srgbClr val="FF0000"/>
                </a:solidFill>
              </a:rPr>
              <a:t>1</a:t>
            </a:r>
            <a:r>
              <a:rPr lang="zh-CN" altLang="en-US" dirty="0">
                <a:solidFill>
                  <a:srgbClr val="FF0000"/>
                </a:solidFill>
              </a:rPr>
              <a:t>端的主码加入</a:t>
            </a:r>
            <a:r>
              <a:rPr lang="en-US" altLang="zh-CN" i="1" dirty="0">
                <a:solidFill>
                  <a:srgbClr val="FF0000"/>
                </a:solidFill>
              </a:rPr>
              <a:t>n</a:t>
            </a:r>
            <a:r>
              <a:rPr lang="zh-CN" altLang="en-US" dirty="0">
                <a:solidFill>
                  <a:srgbClr val="FF0000"/>
                </a:solidFill>
              </a:rPr>
              <a:t>端实体集</a:t>
            </a:r>
            <a:r>
              <a:rPr lang="zh-CN" altLang="en-US" dirty="0"/>
              <a:t>对应的关系模式中，主码仍为</a:t>
            </a:r>
            <a:r>
              <a:rPr lang="en-US" altLang="zh-CN" i="1" dirty="0"/>
              <a:t>n</a:t>
            </a:r>
            <a:r>
              <a:rPr lang="zh-CN" altLang="en-US" dirty="0"/>
              <a:t>端的主码。</a:t>
            </a:r>
          </a:p>
          <a:p>
            <a:pPr marL="0" indent="0">
              <a:buNone/>
            </a:pPr>
            <a:r>
              <a:rPr lang="zh-CN" altLang="en-US" dirty="0"/>
              <a:t>例如</a:t>
            </a:r>
            <a:r>
              <a:rPr lang="zh-CN" altLang="en-US" dirty="0" smtClean="0"/>
              <a:t>， “</a:t>
            </a:r>
            <a:r>
              <a:rPr lang="zh-CN" altLang="en-US" dirty="0"/>
              <a:t>班级（</a:t>
            </a:r>
            <a:r>
              <a:rPr lang="en-US" altLang="zh-CN" dirty="0"/>
              <a:t>BJB</a:t>
            </a:r>
            <a:r>
              <a:rPr lang="zh-CN" altLang="en-US" dirty="0"/>
              <a:t>）”与“学生（</a:t>
            </a:r>
            <a:r>
              <a:rPr lang="en-US" altLang="zh-CN" dirty="0"/>
              <a:t>XSB</a:t>
            </a:r>
            <a:r>
              <a:rPr lang="zh-CN" altLang="en-US" dirty="0"/>
              <a:t>）”实体集</a:t>
            </a:r>
            <a:r>
              <a:rPr lang="en-US" altLang="zh-CN" dirty="0"/>
              <a:t>E-R</a:t>
            </a:r>
            <a:r>
              <a:rPr lang="zh-CN" altLang="en-US" dirty="0"/>
              <a:t>模型可设计如下关系模式：</a:t>
            </a:r>
          </a:p>
          <a:p>
            <a:pPr marL="0" indent="0">
              <a:buNone/>
            </a:pPr>
            <a:r>
              <a:rPr lang="en-US" altLang="zh-CN" dirty="0"/>
              <a:t>BJB</a:t>
            </a:r>
            <a:r>
              <a:rPr lang="zh-CN" altLang="en-US" dirty="0"/>
              <a:t>（</a:t>
            </a:r>
            <a:r>
              <a:rPr lang="zh-CN" altLang="en-US" u="sng" dirty="0"/>
              <a:t>班级编号</a:t>
            </a:r>
            <a:r>
              <a:rPr lang="zh-CN" altLang="en-US" dirty="0"/>
              <a:t>，院系，专业，人数）</a:t>
            </a:r>
          </a:p>
          <a:p>
            <a:pPr marL="0" indent="0">
              <a:buNone/>
            </a:pPr>
            <a:r>
              <a:rPr lang="en-US" altLang="zh-CN" dirty="0"/>
              <a:t>XSB</a:t>
            </a:r>
            <a:r>
              <a:rPr lang="zh-CN" altLang="en-US" dirty="0"/>
              <a:t>（</a:t>
            </a:r>
            <a:r>
              <a:rPr lang="zh-CN" altLang="en-US" u="sng" dirty="0"/>
              <a:t>学号</a:t>
            </a:r>
            <a:r>
              <a:rPr lang="zh-CN" altLang="en-US" dirty="0"/>
              <a:t>，姓名，性别，出生时间，专业，总学分，备注，班级编号）</a:t>
            </a:r>
          </a:p>
          <a:p>
            <a:pPr marL="0" indent="0">
              <a:buNone/>
            </a:pPr>
            <a:endParaRPr lang="en-US" dirty="0"/>
          </a:p>
        </p:txBody>
      </p:sp>
    </p:spTree>
    <p:extLst>
      <p:ext uri="{BB962C8B-B14F-4D97-AF65-F5344CB8AC3E}">
        <p14:creationId xmlns:p14="http://schemas.microsoft.com/office/powerpoint/2010/main" val="3006426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a:t>
            </a:r>
            <a:r>
              <a:rPr lang="en-US" altLang="zh-CN" dirty="0" err="1" smtClean="0"/>
              <a:t>m:n</a:t>
            </a:r>
            <a:r>
              <a:rPr lang="zh-CN" altLang="en-US" dirty="0" smtClean="0"/>
              <a:t>联系转化逻辑模型</a:t>
            </a:r>
            <a:endParaRPr lang="en-US" dirty="0"/>
          </a:p>
        </p:txBody>
      </p:sp>
      <p:sp>
        <p:nvSpPr>
          <p:cNvPr id="3" name="Content Placeholder 2"/>
          <p:cNvSpPr>
            <a:spLocks noGrp="1"/>
          </p:cNvSpPr>
          <p:nvPr>
            <p:ph idx="1"/>
          </p:nvPr>
        </p:nvSpPr>
        <p:spPr>
          <a:xfrm>
            <a:off x="498474" y="1600200"/>
            <a:ext cx="7556313" cy="4525963"/>
          </a:xfrm>
        </p:spPr>
        <p:txBody>
          <a:bodyPr/>
          <a:lstStyle/>
          <a:p>
            <a:pPr marL="0" indent="0">
              <a:lnSpc>
                <a:spcPct val="150000"/>
              </a:lnSpc>
              <a:buNone/>
            </a:pPr>
            <a:r>
              <a:rPr lang="zh-CN" altLang="en-US" dirty="0"/>
              <a:t>例如</a:t>
            </a:r>
            <a:r>
              <a:rPr lang="zh-CN" altLang="en-US" dirty="0" smtClean="0"/>
              <a:t>， “</a:t>
            </a:r>
            <a:r>
              <a:rPr lang="zh-CN" altLang="en-US" dirty="0"/>
              <a:t>学生（</a:t>
            </a:r>
            <a:r>
              <a:rPr lang="en-US" altLang="zh-CN" dirty="0"/>
              <a:t>XSB</a:t>
            </a:r>
            <a:r>
              <a:rPr lang="zh-CN" altLang="en-US" dirty="0"/>
              <a:t>）”与“课程（</a:t>
            </a:r>
            <a:r>
              <a:rPr lang="en-US" altLang="zh-CN" dirty="0"/>
              <a:t>KCB</a:t>
            </a:r>
            <a:r>
              <a:rPr lang="zh-CN" altLang="en-US" dirty="0"/>
              <a:t>）”实体集之间的联系可设计如下关系模式：</a:t>
            </a:r>
          </a:p>
          <a:p>
            <a:pPr marL="0" indent="0">
              <a:lnSpc>
                <a:spcPct val="150000"/>
              </a:lnSpc>
              <a:buNone/>
            </a:pPr>
            <a:r>
              <a:rPr lang="en-US" altLang="zh-CN" dirty="0"/>
              <a:t>XSB</a:t>
            </a:r>
            <a:r>
              <a:rPr lang="zh-CN" altLang="en-US" dirty="0"/>
              <a:t>（</a:t>
            </a:r>
            <a:r>
              <a:rPr lang="zh-CN" altLang="en-US" u="sng" dirty="0"/>
              <a:t>学号</a:t>
            </a:r>
            <a:r>
              <a:rPr lang="zh-CN" altLang="en-US" dirty="0"/>
              <a:t>，姓名，性别，出生时间，专业，总学分，备注）</a:t>
            </a:r>
          </a:p>
          <a:p>
            <a:pPr marL="0" indent="0">
              <a:lnSpc>
                <a:spcPct val="150000"/>
              </a:lnSpc>
              <a:buNone/>
            </a:pPr>
            <a:r>
              <a:rPr lang="en-US" altLang="zh-CN" dirty="0"/>
              <a:t>KCB</a:t>
            </a:r>
            <a:r>
              <a:rPr lang="zh-CN" altLang="en-US" dirty="0"/>
              <a:t>（</a:t>
            </a:r>
            <a:r>
              <a:rPr lang="zh-CN" altLang="en-US" u="sng" dirty="0"/>
              <a:t>课程号</a:t>
            </a:r>
            <a:r>
              <a:rPr lang="zh-CN" altLang="en-US" dirty="0"/>
              <a:t>，课程名称，开课学期，学时，学分）</a:t>
            </a:r>
          </a:p>
          <a:p>
            <a:pPr marL="0" indent="0">
              <a:lnSpc>
                <a:spcPct val="150000"/>
              </a:lnSpc>
              <a:buNone/>
            </a:pPr>
            <a:r>
              <a:rPr lang="en-US" altLang="zh-CN" dirty="0"/>
              <a:t>CJB</a:t>
            </a:r>
            <a:r>
              <a:rPr lang="zh-CN" altLang="en-US" dirty="0"/>
              <a:t>（</a:t>
            </a:r>
            <a:r>
              <a:rPr lang="zh-CN" altLang="en-US" u="sng" dirty="0"/>
              <a:t>学号</a:t>
            </a:r>
            <a:r>
              <a:rPr lang="zh-CN" altLang="en-US" dirty="0"/>
              <a:t>，</a:t>
            </a:r>
            <a:r>
              <a:rPr lang="zh-CN" altLang="en-US" u="sng" dirty="0"/>
              <a:t>课程号</a:t>
            </a:r>
            <a:r>
              <a:rPr lang="zh-CN" altLang="en-US" dirty="0"/>
              <a:t>，成绩）</a:t>
            </a:r>
          </a:p>
          <a:p>
            <a:pPr marL="0" indent="0">
              <a:lnSpc>
                <a:spcPct val="150000"/>
              </a:lnSpc>
              <a:buNone/>
            </a:pPr>
            <a:r>
              <a:rPr lang="zh-CN" altLang="en-US" dirty="0"/>
              <a:t>关系模式</a:t>
            </a:r>
            <a:r>
              <a:rPr lang="en-US" altLang="zh-CN" dirty="0"/>
              <a:t>CJB</a:t>
            </a:r>
            <a:r>
              <a:rPr lang="zh-CN" altLang="en-US" dirty="0"/>
              <a:t>的主码是由“学号”和“课程号”两个属性</a:t>
            </a:r>
            <a:r>
              <a:rPr lang="zh-CN" altLang="en-US" dirty="0">
                <a:solidFill>
                  <a:srgbClr val="FF0000"/>
                </a:solidFill>
              </a:rPr>
              <a:t>组合起来构成的一个主码</a:t>
            </a:r>
            <a:r>
              <a:rPr lang="zh-CN" altLang="en-US" dirty="0"/>
              <a:t>，一个关系模式只能有一个主码</a:t>
            </a:r>
            <a:endParaRPr lang="en-US" dirty="0"/>
          </a:p>
        </p:txBody>
      </p:sp>
    </p:spTree>
    <p:extLst>
      <p:ext uri="{BB962C8B-B14F-4D97-AF65-F5344CB8AC3E}">
        <p14:creationId xmlns:p14="http://schemas.microsoft.com/office/powerpoint/2010/main" val="414211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物理模型</a:t>
            </a:r>
            <a:endParaRPr lang="en-US" dirty="0"/>
          </a:p>
        </p:txBody>
      </p:sp>
      <p:sp>
        <p:nvSpPr>
          <p:cNvPr id="3" name="Content Placeholder 2"/>
          <p:cNvSpPr>
            <a:spLocks noGrp="1"/>
          </p:cNvSpPr>
          <p:nvPr>
            <p:ph idx="1"/>
          </p:nvPr>
        </p:nvSpPr>
        <p:spPr/>
        <p:txBody>
          <a:bodyPr/>
          <a:lstStyle/>
          <a:p>
            <a:r>
              <a:rPr lang="en-US" dirty="0"/>
              <a:t>物理模型</a:t>
            </a:r>
            <a:r>
              <a:rPr lang="zh-CN" altLang="en-US" dirty="0"/>
              <a:t>（</a:t>
            </a:r>
            <a:r>
              <a:rPr lang="en-US" altLang="zh-CN" dirty="0"/>
              <a:t>Physical Data Model</a:t>
            </a:r>
            <a:r>
              <a:rPr lang="zh-CN" altLang="en-US" dirty="0"/>
              <a:t>）是面向计算机物理表示的模型，描述了数据在储存介质上的组织结构，它不但与具体的</a:t>
            </a:r>
            <a:r>
              <a:rPr lang="en-US" altLang="zh-CN" dirty="0"/>
              <a:t>DBMS</a:t>
            </a:r>
            <a:r>
              <a:rPr lang="zh-CN" altLang="en-US" dirty="0"/>
              <a:t>有关，而且还与</a:t>
            </a:r>
            <a:r>
              <a:rPr lang="en-US" dirty="0"/>
              <a:t>操作系统</a:t>
            </a:r>
            <a:r>
              <a:rPr lang="zh-CN" altLang="en-US" dirty="0"/>
              <a:t>和硬件有关。每一种逻辑数据模型在实现时都有起对应的物理数据模型。</a:t>
            </a:r>
            <a:r>
              <a:rPr lang="en-US" altLang="zh-CN" dirty="0"/>
              <a:t>DBMS</a:t>
            </a:r>
            <a:r>
              <a:rPr lang="zh-CN" altLang="en-US" dirty="0"/>
              <a:t>为了保证其独立性与可移植性，大部分物理数据模型的实现工作由系统自动完成，而设计者只设计索引、</a:t>
            </a:r>
            <a:r>
              <a:rPr lang="zh-CN" altLang="en-US" dirty="0" smtClean="0"/>
              <a:t>聚集等特殊结构即可。</a:t>
            </a:r>
            <a:endParaRPr lang="en-US" dirty="0"/>
          </a:p>
        </p:txBody>
      </p:sp>
    </p:spTree>
    <p:extLst>
      <p:ext uri="{BB962C8B-B14F-4D97-AF65-F5344CB8AC3E}">
        <p14:creationId xmlns:p14="http://schemas.microsoft.com/office/powerpoint/2010/main" val="324543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数据库基础</a:t>
            </a:r>
            <a:endParaRPr lang="en-US" dirty="0"/>
          </a:p>
        </p:txBody>
      </p:sp>
      <p:sp>
        <p:nvSpPr>
          <p:cNvPr id="3" name="Content Placeholder 2"/>
          <p:cNvSpPr>
            <a:spLocks noGrp="1"/>
          </p:cNvSpPr>
          <p:nvPr>
            <p:ph idx="1"/>
          </p:nvPr>
        </p:nvSpPr>
        <p:spPr/>
        <p:txBody>
          <a:bodyPr>
            <a:normAutofit/>
          </a:bodyPr>
          <a:lstStyle/>
          <a:p>
            <a:r>
              <a:rPr lang="zh-CN" altLang="en-US" sz="3200" dirty="0" smtClean="0"/>
              <a:t>数据库基本概念</a:t>
            </a:r>
            <a:endParaRPr lang="en-US" altLang="zh-CN" sz="3200" dirty="0" smtClean="0"/>
          </a:p>
          <a:p>
            <a:endParaRPr lang="en-US" altLang="zh-CN" sz="3200" dirty="0" smtClean="0"/>
          </a:p>
          <a:p>
            <a:r>
              <a:rPr lang="zh-CN" altLang="en-US" sz="3200" dirty="0" smtClean="0"/>
              <a:t>数据库设计</a:t>
            </a:r>
            <a:endParaRPr lang="en-US" altLang="zh-CN" sz="3200" dirty="0" smtClean="0"/>
          </a:p>
          <a:p>
            <a:endParaRPr lang="en-US" altLang="zh-CN" sz="3200" dirty="0" smtClean="0"/>
          </a:p>
          <a:p>
            <a:r>
              <a:rPr lang="zh-CN" altLang="en-US" sz="3200" dirty="0" smtClean="0"/>
              <a:t>数据库应用系统</a:t>
            </a:r>
            <a:endParaRPr lang="en-US" sz="3200" dirty="0"/>
          </a:p>
        </p:txBody>
      </p:sp>
    </p:spTree>
    <p:extLst>
      <p:ext uri="{BB962C8B-B14F-4D97-AF65-F5344CB8AC3E}">
        <p14:creationId xmlns:p14="http://schemas.microsoft.com/office/powerpoint/2010/main" val="377552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数据库应用系统</a:t>
            </a:r>
            <a:endParaRPr lang="en-US" dirty="0"/>
          </a:p>
        </p:txBody>
      </p:sp>
      <p:sp>
        <p:nvSpPr>
          <p:cNvPr id="3" name="Content Placeholder 2"/>
          <p:cNvSpPr>
            <a:spLocks noGrp="1"/>
          </p:cNvSpPr>
          <p:nvPr>
            <p:ph idx="1"/>
          </p:nvPr>
        </p:nvSpPr>
        <p:spPr/>
        <p:txBody>
          <a:bodyPr>
            <a:normAutofit/>
          </a:bodyPr>
          <a:lstStyle/>
          <a:p>
            <a:r>
              <a:rPr lang="zh-CN" altLang="en-US" sz="3200" dirty="0" smtClean="0"/>
              <a:t>应用系统数据接口</a:t>
            </a:r>
            <a:endParaRPr lang="en-US" altLang="zh-CN" sz="3200" dirty="0" smtClean="0"/>
          </a:p>
          <a:p>
            <a:endParaRPr lang="en-US" sz="3200" dirty="0"/>
          </a:p>
          <a:p>
            <a:r>
              <a:rPr lang="en-US" sz="3200" dirty="0" smtClean="0"/>
              <a:t>C/S</a:t>
            </a:r>
            <a:r>
              <a:rPr lang="zh-CN" altLang="en-US" sz="3200" dirty="0" smtClean="0"/>
              <a:t>架构</a:t>
            </a:r>
            <a:endParaRPr lang="en-US" altLang="zh-CN" sz="3200" dirty="0" smtClean="0"/>
          </a:p>
          <a:p>
            <a:endParaRPr lang="en-US" sz="3200" dirty="0"/>
          </a:p>
          <a:p>
            <a:r>
              <a:rPr lang="en-US" sz="3200" dirty="0" smtClean="0"/>
              <a:t>B/S</a:t>
            </a:r>
            <a:r>
              <a:rPr lang="zh-CN" altLang="en-US" sz="3200" dirty="0" smtClean="0"/>
              <a:t>架构</a:t>
            </a:r>
            <a:endParaRPr lang="en-US" sz="3200" dirty="0"/>
          </a:p>
        </p:txBody>
      </p:sp>
    </p:spTree>
    <p:extLst>
      <p:ext uri="{BB962C8B-B14F-4D97-AF65-F5344CB8AC3E}">
        <p14:creationId xmlns:p14="http://schemas.microsoft.com/office/powerpoint/2010/main" val="4008708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数据库应用系统 </a:t>
            </a:r>
            <a:r>
              <a:rPr lang="en-US" altLang="zh-CN" dirty="0" smtClean="0"/>
              <a:t>ODBC</a:t>
            </a:r>
            <a:endParaRPr lang="en-US" dirty="0"/>
          </a:p>
        </p:txBody>
      </p:sp>
      <p:sp>
        <p:nvSpPr>
          <p:cNvPr id="3" name="Content Placeholder 2"/>
          <p:cNvSpPr>
            <a:spLocks noGrp="1"/>
          </p:cNvSpPr>
          <p:nvPr>
            <p:ph idx="1"/>
          </p:nvPr>
        </p:nvSpPr>
        <p:spPr>
          <a:xfrm>
            <a:off x="498474" y="1981200"/>
            <a:ext cx="4970993" cy="4144963"/>
          </a:xfrm>
        </p:spPr>
        <p:txBody>
          <a:bodyPr/>
          <a:lstStyle/>
          <a:p>
            <a:r>
              <a:rPr lang="en-US" altLang="zh-CN" dirty="0"/>
              <a:t>ODBC</a:t>
            </a:r>
            <a:r>
              <a:rPr lang="zh-CN" altLang="en-US" dirty="0"/>
              <a:t>即开放式数据库互连（</a:t>
            </a:r>
            <a:r>
              <a:rPr lang="en-US" altLang="zh-CN" dirty="0"/>
              <a:t>Open </a:t>
            </a:r>
            <a:r>
              <a:rPr lang="en-US" altLang="zh-CN" dirty="0" err="1"/>
              <a:t>DataBase</a:t>
            </a:r>
            <a:r>
              <a:rPr lang="en-US" altLang="zh-CN" dirty="0"/>
              <a:t> Connectivity</a:t>
            </a:r>
            <a:r>
              <a:rPr lang="zh-CN" altLang="en-US" dirty="0"/>
              <a:t>），是微软公司推出的一种实现应用程序和关系数据库之间通信的接口标准。符合该标准的数据库就可以通过</a:t>
            </a:r>
            <a:r>
              <a:rPr lang="en-US" altLang="zh-CN" dirty="0"/>
              <a:t>SQL</a:t>
            </a:r>
            <a:r>
              <a:rPr lang="zh-CN" altLang="en-US" dirty="0"/>
              <a:t>语句编写的程序对数据库进行操作，但只针对关系数据库</a:t>
            </a:r>
            <a:r>
              <a:rPr lang="zh-CN" altLang="en-US" dirty="0" smtClean="0"/>
              <a:t>。</a:t>
            </a:r>
            <a:r>
              <a:rPr lang="en-US" altLang="zh-CN" dirty="0" smtClean="0"/>
              <a:t>ODBC</a:t>
            </a:r>
            <a:r>
              <a:rPr lang="zh-CN" altLang="en-US" dirty="0"/>
              <a:t>本质上是一组数据库访问</a:t>
            </a:r>
            <a:r>
              <a:rPr lang="en-US" altLang="zh-CN" dirty="0"/>
              <a:t>API</a:t>
            </a:r>
            <a:r>
              <a:rPr lang="zh-CN" altLang="en-US" dirty="0"/>
              <a:t>（应用程序编程接口），由一组函数调用组成，核心是</a:t>
            </a:r>
            <a:r>
              <a:rPr lang="en-US" altLang="zh-CN" dirty="0"/>
              <a:t>SQL</a:t>
            </a:r>
            <a:r>
              <a:rPr lang="zh-CN" altLang="en-US" dirty="0" smtClean="0"/>
              <a:t>语句。</a:t>
            </a:r>
            <a:endParaRPr lang="en-US" dirty="0"/>
          </a:p>
        </p:txBody>
      </p:sp>
      <p:pic>
        <p:nvPicPr>
          <p:cNvPr id="4" name="图片 8" descr="TU\1-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467" y="2198688"/>
            <a:ext cx="2752095" cy="3490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186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数据库应用系统 </a:t>
            </a:r>
            <a:r>
              <a:rPr lang="en-US" altLang="zh-CN" dirty="0"/>
              <a:t>J</a:t>
            </a:r>
            <a:r>
              <a:rPr lang="en-US" altLang="zh-CN" dirty="0" smtClean="0"/>
              <a:t>DBC</a:t>
            </a:r>
            <a:endParaRPr lang="en-US" dirty="0"/>
          </a:p>
        </p:txBody>
      </p:sp>
      <p:sp>
        <p:nvSpPr>
          <p:cNvPr id="3" name="Content Placeholder 2"/>
          <p:cNvSpPr>
            <a:spLocks noGrp="1"/>
          </p:cNvSpPr>
          <p:nvPr>
            <p:ph idx="1"/>
          </p:nvPr>
        </p:nvSpPr>
        <p:spPr>
          <a:xfrm>
            <a:off x="498474" y="1981200"/>
            <a:ext cx="7556313" cy="4144963"/>
          </a:xfrm>
        </p:spPr>
        <p:txBody>
          <a:bodyPr>
            <a:normAutofit fontScale="92500" lnSpcReduction="10000"/>
          </a:bodyPr>
          <a:lstStyle/>
          <a:p>
            <a:pPr>
              <a:lnSpc>
                <a:spcPct val="150000"/>
              </a:lnSpc>
            </a:pPr>
            <a:r>
              <a:rPr lang="en-US" altLang="zh-CN" dirty="0"/>
              <a:t>JDBC</a:t>
            </a:r>
            <a:r>
              <a:rPr lang="zh-CN" altLang="en-US" dirty="0"/>
              <a:t>（</a:t>
            </a:r>
            <a:r>
              <a:rPr lang="en-US" altLang="zh-CN" dirty="0"/>
              <a:t>Java </a:t>
            </a:r>
            <a:r>
              <a:rPr lang="en-US" altLang="zh-CN" dirty="0" err="1"/>
              <a:t>DataBase</a:t>
            </a:r>
            <a:r>
              <a:rPr lang="en-US" altLang="zh-CN" dirty="0"/>
              <a:t> Connectivity</a:t>
            </a:r>
            <a:r>
              <a:rPr lang="zh-CN" altLang="en-US" dirty="0"/>
              <a:t>）</a:t>
            </a:r>
            <a:r>
              <a:rPr lang="zh-CN" altLang="en-US" dirty="0" smtClean="0"/>
              <a:t>是</a:t>
            </a:r>
            <a:r>
              <a:rPr lang="en-US" altLang="zh-CN" dirty="0" smtClean="0"/>
              <a:t>Java</a:t>
            </a:r>
            <a:r>
              <a:rPr lang="zh-CN" altLang="en-US" dirty="0"/>
              <a:t>语言编写的用于数据库连接和操作的类和接口，可为多种关系数据库提供统一的访问方式。通过</a:t>
            </a:r>
            <a:r>
              <a:rPr lang="en-US" altLang="zh-CN" dirty="0"/>
              <a:t>JDBC</a:t>
            </a:r>
            <a:r>
              <a:rPr lang="zh-CN" altLang="en-US" dirty="0"/>
              <a:t>对数据库的访问包括</a:t>
            </a:r>
            <a:r>
              <a:rPr lang="en-US" altLang="zh-CN" dirty="0"/>
              <a:t>4</a:t>
            </a:r>
            <a:r>
              <a:rPr lang="zh-CN" altLang="en-US" dirty="0"/>
              <a:t>个主要组件：</a:t>
            </a:r>
            <a:r>
              <a:rPr lang="en-US" altLang="zh-CN" dirty="0"/>
              <a:t>Java</a:t>
            </a:r>
            <a:r>
              <a:rPr lang="zh-CN" altLang="en-US" dirty="0"/>
              <a:t>应用程序、</a:t>
            </a:r>
            <a:r>
              <a:rPr lang="en-US" altLang="zh-CN" dirty="0"/>
              <a:t>JDBC</a:t>
            </a:r>
            <a:r>
              <a:rPr lang="zh-CN" altLang="en-US" dirty="0"/>
              <a:t>驱动器管理器、驱动器和数据源。</a:t>
            </a:r>
          </a:p>
          <a:p>
            <a:pPr>
              <a:lnSpc>
                <a:spcPct val="150000"/>
              </a:lnSpc>
            </a:pPr>
            <a:r>
              <a:rPr lang="zh-CN" altLang="en-US" dirty="0"/>
              <a:t>使用</a:t>
            </a:r>
            <a:r>
              <a:rPr lang="en-US" altLang="zh-CN" dirty="0"/>
              <a:t>JDBC</a:t>
            </a:r>
            <a:r>
              <a:rPr lang="zh-CN" altLang="en-US" dirty="0"/>
              <a:t>接口操作数据库有如下优点：</a:t>
            </a:r>
          </a:p>
          <a:p>
            <a:pPr lvl="1">
              <a:lnSpc>
                <a:spcPct val="150000"/>
              </a:lnSpc>
            </a:pPr>
            <a:r>
              <a:rPr lang="en-US" altLang="zh-CN" dirty="0" smtClean="0"/>
              <a:t>JDBC </a:t>
            </a:r>
            <a:r>
              <a:rPr lang="en-US" altLang="zh-CN" dirty="0"/>
              <a:t>API</a:t>
            </a:r>
            <a:r>
              <a:rPr lang="zh-CN" altLang="en-US" dirty="0"/>
              <a:t>与</a:t>
            </a:r>
            <a:r>
              <a:rPr lang="en-US" altLang="zh-CN" dirty="0"/>
              <a:t>ODBC</a:t>
            </a:r>
            <a:r>
              <a:rPr lang="zh-CN" altLang="en-US" dirty="0"/>
              <a:t>十分相似，有利于用户理解；</a:t>
            </a:r>
          </a:p>
          <a:p>
            <a:pPr lvl="1">
              <a:lnSpc>
                <a:spcPct val="150000"/>
              </a:lnSpc>
            </a:pPr>
            <a:r>
              <a:rPr lang="zh-CN" altLang="en-US" dirty="0" smtClean="0"/>
              <a:t>使编程人员从复杂</a:t>
            </a:r>
            <a:r>
              <a:rPr lang="zh-CN" altLang="en-US" dirty="0"/>
              <a:t>的驱动器调用命令和函数中解脱出来，而致力于应用程序功能的实现</a:t>
            </a:r>
            <a:r>
              <a:rPr lang="zh-CN" altLang="en-US" dirty="0" smtClean="0"/>
              <a:t>；</a:t>
            </a:r>
            <a:endParaRPr lang="en-US" altLang="zh-CN" dirty="0" smtClean="0"/>
          </a:p>
          <a:p>
            <a:pPr lvl="1">
              <a:lnSpc>
                <a:spcPct val="150000"/>
              </a:lnSpc>
            </a:pPr>
            <a:r>
              <a:rPr lang="en-US" altLang="zh-CN" dirty="0" smtClean="0"/>
              <a:t>JDBC</a:t>
            </a:r>
            <a:r>
              <a:rPr lang="zh-CN" altLang="en-US" dirty="0"/>
              <a:t>支持不同的关系数据库，增强了程序的可移植性。</a:t>
            </a:r>
          </a:p>
        </p:txBody>
      </p:sp>
    </p:spTree>
    <p:extLst>
      <p:ext uri="{BB962C8B-B14F-4D97-AF65-F5344CB8AC3E}">
        <p14:creationId xmlns:p14="http://schemas.microsoft.com/office/powerpoint/2010/main" val="2377994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数据库应用系统 </a:t>
            </a:r>
            <a:r>
              <a:rPr lang="en-US" altLang="zh-CN" dirty="0" smtClean="0"/>
              <a:t>C/S</a:t>
            </a:r>
            <a:r>
              <a:rPr lang="zh-CN" altLang="en-US" dirty="0" smtClean="0"/>
              <a:t>构架应用系统</a:t>
            </a:r>
            <a:endParaRPr lang="en-US" dirty="0"/>
          </a:p>
        </p:txBody>
      </p:sp>
      <p:sp>
        <p:nvSpPr>
          <p:cNvPr id="3" name="Content Placeholder 2"/>
          <p:cNvSpPr>
            <a:spLocks noGrp="1"/>
          </p:cNvSpPr>
          <p:nvPr>
            <p:ph idx="1"/>
          </p:nvPr>
        </p:nvSpPr>
        <p:spPr/>
        <p:txBody>
          <a:bodyPr/>
          <a:lstStyle/>
          <a:p>
            <a:r>
              <a:rPr lang="zh-CN" altLang="en-US" dirty="0"/>
              <a:t>对于一般的数据库应用系统，除了</a:t>
            </a:r>
            <a:r>
              <a:rPr lang="en-US" altLang="zh-CN" dirty="0"/>
              <a:t>DBMS</a:t>
            </a:r>
            <a:r>
              <a:rPr lang="zh-CN" altLang="en-US" dirty="0"/>
              <a:t>外，还需要设计适合普通人员操作数据库的界面。目前，流行的开发数据库界面的工具主要有</a:t>
            </a:r>
            <a:r>
              <a:rPr lang="en-US" altLang="zh-CN" dirty="0"/>
              <a:t>Visual </a:t>
            </a:r>
            <a:r>
              <a:rPr lang="en-US" altLang="zh-CN" dirty="0" smtClean="0"/>
              <a:t>Basic</a:t>
            </a:r>
            <a:r>
              <a:rPr lang="zh-CN" altLang="en-US" dirty="0" smtClean="0"/>
              <a:t>、</a:t>
            </a:r>
            <a:r>
              <a:rPr lang="en-US" altLang="zh-CN" dirty="0"/>
              <a:t>Visual C</a:t>
            </a:r>
            <a:r>
              <a:rPr lang="en-US" altLang="zh-CN"/>
              <a:t>+</a:t>
            </a:r>
            <a:r>
              <a:rPr lang="en-US" altLang="zh-CN" smtClean="0"/>
              <a:t>+</a:t>
            </a:r>
            <a:r>
              <a:rPr lang="zh-CN" altLang="en-US" smtClean="0"/>
              <a:t>、</a:t>
            </a:r>
            <a:r>
              <a:rPr lang="en-US" altLang="zh-CN" dirty="0"/>
              <a:t>Visual C#</a:t>
            </a:r>
            <a:r>
              <a:rPr lang="zh-CN" altLang="en-US" dirty="0"/>
              <a:t>等。</a:t>
            </a:r>
            <a:endParaRPr lang="en-US" dirty="0"/>
          </a:p>
        </p:txBody>
      </p:sp>
      <p:pic>
        <p:nvPicPr>
          <p:cNvPr id="4" name="图片 10" descr="TU\1-10.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3474508"/>
            <a:ext cx="4071938" cy="194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295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数据库应用系统 </a:t>
            </a:r>
            <a:r>
              <a:rPr lang="en-US" altLang="zh-CN" dirty="0"/>
              <a:t>B</a:t>
            </a:r>
            <a:r>
              <a:rPr lang="en-US" altLang="zh-CN" dirty="0" smtClean="0"/>
              <a:t>/S</a:t>
            </a:r>
            <a:r>
              <a:rPr lang="zh-CN" altLang="en-US" dirty="0" smtClean="0"/>
              <a:t>构架应用系统</a:t>
            </a:r>
            <a:endParaRPr lang="en-US" dirty="0"/>
          </a:p>
        </p:txBody>
      </p:sp>
      <p:sp>
        <p:nvSpPr>
          <p:cNvPr id="3" name="Content Placeholder 2"/>
          <p:cNvSpPr>
            <a:spLocks noGrp="1"/>
          </p:cNvSpPr>
          <p:nvPr>
            <p:ph idx="1"/>
          </p:nvPr>
        </p:nvSpPr>
        <p:spPr/>
        <p:txBody>
          <a:bodyPr/>
          <a:lstStyle/>
          <a:p>
            <a:r>
              <a:rPr lang="zh-CN" altLang="en-US" dirty="0"/>
              <a:t>基于</a:t>
            </a:r>
            <a:r>
              <a:rPr lang="en-US" altLang="zh-CN" dirty="0"/>
              <a:t>Web</a:t>
            </a:r>
            <a:r>
              <a:rPr lang="zh-CN" altLang="en-US" dirty="0"/>
              <a:t>的数据库应用采用三层（浏览器</a:t>
            </a:r>
            <a:r>
              <a:rPr lang="en-US" altLang="zh-CN" dirty="0"/>
              <a:t>/Web</a:t>
            </a:r>
            <a:r>
              <a:rPr lang="zh-CN" altLang="en-US" dirty="0"/>
              <a:t>服务器</a:t>
            </a:r>
            <a:r>
              <a:rPr lang="en-US" altLang="zh-CN" dirty="0"/>
              <a:t>/</a:t>
            </a:r>
            <a:r>
              <a:rPr lang="zh-CN" altLang="en-US" dirty="0"/>
              <a:t>数据库服务器）模式，也称</a:t>
            </a:r>
            <a:r>
              <a:rPr lang="en-US" altLang="zh-CN" dirty="0"/>
              <a:t>B/S</a:t>
            </a:r>
            <a:r>
              <a:rPr lang="zh-CN" altLang="en-US" dirty="0"/>
              <a:t>架构</a:t>
            </a:r>
            <a:r>
              <a:rPr lang="zh-CN" altLang="en-US" dirty="0" smtClean="0"/>
              <a:t>。</a:t>
            </a:r>
            <a:endParaRPr lang="en-US" dirty="0"/>
          </a:p>
        </p:txBody>
      </p:sp>
      <p:graphicFrame>
        <p:nvGraphicFramePr>
          <p:cNvPr id="5" name="Object 1"/>
          <p:cNvGraphicFramePr>
            <a:graphicFrameLocks noChangeAspect="1"/>
          </p:cNvGraphicFramePr>
          <p:nvPr>
            <p:extLst>
              <p:ext uri="{D42A27DB-BD31-4B8C-83A1-F6EECF244321}">
                <p14:modId xmlns:p14="http://schemas.microsoft.com/office/powerpoint/2010/main" val="67202101"/>
              </p:ext>
            </p:extLst>
          </p:nvPr>
        </p:nvGraphicFramePr>
        <p:xfrm>
          <a:off x="1857375" y="3595158"/>
          <a:ext cx="4786313" cy="441325"/>
        </p:xfrm>
        <a:graphic>
          <a:graphicData uri="http://schemas.openxmlformats.org/presentationml/2006/ole">
            <mc:AlternateContent xmlns:mc="http://schemas.openxmlformats.org/markup-compatibility/2006">
              <mc:Choice xmlns:v="urn:schemas-microsoft-com:vml" Requires="v">
                <p:oleObj spid="_x0000_s11341" name="Picture" r:id="rId3" imgW="2423160" imgH="216408" progId="Word.Picture.8">
                  <p:embed/>
                </p:oleObj>
              </mc:Choice>
              <mc:Fallback>
                <p:oleObj name="Picture" r:id="rId3" imgW="2423160" imgH="216408" progId="Word.Picture.8">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595158"/>
                        <a:ext cx="4786313"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0501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环境</a:t>
            </a:r>
            <a:endParaRPr lang="en-US" dirty="0"/>
          </a:p>
        </p:txBody>
      </p:sp>
      <p:sp>
        <p:nvSpPr>
          <p:cNvPr id="3" name="Content Placeholder 2"/>
          <p:cNvSpPr>
            <a:spLocks noGrp="1"/>
          </p:cNvSpPr>
          <p:nvPr>
            <p:ph idx="1"/>
          </p:nvPr>
        </p:nvSpPr>
        <p:spPr/>
        <p:txBody>
          <a:bodyPr>
            <a:normAutofit/>
          </a:bodyPr>
          <a:lstStyle/>
          <a:p>
            <a:r>
              <a:rPr lang="en-US" altLang="zh-CN" sz="3200" dirty="0" smtClean="0"/>
              <a:t>MySQL</a:t>
            </a:r>
            <a:r>
              <a:rPr lang="zh-CN" altLang="en-US" sz="3200" dirty="0" smtClean="0"/>
              <a:t>特点</a:t>
            </a:r>
            <a:endParaRPr lang="en-US" altLang="zh-CN" sz="3200" dirty="0" smtClean="0"/>
          </a:p>
          <a:p>
            <a:r>
              <a:rPr lang="en-US" altLang="zh-CN" sz="3200" dirty="0" smtClean="0"/>
              <a:t>MySQL</a:t>
            </a:r>
            <a:r>
              <a:rPr lang="zh-CN" altLang="en-US" sz="3200" dirty="0" smtClean="0"/>
              <a:t>安装运行</a:t>
            </a:r>
            <a:endParaRPr lang="en-US" altLang="zh-CN" sz="3200" dirty="0" smtClean="0"/>
          </a:p>
          <a:p>
            <a:r>
              <a:rPr lang="en-US" altLang="zh-CN" sz="3200" dirty="0" smtClean="0"/>
              <a:t>MySQL</a:t>
            </a:r>
            <a:r>
              <a:rPr lang="zh-CN" altLang="en-US" sz="3200" dirty="0" smtClean="0"/>
              <a:t>命令初步</a:t>
            </a:r>
            <a:endParaRPr lang="en-US" altLang="zh-CN" sz="3200" dirty="0" smtClean="0"/>
          </a:p>
          <a:p>
            <a:r>
              <a:rPr lang="en-US" altLang="zh-CN" sz="3200" dirty="0" smtClean="0"/>
              <a:t>MySQL</a:t>
            </a:r>
            <a:r>
              <a:rPr lang="zh-CN" altLang="en-US" sz="3200" dirty="0" smtClean="0"/>
              <a:t>信息显示</a:t>
            </a:r>
            <a:endParaRPr lang="en-US" sz="3200" dirty="0"/>
          </a:p>
        </p:txBody>
      </p:sp>
    </p:spTree>
    <p:extLst>
      <p:ext uri="{BB962C8B-B14F-4D97-AF65-F5344CB8AC3E}">
        <p14:creationId xmlns:p14="http://schemas.microsoft.com/office/powerpoint/2010/main" val="2057674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特点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使用核心线</a:t>
            </a:r>
            <a:r>
              <a:rPr lang="zh-CN" altLang="en-US" dirty="0"/>
              <a:t>程的</a:t>
            </a:r>
            <a:r>
              <a:rPr lang="zh-CN" altLang="en-US" dirty="0" smtClean="0"/>
              <a:t>完全</a:t>
            </a:r>
            <a:r>
              <a:rPr lang="zh-CN" altLang="en-US" dirty="0" smtClean="0">
                <a:solidFill>
                  <a:srgbClr val="FF0000"/>
                </a:solidFill>
              </a:rPr>
              <a:t>多线程</a:t>
            </a:r>
            <a:r>
              <a:rPr lang="zh-CN" altLang="en-US" dirty="0" smtClean="0"/>
              <a:t>服务</a:t>
            </a:r>
            <a:endParaRPr lang="en-US" altLang="zh-CN" dirty="0" smtClean="0"/>
          </a:p>
          <a:p>
            <a:r>
              <a:rPr lang="zh-CN" altLang="en-US" dirty="0"/>
              <a:t>可运行在</a:t>
            </a:r>
            <a:r>
              <a:rPr lang="zh-CN" altLang="en-US" dirty="0">
                <a:solidFill>
                  <a:srgbClr val="FF0000"/>
                </a:solidFill>
              </a:rPr>
              <a:t>不同</a:t>
            </a:r>
            <a:r>
              <a:rPr lang="zh-CN" altLang="en-US" dirty="0" smtClean="0">
                <a:solidFill>
                  <a:srgbClr val="FF0000"/>
                </a:solidFill>
              </a:rPr>
              <a:t>平台</a:t>
            </a:r>
            <a:r>
              <a:rPr lang="zh-CN" altLang="en-US" dirty="0" smtClean="0"/>
              <a:t>，</a:t>
            </a:r>
            <a:r>
              <a:rPr lang="zh-CN" altLang="en-US" dirty="0"/>
              <a:t>支持</a:t>
            </a:r>
            <a:r>
              <a:rPr lang="en-US" altLang="zh-CN" dirty="0"/>
              <a:t>AIX</a:t>
            </a:r>
            <a:r>
              <a:rPr lang="zh-CN" altLang="en-US" dirty="0"/>
              <a:t>、</a:t>
            </a:r>
            <a:r>
              <a:rPr lang="en-US" altLang="zh-CN" dirty="0"/>
              <a:t>FreeBSD</a:t>
            </a:r>
            <a:r>
              <a:rPr lang="zh-CN" altLang="en-US" dirty="0"/>
              <a:t>、</a:t>
            </a:r>
            <a:r>
              <a:rPr lang="en-US" altLang="zh-CN" dirty="0"/>
              <a:t>HP-UX</a:t>
            </a:r>
            <a:r>
              <a:rPr lang="zh-CN" altLang="en-US" dirty="0"/>
              <a:t>、</a:t>
            </a:r>
            <a:r>
              <a:rPr lang="en-US" altLang="zh-CN" dirty="0"/>
              <a:t>Linux</a:t>
            </a:r>
            <a:r>
              <a:rPr lang="zh-CN" altLang="en-US" dirty="0"/>
              <a:t>、</a:t>
            </a:r>
            <a:r>
              <a:rPr lang="en-US" altLang="zh-CN" dirty="0"/>
              <a:t>Mac OS</a:t>
            </a:r>
            <a:r>
              <a:rPr lang="zh-CN" altLang="en-US" dirty="0"/>
              <a:t>、</a:t>
            </a:r>
            <a:r>
              <a:rPr lang="en-US" altLang="zh-CN" dirty="0"/>
              <a:t>Novell Netware</a:t>
            </a:r>
            <a:r>
              <a:rPr lang="zh-CN" altLang="en-US" dirty="0"/>
              <a:t>、</a:t>
            </a:r>
            <a:r>
              <a:rPr lang="en-US" altLang="zh-CN" dirty="0" err="1"/>
              <a:t>OpenBSD</a:t>
            </a:r>
            <a:r>
              <a:rPr lang="zh-CN" altLang="en-US" dirty="0"/>
              <a:t>、</a:t>
            </a:r>
            <a:r>
              <a:rPr lang="en-US" altLang="zh-CN" dirty="0"/>
              <a:t>OS/2 Wrap</a:t>
            </a:r>
            <a:r>
              <a:rPr lang="zh-CN" altLang="en-US" dirty="0"/>
              <a:t>、</a:t>
            </a:r>
            <a:r>
              <a:rPr lang="en-US" altLang="zh-CN" dirty="0"/>
              <a:t>Solaris</a:t>
            </a:r>
            <a:r>
              <a:rPr lang="zh-CN" altLang="en-US" dirty="0"/>
              <a:t>、</a:t>
            </a:r>
            <a:r>
              <a:rPr lang="en-US" altLang="zh-CN" dirty="0"/>
              <a:t>Windows</a:t>
            </a:r>
            <a:r>
              <a:rPr lang="zh-CN" altLang="en-US" dirty="0"/>
              <a:t>等</a:t>
            </a:r>
            <a:r>
              <a:rPr lang="zh-CN" altLang="en-US" dirty="0" smtClean="0"/>
              <a:t>多种操作系统</a:t>
            </a:r>
            <a:endParaRPr lang="en-US" altLang="zh-CN" dirty="0" smtClean="0"/>
          </a:p>
          <a:p>
            <a:r>
              <a:rPr lang="zh-CN" altLang="en-US" dirty="0">
                <a:solidFill>
                  <a:srgbClr val="FF0000"/>
                </a:solidFill>
              </a:rPr>
              <a:t>使用</a:t>
            </a:r>
            <a:r>
              <a:rPr lang="en-US" altLang="zh-CN" dirty="0">
                <a:solidFill>
                  <a:srgbClr val="FF0000"/>
                </a:solidFill>
              </a:rPr>
              <a:t>C</a:t>
            </a:r>
            <a:r>
              <a:rPr lang="zh-CN" altLang="en-US" dirty="0">
                <a:solidFill>
                  <a:srgbClr val="FF0000"/>
                </a:solidFill>
              </a:rPr>
              <a:t>和</a:t>
            </a:r>
            <a:r>
              <a:rPr lang="en-US" altLang="zh-CN" dirty="0">
                <a:solidFill>
                  <a:srgbClr val="FF0000"/>
                </a:solidFill>
              </a:rPr>
              <a:t>C++</a:t>
            </a:r>
            <a:r>
              <a:rPr lang="zh-CN" altLang="en-US" dirty="0">
                <a:solidFill>
                  <a:srgbClr val="FF0000"/>
                </a:solidFill>
              </a:rPr>
              <a:t>编写</a:t>
            </a:r>
            <a:r>
              <a:rPr lang="zh-CN" altLang="en-US" dirty="0" smtClean="0"/>
              <a:t>，保证了源代码</a:t>
            </a:r>
            <a:r>
              <a:rPr lang="zh-CN" altLang="en-US" dirty="0"/>
              <a:t>的可</a:t>
            </a:r>
            <a:r>
              <a:rPr lang="zh-CN" altLang="en-US" dirty="0" smtClean="0"/>
              <a:t>移植性</a:t>
            </a:r>
            <a:endParaRPr lang="en-US" altLang="zh-CN" dirty="0" smtClean="0"/>
          </a:p>
          <a:p>
            <a:r>
              <a:rPr lang="zh-CN" altLang="en-US" dirty="0" smtClean="0"/>
              <a:t>为多种编程语</a:t>
            </a:r>
            <a:r>
              <a:rPr lang="zh-CN" altLang="en-US" dirty="0"/>
              <a:t>言提供了</a:t>
            </a:r>
            <a:r>
              <a:rPr lang="en-US" altLang="zh-CN" dirty="0" smtClean="0"/>
              <a:t>API</a:t>
            </a:r>
            <a:r>
              <a:rPr lang="zh-CN" altLang="en-US" dirty="0" smtClean="0"/>
              <a:t>，包括</a:t>
            </a:r>
            <a:r>
              <a:rPr lang="en-US" altLang="zh-CN" dirty="0"/>
              <a:t>C</a:t>
            </a:r>
            <a:r>
              <a:rPr lang="zh-CN" altLang="en-US" dirty="0"/>
              <a:t>、</a:t>
            </a:r>
            <a:r>
              <a:rPr lang="en-US" altLang="zh-CN" dirty="0"/>
              <a:t>C++</a:t>
            </a:r>
            <a:r>
              <a:rPr lang="zh-CN" altLang="en-US" dirty="0"/>
              <a:t>、</a:t>
            </a:r>
            <a:r>
              <a:rPr lang="en-US" altLang="zh-CN" dirty="0"/>
              <a:t>Eiffel</a:t>
            </a:r>
            <a:r>
              <a:rPr lang="zh-CN" altLang="en-US" dirty="0"/>
              <a:t>、</a:t>
            </a:r>
            <a:r>
              <a:rPr lang="en-US" altLang="zh-CN" dirty="0"/>
              <a:t>Java</a:t>
            </a:r>
            <a:r>
              <a:rPr lang="zh-CN" altLang="en-US" dirty="0"/>
              <a:t>、</a:t>
            </a:r>
            <a:r>
              <a:rPr lang="en-US" altLang="zh-CN" dirty="0"/>
              <a:t>Perl</a:t>
            </a:r>
            <a:r>
              <a:rPr lang="zh-CN" altLang="en-US" dirty="0"/>
              <a:t>、</a:t>
            </a:r>
            <a:r>
              <a:rPr lang="en-US" altLang="zh-CN" dirty="0"/>
              <a:t>PHP</a:t>
            </a:r>
            <a:r>
              <a:rPr lang="zh-CN" altLang="en-US" dirty="0"/>
              <a:t>、</a:t>
            </a:r>
            <a:r>
              <a:rPr lang="en-US" altLang="zh-CN" dirty="0"/>
              <a:t>Python</a:t>
            </a:r>
            <a:r>
              <a:rPr lang="zh-CN" altLang="en-US" dirty="0"/>
              <a:t>、</a:t>
            </a:r>
            <a:r>
              <a:rPr lang="en-US" altLang="zh-CN" dirty="0"/>
              <a:t>Ruby</a:t>
            </a:r>
            <a:r>
              <a:rPr lang="zh-CN" altLang="en-US" dirty="0"/>
              <a:t>和</a:t>
            </a:r>
            <a:r>
              <a:rPr lang="en-US" altLang="zh-CN" dirty="0" err="1"/>
              <a:t>Tcl</a:t>
            </a:r>
            <a:r>
              <a:rPr lang="zh-CN" altLang="en-US" dirty="0" smtClean="0"/>
              <a:t>等</a:t>
            </a:r>
            <a:endParaRPr lang="en-US" altLang="zh-CN" dirty="0" smtClean="0"/>
          </a:p>
          <a:p>
            <a:r>
              <a:rPr lang="zh-CN" altLang="en-US" dirty="0"/>
              <a:t>优化的</a:t>
            </a:r>
            <a:r>
              <a:rPr lang="en-US" altLang="zh-CN" dirty="0"/>
              <a:t>SQL</a:t>
            </a:r>
            <a:r>
              <a:rPr lang="zh-CN" altLang="en-US" dirty="0"/>
              <a:t>查询算法，可有效地提高查询</a:t>
            </a:r>
            <a:r>
              <a:rPr lang="zh-CN" altLang="en-US" dirty="0" smtClean="0"/>
              <a:t>速度，</a:t>
            </a:r>
            <a:r>
              <a:rPr lang="zh-CN" altLang="en-US" dirty="0"/>
              <a:t>能够处理拥有上千万条记录</a:t>
            </a:r>
            <a:r>
              <a:rPr lang="zh-CN" altLang="en-US" dirty="0" smtClean="0"/>
              <a:t>的大型数据库</a:t>
            </a:r>
            <a:endParaRPr lang="en-US" altLang="zh-CN" dirty="0" smtClean="0"/>
          </a:p>
          <a:p>
            <a:r>
              <a:rPr lang="zh-CN" altLang="en-US" dirty="0" smtClean="0"/>
              <a:t>提供</a:t>
            </a:r>
            <a:r>
              <a:rPr lang="en-US" altLang="zh-CN" dirty="0"/>
              <a:t>TCP/IP</a:t>
            </a:r>
            <a:r>
              <a:rPr lang="zh-CN" altLang="en-US" dirty="0"/>
              <a:t>、</a:t>
            </a:r>
            <a:r>
              <a:rPr lang="en-US" altLang="zh-CN" dirty="0"/>
              <a:t>ODBC</a:t>
            </a:r>
            <a:r>
              <a:rPr lang="zh-CN" altLang="en-US" dirty="0"/>
              <a:t>和</a:t>
            </a:r>
            <a:r>
              <a:rPr lang="en-US" altLang="zh-CN" dirty="0"/>
              <a:t>JDBC</a:t>
            </a:r>
            <a:r>
              <a:rPr lang="zh-CN" altLang="en-US" dirty="0"/>
              <a:t>等</a:t>
            </a:r>
            <a:r>
              <a:rPr lang="zh-CN" altLang="en-US" dirty="0" smtClean="0"/>
              <a:t>多种数据库连接途径</a:t>
            </a:r>
            <a:endParaRPr lang="en-US" altLang="zh-CN" dirty="0" smtClean="0"/>
          </a:p>
        </p:txBody>
      </p:sp>
    </p:spTree>
    <p:extLst>
      <p:ext uri="{BB962C8B-B14F-4D97-AF65-F5344CB8AC3E}">
        <p14:creationId xmlns:p14="http://schemas.microsoft.com/office/powerpoint/2010/main" val="423108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特点</a:t>
            </a:r>
            <a:endParaRPr lang="en-US" dirty="0"/>
          </a:p>
        </p:txBody>
      </p:sp>
      <p:sp>
        <p:nvSpPr>
          <p:cNvPr id="3" name="Content Placeholder 2"/>
          <p:cNvSpPr>
            <a:spLocks noGrp="1"/>
          </p:cNvSpPr>
          <p:nvPr>
            <p:ph idx="1"/>
          </p:nvPr>
        </p:nvSpPr>
        <p:spPr/>
        <p:txBody>
          <a:bodyPr>
            <a:normAutofit/>
          </a:bodyPr>
          <a:lstStyle/>
          <a:p>
            <a:r>
              <a:rPr lang="en-US" sz="3200" dirty="0" smtClean="0"/>
              <a:t>LAMP</a:t>
            </a:r>
          </a:p>
          <a:p>
            <a:pPr lvl="1"/>
            <a:r>
              <a:rPr lang="en-US" altLang="zh-CN" sz="2400" dirty="0" smtClean="0">
                <a:solidFill>
                  <a:srgbClr val="FF0000"/>
                </a:solidFill>
              </a:rPr>
              <a:t>L</a:t>
            </a:r>
            <a:r>
              <a:rPr lang="en-US" altLang="zh-CN" sz="2400" dirty="0" smtClean="0"/>
              <a:t>inux</a:t>
            </a:r>
          </a:p>
          <a:p>
            <a:pPr lvl="1"/>
            <a:r>
              <a:rPr lang="en-US" altLang="zh-CN" sz="2400" dirty="0" smtClean="0">
                <a:solidFill>
                  <a:srgbClr val="FF0000"/>
                </a:solidFill>
              </a:rPr>
              <a:t>A</a:t>
            </a:r>
            <a:r>
              <a:rPr lang="en-US" altLang="zh-CN" sz="2400" dirty="0" smtClean="0"/>
              <a:t>pache</a:t>
            </a:r>
          </a:p>
          <a:p>
            <a:pPr lvl="1"/>
            <a:r>
              <a:rPr lang="en-US" altLang="zh-CN" sz="2400" dirty="0" smtClean="0">
                <a:solidFill>
                  <a:srgbClr val="FF0000"/>
                </a:solidFill>
              </a:rPr>
              <a:t>M</a:t>
            </a:r>
            <a:r>
              <a:rPr lang="en-US" altLang="zh-CN" sz="2400" dirty="0" smtClean="0"/>
              <a:t>ySQL</a:t>
            </a:r>
          </a:p>
          <a:p>
            <a:pPr lvl="1"/>
            <a:r>
              <a:rPr lang="en-US" altLang="zh-CN" sz="2400" dirty="0" smtClean="0">
                <a:solidFill>
                  <a:srgbClr val="FF0000"/>
                </a:solidFill>
              </a:rPr>
              <a:t>P</a:t>
            </a:r>
            <a:r>
              <a:rPr lang="en-US" altLang="zh-CN" sz="2400" dirty="0" smtClean="0"/>
              <a:t>HP\</a:t>
            </a:r>
            <a:r>
              <a:rPr lang="en-US" altLang="zh-CN" sz="2400" dirty="0" smtClean="0">
                <a:solidFill>
                  <a:srgbClr val="FF0000"/>
                </a:solidFill>
              </a:rPr>
              <a:t>P</a:t>
            </a:r>
            <a:r>
              <a:rPr lang="en-US" altLang="zh-CN" sz="2400" dirty="0" smtClean="0"/>
              <a:t>ython\</a:t>
            </a:r>
            <a:r>
              <a:rPr lang="en-US" altLang="zh-CN" sz="2400" dirty="0" smtClean="0">
                <a:solidFill>
                  <a:srgbClr val="FF0000"/>
                </a:solidFill>
              </a:rPr>
              <a:t>P</a:t>
            </a:r>
            <a:r>
              <a:rPr lang="en-US" altLang="zh-CN" sz="2400" dirty="0" smtClean="0"/>
              <a:t>erl</a:t>
            </a:r>
            <a:endParaRPr lang="en-US" sz="2400" dirty="0"/>
          </a:p>
        </p:txBody>
      </p:sp>
    </p:spTree>
    <p:extLst>
      <p:ext uri="{BB962C8B-B14F-4D97-AF65-F5344CB8AC3E}">
        <p14:creationId xmlns:p14="http://schemas.microsoft.com/office/powerpoint/2010/main" val="3010021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628" y="9220"/>
            <a:ext cx="7556313" cy="1116106"/>
          </a:xfrm>
        </p:spPr>
        <p:txBody>
          <a:bodyPr/>
          <a:lstStyle/>
          <a:p>
            <a:r>
              <a:rPr lang="en-US" altLang="zh-CN" dirty="0" smtClean="0"/>
              <a:t>MySQL</a:t>
            </a:r>
            <a:r>
              <a:rPr lang="zh-CN" altLang="en-US" dirty="0" smtClean="0"/>
              <a:t>安装运行</a:t>
            </a:r>
            <a:endParaRPr lang="en-US" dirty="0"/>
          </a:p>
        </p:txBody>
      </p:sp>
      <p:sp>
        <p:nvSpPr>
          <p:cNvPr id="3" name="Content Placeholder 2"/>
          <p:cNvSpPr>
            <a:spLocks noGrp="1"/>
          </p:cNvSpPr>
          <p:nvPr>
            <p:ph idx="1"/>
          </p:nvPr>
        </p:nvSpPr>
        <p:spPr>
          <a:xfrm>
            <a:off x="400152" y="634949"/>
            <a:ext cx="7556313" cy="490378"/>
          </a:xfrm>
        </p:spPr>
        <p:txBody>
          <a:bodyPr/>
          <a:lstStyle/>
          <a:p>
            <a:r>
              <a:rPr lang="zh-CN" altLang="en-US" dirty="0" smtClean="0"/>
              <a:t>下载地址</a:t>
            </a:r>
            <a:r>
              <a:rPr lang="zh-CN" altLang="zh-CN" dirty="0"/>
              <a:t> </a:t>
            </a:r>
            <a:r>
              <a:rPr lang="en-US" altLang="zh-CN" dirty="0" smtClean="0">
                <a:hlinkClick r:id="rId3"/>
              </a:rPr>
              <a:t>http</a:t>
            </a:r>
            <a:r>
              <a:rPr lang="en-US" altLang="zh-CN" dirty="0">
                <a:hlinkClick r:id="rId3"/>
              </a:rPr>
              <a:t>://dev.mysql.com/downloads</a:t>
            </a:r>
            <a:r>
              <a:rPr lang="en-US" altLang="zh-CN" dirty="0" smtClean="0">
                <a:hlinkClick r:id="rId3"/>
              </a:rPr>
              <a:t>/</a:t>
            </a:r>
            <a:endParaRPr lang="en-US" altLang="zh-CN" dirty="0" smtClean="0"/>
          </a:p>
        </p:txBody>
      </p:sp>
      <p:sp>
        <p:nvSpPr>
          <p:cNvPr id="6" name="TextBox 5"/>
          <p:cNvSpPr txBox="1"/>
          <p:nvPr/>
        </p:nvSpPr>
        <p:spPr>
          <a:xfrm>
            <a:off x="722320" y="1205241"/>
            <a:ext cx="3407600" cy="369332"/>
          </a:xfrm>
          <a:prstGeom prst="rect">
            <a:avLst/>
          </a:prstGeom>
          <a:noFill/>
        </p:spPr>
        <p:txBody>
          <a:bodyPr wrap="none" rtlCol="0">
            <a:spAutoFit/>
          </a:bodyPr>
          <a:lstStyle/>
          <a:p>
            <a:r>
              <a:rPr lang="zh-CN" altLang="en-US" dirty="0" smtClean="0"/>
              <a:t>社区版  </a:t>
            </a:r>
            <a:r>
              <a:rPr lang="en-US" altLang="zh-CN" dirty="0" smtClean="0"/>
              <a:t>Community  server 5.7</a:t>
            </a:r>
            <a:endParaRPr lang="zh-CN" altLang="en-US" dirty="0"/>
          </a:p>
        </p:txBody>
      </p:sp>
      <p:pic>
        <p:nvPicPr>
          <p:cNvPr id="5" name="图片 4"/>
          <p:cNvPicPr>
            <a:picLocks noChangeAspect="1"/>
          </p:cNvPicPr>
          <p:nvPr/>
        </p:nvPicPr>
        <p:blipFill>
          <a:blip r:embed="rId4"/>
          <a:stretch>
            <a:fillRect/>
          </a:stretch>
        </p:blipFill>
        <p:spPr>
          <a:xfrm>
            <a:off x="4659618" y="2418736"/>
            <a:ext cx="4484382" cy="4021393"/>
          </a:xfrm>
          <a:prstGeom prst="rect">
            <a:avLst/>
          </a:prstGeom>
        </p:spPr>
      </p:pic>
      <p:pic>
        <p:nvPicPr>
          <p:cNvPr id="7" name="图片 6"/>
          <p:cNvPicPr>
            <a:picLocks noChangeAspect="1"/>
          </p:cNvPicPr>
          <p:nvPr/>
        </p:nvPicPr>
        <p:blipFill>
          <a:blip r:embed="rId5"/>
          <a:stretch>
            <a:fillRect/>
          </a:stretch>
        </p:blipFill>
        <p:spPr>
          <a:xfrm>
            <a:off x="162539" y="1837557"/>
            <a:ext cx="4881509" cy="3658676"/>
          </a:xfrm>
          <a:prstGeom prst="rect">
            <a:avLst/>
          </a:prstGeom>
        </p:spPr>
      </p:pic>
    </p:spTree>
    <p:extLst>
      <p:ext uri="{BB962C8B-B14F-4D97-AF65-F5344CB8AC3E}">
        <p14:creationId xmlns:p14="http://schemas.microsoft.com/office/powerpoint/2010/main" val="3956960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安装运行</a:t>
            </a:r>
            <a:endParaRPr lang="en-US" dirty="0"/>
          </a:p>
        </p:txBody>
      </p:sp>
      <p:sp>
        <p:nvSpPr>
          <p:cNvPr id="3" name="Content Placeholder 2"/>
          <p:cNvSpPr>
            <a:spLocks noGrp="1"/>
          </p:cNvSpPr>
          <p:nvPr>
            <p:ph idx="1"/>
          </p:nvPr>
        </p:nvSpPr>
        <p:spPr/>
        <p:txBody>
          <a:bodyPr/>
          <a:lstStyle/>
          <a:p>
            <a:r>
              <a:rPr lang="zh-CN" altLang="en-US" dirty="0" smtClean="0"/>
              <a:t>下载地址</a:t>
            </a:r>
            <a:r>
              <a:rPr lang="zh-CN" altLang="zh-CN" dirty="0"/>
              <a:t> </a:t>
            </a:r>
            <a:r>
              <a:rPr lang="en-US" altLang="zh-CN" dirty="0" smtClean="0">
                <a:hlinkClick r:id="rId3"/>
              </a:rPr>
              <a:t>http</a:t>
            </a:r>
            <a:r>
              <a:rPr lang="en-US" altLang="zh-CN" dirty="0">
                <a:hlinkClick r:id="rId3"/>
              </a:rPr>
              <a:t>://dev.mysql.com/downloads</a:t>
            </a:r>
            <a:r>
              <a:rPr lang="en-US" altLang="zh-CN" dirty="0" smtClean="0">
                <a:hlinkClick r:id="rId3"/>
              </a:rPr>
              <a:t>/</a:t>
            </a:r>
            <a:endParaRPr lang="en-US" altLang="zh-CN" dirty="0" smtClean="0"/>
          </a:p>
          <a:p>
            <a:r>
              <a:rPr lang="zh-CN" altLang="en-US" dirty="0" smtClean="0"/>
              <a:t>选项</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878196642"/>
              </p:ext>
            </p:extLst>
          </p:nvPr>
        </p:nvGraphicFramePr>
        <p:xfrm>
          <a:off x="909979" y="3200400"/>
          <a:ext cx="7144808" cy="2925764"/>
        </p:xfrm>
        <a:graphic>
          <a:graphicData uri="http://schemas.openxmlformats.org/drawingml/2006/table">
            <a:tbl>
              <a:tblPr/>
              <a:tblGrid>
                <a:gridCol w="2562484">
                  <a:extLst>
                    <a:ext uri="{9D8B030D-6E8A-4147-A177-3AD203B41FA5}">
                      <a16:colId xmlns:a16="http://schemas.microsoft.com/office/drawing/2014/main" val="20000"/>
                    </a:ext>
                  </a:extLst>
                </a:gridCol>
                <a:gridCol w="4582324">
                  <a:extLst>
                    <a:ext uri="{9D8B030D-6E8A-4147-A177-3AD203B41FA5}">
                      <a16:colId xmlns:a16="http://schemas.microsoft.com/office/drawing/2014/main" val="20001"/>
                    </a:ext>
                  </a:extLst>
                </a:gridCol>
              </a:tblGrid>
              <a:tr h="213754">
                <a:tc>
                  <a:txBody>
                    <a:bodyPr/>
                    <a:lstStyle/>
                    <a:p>
                      <a:pPr marL="0" marR="0" lvl="0" indent="269875" algn="ctr" defTabSz="914400" rtl="0" eaLnBrk="1" fontAlgn="base" latinLnBrk="1" hangingPunct="1">
                        <a:lnSpc>
                          <a:spcPts val="14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charset="0"/>
                          <a:ea typeface="黑体" charset="0"/>
                          <a:cs typeface="Arial" charset="0"/>
                        </a:rPr>
                        <a:t>选项</a:t>
                      </a:r>
                      <a:r>
                        <a:rPr kumimoji="0" lang="en-US" altLang="zh-CN" sz="1400" b="0" i="0" u="none" strike="noStrike" cap="none" normalizeH="0" baseline="0" dirty="0">
                          <a:ln>
                            <a:noFill/>
                          </a:ln>
                          <a:solidFill>
                            <a:schemeClr val="tx1"/>
                          </a:solidFill>
                          <a:effectLst/>
                          <a:latin typeface="黑体" charset="0"/>
                          <a:ea typeface="黑体" charset="0"/>
                          <a:cs typeface="Arial" charset="0"/>
                        </a:rPr>
                        <a:t>/</a:t>
                      </a:r>
                      <a:r>
                        <a:rPr kumimoji="0" lang="zh-CN" altLang="en-US" sz="1400" b="0" i="0" u="none" strike="noStrike" cap="none" normalizeH="0" baseline="0" dirty="0">
                          <a:ln>
                            <a:noFill/>
                          </a:ln>
                          <a:solidFill>
                            <a:schemeClr val="tx1"/>
                          </a:solidFill>
                          <a:effectLst/>
                          <a:latin typeface="Times New Roman" charset="0"/>
                          <a:ea typeface="黑体" charset="0"/>
                          <a:cs typeface="Arial" charset="0"/>
                        </a:rPr>
                        <a:t>栏目</a:t>
                      </a:r>
                      <a:endParaRPr kumimoji="0" lang="en-US" altLang="zh-CN" sz="1400" b="0" i="0" u="none" strike="noStrike" cap="none" normalizeH="0" baseline="0" dirty="0">
                        <a:ln>
                          <a:noFill/>
                        </a:ln>
                        <a:solidFill>
                          <a:schemeClr val="tx1"/>
                        </a:solidFill>
                        <a:effectLst/>
                        <a:latin typeface="Times New Roman" charset="0"/>
                        <a:ea typeface="宋体" charset="0"/>
                        <a:cs typeface="宋体"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269875" algn="ctr" defTabSz="914400" rtl="0" eaLnBrk="1" fontAlgn="base" latinLnBrk="1" hangingPunct="1">
                        <a:lnSpc>
                          <a:spcPts val="14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黑体" charset="0"/>
                          <a:cs typeface="Arial" charset="0"/>
                        </a:rPr>
                        <a:t>含</a:t>
                      </a:r>
                      <a:r>
                        <a:rPr kumimoji="0" lang="en-US" sz="1400" b="0" i="0" u="none" strike="noStrike" cap="none" normalizeH="0" baseline="0">
                          <a:ln>
                            <a:noFill/>
                          </a:ln>
                          <a:solidFill>
                            <a:schemeClr val="tx1"/>
                          </a:solidFill>
                          <a:effectLst/>
                          <a:latin typeface="Times New Roman" charset="0"/>
                          <a:ea typeface="黑体" charset="0"/>
                          <a:cs typeface="Arial" charset="0"/>
                        </a:rPr>
                        <a:t>    </a:t>
                      </a:r>
                      <a:r>
                        <a:rPr kumimoji="0" lang="zh-CN" altLang="en-US" sz="1400" b="0" i="0" u="none" strike="noStrike" cap="none" normalizeH="0" baseline="0">
                          <a:ln>
                            <a:noFill/>
                          </a:ln>
                          <a:solidFill>
                            <a:schemeClr val="tx1"/>
                          </a:solidFill>
                          <a:effectLst/>
                          <a:latin typeface="Times New Roman" charset="0"/>
                          <a:ea typeface="黑体" charset="0"/>
                          <a:cs typeface="Arial" charset="0"/>
                        </a:rPr>
                        <a:t>义</a:t>
                      </a:r>
                      <a:endParaRPr kumimoji="0" lang="en-US" alt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87430">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charset="0"/>
                          <a:ea typeface="宋体" charset="0"/>
                          <a:cs typeface="宋体" charset="0"/>
                        </a:rPr>
                        <a:t>Developer Default</a:t>
                      </a:r>
                      <a:endParaRPr kumimoji="0" lang="zh-CN" sz="1400" b="0" i="0" u="none" strike="noStrike" cap="none" normalizeH="0" baseline="0" dirty="0">
                        <a:ln>
                          <a:noFill/>
                        </a:ln>
                        <a:solidFill>
                          <a:schemeClr val="tx1"/>
                        </a:solidFill>
                        <a:effectLst/>
                        <a:latin typeface="Times New Roman" charset="0"/>
                        <a:ea typeface="宋体" charset="0"/>
                        <a:cs typeface="宋体"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cs typeface="宋体" charset="0"/>
                        </a:rPr>
                        <a:t>默认安装类型（</a:t>
                      </a:r>
                      <a:r>
                        <a:rPr kumimoji="0" lang="en-US" altLang="zh-CN" sz="1400" b="0" i="0" u="none" strike="noStrike" cap="none" normalizeH="0" baseline="0">
                          <a:ln>
                            <a:noFill/>
                          </a:ln>
                          <a:solidFill>
                            <a:schemeClr val="tx1"/>
                          </a:solidFill>
                          <a:effectLst/>
                          <a:latin typeface="Times New Roman" charset="0"/>
                          <a:ea typeface="宋体" charset="0"/>
                          <a:cs typeface="宋体" charset="0"/>
                        </a:rPr>
                        <a:t>MySQL</a:t>
                      </a:r>
                      <a:r>
                        <a:rPr kumimoji="0" lang="zh-CN" altLang="en-US" sz="1400" b="0" i="0" u="none" strike="noStrike" cap="none" normalizeH="0" baseline="0">
                          <a:ln>
                            <a:noFill/>
                          </a:ln>
                          <a:solidFill>
                            <a:schemeClr val="tx1"/>
                          </a:solidFill>
                          <a:effectLst/>
                          <a:latin typeface="Times New Roman" charset="0"/>
                          <a:ea typeface="宋体" charset="0"/>
                          <a:cs typeface="宋体" charset="0"/>
                        </a:rPr>
                        <a:t>开发必要的组件）</a:t>
                      </a:r>
                      <a:endParaRPr kumimoji="0" lang="en-US" alt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430">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Server only</a:t>
                      </a:r>
                      <a:endParaRPr kumimoji="0" 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cs typeface="宋体" charset="0"/>
                        </a:rPr>
                        <a:t>只安装服务器</a:t>
                      </a:r>
                      <a:endParaRPr kumimoji="0" lang="en-US" alt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430">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Client only</a:t>
                      </a:r>
                      <a:endParaRPr kumimoji="0" 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cs typeface="宋体" charset="0"/>
                        </a:rPr>
                        <a:t>只安装客户端，不包括服务器</a:t>
                      </a:r>
                      <a:endParaRPr kumimoji="0" lang="en-US" alt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430">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Full</a:t>
                      </a:r>
                      <a:endParaRPr kumimoji="0" 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cs typeface="宋体" charset="0"/>
                        </a:rPr>
                        <a:t>完全安装类型</a:t>
                      </a:r>
                      <a:endParaRPr kumimoji="0" lang="en-US" alt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430">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Custom</a:t>
                      </a:r>
                      <a:endParaRPr kumimoji="0" 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charset="0"/>
                          <a:ea typeface="宋体" charset="0"/>
                          <a:cs typeface="宋体" charset="0"/>
                        </a:rPr>
                        <a:t>自定义安装类型</a:t>
                      </a:r>
                      <a:endParaRPr kumimoji="0" lang="en-US" alt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430">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Installation Path</a:t>
                      </a:r>
                      <a:endParaRPr kumimoji="0" 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MySQL</a:t>
                      </a:r>
                      <a:r>
                        <a:rPr kumimoji="0" lang="zh-CN" altLang="en-US" sz="1400" b="0" i="0" u="none" strike="noStrike" cap="none" normalizeH="0" baseline="0">
                          <a:ln>
                            <a:noFill/>
                          </a:ln>
                          <a:solidFill>
                            <a:schemeClr val="tx1"/>
                          </a:solidFill>
                          <a:effectLst/>
                          <a:latin typeface="Times New Roman" charset="0"/>
                          <a:ea typeface="宋体" charset="0"/>
                          <a:cs typeface="宋体" charset="0"/>
                        </a:rPr>
                        <a:t>安装路径（显示默认位置）</a:t>
                      </a:r>
                      <a:endParaRPr kumimoji="0" lang="en-US" alt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430">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charset="0"/>
                          <a:ea typeface="宋体" charset="0"/>
                          <a:cs typeface="宋体" charset="0"/>
                        </a:rPr>
                        <a:t>Data Path</a:t>
                      </a:r>
                      <a:endParaRPr kumimoji="0" lang="zh-CN" sz="1400" b="0" i="0" u="none" strike="noStrike" cap="none" normalizeH="0" baseline="0">
                        <a:ln>
                          <a:noFill/>
                        </a:ln>
                        <a:solidFill>
                          <a:schemeClr val="tx1"/>
                        </a:solidFill>
                        <a:effectLst/>
                        <a:latin typeface="Times New Roman" charset="0"/>
                        <a:ea typeface="宋体" charset="0"/>
                        <a:cs typeface="宋体"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ctr" defTabSz="914400" rtl="0" eaLnBrk="1" fontAlgn="base" latinLnBrk="0" hangingPunct="1">
                        <a:lnSpc>
                          <a:spcPts val="14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charset="0"/>
                          <a:ea typeface="宋体" charset="0"/>
                          <a:cs typeface="宋体" charset="0"/>
                        </a:rPr>
                        <a:t>数据库数据文件的路径（显示默认位置）</a:t>
                      </a:r>
                      <a:endParaRPr kumimoji="0" lang="en-US" altLang="zh-CN" sz="1400" b="0" i="0" u="none" strike="noStrike" cap="none" normalizeH="0" baseline="0" dirty="0">
                        <a:ln>
                          <a:noFill/>
                        </a:ln>
                        <a:solidFill>
                          <a:schemeClr val="tx1"/>
                        </a:solidFill>
                        <a:effectLst/>
                        <a:latin typeface="Times New Roman" charset="0"/>
                        <a:ea typeface="宋体" charset="0"/>
                        <a:cs typeface="宋体"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TextBox 5"/>
          <p:cNvSpPr txBox="1"/>
          <p:nvPr/>
        </p:nvSpPr>
        <p:spPr>
          <a:xfrm>
            <a:off x="4212772" y="2522764"/>
            <a:ext cx="3407600" cy="369332"/>
          </a:xfrm>
          <a:prstGeom prst="rect">
            <a:avLst/>
          </a:prstGeom>
          <a:noFill/>
        </p:spPr>
        <p:txBody>
          <a:bodyPr wrap="none" rtlCol="0">
            <a:spAutoFit/>
          </a:bodyPr>
          <a:lstStyle/>
          <a:p>
            <a:r>
              <a:rPr lang="zh-CN" altLang="en-US" dirty="0" smtClean="0"/>
              <a:t>社区版  </a:t>
            </a:r>
            <a:r>
              <a:rPr lang="en-US" altLang="zh-CN" dirty="0" smtClean="0"/>
              <a:t>Community  server 5.7</a:t>
            </a:r>
            <a:endParaRPr lang="zh-CN" altLang="en-US" dirty="0"/>
          </a:p>
        </p:txBody>
      </p:sp>
    </p:spTree>
    <p:extLst>
      <p:ext uri="{BB962C8B-B14F-4D97-AF65-F5344CB8AC3E}">
        <p14:creationId xmlns:p14="http://schemas.microsoft.com/office/powerpoint/2010/main" val="145741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数据库基本概念</a:t>
            </a:r>
            <a:endParaRPr lang="en-US" dirty="0"/>
          </a:p>
        </p:txBody>
      </p:sp>
      <p:sp>
        <p:nvSpPr>
          <p:cNvPr id="3" name="Content Placeholder 2"/>
          <p:cNvSpPr>
            <a:spLocks noGrp="1"/>
          </p:cNvSpPr>
          <p:nvPr>
            <p:ph idx="1"/>
          </p:nvPr>
        </p:nvSpPr>
        <p:spPr/>
        <p:txBody>
          <a:bodyPr>
            <a:noAutofit/>
          </a:bodyPr>
          <a:lstStyle/>
          <a:p>
            <a:r>
              <a:rPr lang="zh-CN" altLang="en-US" sz="3200" dirty="0" smtClean="0"/>
              <a:t>数据库与数据库管理系统</a:t>
            </a:r>
            <a:endParaRPr lang="en-US" sz="3200" dirty="0"/>
          </a:p>
          <a:p>
            <a:r>
              <a:rPr lang="zh-CN" altLang="en-US" sz="3200" dirty="0" smtClean="0"/>
              <a:t>数据库系统</a:t>
            </a:r>
            <a:endParaRPr lang="en-US" sz="3200" dirty="0"/>
          </a:p>
          <a:p>
            <a:r>
              <a:rPr lang="zh-CN" altLang="en-US" sz="3200" dirty="0" smtClean="0"/>
              <a:t>数据模型</a:t>
            </a:r>
            <a:endParaRPr lang="en-US" sz="3200" dirty="0"/>
          </a:p>
          <a:p>
            <a:r>
              <a:rPr lang="zh-CN" altLang="en-US" sz="3200" dirty="0" smtClean="0"/>
              <a:t>关系型数据库语言</a:t>
            </a:r>
            <a:endParaRPr lang="en-US" sz="3200" dirty="0"/>
          </a:p>
        </p:txBody>
      </p:sp>
    </p:spTree>
    <p:extLst>
      <p:ext uri="{BB962C8B-B14F-4D97-AF65-F5344CB8AC3E}">
        <p14:creationId xmlns:p14="http://schemas.microsoft.com/office/powerpoint/2010/main" val="2365186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9380" y="3839935"/>
            <a:ext cx="6878806" cy="2954655"/>
          </a:xfrm>
          <a:prstGeom prst="rect">
            <a:avLst/>
          </a:prstGeom>
          <a:noFill/>
        </p:spPr>
        <p:txBody>
          <a:bodyPr wrap="none" rtlCol="0">
            <a:spAutoFit/>
          </a:bodyPr>
          <a:lstStyle/>
          <a:p>
            <a:r>
              <a:rPr lang="en-US" altLang="zh-CN" sz="2400" b="1" dirty="0" smtClean="0">
                <a:solidFill>
                  <a:prstClr val="black"/>
                </a:solidFill>
              </a:rPr>
              <a:t>MySQL Instance Configuration Wizard</a:t>
            </a:r>
            <a:r>
              <a:rPr lang="zh-CN" altLang="en-US" sz="2400" b="1" dirty="0" smtClean="0">
                <a:solidFill>
                  <a:prstClr val="black"/>
                </a:solidFill>
              </a:rPr>
              <a:t>：</a:t>
            </a:r>
            <a:endParaRPr lang="en-US" altLang="zh-CN" sz="2400" b="1" dirty="0" smtClean="0">
              <a:solidFill>
                <a:prstClr val="black"/>
              </a:solidFill>
            </a:endParaRPr>
          </a:p>
          <a:p>
            <a:r>
              <a:rPr lang="en-US" altLang="zh-CN" dirty="0" smtClean="0">
                <a:solidFill>
                  <a:prstClr val="black"/>
                </a:solidFill>
              </a:rPr>
              <a:t>1</a:t>
            </a:r>
            <a:r>
              <a:rPr lang="zh-CN" altLang="en-US" dirty="0" smtClean="0">
                <a:solidFill>
                  <a:prstClr val="black"/>
                </a:solidFill>
              </a:rPr>
              <a:t>、</a:t>
            </a:r>
            <a:r>
              <a:rPr lang="en-US" altLang="zh-CN" dirty="0" smtClean="0">
                <a:solidFill>
                  <a:prstClr val="black"/>
                </a:solidFill>
              </a:rPr>
              <a:t>Detailed  configuration</a:t>
            </a:r>
          </a:p>
          <a:p>
            <a:r>
              <a:rPr lang="en-US" altLang="zh-CN" dirty="0" smtClean="0">
                <a:solidFill>
                  <a:prstClr val="black"/>
                </a:solidFill>
              </a:rPr>
              <a:t>2</a:t>
            </a:r>
            <a:r>
              <a:rPr lang="zh-CN" altLang="en-US" dirty="0" smtClean="0">
                <a:solidFill>
                  <a:prstClr val="black"/>
                </a:solidFill>
              </a:rPr>
              <a:t>、</a:t>
            </a:r>
            <a:r>
              <a:rPr lang="en-US" altLang="zh-CN" dirty="0">
                <a:solidFill>
                  <a:prstClr val="black"/>
                </a:solidFill>
              </a:rPr>
              <a:t>D</a:t>
            </a:r>
            <a:r>
              <a:rPr lang="en-US" altLang="zh-CN" dirty="0" smtClean="0">
                <a:solidFill>
                  <a:prstClr val="black"/>
                </a:solidFill>
              </a:rPr>
              <a:t>eveloper </a:t>
            </a:r>
            <a:r>
              <a:rPr lang="en-US" altLang="zh-CN" dirty="0">
                <a:solidFill>
                  <a:prstClr val="black"/>
                </a:solidFill>
              </a:rPr>
              <a:t>M</a:t>
            </a:r>
            <a:r>
              <a:rPr lang="en-US" altLang="zh-CN" dirty="0" smtClean="0">
                <a:solidFill>
                  <a:prstClr val="black"/>
                </a:solidFill>
              </a:rPr>
              <a:t>achine</a:t>
            </a:r>
          </a:p>
          <a:p>
            <a:r>
              <a:rPr lang="en-US" altLang="zh-CN" dirty="0" smtClean="0">
                <a:solidFill>
                  <a:prstClr val="black"/>
                </a:solidFill>
              </a:rPr>
              <a:t>3</a:t>
            </a:r>
            <a:r>
              <a:rPr lang="zh-CN" altLang="en-US" dirty="0" smtClean="0">
                <a:solidFill>
                  <a:prstClr val="black"/>
                </a:solidFill>
              </a:rPr>
              <a:t>、</a:t>
            </a:r>
            <a:r>
              <a:rPr lang="en-US" altLang="zh-CN" dirty="0" err="1">
                <a:solidFill>
                  <a:prstClr val="black"/>
                </a:solidFill>
              </a:rPr>
              <a:t>M</a:t>
            </a:r>
            <a:r>
              <a:rPr lang="en-US" altLang="zh-CN" dirty="0" err="1" smtClean="0">
                <a:solidFill>
                  <a:prstClr val="black"/>
                </a:solidFill>
              </a:rPr>
              <a:t>utltifunction</a:t>
            </a:r>
            <a:r>
              <a:rPr lang="en-US" altLang="zh-CN" dirty="0" smtClean="0">
                <a:solidFill>
                  <a:prstClr val="black"/>
                </a:solidFill>
              </a:rPr>
              <a:t> </a:t>
            </a:r>
            <a:r>
              <a:rPr lang="en-US" altLang="zh-CN" dirty="0">
                <a:solidFill>
                  <a:prstClr val="black"/>
                </a:solidFill>
              </a:rPr>
              <a:t>D</a:t>
            </a:r>
            <a:r>
              <a:rPr lang="en-US" altLang="zh-CN" dirty="0" smtClean="0">
                <a:solidFill>
                  <a:prstClr val="black"/>
                </a:solidFill>
              </a:rPr>
              <a:t>atabase</a:t>
            </a:r>
          </a:p>
          <a:p>
            <a:r>
              <a:rPr lang="en-US" altLang="zh-CN" dirty="0" smtClean="0">
                <a:solidFill>
                  <a:prstClr val="black"/>
                </a:solidFill>
              </a:rPr>
              <a:t>4</a:t>
            </a:r>
            <a:r>
              <a:rPr lang="zh-CN" altLang="en-US" dirty="0" smtClean="0">
                <a:solidFill>
                  <a:prstClr val="black"/>
                </a:solidFill>
              </a:rPr>
              <a:t>、</a:t>
            </a:r>
            <a:r>
              <a:rPr lang="en-US" altLang="zh-CN" dirty="0">
                <a:solidFill>
                  <a:prstClr val="black"/>
                </a:solidFill>
              </a:rPr>
              <a:t>D</a:t>
            </a:r>
            <a:r>
              <a:rPr lang="en-US" altLang="zh-CN" dirty="0" smtClean="0">
                <a:solidFill>
                  <a:prstClr val="black"/>
                </a:solidFill>
              </a:rPr>
              <a:t>ecision Support(DSS)/OLAP</a:t>
            </a:r>
          </a:p>
          <a:p>
            <a:r>
              <a:rPr lang="en-US" altLang="zh-CN" dirty="0" smtClean="0">
                <a:solidFill>
                  <a:prstClr val="black"/>
                </a:solidFill>
              </a:rPr>
              <a:t>5</a:t>
            </a:r>
            <a:r>
              <a:rPr lang="zh-CN" altLang="en-US" dirty="0" smtClean="0">
                <a:solidFill>
                  <a:prstClr val="black"/>
                </a:solidFill>
              </a:rPr>
              <a:t>、</a:t>
            </a:r>
            <a:r>
              <a:rPr lang="en-US" altLang="zh-CN" dirty="0" smtClean="0">
                <a:solidFill>
                  <a:prstClr val="black"/>
                </a:solidFill>
              </a:rPr>
              <a:t>Manual </a:t>
            </a:r>
            <a:r>
              <a:rPr lang="en-US" altLang="zh-CN" dirty="0">
                <a:solidFill>
                  <a:prstClr val="black"/>
                </a:solidFill>
              </a:rPr>
              <a:t>S</a:t>
            </a:r>
            <a:r>
              <a:rPr lang="en-US" altLang="zh-CN" dirty="0" smtClean="0">
                <a:solidFill>
                  <a:prstClr val="black"/>
                </a:solidFill>
              </a:rPr>
              <a:t>elected </a:t>
            </a:r>
            <a:r>
              <a:rPr lang="en-US" altLang="zh-CN" dirty="0" err="1">
                <a:solidFill>
                  <a:prstClr val="black"/>
                </a:solidFill>
              </a:rPr>
              <a:t>D</a:t>
            </a:r>
            <a:r>
              <a:rPr lang="en-US" altLang="zh-CN" dirty="0" err="1" smtClean="0">
                <a:solidFill>
                  <a:prstClr val="black"/>
                </a:solidFill>
              </a:rPr>
              <a:t>efaut</a:t>
            </a:r>
            <a:r>
              <a:rPr lang="en-US" altLang="zh-CN" dirty="0" smtClean="0">
                <a:solidFill>
                  <a:prstClr val="black"/>
                </a:solidFill>
              </a:rPr>
              <a:t> </a:t>
            </a:r>
            <a:r>
              <a:rPr lang="en-US" altLang="zh-CN" dirty="0">
                <a:solidFill>
                  <a:prstClr val="black"/>
                </a:solidFill>
              </a:rPr>
              <a:t>C</a:t>
            </a:r>
            <a:r>
              <a:rPr lang="en-US" altLang="zh-CN" dirty="0" smtClean="0">
                <a:solidFill>
                  <a:prstClr val="black"/>
                </a:solidFill>
              </a:rPr>
              <a:t>haracter </a:t>
            </a:r>
            <a:r>
              <a:rPr lang="en-US" altLang="zh-CN" dirty="0">
                <a:solidFill>
                  <a:prstClr val="black"/>
                </a:solidFill>
              </a:rPr>
              <a:t>S</a:t>
            </a:r>
            <a:r>
              <a:rPr lang="en-US" altLang="zh-CN" dirty="0" smtClean="0">
                <a:solidFill>
                  <a:prstClr val="black"/>
                </a:solidFill>
              </a:rPr>
              <a:t>et /Collation----UTF8</a:t>
            </a:r>
          </a:p>
          <a:p>
            <a:r>
              <a:rPr lang="en-US" altLang="zh-CN" dirty="0" smtClean="0">
                <a:solidFill>
                  <a:prstClr val="black"/>
                </a:solidFill>
              </a:rPr>
              <a:t>6</a:t>
            </a:r>
            <a:r>
              <a:rPr lang="zh-CN" altLang="en-US" dirty="0" smtClean="0">
                <a:solidFill>
                  <a:prstClr val="black"/>
                </a:solidFill>
              </a:rPr>
              <a:t>、</a:t>
            </a:r>
            <a:r>
              <a:rPr lang="en-US" altLang="zh-CN" dirty="0" smtClean="0">
                <a:solidFill>
                  <a:prstClr val="black"/>
                </a:solidFill>
              </a:rPr>
              <a:t>Install As </a:t>
            </a:r>
            <a:r>
              <a:rPr lang="en-US" altLang="zh-CN" dirty="0">
                <a:solidFill>
                  <a:prstClr val="black"/>
                </a:solidFill>
              </a:rPr>
              <a:t>W</a:t>
            </a:r>
            <a:r>
              <a:rPr lang="en-US" altLang="zh-CN" dirty="0" smtClean="0">
                <a:solidFill>
                  <a:prstClr val="black"/>
                </a:solidFill>
              </a:rPr>
              <a:t>indows Service</a:t>
            </a:r>
          </a:p>
          <a:p>
            <a:r>
              <a:rPr lang="en-US" altLang="zh-CN" dirty="0">
                <a:solidFill>
                  <a:prstClr val="black"/>
                </a:solidFill>
              </a:rPr>
              <a:t> </a:t>
            </a:r>
            <a:r>
              <a:rPr lang="en-US" altLang="zh-CN" dirty="0" smtClean="0">
                <a:solidFill>
                  <a:prstClr val="black"/>
                </a:solidFill>
              </a:rPr>
              <a:t>  Include Bin Directory in Windows PATH</a:t>
            </a:r>
          </a:p>
          <a:p>
            <a:r>
              <a:rPr lang="en-US" altLang="zh-CN" dirty="0" smtClean="0">
                <a:solidFill>
                  <a:prstClr val="black"/>
                </a:solidFill>
              </a:rPr>
              <a:t>7</a:t>
            </a:r>
            <a:r>
              <a:rPr lang="zh-CN" altLang="en-US" dirty="0" smtClean="0">
                <a:solidFill>
                  <a:prstClr val="black"/>
                </a:solidFill>
              </a:rPr>
              <a:t>、</a:t>
            </a:r>
            <a:r>
              <a:rPr lang="en-US" altLang="zh-CN" dirty="0" smtClean="0">
                <a:solidFill>
                  <a:prstClr val="black"/>
                </a:solidFill>
              </a:rPr>
              <a:t>Modify Security Settings(</a:t>
            </a:r>
            <a:r>
              <a:rPr lang="zh-CN" altLang="en-US" dirty="0" smtClean="0">
                <a:solidFill>
                  <a:prstClr val="black"/>
                </a:solidFill>
              </a:rPr>
              <a:t>设置</a:t>
            </a:r>
            <a:r>
              <a:rPr lang="en-US" altLang="zh-CN" dirty="0" smtClean="0">
                <a:solidFill>
                  <a:prstClr val="black"/>
                </a:solidFill>
              </a:rPr>
              <a:t>root</a:t>
            </a:r>
            <a:r>
              <a:rPr lang="zh-CN" altLang="en-US" dirty="0" smtClean="0">
                <a:solidFill>
                  <a:prstClr val="black"/>
                </a:solidFill>
              </a:rPr>
              <a:t>密码</a:t>
            </a:r>
            <a:r>
              <a:rPr lang="en-US" altLang="zh-CN" dirty="0" smtClean="0">
                <a:solidFill>
                  <a:prstClr val="black"/>
                </a:solidFill>
              </a:rPr>
              <a:t>)</a:t>
            </a:r>
          </a:p>
          <a:p>
            <a:r>
              <a:rPr lang="en-US" altLang="zh-CN" dirty="0" smtClean="0">
                <a:solidFill>
                  <a:prstClr val="black"/>
                </a:solidFill>
              </a:rPr>
              <a:t>8</a:t>
            </a:r>
            <a:r>
              <a:rPr lang="zh-CN" altLang="en-US" dirty="0" smtClean="0">
                <a:solidFill>
                  <a:prstClr val="black"/>
                </a:solidFill>
              </a:rPr>
              <a:t>、</a:t>
            </a:r>
            <a:r>
              <a:rPr lang="en-US" altLang="zh-CN" dirty="0" err="1" smtClean="0">
                <a:solidFill>
                  <a:prstClr val="black"/>
                </a:solidFill>
              </a:rPr>
              <a:t>Excute</a:t>
            </a:r>
            <a:endParaRPr lang="en-US" altLang="zh-CN" dirty="0" smtClean="0">
              <a:solidFill>
                <a:prstClr val="black"/>
              </a:solidFill>
            </a:endParaRPr>
          </a:p>
        </p:txBody>
      </p:sp>
      <p:pic>
        <p:nvPicPr>
          <p:cNvPr id="2" name="图片 1"/>
          <p:cNvPicPr>
            <a:picLocks noChangeAspect="1"/>
          </p:cNvPicPr>
          <p:nvPr/>
        </p:nvPicPr>
        <p:blipFill>
          <a:blip r:embed="rId3"/>
          <a:stretch>
            <a:fillRect/>
          </a:stretch>
        </p:blipFill>
        <p:spPr>
          <a:xfrm>
            <a:off x="1029380" y="182336"/>
            <a:ext cx="4533219" cy="3488300"/>
          </a:xfrm>
          <a:prstGeom prst="rect">
            <a:avLst/>
          </a:prstGeom>
        </p:spPr>
      </p:pic>
      <p:sp>
        <p:nvSpPr>
          <p:cNvPr id="3" name="椭圆 2"/>
          <p:cNvSpPr/>
          <p:nvPr/>
        </p:nvSpPr>
        <p:spPr>
          <a:xfrm>
            <a:off x="2471057" y="2579914"/>
            <a:ext cx="3189514" cy="685800"/>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33150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安装运行</a:t>
            </a:r>
            <a:endParaRPr lang="en-US" dirty="0"/>
          </a:p>
        </p:txBody>
      </p:sp>
      <p:sp>
        <p:nvSpPr>
          <p:cNvPr id="3" name="Content Placeholder 2"/>
          <p:cNvSpPr>
            <a:spLocks noGrp="1"/>
          </p:cNvSpPr>
          <p:nvPr>
            <p:ph idx="1"/>
          </p:nvPr>
        </p:nvSpPr>
        <p:spPr>
          <a:xfrm>
            <a:off x="498474" y="1600200"/>
            <a:ext cx="7556313" cy="4483395"/>
          </a:xfrm>
        </p:spPr>
        <p:txBody>
          <a:bodyPr>
            <a:normAutofit lnSpcReduction="10000"/>
          </a:bodyPr>
          <a:lstStyle/>
          <a:p>
            <a:r>
              <a:rPr lang="zh-CN" altLang="en-US" b="1" dirty="0" smtClean="0"/>
              <a:t>启动</a:t>
            </a:r>
            <a:r>
              <a:rPr lang="en-US" altLang="zh-CN" b="1" dirty="0" smtClean="0"/>
              <a:t>MySQL</a:t>
            </a:r>
            <a:r>
              <a:rPr lang="zh-CN" altLang="en-US" b="1" dirty="0" smtClean="0"/>
              <a:t>服务</a:t>
            </a:r>
            <a:endParaRPr lang="en-US" altLang="zh-CN" b="1" dirty="0" smtClean="0"/>
          </a:p>
          <a:p>
            <a:pPr marL="0" indent="0">
              <a:buNone/>
            </a:pPr>
            <a:r>
              <a:rPr lang="zh-CN" altLang="en-US" b="1" dirty="0" smtClean="0"/>
              <a:t>方法</a:t>
            </a:r>
            <a:r>
              <a:rPr lang="en-US" altLang="zh-CN" b="1" dirty="0" smtClean="0"/>
              <a:t>1</a:t>
            </a:r>
            <a:r>
              <a:rPr lang="zh-CN" altLang="en-US" b="1" dirty="0" smtClean="0"/>
              <a:t>：进入</a:t>
            </a:r>
            <a:r>
              <a:rPr lang="en-US" altLang="zh-CN" b="1" dirty="0" smtClean="0"/>
              <a:t>Windows</a:t>
            </a:r>
            <a:r>
              <a:rPr lang="zh-CN" altLang="en-US" b="1" dirty="0" smtClean="0"/>
              <a:t>运行窗口，输入：</a:t>
            </a:r>
            <a:r>
              <a:rPr lang="en-US" altLang="zh-CN" b="1" dirty="0" smtClean="0">
                <a:solidFill>
                  <a:srgbClr val="FF0000"/>
                </a:solidFill>
              </a:rPr>
              <a:t>net start </a:t>
            </a:r>
            <a:r>
              <a:rPr lang="en-US" altLang="zh-CN" b="1" dirty="0" err="1" smtClean="0">
                <a:solidFill>
                  <a:srgbClr val="FF0000"/>
                </a:solidFill>
              </a:rPr>
              <a:t>mysql</a:t>
            </a:r>
            <a:endParaRPr lang="en-US" altLang="zh-CN" b="1" dirty="0" smtClean="0">
              <a:solidFill>
                <a:srgbClr val="FF0000"/>
              </a:solidFill>
            </a:endParaRPr>
          </a:p>
          <a:p>
            <a:pPr marL="0" indent="0">
              <a:buNone/>
            </a:pPr>
            <a:r>
              <a:rPr lang="zh-CN" altLang="en-US" b="1" dirty="0" smtClean="0"/>
              <a:t>方法</a:t>
            </a:r>
            <a:r>
              <a:rPr lang="en-US" altLang="zh-CN" b="1" dirty="0" smtClean="0"/>
              <a:t>2</a:t>
            </a:r>
            <a:r>
              <a:rPr lang="zh-CN" altLang="en-US" b="1" dirty="0" smtClean="0"/>
              <a:t>：进入</a:t>
            </a:r>
            <a:r>
              <a:rPr lang="en-US" altLang="zh-CN" b="1" dirty="0"/>
              <a:t>Windows</a:t>
            </a:r>
            <a:r>
              <a:rPr lang="zh-CN" altLang="en-US" b="1" dirty="0" smtClean="0"/>
              <a:t>运行窗口，输入：</a:t>
            </a:r>
            <a:r>
              <a:rPr lang="en-US" altLang="zh-CN" b="1" dirty="0" err="1" smtClean="0">
                <a:solidFill>
                  <a:srgbClr val="FF0000"/>
                </a:solidFill>
              </a:rPr>
              <a:t>services.msc</a:t>
            </a:r>
            <a:endParaRPr lang="en-US" altLang="zh-CN" b="1" dirty="0" smtClean="0">
              <a:solidFill>
                <a:srgbClr val="FF0000"/>
              </a:solidFill>
            </a:endParaRPr>
          </a:p>
          <a:p>
            <a:r>
              <a:rPr lang="zh-CN" altLang="en-US" b="1" dirty="0" smtClean="0"/>
              <a:t>登录</a:t>
            </a:r>
            <a:r>
              <a:rPr lang="en-US" altLang="zh-CN" b="1" dirty="0" smtClean="0"/>
              <a:t>MySQL</a:t>
            </a:r>
            <a:r>
              <a:rPr lang="zh-CN" altLang="en-US" b="1" dirty="0" smtClean="0"/>
              <a:t>数据库</a:t>
            </a:r>
            <a:endParaRPr lang="zh-CN" altLang="en-US" dirty="0" smtClean="0"/>
          </a:p>
          <a:p>
            <a:pPr marL="0" indent="0">
              <a:buNone/>
            </a:pPr>
            <a:r>
              <a:rPr lang="zh-CN" altLang="en-US" b="1" dirty="0" smtClean="0"/>
              <a:t>方法</a:t>
            </a:r>
            <a:r>
              <a:rPr lang="en-US" altLang="zh-CN" b="1" dirty="0" smtClean="0"/>
              <a:t>1</a:t>
            </a:r>
            <a:r>
              <a:rPr lang="zh-CN" altLang="en-US" b="1" dirty="0" smtClean="0"/>
              <a:t>：在命令提示符窗口，</a:t>
            </a:r>
            <a:r>
              <a:rPr lang="en-US" altLang="zh-CN" b="1" dirty="0"/>
              <a:t>MySQL</a:t>
            </a:r>
            <a:r>
              <a:rPr lang="zh-CN" altLang="en-US" b="1" dirty="0"/>
              <a:t>可执行程序</a:t>
            </a:r>
            <a:r>
              <a:rPr lang="zh-CN" altLang="en-US" b="1" dirty="0" smtClean="0"/>
              <a:t>目录（</a:t>
            </a:r>
            <a:r>
              <a:rPr lang="en-US" altLang="zh-CN" b="1" dirty="0" smtClean="0"/>
              <a:t>cd  MySQL</a:t>
            </a:r>
            <a:r>
              <a:rPr lang="zh-CN" altLang="en-US" b="1" dirty="0" smtClean="0"/>
              <a:t>安装位置</a:t>
            </a:r>
            <a:r>
              <a:rPr lang="en-US" altLang="zh-CN" b="1" dirty="0" smtClean="0"/>
              <a:t>\</a:t>
            </a:r>
            <a:r>
              <a:rPr lang="en-US" altLang="zh-CN" b="1" dirty="0"/>
              <a:t>MySQL Server </a:t>
            </a:r>
            <a:r>
              <a:rPr lang="en-US" altLang="zh-CN" b="1" dirty="0" smtClean="0"/>
              <a:t>5.7\bin</a:t>
            </a:r>
            <a:r>
              <a:rPr lang="zh-CN" altLang="en-US" b="1" dirty="0" smtClean="0"/>
              <a:t>）</a:t>
            </a:r>
            <a:r>
              <a:rPr lang="zh-CN" altLang="en-US" dirty="0" smtClean="0"/>
              <a:t>，</a:t>
            </a:r>
            <a:r>
              <a:rPr lang="zh-CN" altLang="en-US" dirty="0"/>
              <a:t>再输入：</a:t>
            </a:r>
          </a:p>
          <a:p>
            <a:pPr marL="0" indent="0">
              <a:buNone/>
            </a:pPr>
            <a:r>
              <a:rPr lang="en-US" altLang="zh-CN" b="1" dirty="0" err="1" smtClean="0">
                <a:solidFill>
                  <a:srgbClr val="FF0000"/>
                </a:solidFill>
              </a:rPr>
              <a:t>mysql</a:t>
            </a:r>
            <a:r>
              <a:rPr lang="en-US" altLang="zh-CN" b="1" dirty="0" smtClean="0">
                <a:solidFill>
                  <a:srgbClr val="FF0000"/>
                </a:solidFill>
              </a:rPr>
              <a:t> </a:t>
            </a:r>
            <a:r>
              <a:rPr lang="en-US" altLang="zh-CN" b="1" dirty="0">
                <a:solidFill>
                  <a:srgbClr val="FF0000"/>
                </a:solidFill>
              </a:rPr>
              <a:t>-u root </a:t>
            </a:r>
            <a:r>
              <a:rPr lang="en-US" altLang="zh-CN" b="1" dirty="0" smtClean="0">
                <a:solidFill>
                  <a:srgbClr val="FF0000"/>
                </a:solidFill>
              </a:rPr>
              <a:t>–p</a:t>
            </a:r>
          </a:p>
          <a:p>
            <a:pPr marL="0" indent="0">
              <a:buNone/>
            </a:pPr>
            <a:r>
              <a:rPr lang="zh-CN" altLang="en-US" b="1" dirty="0" smtClean="0"/>
              <a:t>输入密码即可出现欢迎界面</a:t>
            </a:r>
            <a:endParaRPr lang="en-US" altLang="zh-CN" b="1" dirty="0" smtClean="0"/>
          </a:p>
          <a:p>
            <a:pPr marL="0" indent="0">
              <a:buNone/>
            </a:pPr>
            <a:r>
              <a:rPr lang="zh-CN" altLang="en-US" b="1" dirty="0" smtClean="0"/>
              <a:t>方法</a:t>
            </a:r>
            <a:r>
              <a:rPr lang="en-US" altLang="zh-CN" b="1" dirty="0" smtClean="0"/>
              <a:t>2</a:t>
            </a:r>
            <a:r>
              <a:rPr lang="zh-CN" altLang="en-US" b="1" dirty="0" smtClean="0"/>
              <a:t>：</a:t>
            </a:r>
            <a:r>
              <a:rPr lang="zh-CN" altLang="en-US" b="1" dirty="0"/>
              <a:t>打开</a:t>
            </a:r>
            <a:r>
              <a:rPr lang="en-US" altLang="zh-CN" b="1" dirty="0" smtClean="0"/>
              <a:t>MySQL 5.7 command line client,</a:t>
            </a:r>
            <a:r>
              <a:rPr lang="zh-CN" altLang="en-US" b="1" dirty="0" smtClean="0"/>
              <a:t>输入密码即可</a:t>
            </a:r>
            <a:endParaRPr lang="zh-CN" altLang="en-US" dirty="0"/>
          </a:p>
        </p:txBody>
      </p:sp>
    </p:spTree>
    <p:extLst>
      <p:ext uri="{BB962C8B-B14F-4D97-AF65-F5344CB8AC3E}">
        <p14:creationId xmlns:p14="http://schemas.microsoft.com/office/powerpoint/2010/main" val="3545555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安装运行</a:t>
            </a:r>
            <a:endParaRPr lang="en-US" dirty="0"/>
          </a:p>
        </p:txBody>
      </p:sp>
      <p:sp>
        <p:nvSpPr>
          <p:cNvPr id="3" name="Content Placeholder 2"/>
          <p:cNvSpPr>
            <a:spLocks noGrp="1"/>
          </p:cNvSpPr>
          <p:nvPr>
            <p:ph idx="1"/>
          </p:nvPr>
        </p:nvSpPr>
        <p:spPr>
          <a:xfrm>
            <a:off x="498474" y="1439334"/>
            <a:ext cx="7890152" cy="5040979"/>
          </a:xfrm>
        </p:spPr>
        <p:txBody>
          <a:bodyPr>
            <a:normAutofit fontScale="62500" lnSpcReduction="20000"/>
          </a:bodyPr>
          <a:lstStyle/>
          <a:p>
            <a:r>
              <a:rPr lang="zh-CN" altLang="en-US" b="1" dirty="0" smtClean="0"/>
              <a:t>设置</a:t>
            </a:r>
            <a:r>
              <a:rPr lang="en-US" altLang="zh-CN" b="1" dirty="0" smtClean="0"/>
              <a:t>MySQL</a:t>
            </a:r>
            <a:r>
              <a:rPr lang="zh-CN" altLang="en-US" b="1" dirty="0" smtClean="0"/>
              <a:t>字符集</a:t>
            </a:r>
            <a:endParaRPr lang="en-US" altLang="zh-CN" b="1" dirty="0" smtClean="0"/>
          </a:p>
          <a:p>
            <a:pPr marL="0" indent="0">
              <a:buNone/>
            </a:pPr>
            <a:r>
              <a:rPr lang="zh-CN" altLang="en-US" dirty="0"/>
              <a:t>为了让</a:t>
            </a:r>
            <a:r>
              <a:rPr lang="en-US" altLang="zh-CN" dirty="0"/>
              <a:t>MySQL</a:t>
            </a:r>
            <a:r>
              <a:rPr lang="zh-CN" altLang="en-US" dirty="0"/>
              <a:t>数据库能够支持中文，</a:t>
            </a:r>
            <a:r>
              <a:rPr lang="zh-CN" altLang="en-US" dirty="0" smtClean="0"/>
              <a:t>必须设置系统字符集编码。</a:t>
            </a:r>
            <a:endParaRPr lang="en-US" altLang="zh-CN" dirty="0" smtClean="0"/>
          </a:p>
          <a:p>
            <a:pPr marL="0" indent="0">
              <a:buNone/>
            </a:pPr>
            <a:r>
              <a:rPr lang="zh-CN" altLang="en-US" dirty="0" smtClean="0"/>
              <a:t>输入命令查</a:t>
            </a:r>
            <a:r>
              <a:rPr lang="zh-CN" altLang="en-US" dirty="0"/>
              <a:t>看当前联接系统的参数</a:t>
            </a:r>
            <a:r>
              <a:rPr lang="zh-CN" altLang="en-US" dirty="0" smtClean="0"/>
              <a:t>：</a:t>
            </a:r>
            <a:endParaRPr lang="zh-CN" altLang="en-US" dirty="0"/>
          </a:p>
          <a:p>
            <a:pPr marL="0" indent="0">
              <a:buNone/>
            </a:pPr>
            <a:r>
              <a:rPr lang="en-US" altLang="zh-CN" sz="2600" dirty="0">
                <a:solidFill>
                  <a:srgbClr val="0070C0"/>
                </a:solidFill>
              </a:rPr>
              <a:t>SHOW VARIABLES LIKE </a:t>
            </a:r>
            <a:r>
              <a:rPr lang="en-US" altLang="zh-CN" sz="2600" dirty="0" smtClean="0">
                <a:solidFill>
                  <a:srgbClr val="0070C0"/>
                </a:solidFill>
              </a:rPr>
              <a:t>‘char%’ ;</a:t>
            </a:r>
          </a:p>
          <a:p>
            <a:pPr marL="0" indent="0">
              <a:buNone/>
            </a:pPr>
            <a:r>
              <a:rPr lang="en-US" altLang="zh-CN" dirty="0" smtClean="0"/>
              <a:t>SHOW VARIABLES LIKE ‘collation%’;</a:t>
            </a:r>
          </a:p>
          <a:p>
            <a:pPr marL="0" indent="0">
              <a:buNone/>
            </a:pPr>
            <a:r>
              <a:rPr lang="zh-CN" altLang="en-US" dirty="0" smtClean="0"/>
              <a:t>输入命令</a:t>
            </a:r>
            <a:r>
              <a:rPr lang="zh-CN" altLang="en-US" dirty="0"/>
              <a:t>将数据库和服务器的字符集均设为</a:t>
            </a:r>
            <a:r>
              <a:rPr lang="en-US" altLang="zh-CN" dirty="0" err="1" smtClean="0"/>
              <a:t>gbk</a:t>
            </a:r>
            <a:endParaRPr lang="en-US" altLang="zh-CN" sz="2600" dirty="0" smtClean="0">
              <a:solidFill>
                <a:srgbClr val="0070C0"/>
              </a:solidFill>
            </a:endParaRPr>
          </a:p>
          <a:p>
            <a:pPr marL="0" indent="0">
              <a:buNone/>
            </a:pPr>
            <a:r>
              <a:rPr lang="en-US" altLang="zh-CN" sz="2600" dirty="0" smtClean="0">
                <a:solidFill>
                  <a:srgbClr val="0070C0"/>
                </a:solidFill>
              </a:rPr>
              <a:t>SET CHARACTER_SET_CLIENT= ‘</a:t>
            </a:r>
            <a:r>
              <a:rPr lang="en-US" altLang="zh-CN" sz="2600" dirty="0" err="1" smtClean="0">
                <a:solidFill>
                  <a:srgbClr val="0070C0"/>
                </a:solidFill>
              </a:rPr>
              <a:t>gbk</a:t>
            </a:r>
            <a:r>
              <a:rPr lang="en-US" altLang="zh-CN" sz="2600" dirty="0" smtClean="0">
                <a:solidFill>
                  <a:srgbClr val="0070C0"/>
                </a:solidFill>
              </a:rPr>
              <a:t>’ ;</a:t>
            </a:r>
          </a:p>
          <a:p>
            <a:pPr marL="0" indent="0">
              <a:buNone/>
            </a:pPr>
            <a:r>
              <a:rPr lang="en-US" altLang="zh-CN" sz="2600" dirty="0" smtClean="0">
                <a:solidFill>
                  <a:srgbClr val="0070C0"/>
                </a:solidFill>
              </a:rPr>
              <a:t>SET </a:t>
            </a:r>
            <a:r>
              <a:rPr lang="en-US" altLang="zh-CN" sz="2600" dirty="0">
                <a:solidFill>
                  <a:srgbClr val="0070C0"/>
                </a:solidFill>
              </a:rPr>
              <a:t>CHARACTER_SET_DATABASE= </a:t>
            </a:r>
            <a:r>
              <a:rPr lang="en-US" altLang="zh-CN" sz="2600" dirty="0" smtClean="0">
                <a:solidFill>
                  <a:srgbClr val="0070C0"/>
                </a:solidFill>
              </a:rPr>
              <a:t>‘</a:t>
            </a:r>
            <a:r>
              <a:rPr lang="en-US" altLang="zh-CN" sz="2600" dirty="0" err="1" smtClean="0">
                <a:solidFill>
                  <a:srgbClr val="0070C0"/>
                </a:solidFill>
              </a:rPr>
              <a:t>gbk</a:t>
            </a:r>
            <a:r>
              <a:rPr lang="en-US" altLang="zh-CN" sz="2600" dirty="0" smtClean="0">
                <a:solidFill>
                  <a:srgbClr val="0070C0"/>
                </a:solidFill>
              </a:rPr>
              <a:t>’ ;</a:t>
            </a:r>
          </a:p>
          <a:p>
            <a:pPr marL="0" indent="0">
              <a:buNone/>
            </a:pPr>
            <a:r>
              <a:rPr lang="en-US" altLang="zh-CN" sz="2600" dirty="0" smtClean="0">
                <a:solidFill>
                  <a:srgbClr val="0070C0"/>
                </a:solidFill>
              </a:rPr>
              <a:t>SET CHARACTER_SET_RESULTS= ‘</a:t>
            </a:r>
            <a:r>
              <a:rPr lang="en-US" altLang="zh-CN" sz="2600" dirty="0" err="1" smtClean="0">
                <a:solidFill>
                  <a:srgbClr val="0070C0"/>
                </a:solidFill>
              </a:rPr>
              <a:t>gbk</a:t>
            </a:r>
            <a:r>
              <a:rPr lang="en-US" altLang="zh-CN" sz="2600" dirty="0" smtClean="0">
                <a:solidFill>
                  <a:srgbClr val="0070C0"/>
                </a:solidFill>
              </a:rPr>
              <a:t>’ ;</a:t>
            </a:r>
            <a:endParaRPr lang="en-US" altLang="zh-CN" sz="1800" dirty="0" smtClean="0"/>
          </a:p>
          <a:p>
            <a:pPr marL="0" indent="0">
              <a:buNone/>
            </a:pPr>
            <a:r>
              <a:rPr lang="en-US" altLang="zh-CN" sz="2600" dirty="0" smtClean="0">
                <a:solidFill>
                  <a:srgbClr val="0070C0"/>
                </a:solidFill>
              </a:rPr>
              <a:t>SET CHARACTER_SET_SERVER= ‘</a:t>
            </a:r>
            <a:r>
              <a:rPr lang="en-US" altLang="zh-CN" sz="2600" dirty="0" err="1" smtClean="0">
                <a:solidFill>
                  <a:srgbClr val="0070C0"/>
                </a:solidFill>
              </a:rPr>
              <a:t>gbk</a:t>
            </a:r>
            <a:r>
              <a:rPr lang="en-US" altLang="zh-CN" sz="2600" dirty="0" smtClean="0">
                <a:solidFill>
                  <a:srgbClr val="0070C0"/>
                </a:solidFill>
              </a:rPr>
              <a:t>’ ;</a:t>
            </a:r>
            <a:endParaRPr lang="zh-CN" altLang="en-US" sz="2600" dirty="0">
              <a:solidFill>
                <a:srgbClr val="0070C0"/>
              </a:solidFill>
            </a:endParaRPr>
          </a:p>
          <a:p>
            <a:pPr marL="0" indent="0">
              <a:buNone/>
            </a:pPr>
            <a:r>
              <a:rPr lang="zh-CN" altLang="en-US" dirty="0" smtClean="0"/>
              <a:t>输入命令查看状态：</a:t>
            </a:r>
            <a:endParaRPr lang="en-US" altLang="zh-CN" dirty="0" smtClean="0"/>
          </a:p>
          <a:p>
            <a:pPr marL="0" indent="0">
              <a:buNone/>
            </a:pPr>
            <a:r>
              <a:rPr lang="en-US" altLang="zh-CN" dirty="0" smtClean="0"/>
              <a:t>STATUS;</a:t>
            </a:r>
            <a:endParaRPr lang="zh-CN" altLang="en-US" dirty="0"/>
          </a:p>
          <a:p>
            <a:pPr marL="0" indent="0">
              <a:buNone/>
            </a:pPr>
            <a:endParaRPr lang="zh-CN" altLang="en-US" dirty="0"/>
          </a:p>
        </p:txBody>
      </p:sp>
    </p:spTree>
    <p:extLst>
      <p:ext uri="{BB962C8B-B14F-4D97-AF65-F5344CB8AC3E}">
        <p14:creationId xmlns:p14="http://schemas.microsoft.com/office/powerpoint/2010/main" val="1300737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命令初步</a:t>
            </a:r>
            <a:endParaRPr lang="en-US" dirty="0"/>
          </a:p>
        </p:txBody>
      </p:sp>
      <p:sp>
        <p:nvSpPr>
          <p:cNvPr id="3" name="Content Placeholder 2"/>
          <p:cNvSpPr>
            <a:spLocks noGrp="1"/>
          </p:cNvSpPr>
          <p:nvPr>
            <p:ph idx="1"/>
          </p:nvPr>
        </p:nvSpPr>
        <p:spPr>
          <a:xfrm>
            <a:off x="498474" y="1600200"/>
            <a:ext cx="7556313" cy="4525963"/>
          </a:xfrm>
        </p:spPr>
        <p:txBody>
          <a:bodyPr>
            <a:normAutofit/>
          </a:bodyPr>
          <a:lstStyle/>
          <a:p>
            <a:r>
              <a:rPr lang="en-US" altLang="zh-CN" dirty="0" smtClean="0"/>
              <a:t>MySQL</a:t>
            </a:r>
            <a:r>
              <a:rPr lang="zh-CN" altLang="en-US" dirty="0" smtClean="0"/>
              <a:t>命令说明</a:t>
            </a:r>
            <a:endParaRPr lang="en-US" altLang="zh-CN" dirty="0"/>
          </a:p>
          <a:p>
            <a:pPr lvl="1"/>
            <a:r>
              <a:rPr lang="zh-CN" altLang="en-US" dirty="0"/>
              <a:t>在描述命令格式时，用</a:t>
            </a:r>
            <a:r>
              <a:rPr lang="en-US" altLang="zh-CN" dirty="0">
                <a:solidFill>
                  <a:srgbClr val="FF0000"/>
                </a:solidFill>
              </a:rPr>
              <a:t>[ ]</a:t>
            </a:r>
            <a:r>
              <a:rPr lang="zh-CN" altLang="en-US" dirty="0" smtClean="0"/>
              <a:t>表示</a:t>
            </a:r>
            <a:r>
              <a:rPr lang="zh-CN" altLang="en-US" dirty="0" smtClean="0">
                <a:solidFill>
                  <a:srgbClr val="FF0000"/>
                </a:solidFill>
              </a:rPr>
              <a:t>可选项</a:t>
            </a:r>
            <a:endParaRPr lang="en-US" altLang="zh-CN" dirty="0" smtClean="0">
              <a:solidFill>
                <a:srgbClr val="FF0000"/>
              </a:solidFill>
            </a:endParaRPr>
          </a:p>
          <a:p>
            <a:pPr marL="228600" lvl="1" indent="0">
              <a:buNone/>
            </a:pPr>
            <a:endParaRPr lang="en-US" altLang="zh-CN" dirty="0" smtClean="0">
              <a:solidFill>
                <a:srgbClr val="FF0000"/>
              </a:solidFill>
            </a:endParaRPr>
          </a:p>
          <a:p>
            <a:pPr lvl="1"/>
            <a:r>
              <a:rPr lang="en-US" altLang="zh-CN" dirty="0"/>
              <a:t>MySQL</a:t>
            </a:r>
            <a:r>
              <a:rPr lang="zh-CN" altLang="en-US" dirty="0"/>
              <a:t>命令</a:t>
            </a:r>
            <a:r>
              <a:rPr lang="zh-CN" altLang="en-US" dirty="0">
                <a:solidFill>
                  <a:srgbClr val="FF0000"/>
                </a:solidFill>
              </a:rPr>
              <a:t>不区分大小写</a:t>
            </a:r>
            <a:r>
              <a:rPr lang="zh-CN" altLang="en-US" dirty="0" smtClean="0"/>
              <a:t>，为了读</a:t>
            </a:r>
            <a:r>
              <a:rPr lang="zh-CN" altLang="en-US" dirty="0"/>
              <a:t>者阅读方便，</a:t>
            </a:r>
            <a:r>
              <a:rPr lang="zh-CN" altLang="en-US" dirty="0" smtClean="0"/>
              <a:t>在描述命令格式和命令实例时</a:t>
            </a:r>
            <a:r>
              <a:rPr lang="zh-CN" altLang="en-US" dirty="0"/>
              <a:t>，命令关键字用大写表示，其他用小写表示。但在实际对</a:t>
            </a:r>
            <a:r>
              <a:rPr lang="en-US" altLang="zh-CN" dirty="0"/>
              <a:t>MySQL</a:t>
            </a:r>
            <a:r>
              <a:rPr lang="zh-CN" altLang="en-US" dirty="0"/>
              <a:t>操作时为了避免大小写频繁切换，一般都用</a:t>
            </a:r>
            <a:r>
              <a:rPr lang="zh-CN" altLang="en-US" dirty="0" smtClean="0"/>
              <a:t>小写。</a:t>
            </a:r>
            <a:endParaRPr lang="en-US" altLang="zh-CN" dirty="0" smtClean="0"/>
          </a:p>
          <a:p>
            <a:pPr marL="228600" lvl="1" indent="0">
              <a:buNone/>
            </a:pPr>
            <a:endParaRPr lang="en-US" altLang="zh-CN" dirty="0" smtClean="0"/>
          </a:p>
          <a:p>
            <a:pPr lvl="1"/>
            <a:r>
              <a:rPr lang="zh-CN" altLang="en-US" dirty="0"/>
              <a:t>命令关键字可以只写前面</a:t>
            </a:r>
            <a:r>
              <a:rPr lang="en-US" altLang="zh-CN" dirty="0"/>
              <a:t>4</a:t>
            </a:r>
            <a:r>
              <a:rPr lang="zh-CN" altLang="en-US" dirty="0"/>
              <a:t>个字符</a:t>
            </a:r>
            <a:endParaRPr lang="en-US" altLang="zh-CN" dirty="0" smtClean="0"/>
          </a:p>
          <a:p>
            <a:pPr marL="0" indent="0">
              <a:buNone/>
            </a:pPr>
            <a:r>
              <a:rPr lang="en-US" altLang="zh-CN" dirty="0" smtClean="0"/>
              <a:t>	</a:t>
            </a:r>
            <a:r>
              <a:rPr lang="en-US" altLang="zh-CN" sz="1800" dirty="0" smtClean="0"/>
              <a:t>DESCRIBE </a:t>
            </a:r>
            <a:r>
              <a:rPr lang="en-US" altLang="zh-CN" sz="1800" dirty="0"/>
              <a:t>user</a:t>
            </a:r>
            <a:r>
              <a:rPr lang="en-US" altLang="zh-CN" sz="1800" dirty="0" smtClean="0"/>
              <a:t>;</a:t>
            </a:r>
            <a:r>
              <a:rPr lang="zh-CN" altLang="en-US" sz="1800" dirty="0" smtClean="0"/>
              <a:t> 与 </a:t>
            </a:r>
            <a:r>
              <a:rPr lang="en-US" altLang="zh-CN" sz="1800" dirty="0" smtClean="0"/>
              <a:t>DESC </a:t>
            </a:r>
            <a:r>
              <a:rPr lang="en-US" altLang="zh-CN" sz="1800" dirty="0"/>
              <a:t>user</a:t>
            </a:r>
            <a:r>
              <a:rPr lang="en-US" altLang="zh-CN" sz="1800" dirty="0" smtClean="0"/>
              <a:t>;</a:t>
            </a:r>
            <a:r>
              <a:rPr lang="zh-CN" altLang="en-US" sz="1800" dirty="0" smtClean="0"/>
              <a:t>  效果是一样</a:t>
            </a:r>
            <a:r>
              <a:rPr lang="zh-CN" altLang="en-US" sz="1800" dirty="0"/>
              <a:t>的</a:t>
            </a:r>
            <a:r>
              <a:rPr lang="zh-CN" altLang="en-US" sz="1800" dirty="0" smtClean="0"/>
              <a:t>。</a:t>
            </a:r>
            <a:endParaRPr lang="en-US" altLang="zh-CN" sz="1800" dirty="0" smtClean="0"/>
          </a:p>
          <a:p>
            <a:pPr marL="0" indent="0">
              <a:buNone/>
            </a:pPr>
            <a:endParaRPr lang="en-US" altLang="zh-CN" sz="1800" dirty="0" smtClean="0"/>
          </a:p>
          <a:p>
            <a:pPr lvl="1"/>
            <a:r>
              <a:rPr lang="zh-CN" altLang="en-US" dirty="0"/>
              <a:t>在</a:t>
            </a:r>
            <a:r>
              <a:rPr lang="en-US" altLang="zh-CN" dirty="0"/>
              <a:t>MySQL</a:t>
            </a:r>
            <a:r>
              <a:rPr lang="zh-CN" altLang="en-US" dirty="0"/>
              <a:t>中，服务器处理语句的时候是以</a:t>
            </a:r>
            <a:r>
              <a:rPr lang="zh-CN" altLang="en-US" dirty="0">
                <a:solidFill>
                  <a:srgbClr val="FF0000"/>
                </a:solidFill>
              </a:rPr>
              <a:t>分号</a:t>
            </a:r>
            <a:r>
              <a:rPr lang="zh-CN" altLang="en-US" dirty="0"/>
              <a:t>为结束标志的。使用</a:t>
            </a:r>
            <a:r>
              <a:rPr lang="en-US" altLang="zh-CN" dirty="0"/>
              <a:t>DELIMITER</a:t>
            </a:r>
            <a:r>
              <a:rPr lang="zh-CN" altLang="en-US" dirty="0" smtClean="0"/>
              <a:t>命令可以将</a:t>
            </a:r>
            <a:r>
              <a:rPr lang="en-US" altLang="zh-CN" dirty="0"/>
              <a:t>MySQL</a:t>
            </a:r>
            <a:r>
              <a:rPr lang="zh-CN" altLang="en-US" dirty="0"/>
              <a:t>语句的结束标志修改为其他</a:t>
            </a:r>
            <a:r>
              <a:rPr lang="zh-CN" altLang="en-US" dirty="0" smtClean="0"/>
              <a:t>符号。</a:t>
            </a:r>
            <a:endParaRPr lang="zh-CN" altLang="en-US" dirty="0"/>
          </a:p>
          <a:p>
            <a:pPr marL="0" indent="0">
              <a:buNone/>
            </a:pPr>
            <a:endParaRPr lang="zh-CN" altLang="en-US" dirty="0"/>
          </a:p>
          <a:p>
            <a:endParaRPr lang="en-US" altLang="zh-CN" dirty="0" smtClean="0"/>
          </a:p>
          <a:p>
            <a:endParaRPr lang="en-US" dirty="0"/>
          </a:p>
        </p:txBody>
      </p:sp>
    </p:spTree>
    <p:extLst>
      <p:ext uri="{BB962C8B-B14F-4D97-AF65-F5344CB8AC3E}">
        <p14:creationId xmlns:p14="http://schemas.microsoft.com/office/powerpoint/2010/main" val="3727164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信息显示</a:t>
            </a:r>
            <a:endParaRPr lang="en-US" dirty="0"/>
          </a:p>
        </p:txBody>
      </p:sp>
      <p:sp>
        <p:nvSpPr>
          <p:cNvPr id="3" name="Content Placeholder 2"/>
          <p:cNvSpPr>
            <a:spLocks noGrp="1"/>
          </p:cNvSpPr>
          <p:nvPr>
            <p:ph idx="1"/>
          </p:nvPr>
        </p:nvSpPr>
        <p:spPr>
          <a:xfrm>
            <a:off x="498474" y="1472152"/>
            <a:ext cx="7556313" cy="4144963"/>
          </a:xfrm>
        </p:spPr>
        <p:txBody>
          <a:bodyPr>
            <a:normAutofit/>
          </a:bodyPr>
          <a:lstStyle/>
          <a:p>
            <a:r>
              <a:rPr lang="en-US" dirty="0" smtClean="0"/>
              <a:t>DESCRIBE</a:t>
            </a:r>
            <a:r>
              <a:rPr lang="zh-CN" altLang="en-US" dirty="0" smtClean="0"/>
              <a:t>语句</a:t>
            </a:r>
            <a:endParaRPr lang="en-US" altLang="zh-CN" dirty="0" smtClean="0"/>
          </a:p>
          <a:p>
            <a:pPr lvl="1"/>
            <a:r>
              <a:rPr lang="en-US" altLang="zh-CN" dirty="0"/>
              <a:t>DESCRIBE</a:t>
            </a:r>
            <a:r>
              <a:rPr lang="zh-CN" altLang="en-US" dirty="0"/>
              <a:t>语句用于显示表中各列的信</a:t>
            </a:r>
            <a:r>
              <a:rPr lang="zh-CN" altLang="en-US" dirty="0" smtClean="0"/>
              <a:t>息，语法格式：</a:t>
            </a:r>
            <a:endParaRPr lang="en-US" altLang="zh-CN" dirty="0" smtClean="0"/>
          </a:p>
          <a:p>
            <a:pPr marL="228600" lvl="1" indent="0">
              <a:buNone/>
            </a:pPr>
            <a:r>
              <a:rPr lang="en-US" altLang="zh-CN" sz="2800" dirty="0">
                <a:solidFill>
                  <a:srgbClr val="FF0000"/>
                </a:solidFill>
              </a:rPr>
              <a:t>{DESCRIBE | DESC} </a:t>
            </a:r>
            <a:r>
              <a:rPr lang="zh-CN" altLang="en-US" sz="2800" dirty="0">
                <a:solidFill>
                  <a:srgbClr val="FF0000"/>
                </a:solidFill>
              </a:rPr>
              <a:t>表名</a:t>
            </a:r>
            <a:r>
              <a:rPr lang="en-US" sz="2800" dirty="0">
                <a:solidFill>
                  <a:srgbClr val="FF0000"/>
                </a:solidFill>
              </a:rPr>
              <a:t> </a:t>
            </a:r>
            <a:r>
              <a:rPr lang="en-US" altLang="zh-CN" sz="2800" dirty="0">
                <a:solidFill>
                  <a:srgbClr val="FF0000"/>
                </a:solidFill>
              </a:rPr>
              <a:t>[</a:t>
            </a:r>
            <a:r>
              <a:rPr lang="zh-CN" altLang="en-US" sz="2800" dirty="0">
                <a:solidFill>
                  <a:srgbClr val="FF0000"/>
                </a:solidFill>
              </a:rPr>
              <a:t>列名</a:t>
            </a:r>
            <a:r>
              <a:rPr lang="en-US" sz="2800" dirty="0">
                <a:solidFill>
                  <a:srgbClr val="FF0000"/>
                </a:solidFill>
              </a:rPr>
              <a:t> </a:t>
            </a:r>
            <a:r>
              <a:rPr lang="en-US" altLang="zh-CN" sz="2800" dirty="0">
                <a:solidFill>
                  <a:srgbClr val="FF0000"/>
                </a:solidFill>
              </a:rPr>
              <a:t>| </a:t>
            </a:r>
            <a:r>
              <a:rPr lang="en-US" altLang="zh-CN" sz="2800" dirty="0" smtClean="0">
                <a:solidFill>
                  <a:srgbClr val="FF0000"/>
                </a:solidFill>
              </a:rPr>
              <a:t>wild]</a:t>
            </a:r>
            <a:r>
              <a:rPr lang="en-US" altLang="zh-CN" sz="2800" dirty="0">
                <a:solidFill>
                  <a:srgbClr val="FF0000"/>
                </a:solidFill>
              </a:rPr>
              <a:t>;</a:t>
            </a:r>
            <a:endParaRPr lang="zh-CN" altLang="en-US" sz="2800" dirty="0">
              <a:solidFill>
                <a:srgbClr val="FF0000"/>
              </a:solidFill>
            </a:endParaRPr>
          </a:p>
        </p:txBody>
      </p:sp>
      <p:sp>
        <p:nvSpPr>
          <p:cNvPr id="4" name="文本框 3"/>
          <p:cNvSpPr txBox="1"/>
          <p:nvPr/>
        </p:nvSpPr>
        <p:spPr>
          <a:xfrm>
            <a:off x="498474" y="3544633"/>
            <a:ext cx="8337913" cy="2031325"/>
          </a:xfrm>
          <a:prstGeom prst="rect">
            <a:avLst/>
          </a:prstGeom>
          <a:noFill/>
        </p:spPr>
        <p:txBody>
          <a:bodyPr wrap="square" rtlCol="0">
            <a:spAutoFit/>
          </a:bodyPr>
          <a:lstStyle/>
          <a:p>
            <a:r>
              <a:rPr lang="zh-CN" altLang="en-US" dirty="0" smtClean="0"/>
              <a:t>例如：</a:t>
            </a:r>
            <a:endParaRPr lang="en-US" altLang="zh-CN" dirty="0" smtClean="0"/>
          </a:p>
          <a:p>
            <a:r>
              <a:rPr lang="en-US" altLang="zh-CN" dirty="0" err="1" smtClean="0">
                <a:solidFill>
                  <a:srgbClr val="0000FF"/>
                </a:solidFill>
              </a:rPr>
              <a:t>desc</a:t>
            </a:r>
            <a:r>
              <a:rPr lang="en-US" altLang="zh-CN" dirty="0" smtClean="0">
                <a:solidFill>
                  <a:srgbClr val="0000FF"/>
                </a:solidFill>
              </a:rPr>
              <a:t>  student</a:t>
            </a:r>
            <a:r>
              <a:rPr lang="zh-CN" altLang="en-US" dirty="0" smtClean="0">
                <a:solidFill>
                  <a:srgbClr val="0000FF"/>
                </a:solidFill>
              </a:rPr>
              <a:t>；</a:t>
            </a:r>
            <a:endParaRPr lang="en-US" altLang="zh-CN" dirty="0" smtClean="0">
              <a:solidFill>
                <a:srgbClr val="0000FF"/>
              </a:solidFill>
            </a:endParaRPr>
          </a:p>
          <a:p>
            <a:r>
              <a:rPr lang="en-US" altLang="zh-CN" dirty="0" err="1" smtClean="0">
                <a:solidFill>
                  <a:srgbClr val="0000FF"/>
                </a:solidFill>
              </a:rPr>
              <a:t>desc</a:t>
            </a:r>
            <a:r>
              <a:rPr lang="en-US" altLang="zh-CN" dirty="0" smtClean="0">
                <a:solidFill>
                  <a:srgbClr val="0000FF"/>
                </a:solidFill>
              </a:rPr>
              <a:t>  student  name;      </a:t>
            </a:r>
            <a:r>
              <a:rPr lang="en-US" altLang="zh-CN" dirty="0" smtClean="0"/>
              <a:t>//</a:t>
            </a:r>
            <a:r>
              <a:rPr lang="zh-CN" altLang="en-US" dirty="0" smtClean="0"/>
              <a:t>显示指定列的信息</a:t>
            </a:r>
            <a:endParaRPr lang="en-US" altLang="zh-CN" dirty="0" smtClean="0"/>
          </a:p>
          <a:p>
            <a:r>
              <a:rPr lang="en-US" altLang="zh-CN" dirty="0" err="1">
                <a:solidFill>
                  <a:srgbClr val="0000FF"/>
                </a:solidFill>
              </a:rPr>
              <a:t>desc</a:t>
            </a:r>
            <a:r>
              <a:rPr lang="en-US" altLang="zh-CN" dirty="0">
                <a:solidFill>
                  <a:srgbClr val="0000FF"/>
                </a:solidFill>
              </a:rPr>
              <a:t> student  ‘n%’;     </a:t>
            </a:r>
          </a:p>
          <a:p>
            <a:r>
              <a:rPr lang="en-US" altLang="zh-CN" dirty="0"/>
              <a:t> </a:t>
            </a:r>
            <a:r>
              <a:rPr lang="en-US" altLang="zh-CN" dirty="0" smtClean="0"/>
              <a:t>            //</a:t>
            </a:r>
            <a:r>
              <a:rPr lang="zh-CN" altLang="en-US" dirty="0" smtClean="0"/>
              <a:t>使用</a:t>
            </a:r>
            <a:r>
              <a:rPr lang="en-US" altLang="zh-CN" dirty="0" smtClean="0"/>
              <a:t>wild</a:t>
            </a:r>
            <a:r>
              <a:rPr lang="zh-CN" altLang="en-US" dirty="0" smtClean="0"/>
              <a:t>选项，指定了一个匹配字符串，以字母</a:t>
            </a:r>
            <a:r>
              <a:rPr lang="en-US" altLang="zh-CN" dirty="0" smtClean="0"/>
              <a:t>n</a:t>
            </a:r>
            <a:r>
              <a:rPr lang="zh-CN" altLang="en-US" dirty="0" smtClean="0"/>
              <a:t>开头的列</a:t>
            </a:r>
            <a:endParaRPr lang="en-US" altLang="zh-CN" dirty="0" smtClean="0"/>
          </a:p>
          <a:p>
            <a:r>
              <a:rPr lang="en-US" altLang="zh-CN" dirty="0" err="1">
                <a:solidFill>
                  <a:srgbClr val="0000FF"/>
                </a:solidFill>
              </a:rPr>
              <a:t>desc</a:t>
            </a:r>
            <a:r>
              <a:rPr lang="en-US" altLang="zh-CN" dirty="0">
                <a:solidFill>
                  <a:srgbClr val="0000FF"/>
                </a:solidFill>
              </a:rPr>
              <a:t> student _ _ </a:t>
            </a:r>
            <a:r>
              <a:rPr lang="en-US" altLang="zh-CN" dirty="0" smtClean="0">
                <a:solidFill>
                  <a:srgbClr val="0000FF"/>
                </a:solidFill>
              </a:rPr>
              <a:t>_ _ _    </a:t>
            </a:r>
            <a:endParaRPr lang="en-US" altLang="zh-CN" dirty="0">
              <a:solidFill>
                <a:srgbClr val="0000FF"/>
              </a:solidFill>
            </a:endParaRPr>
          </a:p>
          <a:p>
            <a:r>
              <a:rPr lang="en-US" altLang="zh-CN" dirty="0"/>
              <a:t> </a:t>
            </a:r>
            <a:r>
              <a:rPr lang="en-US" altLang="zh-CN" dirty="0" smtClean="0"/>
              <a:t>            //</a:t>
            </a:r>
            <a:r>
              <a:rPr lang="zh-CN" altLang="en-US" dirty="0"/>
              <a:t>使用</a:t>
            </a:r>
            <a:r>
              <a:rPr lang="en-US" altLang="zh-CN" dirty="0"/>
              <a:t>wild</a:t>
            </a:r>
            <a:r>
              <a:rPr lang="zh-CN" altLang="en-US" dirty="0"/>
              <a:t>选项，指定了一个匹配字符串</a:t>
            </a:r>
            <a:r>
              <a:rPr lang="zh-CN" altLang="en-US" dirty="0" smtClean="0"/>
              <a:t>，列名为</a:t>
            </a:r>
            <a:r>
              <a:rPr lang="en-US" altLang="zh-CN" dirty="0" smtClean="0"/>
              <a:t>5</a:t>
            </a:r>
            <a:r>
              <a:rPr lang="zh-CN" altLang="en-US" dirty="0" smtClean="0"/>
              <a:t>个字母的</a:t>
            </a:r>
            <a:endParaRPr lang="en-US" altLang="zh-CN" dirty="0" smtClean="0"/>
          </a:p>
        </p:txBody>
      </p:sp>
    </p:spTree>
    <p:extLst>
      <p:ext uri="{BB962C8B-B14F-4D97-AF65-F5344CB8AC3E}">
        <p14:creationId xmlns:p14="http://schemas.microsoft.com/office/powerpoint/2010/main" val="183590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0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命令初步</a:t>
            </a:r>
            <a:endParaRPr lang="en-US" dirty="0"/>
          </a:p>
        </p:txBody>
      </p:sp>
      <p:sp>
        <p:nvSpPr>
          <p:cNvPr id="3" name="Content Placeholder 2"/>
          <p:cNvSpPr>
            <a:spLocks noGrp="1"/>
          </p:cNvSpPr>
          <p:nvPr>
            <p:ph idx="1"/>
          </p:nvPr>
        </p:nvSpPr>
        <p:spPr>
          <a:xfrm>
            <a:off x="498474" y="1600200"/>
            <a:ext cx="7556313" cy="4525963"/>
          </a:xfrm>
        </p:spPr>
        <p:txBody>
          <a:bodyPr>
            <a:normAutofit lnSpcReduction="10000"/>
          </a:bodyPr>
          <a:lstStyle/>
          <a:p>
            <a:r>
              <a:rPr lang="zh-CN" altLang="en-US" dirty="0" smtClean="0"/>
              <a:t>创建、查看测试数据库</a:t>
            </a:r>
            <a:endParaRPr lang="en-US" altLang="zh-CN" dirty="0" smtClean="0"/>
          </a:p>
          <a:p>
            <a:pPr marL="0" indent="0">
              <a:buNone/>
            </a:pPr>
            <a:r>
              <a:rPr lang="zh-CN" altLang="en-US" dirty="0"/>
              <a:t>查看</a:t>
            </a:r>
            <a:r>
              <a:rPr lang="en-US" altLang="zh-CN" dirty="0"/>
              <a:t>MySQL</a:t>
            </a:r>
            <a:r>
              <a:rPr lang="zh-CN" altLang="en-US" dirty="0"/>
              <a:t>系统的已有的数据库，输入命令：</a:t>
            </a:r>
          </a:p>
          <a:p>
            <a:pPr marL="0" indent="0">
              <a:buNone/>
            </a:pPr>
            <a:r>
              <a:rPr lang="en-US" altLang="zh-CN" dirty="0"/>
              <a:t>SHOW DATABASES</a:t>
            </a:r>
            <a:r>
              <a:rPr lang="en-US" altLang="zh-CN" dirty="0" smtClean="0"/>
              <a:t>;</a:t>
            </a:r>
          </a:p>
          <a:p>
            <a:pPr marL="0" indent="0">
              <a:buNone/>
            </a:pPr>
            <a:r>
              <a:rPr lang="zh-CN" altLang="en-US" dirty="0" smtClean="0"/>
              <a:t>创建一个测试数据库，输入命令：</a:t>
            </a:r>
            <a:endParaRPr lang="en-US" altLang="zh-CN" dirty="0" smtClean="0"/>
          </a:p>
          <a:p>
            <a:pPr marL="0" indent="0">
              <a:buNone/>
            </a:pPr>
            <a:r>
              <a:rPr lang="en-US" altLang="zh-CN" dirty="0"/>
              <a:t>CREATE DATABASE </a:t>
            </a:r>
            <a:r>
              <a:rPr lang="en-US" altLang="zh-CN" dirty="0" err="1" smtClean="0"/>
              <a:t>myTest</a:t>
            </a:r>
            <a:r>
              <a:rPr lang="en-US" altLang="zh-CN" dirty="0" smtClean="0"/>
              <a:t>;</a:t>
            </a:r>
          </a:p>
          <a:p>
            <a:pPr marL="0" indent="0">
              <a:buNone/>
            </a:pPr>
            <a:r>
              <a:rPr lang="zh-CN" altLang="en-US" dirty="0" smtClean="0"/>
              <a:t>如果要在</a:t>
            </a:r>
            <a:r>
              <a:rPr lang="en-US" altLang="zh-CN" dirty="0" err="1" smtClean="0"/>
              <a:t>myTest</a:t>
            </a:r>
            <a:r>
              <a:rPr lang="zh-CN" altLang="en-US" dirty="0"/>
              <a:t>数据库中创建表，但</a:t>
            </a:r>
            <a:r>
              <a:rPr lang="en-US" altLang="zh-CN" dirty="0" err="1" smtClean="0"/>
              <a:t>myTest</a:t>
            </a:r>
            <a:r>
              <a:rPr lang="zh-CN" altLang="en-US" dirty="0"/>
              <a:t>并不是系统默认的当前数据库，为了使它成为当前数据库，发布</a:t>
            </a:r>
            <a:r>
              <a:rPr lang="en-US" altLang="zh-CN" dirty="0"/>
              <a:t>USE</a:t>
            </a:r>
            <a:r>
              <a:rPr lang="zh-CN" altLang="en-US" dirty="0"/>
              <a:t>语句即可：</a:t>
            </a:r>
          </a:p>
          <a:p>
            <a:pPr marL="0" indent="0">
              <a:buNone/>
            </a:pPr>
            <a:r>
              <a:rPr lang="en-US" altLang="zh-CN" dirty="0"/>
              <a:t>USE </a:t>
            </a:r>
            <a:r>
              <a:rPr lang="en-US" altLang="zh-CN" dirty="0" err="1" smtClean="0"/>
              <a:t>myTest</a:t>
            </a:r>
            <a:r>
              <a:rPr lang="en-US" altLang="zh-CN" dirty="0" smtClean="0"/>
              <a:t>;</a:t>
            </a:r>
          </a:p>
          <a:p>
            <a:pPr marL="0" indent="0">
              <a:buNone/>
            </a:pPr>
            <a:r>
              <a:rPr lang="zh-CN" altLang="en-US" dirty="0" smtClean="0"/>
              <a:t>可在图形化界面</a:t>
            </a:r>
            <a:r>
              <a:rPr lang="en-US" altLang="zh-CN" dirty="0" smtClean="0"/>
              <a:t>MySQL</a:t>
            </a:r>
            <a:r>
              <a:rPr lang="zh-CN" altLang="en-US" dirty="0" smtClean="0"/>
              <a:t>安装路径下面查看创建的数据库文件</a:t>
            </a:r>
            <a:endParaRPr lang="zh-CN" altLang="en-US" dirty="0"/>
          </a:p>
          <a:p>
            <a:pPr marL="0" indent="0">
              <a:buNone/>
            </a:pPr>
            <a:endParaRPr lang="zh-CN" altLang="en-US" dirty="0"/>
          </a:p>
          <a:p>
            <a:endParaRPr lang="en-US" altLang="zh-CN" dirty="0" smtClean="0"/>
          </a:p>
          <a:p>
            <a:endParaRPr lang="en-US" dirty="0"/>
          </a:p>
        </p:txBody>
      </p:sp>
    </p:spTree>
    <p:extLst>
      <p:ext uri="{BB962C8B-B14F-4D97-AF65-F5344CB8AC3E}">
        <p14:creationId xmlns:p14="http://schemas.microsoft.com/office/powerpoint/2010/main" val="1095131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信息显示</a:t>
            </a:r>
            <a:endParaRPr lang="en-US" dirty="0"/>
          </a:p>
        </p:txBody>
      </p:sp>
      <p:sp>
        <p:nvSpPr>
          <p:cNvPr id="3" name="Content Placeholder 2"/>
          <p:cNvSpPr>
            <a:spLocks noGrp="1"/>
          </p:cNvSpPr>
          <p:nvPr>
            <p:ph idx="1"/>
          </p:nvPr>
        </p:nvSpPr>
        <p:spPr/>
        <p:txBody>
          <a:bodyPr>
            <a:normAutofit lnSpcReduction="10000"/>
          </a:bodyPr>
          <a:lstStyle/>
          <a:p>
            <a:r>
              <a:rPr lang="en-US" dirty="0" smtClean="0"/>
              <a:t>SHOW</a:t>
            </a:r>
            <a:r>
              <a:rPr lang="zh-CN" altLang="en-US" dirty="0" smtClean="0"/>
              <a:t>语句</a:t>
            </a:r>
            <a:endParaRPr lang="en-US" altLang="zh-CN" dirty="0" smtClean="0"/>
          </a:p>
          <a:p>
            <a:pPr lvl="1">
              <a:buFont typeface="Wingdings" charset="0"/>
              <a:buChar char="l"/>
            </a:pPr>
            <a:r>
              <a:rPr lang="en-US" altLang="zh-CN" dirty="0"/>
              <a:t>SHOW tables</a:t>
            </a:r>
            <a:r>
              <a:rPr lang="zh-CN" altLang="en-US" dirty="0"/>
              <a:t>或</a:t>
            </a:r>
            <a:r>
              <a:rPr lang="en-US" altLang="zh-CN" dirty="0"/>
              <a:t>SHOW tables from </a:t>
            </a:r>
            <a:r>
              <a:rPr lang="en-US" altLang="zh-CN" dirty="0" err="1"/>
              <a:t>database_name</a:t>
            </a:r>
            <a:r>
              <a:rPr lang="zh-CN" altLang="en-US" dirty="0"/>
              <a:t>：显示当前数据库中所有表的名称</a:t>
            </a:r>
            <a:r>
              <a:rPr lang="zh-CN" altLang="en-US" dirty="0" smtClean="0"/>
              <a:t>。</a:t>
            </a:r>
            <a:endParaRPr lang="en-US" altLang="zh-CN" dirty="0" smtClean="0"/>
          </a:p>
          <a:p>
            <a:pPr lvl="1">
              <a:buFont typeface="Wingdings" charset="0"/>
              <a:buChar char="l"/>
            </a:pPr>
            <a:r>
              <a:rPr lang="en-US" altLang="zh-CN" dirty="0" smtClean="0"/>
              <a:t>SHOW create table </a:t>
            </a:r>
            <a:r>
              <a:rPr lang="en-US" altLang="zh-CN" dirty="0" err="1" smtClean="0"/>
              <a:t>table_name</a:t>
            </a:r>
            <a:r>
              <a:rPr lang="zh-CN" altLang="zh-CN" dirty="0" smtClean="0"/>
              <a:t>：</a:t>
            </a:r>
            <a:r>
              <a:rPr lang="zh-CN" altLang="en-US" dirty="0" smtClean="0"/>
              <a:t>显示创建基本表的语句。</a:t>
            </a:r>
            <a:endParaRPr lang="zh-CN" altLang="en-US" dirty="0"/>
          </a:p>
          <a:p>
            <a:pPr lvl="1">
              <a:buFont typeface="Wingdings" charset="0"/>
              <a:buChar char="l"/>
            </a:pPr>
            <a:r>
              <a:rPr lang="en-US" altLang="zh-CN" dirty="0"/>
              <a:t>SHOW databases</a:t>
            </a:r>
            <a:r>
              <a:rPr lang="zh-CN" altLang="en-US" dirty="0"/>
              <a:t>：显示</a:t>
            </a:r>
            <a:r>
              <a:rPr lang="en-US" altLang="zh-CN" dirty="0"/>
              <a:t>MySQL</a:t>
            </a:r>
            <a:r>
              <a:rPr lang="zh-CN" altLang="en-US" dirty="0"/>
              <a:t>中所有数据库的名称。</a:t>
            </a:r>
          </a:p>
          <a:p>
            <a:pPr lvl="1">
              <a:buFont typeface="Wingdings" charset="0"/>
              <a:buChar char="l"/>
            </a:pPr>
            <a:r>
              <a:rPr lang="en-US" altLang="zh-CN" dirty="0"/>
              <a:t>SHOW columns from </a:t>
            </a:r>
            <a:r>
              <a:rPr lang="en-US" altLang="zh-CN" dirty="0" err="1"/>
              <a:t>table_name</a:t>
            </a:r>
            <a:r>
              <a:rPr lang="en-US" altLang="zh-CN" dirty="0"/>
              <a:t> from </a:t>
            </a:r>
            <a:r>
              <a:rPr lang="en-US" altLang="zh-CN" dirty="0" err="1"/>
              <a:t>database_name</a:t>
            </a:r>
            <a:r>
              <a:rPr lang="zh-CN" altLang="en-US" dirty="0"/>
              <a:t>或</a:t>
            </a:r>
            <a:r>
              <a:rPr lang="en-US" altLang="zh-CN" dirty="0"/>
              <a:t>SHOW columns from </a:t>
            </a:r>
            <a:r>
              <a:rPr lang="en-US" altLang="zh-CN" dirty="0" err="1"/>
              <a:t>database_name.table_name</a:t>
            </a:r>
            <a:r>
              <a:rPr lang="zh-CN" altLang="en-US" dirty="0"/>
              <a:t>：显示表中列的名称。</a:t>
            </a:r>
          </a:p>
          <a:p>
            <a:pPr lvl="1">
              <a:buFont typeface="Wingdings" charset="0"/>
              <a:buChar char="l"/>
            </a:pPr>
            <a:r>
              <a:rPr lang="en-US" altLang="zh-CN" dirty="0"/>
              <a:t>SHOW grants for </a:t>
            </a:r>
            <a:r>
              <a:rPr lang="en-US" altLang="zh-CN" dirty="0" err="1"/>
              <a:t>user_name</a:t>
            </a:r>
            <a:r>
              <a:rPr lang="zh-CN" altLang="en-US" dirty="0"/>
              <a:t>：显示一个用户的权限，显示结果类似于</a:t>
            </a:r>
            <a:r>
              <a:rPr lang="en-US" altLang="zh-CN" dirty="0"/>
              <a:t>grant</a:t>
            </a:r>
            <a:r>
              <a:rPr lang="zh-CN" altLang="en-US" dirty="0"/>
              <a:t>命令。</a:t>
            </a:r>
          </a:p>
          <a:p>
            <a:pPr lvl="1">
              <a:buFont typeface="Wingdings" charset="0"/>
              <a:buChar char="l"/>
            </a:pPr>
            <a:r>
              <a:rPr lang="en-US" altLang="zh-CN" dirty="0" smtClean="0"/>
              <a:t>SHOW </a:t>
            </a:r>
            <a:r>
              <a:rPr lang="en-US" altLang="zh-CN" dirty="0"/>
              <a:t>status</a:t>
            </a:r>
            <a:r>
              <a:rPr lang="zh-CN" altLang="en-US" dirty="0"/>
              <a:t>：显示一些系统特定资源的信息，例如，正在运行的线</a:t>
            </a:r>
            <a:r>
              <a:rPr lang="zh-CN" altLang="en-US" dirty="0" smtClean="0"/>
              <a:t>程数量。</a:t>
            </a:r>
            <a:endParaRPr lang="zh-CN" altLang="en-US" dirty="0"/>
          </a:p>
          <a:p>
            <a:pPr lvl="1">
              <a:buFont typeface="Wingdings" charset="0"/>
              <a:buChar char="l"/>
            </a:pPr>
            <a:r>
              <a:rPr lang="en-US" altLang="zh-CN" dirty="0"/>
              <a:t>SHOW variables</a:t>
            </a:r>
            <a:r>
              <a:rPr lang="zh-CN" altLang="en-US" dirty="0"/>
              <a:t>：显示系统变量的名称和值</a:t>
            </a:r>
            <a:r>
              <a:rPr lang="zh-CN" altLang="en-US" dirty="0" smtClean="0"/>
              <a:t>。</a:t>
            </a:r>
            <a:endParaRPr lang="en-US" altLang="zh-CN" dirty="0" smtClean="0"/>
          </a:p>
          <a:p>
            <a:pPr lvl="1">
              <a:buFont typeface="Wingdings" charset="0"/>
              <a:buChar char="l"/>
            </a:pPr>
            <a:r>
              <a:rPr lang="en-US" altLang="zh-CN" dirty="0" smtClean="0"/>
              <a:t>…</a:t>
            </a:r>
            <a:endParaRPr lang="zh-CN" altLang="en-US" dirty="0"/>
          </a:p>
          <a:p>
            <a:endParaRPr lang="en-US" dirty="0"/>
          </a:p>
        </p:txBody>
      </p:sp>
    </p:spTree>
    <p:extLst>
      <p:ext uri="{BB962C8B-B14F-4D97-AF65-F5344CB8AC3E}">
        <p14:creationId xmlns:p14="http://schemas.microsoft.com/office/powerpoint/2010/main" val="134198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数据库基本概念 </a:t>
            </a:r>
            <a:r>
              <a:rPr lang="en-US" altLang="zh-CN" dirty="0" smtClean="0"/>
              <a:t>DB &amp; DBMS</a:t>
            </a:r>
            <a:endParaRPr lang="en-US" dirty="0"/>
          </a:p>
        </p:txBody>
      </p:sp>
      <p:sp>
        <p:nvSpPr>
          <p:cNvPr id="3" name="Content Placeholder 2"/>
          <p:cNvSpPr>
            <a:spLocks noGrp="1"/>
          </p:cNvSpPr>
          <p:nvPr>
            <p:ph idx="1"/>
          </p:nvPr>
        </p:nvSpPr>
        <p:spPr/>
        <p:txBody>
          <a:bodyPr/>
          <a:lstStyle/>
          <a:p>
            <a:r>
              <a:rPr lang="zh-CN" altLang="en-US" dirty="0" smtClean="0"/>
              <a:t>数据库</a:t>
            </a:r>
            <a:r>
              <a:rPr lang="en-US" altLang="zh-CN" dirty="0" smtClean="0"/>
              <a:t>(DB)</a:t>
            </a:r>
            <a:r>
              <a:rPr lang="zh-CN" altLang="en-US" dirty="0" smtClean="0"/>
              <a:t>：存放数据的仓库，并且数据之间存在一定的关联，按一定的格式存放在计算机上。</a:t>
            </a:r>
            <a:endParaRPr lang="en-US" altLang="zh-CN" dirty="0" smtClean="0"/>
          </a:p>
          <a:p>
            <a:r>
              <a:rPr lang="zh-CN" altLang="en-US" dirty="0" smtClean="0"/>
              <a:t>数据库管理系统</a:t>
            </a:r>
            <a:r>
              <a:rPr lang="en-US" altLang="zh-CN" dirty="0" smtClean="0"/>
              <a:t>(DBMS)</a:t>
            </a:r>
            <a:r>
              <a:rPr lang="zh-CN" altLang="en-US" dirty="0" smtClean="0"/>
              <a:t>：数据库管理系统是管理数据库</a:t>
            </a:r>
            <a:r>
              <a:rPr lang="zh-CN" altLang="en-US" dirty="0"/>
              <a:t>的系统，它按一定的数据模型组织数据</a:t>
            </a:r>
            <a:r>
              <a:rPr lang="zh-CN" altLang="en-US" dirty="0" smtClean="0"/>
              <a:t>。</a:t>
            </a:r>
            <a:endParaRPr lang="en-US" altLang="zh-CN" dirty="0" smtClean="0"/>
          </a:p>
          <a:p>
            <a:pPr lvl="1"/>
            <a:r>
              <a:rPr lang="zh-CN" altLang="en-US" dirty="0"/>
              <a:t>数据定义功</a:t>
            </a:r>
            <a:r>
              <a:rPr lang="zh-CN" altLang="en-US" dirty="0" smtClean="0"/>
              <a:t>能</a:t>
            </a:r>
            <a:endParaRPr lang="en-US" altLang="zh-CN" dirty="0" smtClean="0"/>
          </a:p>
          <a:p>
            <a:pPr lvl="1"/>
            <a:r>
              <a:rPr lang="zh-CN" altLang="en-US" dirty="0"/>
              <a:t>数据操纵功</a:t>
            </a:r>
            <a:r>
              <a:rPr lang="zh-CN" altLang="en-US" dirty="0" smtClean="0"/>
              <a:t>能</a:t>
            </a:r>
            <a:endParaRPr lang="en-US" altLang="zh-CN" dirty="0" smtClean="0"/>
          </a:p>
          <a:p>
            <a:pPr lvl="1"/>
            <a:r>
              <a:rPr lang="zh-CN" altLang="en-US" dirty="0"/>
              <a:t>数据的完</a:t>
            </a:r>
            <a:r>
              <a:rPr lang="zh-CN" altLang="en-US"/>
              <a:t>整性检查</a:t>
            </a:r>
            <a:r>
              <a:rPr lang="zh-CN" altLang="en-US" smtClean="0"/>
              <a:t>功能</a:t>
            </a:r>
            <a:endParaRPr lang="en-US" altLang="zh-CN" dirty="0" smtClean="0"/>
          </a:p>
          <a:p>
            <a:pPr lvl="1"/>
            <a:r>
              <a:rPr lang="zh-CN" altLang="en-US" dirty="0"/>
              <a:t>数据库的安全保护功</a:t>
            </a:r>
            <a:r>
              <a:rPr lang="zh-CN" altLang="en-US" dirty="0" smtClean="0"/>
              <a:t>能</a:t>
            </a:r>
            <a:endParaRPr lang="en-US" altLang="zh-CN" dirty="0" smtClean="0"/>
          </a:p>
          <a:p>
            <a:pPr lvl="1"/>
            <a:r>
              <a:rPr lang="zh-CN" altLang="en-US" dirty="0"/>
              <a:t>数据库的并发控制功</a:t>
            </a:r>
            <a:r>
              <a:rPr lang="zh-CN" altLang="en-US" dirty="0" smtClean="0"/>
              <a:t>能</a:t>
            </a:r>
            <a:endParaRPr lang="en-US" altLang="zh-CN" dirty="0" smtClean="0"/>
          </a:p>
          <a:p>
            <a:pPr lvl="1"/>
            <a:r>
              <a:rPr lang="zh-CN" altLang="en-US" dirty="0"/>
              <a:t>数据库系统的故障恢复功</a:t>
            </a:r>
            <a:r>
              <a:rPr lang="zh-CN" altLang="en-US" dirty="0" smtClean="0"/>
              <a:t>能</a:t>
            </a:r>
            <a:endParaRPr lang="en-US" altLang="zh-CN" dirty="0" smtClean="0"/>
          </a:p>
          <a:p>
            <a:pPr lvl="1"/>
            <a:r>
              <a:rPr lang="zh-CN" altLang="en-US" dirty="0" smtClean="0"/>
              <a:t>提供存取数据库信息的接口和工具</a:t>
            </a:r>
            <a:endParaRPr lang="en-US" dirty="0"/>
          </a:p>
        </p:txBody>
      </p:sp>
    </p:spTree>
    <p:extLst>
      <p:ext uri="{BB962C8B-B14F-4D97-AF65-F5344CB8AC3E}">
        <p14:creationId xmlns:p14="http://schemas.microsoft.com/office/powerpoint/2010/main" val="96058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数据库基本概念</a:t>
            </a:r>
            <a:r>
              <a:rPr lang="zh-CN" altLang="zh-CN" dirty="0"/>
              <a:t> </a:t>
            </a:r>
            <a:r>
              <a:rPr lang="zh-CN" altLang="en-US" dirty="0" smtClean="0"/>
              <a:t>数据库系统</a:t>
            </a:r>
            <a:endParaRPr lang="en-US" dirty="0"/>
          </a:p>
        </p:txBody>
      </p:sp>
      <p:sp>
        <p:nvSpPr>
          <p:cNvPr id="3" name="Content Placeholder 2"/>
          <p:cNvSpPr>
            <a:spLocks noGrp="1"/>
          </p:cNvSpPr>
          <p:nvPr>
            <p:ph idx="1"/>
          </p:nvPr>
        </p:nvSpPr>
        <p:spPr>
          <a:xfrm>
            <a:off x="498474" y="1600200"/>
            <a:ext cx="7556313" cy="4525963"/>
          </a:xfrm>
        </p:spPr>
        <p:txBody>
          <a:bodyPr/>
          <a:lstStyle/>
          <a:p>
            <a:r>
              <a:rPr lang="zh-CN" altLang="en-US" dirty="0"/>
              <a:t>数据、数据库、数据库管理系统与操作数据库的应用程序，加上支撑它们的硬件平台、软件平台和与数据库有关的人员一起构成了一个完整的数据库系统。</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534" y="2711450"/>
            <a:ext cx="5782460" cy="40058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679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数据库基本概念 数据模型</a:t>
            </a:r>
            <a:endParaRPr lang="en-US" dirty="0"/>
          </a:p>
        </p:txBody>
      </p:sp>
      <p:sp>
        <p:nvSpPr>
          <p:cNvPr id="3" name="Content Placeholder 2"/>
          <p:cNvSpPr>
            <a:spLocks noGrp="1"/>
          </p:cNvSpPr>
          <p:nvPr>
            <p:ph idx="1"/>
          </p:nvPr>
        </p:nvSpPr>
        <p:spPr/>
        <p:txBody>
          <a:bodyPr/>
          <a:lstStyle/>
          <a:p>
            <a:r>
              <a:rPr lang="zh-CN" altLang="en-US" dirty="0" smtClean="0"/>
              <a:t>关系模型</a:t>
            </a:r>
            <a:endParaRPr lang="en-US" altLang="zh-CN" dirty="0" smtClean="0"/>
          </a:p>
          <a:p>
            <a:pPr lvl="1"/>
            <a:r>
              <a:rPr lang="zh-CN" altLang="en-US" dirty="0"/>
              <a:t>关系模型以记录组或二维数据表的形式组织数据，以便于利用各种实体与属性之间的关系进行存储和变换，不分层也无指针，是建立空间数据和属性数据之间关系的一种非常有效的数据组织</a:t>
            </a:r>
            <a:r>
              <a:rPr lang="zh-CN" altLang="en-US" dirty="0" smtClean="0"/>
              <a:t>方法。</a:t>
            </a:r>
            <a:endParaRPr lang="en-US" altLang="zh-CN" dirty="0" smtClean="0"/>
          </a:p>
          <a:p>
            <a:pPr lvl="1"/>
            <a:endParaRPr lang="en-US" dirty="0"/>
          </a:p>
          <a:p>
            <a:pPr lvl="1"/>
            <a:r>
              <a:rPr lang="zh-CN" altLang="en-US" dirty="0"/>
              <a:t>例如，</a:t>
            </a:r>
            <a:r>
              <a:rPr lang="zh-CN" altLang="en-US" dirty="0" smtClean="0"/>
              <a:t>学生成绩管理系统涉及“</a:t>
            </a:r>
            <a:r>
              <a:rPr lang="zh-CN" altLang="en-US" dirty="0"/>
              <a:t>学生”、“课程”和“成绩”</a:t>
            </a:r>
            <a:r>
              <a:rPr lang="zh-CN" altLang="en-US" dirty="0" smtClean="0"/>
              <a:t>三个表。</a:t>
            </a:r>
            <a:r>
              <a:rPr lang="zh-CN" altLang="en-US" dirty="0"/>
              <a:t>“学生”表涉及的主要信息有：学号、姓名、性别、</a:t>
            </a:r>
            <a:r>
              <a:rPr lang="zh-CN" altLang="en-US" dirty="0" smtClean="0"/>
              <a:t>出生时间、</a:t>
            </a:r>
            <a:r>
              <a:rPr lang="zh-CN" altLang="en-US" dirty="0"/>
              <a:t>专业、</a:t>
            </a:r>
            <a:r>
              <a:rPr lang="zh-CN" altLang="en-US" dirty="0" smtClean="0"/>
              <a:t>总学分；</a:t>
            </a:r>
            <a:r>
              <a:rPr lang="zh-CN" altLang="en-US" dirty="0"/>
              <a:t>“课程”表涉及的主要信息有：课程号、课程名、开课学期、学时和学分；“成绩”表涉及的主要信息有：学号、课</a:t>
            </a:r>
            <a:r>
              <a:rPr lang="zh-CN" altLang="en-US" dirty="0" smtClean="0"/>
              <a:t>程号和成绩。</a:t>
            </a:r>
            <a:endParaRPr lang="en-US" dirty="0"/>
          </a:p>
        </p:txBody>
      </p:sp>
    </p:spTree>
    <p:extLst>
      <p:ext uri="{BB962C8B-B14F-4D97-AF65-F5344CB8AC3E}">
        <p14:creationId xmlns:p14="http://schemas.microsoft.com/office/powerpoint/2010/main" val="3980399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数据库基本概念 </a:t>
            </a:r>
            <a:r>
              <a:rPr lang="zh-CN" altLang="en-US" dirty="0" smtClean="0"/>
              <a:t>关系型数据库语言</a:t>
            </a:r>
            <a:endParaRPr lang="en-US" dirty="0"/>
          </a:p>
        </p:txBody>
      </p:sp>
      <p:sp>
        <p:nvSpPr>
          <p:cNvPr id="3" name="Content Placeholder 2"/>
          <p:cNvSpPr>
            <a:spLocks noGrp="1"/>
          </p:cNvSpPr>
          <p:nvPr>
            <p:ph idx="1"/>
          </p:nvPr>
        </p:nvSpPr>
        <p:spPr/>
        <p:txBody>
          <a:bodyPr/>
          <a:lstStyle/>
          <a:p>
            <a:r>
              <a:rPr lang="en-US" altLang="zh-CN" dirty="0"/>
              <a:t>SQL</a:t>
            </a:r>
            <a:r>
              <a:rPr lang="zh-CN" altLang="en-US" dirty="0"/>
              <a:t>（</a:t>
            </a:r>
            <a:r>
              <a:rPr lang="en-US" altLang="zh-CN" dirty="0"/>
              <a:t>Structured Query Language</a:t>
            </a:r>
            <a:r>
              <a:rPr lang="zh-CN" altLang="en-US" dirty="0"/>
              <a:t>，结构化查询语言）是用于关系数据库查询的结构化语言。</a:t>
            </a:r>
            <a:r>
              <a:rPr lang="en-US" altLang="zh-CN" dirty="0"/>
              <a:t>SQL</a:t>
            </a:r>
            <a:r>
              <a:rPr lang="zh-CN" altLang="en-US" dirty="0" smtClean="0"/>
              <a:t>的功能包括数据定义、数据查询</a:t>
            </a:r>
            <a:r>
              <a:rPr lang="zh-CN" altLang="en-US" dirty="0"/>
              <a:t>、</a:t>
            </a:r>
            <a:r>
              <a:rPr lang="zh-CN" altLang="en-US" dirty="0" smtClean="0"/>
              <a:t>数据操纵和数据</a:t>
            </a:r>
            <a:r>
              <a:rPr lang="zh-CN" altLang="en-US" dirty="0"/>
              <a:t>控制</a:t>
            </a:r>
            <a:r>
              <a:rPr lang="en-US" altLang="zh-CN" dirty="0"/>
              <a:t>4</a:t>
            </a:r>
            <a:r>
              <a:rPr lang="zh-CN" altLang="en-US" dirty="0"/>
              <a:t>部分。</a:t>
            </a:r>
          </a:p>
          <a:p>
            <a:endParaRPr lang="en-US" dirty="0"/>
          </a:p>
        </p:txBody>
      </p:sp>
    </p:spTree>
    <p:extLst>
      <p:ext uri="{BB962C8B-B14F-4D97-AF65-F5344CB8AC3E}">
        <p14:creationId xmlns:p14="http://schemas.microsoft.com/office/powerpoint/2010/main" val="72557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a:t>
            </a:r>
            <a:endParaRPr lang="en-US" dirty="0"/>
          </a:p>
        </p:txBody>
      </p:sp>
      <p:sp>
        <p:nvSpPr>
          <p:cNvPr id="3" name="Content Placeholder 2"/>
          <p:cNvSpPr>
            <a:spLocks noGrp="1"/>
          </p:cNvSpPr>
          <p:nvPr>
            <p:ph idx="1"/>
          </p:nvPr>
        </p:nvSpPr>
        <p:spPr/>
        <p:txBody>
          <a:bodyPr>
            <a:normAutofit/>
          </a:bodyPr>
          <a:lstStyle/>
          <a:p>
            <a:r>
              <a:rPr lang="zh-CN" altLang="en-US" sz="3200" dirty="0" smtClean="0"/>
              <a:t>概念模型</a:t>
            </a:r>
            <a:endParaRPr lang="en-US" altLang="zh-CN" sz="3200" dirty="0" smtClean="0"/>
          </a:p>
          <a:p>
            <a:endParaRPr lang="en-US" sz="3200" dirty="0"/>
          </a:p>
          <a:p>
            <a:r>
              <a:rPr lang="zh-CN" altLang="en-US" sz="3200" dirty="0" smtClean="0"/>
              <a:t>逻辑模型</a:t>
            </a:r>
            <a:endParaRPr lang="en-US" altLang="zh-CN" sz="3200" dirty="0" smtClean="0"/>
          </a:p>
          <a:p>
            <a:endParaRPr lang="en-US" sz="3200" dirty="0"/>
          </a:p>
          <a:p>
            <a:r>
              <a:rPr lang="zh-CN" altLang="en-US" sz="3200" dirty="0" smtClean="0"/>
              <a:t>物理模型</a:t>
            </a:r>
            <a:endParaRPr lang="en-US" sz="3200" dirty="0"/>
          </a:p>
        </p:txBody>
      </p:sp>
    </p:spTree>
    <p:extLst>
      <p:ext uri="{BB962C8B-B14F-4D97-AF65-F5344CB8AC3E}">
        <p14:creationId xmlns:p14="http://schemas.microsoft.com/office/powerpoint/2010/main" val="336901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数据库设计 概念模型</a:t>
            </a:r>
            <a:endParaRPr lang="en-US" dirty="0"/>
          </a:p>
        </p:txBody>
      </p:sp>
      <p:sp>
        <p:nvSpPr>
          <p:cNvPr id="3" name="Content Placeholder 2"/>
          <p:cNvSpPr>
            <a:spLocks noGrp="1"/>
          </p:cNvSpPr>
          <p:nvPr>
            <p:ph idx="1"/>
          </p:nvPr>
        </p:nvSpPr>
        <p:spPr/>
        <p:txBody>
          <a:bodyPr/>
          <a:lstStyle/>
          <a:p>
            <a:r>
              <a:rPr lang="en-US" dirty="0"/>
              <a:t>概念模型</a:t>
            </a:r>
            <a:r>
              <a:rPr lang="zh-CN" altLang="en-US" dirty="0"/>
              <a:t>（</a:t>
            </a:r>
            <a:r>
              <a:rPr lang="en-US" altLang="zh-CN" dirty="0"/>
              <a:t>Conceptual Data Model</a:t>
            </a:r>
            <a:r>
              <a:rPr lang="zh-CN" altLang="en-US" dirty="0"/>
              <a:t>）是面向</a:t>
            </a:r>
            <a:r>
              <a:rPr lang="en-US" dirty="0"/>
              <a:t>数据库用户</a:t>
            </a:r>
            <a:r>
              <a:rPr lang="zh-CN" altLang="en-US" dirty="0"/>
              <a:t>的实现世界的模型，主要用来描述世界的概念化结构</a:t>
            </a:r>
            <a:r>
              <a:rPr lang="zh-CN" altLang="en-US" dirty="0" smtClean="0"/>
              <a:t>，</a:t>
            </a:r>
            <a:r>
              <a:rPr lang="zh-CN" altLang="en-US" dirty="0"/>
              <a:t>与具体的数据管理系统无关。概念数据模型必须换成逻辑数据模型，才能在</a:t>
            </a:r>
            <a:r>
              <a:rPr lang="en-US" altLang="zh-CN" dirty="0"/>
              <a:t>DBMS</a:t>
            </a:r>
            <a:r>
              <a:rPr lang="zh-CN" altLang="en-US" dirty="0"/>
              <a:t>中实现。</a:t>
            </a:r>
          </a:p>
          <a:p>
            <a:endParaRPr lang="en-US" altLang="zh-CN" dirty="0" smtClean="0"/>
          </a:p>
          <a:p>
            <a:r>
              <a:rPr lang="zh-CN" altLang="en-US" dirty="0"/>
              <a:t>在概念数据模型中最常用的是</a:t>
            </a:r>
            <a:r>
              <a:rPr lang="en-US" altLang="zh-CN" dirty="0"/>
              <a:t>E-</a:t>
            </a:r>
            <a:r>
              <a:rPr lang="en-US" altLang="zh-CN" dirty="0" err="1"/>
              <a:t>R</a:t>
            </a:r>
            <a:r>
              <a:rPr lang="en-US" dirty="0" err="1"/>
              <a:t>模型</a:t>
            </a:r>
            <a:r>
              <a:rPr lang="zh-CN" altLang="en-US" dirty="0"/>
              <a:t>、扩充的</a:t>
            </a:r>
            <a:r>
              <a:rPr lang="en-US" altLang="zh-CN" dirty="0"/>
              <a:t>E-R</a:t>
            </a:r>
            <a:r>
              <a:rPr lang="zh-CN" altLang="en-US" dirty="0"/>
              <a:t>模型、</a:t>
            </a:r>
            <a:r>
              <a:rPr lang="en-US" dirty="0"/>
              <a:t>面向对象</a:t>
            </a:r>
            <a:r>
              <a:rPr lang="zh-CN" altLang="en-US" dirty="0"/>
              <a:t>模型及谓词</a:t>
            </a:r>
            <a:r>
              <a:rPr lang="zh-CN" altLang="en-US" dirty="0" smtClean="0"/>
              <a:t>模型。</a:t>
            </a:r>
            <a:endParaRPr lang="en-US" altLang="zh-CN" dirty="0"/>
          </a:p>
          <a:p>
            <a:endParaRPr lang="en-US" altLang="zh-CN" dirty="0" smtClean="0"/>
          </a:p>
        </p:txBody>
      </p:sp>
    </p:spTree>
    <p:extLst>
      <p:ext uri="{BB962C8B-B14F-4D97-AF65-F5344CB8AC3E}">
        <p14:creationId xmlns:p14="http://schemas.microsoft.com/office/powerpoint/2010/main" val="3267746143"/>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849</TotalTime>
  <Words>2565</Words>
  <Application>Microsoft Office PowerPoint</Application>
  <PresentationFormat>全屏显示(4:3)</PresentationFormat>
  <Paragraphs>242</Paragraphs>
  <Slides>37</Slides>
  <Notes>10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6" baseType="lpstr">
      <vt:lpstr>黑体</vt:lpstr>
      <vt:lpstr>宋体</vt:lpstr>
      <vt:lpstr>Arial</vt:lpstr>
      <vt:lpstr>Calibri</vt:lpstr>
      <vt:lpstr>Rockwell</vt:lpstr>
      <vt:lpstr>Times New Roman</vt:lpstr>
      <vt:lpstr>Wingdings</vt:lpstr>
      <vt:lpstr>Advantage</vt:lpstr>
      <vt:lpstr>Picture</vt:lpstr>
      <vt:lpstr>系统软件应用综合实验</vt:lpstr>
      <vt:lpstr>数据库基础</vt:lpstr>
      <vt:lpstr>数据库基本概念</vt:lpstr>
      <vt:lpstr>数据库基本概念 DB &amp; DBMS</vt:lpstr>
      <vt:lpstr>数据库基本概念 数据库系统</vt:lpstr>
      <vt:lpstr>数据库基本概念 数据模型</vt:lpstr>
      <vt:lpstr>数据库基本概念 关系型数据库语言</vt:lpstr>
      <vt:lpstr>数据库设计</vt:lpstr>
      <vt:lpstr>数据库设计 概念模型</vt:lpstr>
      <vt:lpstr>数据库设计 E-R模型</vt:lpstr>
      <vt:lpstr>数据库设计 1:1联系</vt:lpstr>
      <vt:lpstr>数据库设计 1:n联系</vt:lpstr>
      <vt:lpstr>数据库设计 m:n联系</vt:lpstr>
      <vt:lpstr>数据库设计 1:1联系转化逻辑模型</vt:lpstr>
      <vt:lpstr>数据库设计 1:1联系转化逻辑模型</vt:lpstr>
      <vt:lpstr>数据库设计 1:n联系转化逻辑模型</vt:lpstr>
      <vt:lpstr>数据库设计 1:n联系转化逻辑模型</vt:lpstr>
      <vt:lpstr>数据库设计 m:n联系转化逻辑模型</vt:lpstr>
      <vt:lpstr>数据库设计 物理模型</vt:lpstr>
      <vt:lpstr>数据库应用系统</vt:lpstr>
      <vt:lpstr>数据库应用系统 ODBC</vt:lpstr>
      <vt:lpstr>数据库应用系统 JDBC</vt:lpstr>
      <vt:lpstr>数据库应用系统 C/S构架应用系统</vt:lpstr>
      <vt:lpstr>数据库应用系统 B/S构架应用系统</vt:lpstr>
      <vt:lpstr>MySQL环境</vt:lpstr>
      <vt:lpstr>MySQL特点</vt:lpstr>
      <vt:lpstr>MySQL特点</vt:lpstr>
      <vt:lpstr>MySQL安装运行</vt:lpstr>
      <vt:lpstr>MySQL安装运行</vt:lpstr>
      <vt:lpstr>PowerPoint 演示文稿</vt:lpstr>
      <vt:lpstr>MySQL安装运行</vt:lpstr>
      <vt:lpstr>MySQL安装运行</vt:lpstr>
      <vt:lpstr>MySQL命令初步</vt:lpstr>
      <vt:lpstr>MySQL信息显示</vt:lpstr>
      <vt:lpstr>PowerPoint 演示文稿</vt:lpstr>
      <vt:lpstr>MySQL命令初步</vt:lpstr>
      <vt:lpstr>MySQL信息显示</vt:lpstr>
    </vt:vector>
  </TitlesOfParts>
  <Company>the 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数据库原理与传播应用实验</dc:title>
  <dc:creator>Qing Xie</dc:creator>
  <cp:lastModifiedBy>Administrator</cp:lastModifiedBy>
  <cp:revision>90</cp:revision>
  <dcterms:created xsi:type="dcterms:W3CDTF">2016-08-29T12:33:34Z</dcterms:created>
  <dcterms:modified xsi:type="dcterms:W3CDTF">2020-11-07T04:09:29Z</dcterms:modified>
</cp:coreProperties>
</file>