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67"/>
  </p:notesMasterIdLst>
  <p:sldIdLst>
    <p:sldId id="256" r:id="rId2"/>
    <p:sldId id="257" r:id="rId3"/>
    <p:sldId id="258" r:id="rId4"/>
    <p:sldId id="348" r:id="rId5"/>
    <p:sldId id="273" r:id="rId6"/>
    <p:sldId id="349" r:id="rId7"/>
    <p:sldId id="350" r:id="rId8"/>
    <p:sldId id="351" r:id="rId9"/>
    <p:sldId id="280" r:id="rId10"/>
    <p:sldId id="259" r:id="rId11"/>
    <p:sldId id="260" r:id="rId12"/>
    <p:sldId id="262" r:id="rId13"/>
    <p:sldId id="263" r:id="rId14"/>
    <p:sldId id="265" r:id="rId15"/>
    <p:sldId id="329" r:id="rId16"/>
    <p:sldId id="330" r:id="rId17"/>
    <p:sldId id="341" r:id="rId18"/>
    <p:sldId id="331" r:id="rId19"/>
    <p:sldId id="272" r:id="rId20"/>
    <p:sldId id="332" r:id="rId21"/>
    <p:sldId id="270" r:id="rId22"/>
    <p:sldId id="306" r:id="rId23"/>
    <p:sldId id="336" r:id="rId24"/>
    <p:sldId id="275" r:id="rId25"/>
    <p:sldId id="278" r:id="rId26"/>
    <p:sldId id="311" r:id="rId27"/>
    <p:sldId id="312" r:id="rId28"/>
    <p:sldId id="313" r:id="rId29"/>
    <p:sldId id="319" r:id="rId30"/>
    <p:sldId id="314" r:id="rId31"/>
    <p:sldId id="320" r:id="rId32"/>
    <p:sldId id="315" r:id="rId33"/>
    <p:sldId id="321" r:id="rId34"/>
    <p:sldId id="316" r:id="rId35"/>
    <p:sldId id="317" r:id="rId36"/>
    <p:sldId id="337" r:id="rId37"/>
    <p:sldId id="318" r:id="rId38"/>
    <p:sldId id="342" r:id="rId39"/>
    <p:sldId id="347" r:id="rId40"/>
    <p:sldId id="276" r:id="rId41"/>
    <p:sldId id="307" r:id="rId42"/>
    <p:sldId id="279" r:id="rId43"/>
    <p:sldId id="344" r:id="rId44"/>
    <p:sldId id="343" r:id="rId45"/>
    <p:sldId id="323" r:id="rId46"/>
    <p:sldId id="325" r:id="rId47"/>
    <p:sldId id="354" r:id="rId48"/>
    <p:sldId id="345" r:id="rId49"/>
    <p:sldId id="346" r:id="rId50"/>
    <p:sldId id="324" r:id="rId51"/>
    <p:sldId id="282" r:id="rId52"/>
    <p:sldId id="338" r:id="rId53"/>
    <p:sldId id="284" r:id="rId54"/>
    <p:sldId id="290" r:id="rId55"/>
    <p:sldId id="334" r:id="rId56"/>
    <p:sldId id="355" r:id="rId57"/>
    <p:sldId id="300" r:id="rId58"/>
    <p:sldId id="328" r:id="rId59"/>
    <p:sldId id="301" r:id="rId60"/>
    <p:sldId id="302" r:id="rId61"/>
    <p:sldId id="295" r:id="rId62"/>
    <p:sldId id="339" r:id="rId63"/>
    <p:sldId id="340" r:id="rId64"/>
    <p:sldId id="304" r:id="rId65"/>
    <p:sldId id="33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60164" autoAdjust="0"/>
  </p:normalViewPr>
  <p:slideViewPr>
    <p:cSldViewPr snapToGrid="0" snapToObjects="1">
      <p:cViewPr>
        <p:scale>
          <a:sx n="160" d="100"/>
          <a:sy n="160" d="100"/>
        </p:scale>
        <p:origin x="174" y="-19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6215-A37A-8C48-A9D2-CF1A533C7EF1}" type="datetimeFigureOut">
              <a:rPr kumimoji="1" lang="zh-CN" altLang="en-US" smtClean="0"/>
              <a:pPr/>
              <a:t>2020/11/10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0983E-029B-1548-9D8E-7F55F0DDC60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8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44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23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Where </a:t>
            </a:r>
            <a:r>
              <a:rPr lang="zh-CN" altLang="en-US" dirty="0" smtClean="0"/>
              <a:t>子句：条件查询，满足一定条件</a:t>
            </a:r>
            <a:endParaRPr lang="en-US" altLang="zh-CN" dirty="0" smtClean="0"/>
          </a:p>
          <a:p>
            <a:r>
              <a:rPr lang="en-US" altLang="zh-CN" dirty="0" smtClean="0"/>
              <a:t>Group by </a:t>
            </a:r>
            <a:r>
              <a:rPr lang="zh-CN" altLang="en-US" dirty="0" smtClean="0"/>
              <a:t>子句：进行分类聚合的字段，例如按部门分类统计</a:t>
            </a:r>
            <a:endParaRPr lang="en-US" altLang="zh-CN" dirty="0" smtClean="0"/>
          </a:p>
          <a:p>
            <a:r>
              <a:rPr lang="en-US" altLang="zh-CN" dirty="0" smtClean="0"/>
              <a:t>Order by  </a:t>
            </a:r>
            <a:r>
              <a:rPr lang="zh-CN" altLang="en-US" dirty="0" smtClean="0"/>
              <a:t>子句：排序 ，按字段</a:t>
            </a:r>
            <a:r>
              <a:rPr lang="en-US" altLang="zh-CN" dirty="0" err="1" smtClean="0"/>
              <a:t>desc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降序，</a:t>
            </a:r>
            <a:r>
              <a:rPr lang="en-US" altLang="zh-CN" baseline="0" dirty="0" err="1" smtClean="0"/>
              <a:t>asc</a:t>
            </a:r>
            <a:r>
              <a:rPr lang="zh-CN" altLang="en-US" baseline="0" dirty="0" smtClean="0"/>
              <a:t>升序，默认情况是升序</a:t>
            </a:r>
            <a:endParaRPr lang="en-US" altLang="zh-CN" baseline="0" dirty="0" smtClean="0"/>
          </a:p>
          <a:p>
            <a:r>
              <a:rPr lang="en-US" altLang="zh-CN" baseline="0" dirty="0" smtClean="0"/>
              <a:t>Limit </a:t>
            </a:r>
            <a:r>
              <a:rPr lang="zh-CN" altLang="en-US" baseline="0" dirty="0" smtClean="0"/>
              <a:t>子句：限制记录个数，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[limit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起始偏移量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zh-CN" dirty="0" smtClean="0"/>
              <a:t>;</a:t>
            </a:r>
            <a:r>
              <a:rPr lang="zh-CN" altLang="en-US" dirty="0" smtClean="0"/>
              <a:t>默认情况下，起始偏移量为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20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221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单表查询时，列名表达式除了可以是列名外，还可以是聚合函数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78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723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98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769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99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129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41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183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视图是一个虚拟存在的表，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实际上是在数据库里执行了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视图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在外观上和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很相似，但是它不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需要实际上的物理存储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数据还是存储在原来的表里。在数据库中，只存放了视图的定义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，并没有存放视图的数据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335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check option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：对视图进行更新操作的时，需要检查更新后的值是否还是满足视图公式定义的条件。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448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如果视图是来自于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56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3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53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9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42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75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62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83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983E-029B-1548-9D8E-7F55F0DDC605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60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9933" y="4431203"/>
            <a:ext cx="4038600" cy="933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系统软件应用综合实验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364653"/>
            <a:ext cx="4038600" cy="1101579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李琳     </a:t>
            </a:r>
            <a:r>
              <a:rPr lang="en-US" altLang="zh-CN" sz="2000" dirty="0" err="1" smtClean="0"/>
              <a:t>linli@whut.edu.cn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计算机科学与技术学院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52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320800"/>
            <a:ext cx="7917394" cy="50461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例如，创建学生成绩数据库</a:t>
            </a:r>
            <a:r>
              <a:rPr lang="en-US" altLang="zh-CN" dirty="0" smtClean="0"/>
              <a:t>DBST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HELP CREATE DATABASE;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CREATE 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DATABASE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DBST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CREATE DATABASE </a:t>
            </a:r>
            <a:r>
              <a:rPr lang="en-US" altLang="zh-CN" dirty="0" smtClean="0">
                <a:solidFill>
                  <a:srgbClr val="FF0000"/>
                </a:solidFill>
              </a:rPr>
              <a:t>IF NOT EXISTS </a:t>
            </a:r>
            <a:r>
              <a:rPr lang="en-US" altLang="zh-CN" dirty="0" smtClean="0">
                <a:solidFill>
                  <a:srgbClr val="0070C0"/>
                </a:solidFill>
              </a:rPr>
              <a:t>DBST;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SHOW  WARNINGS;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SHOW DATABASES;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SHOW CREATE DATABASE DBST;</a:t>
            </a:r>
          </a:p>
        </p:txBody>
      </p:sp>
    </p:spTree>
    <p:extLst>
      <p:ext uri="{BB962C8B-B14F-4D97-AF65-F5344CB8AC3E}">
        <p14:creationId xmlns:p14="http://schemas.microsoft.com/office/powerpoint/2010/main" val="351978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222193" cy="4144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修改数据库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如果需要修改数据库的参数，可以使用</a:t>
            </a:r>
            <a:r>
              <a:rPr lang="en-US" altLang="zh-CN" dirty="0"/>
              <a:t>ALTER  DATABASE</a:t>
            </a:r>
            <a:r>
              <a:rPr lang="zh-CN" altLang="en-US" dirty="0" smtClean="0"/>
              <a:t>命令</a:t>
            </a:r>
            <a:r>
              <a:rPr lang="zh-CN" altLang="en-US" dirty="0"/>
              <a:t>，</a:t>
            </a:r>
            <a:r>
              <a:rPr lang="zh-CN" altLang="en-US" b="1" dirty="0" smtClean="0"/>
              <a:t>语法格式如下：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sz="1800" dirty="0"/>
              <a:t>ALTER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DATABASE </a:t>
            </a:r>
            <a:r>
              <a:rPr lang="en-US" altLang="zh-CN" sz="1800" dirty="0"/>
              <a:t>[</a:t>
            </a:r>
            <a:r>
              <a:rPr lang="zh-CN" altLang="en-US" sz="1800" dirty="0"/>
              <a:t>数据库名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 </a:t>
            </a:r>
            <a:r>
              <a:rPr lang="zh-CN" altLang="en-US" sz="1800" i="1" dirty="0" smtClean="0"/>
              <a:t>选项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.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b="1" dirty="0"/>
              <a:t>选项：</a:t>
            </a:r>
          </a:p>
          <a:p>
            <a:pPr lvl="1"/>
            <a:r>
              <a:rPr lang="en-US" altLang="zh-CN" dirty="0"/>
              <a:t>[DEFAULT] CHARACTER SET </a:t>
            </a:r>
            <a:r>
              <a:rPr lang="zh-CN" altLang="en-US" dirty="0"/>
              <a:t>字符集名</a:t>
            </a:r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/>
              <a:t>DEFAULT] COLLATE </a:t>
            </a:r>
            <a:r>
              <a:rPr lang="zh-CN" altLang="en-US" dirty="0"/>
              <a:t>校对规则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228600" lvl="1" indent="0">
              <a:buNone/>
            </a:pPr>
            <a:endParaRPr lang="en-US" altLang="zh-CN" dirty="0" smtClean="0"/>
          </a:p>
          <a:p>
            <a:pPr marL="228600" lvl="1" indent="0">
              <a:buNone/>
            </a:pPr>
            <a:endParaRPr lang="en-US" altLang="zh-CN" dirty="0"/>
          </a:p>
          <a:p>
            <a:pPr marL="228600" lvl="1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ALTER DATABASE DBST DEFAULT CHARACTER SET GBK;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已经创建的数据库需要删除，使用</a:t>
            </a:r>
            <a:r>
              <a:rPr lang="en-US" altLang="zh-CN" dirty="0"/>
              <a:t>DROP DATABASE</a:t>
            </a:r>
            <a:r>
              <a:rPr lang="zh-CN" altLang="en-US" dirty="0" smtClean="0"/>
              <a:t>命令，</a:t>
            </a:r>
            <a:r>
              <a:rPr lang="zh-CN" altLang="en-US" b="1" dirty="0" smtClean="0"/>
              <a:t>语法格式如下：</a:t>
            </a:r>
            <a:endParaRPr lang="zh-CN" alt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DROP DATABASE  [IF EXISTS] </a:t>
            </a:r>
            <a:r>
              <a:rPr lang="zh-CN" altLang="en-US" sz="1800" dirty="0" smtClean="0"/>
              <a:t>数据库名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EXISTS</a:t>
            </a:r>
            <a:r>
              <a:rPr lang="zh-CN" altLang="en-US" dirty="0" smtClean="0"/>
              <a:t>子句避免删除</a:t>
            </a:r>
            <a:r>
              <a:rPr lang="zh-CN" altLang="en-US" dirty="0"/>
              <a:t>不存在的数据库时出现</a:t>
            </a:r>
            <a:r>
              <a:rPr lang="en-US" altLang="zh-CN" dirty="0"/>
              <a:t>MySQL</a:t>
            </a:r>
            <a:r>
              <a:rPr lang="zh-CN" altLang="en-US" dirty="0"/>
              <a:t>错误信</a:t>
            </a:r>
            <a:r>
              <a:rPr lang="zh-CN" altLang="en-US" dirty="0" smtClean="0"/>
              <a:t>息。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474" y="5464201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DROP DATABASE  IF EXISTS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mytest</a:t>
            </a:r>
            <a:r>
              <a:rPr lang="en-US" altLang="zh-CN" sz="2400" dirty="0" smtClean="0">
                <a:solidFill>
                  <a:srgbClr val="0070C0"/>
                </a:solidFill>
              </a:rPr>
              <a:t>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36924"/>
            <a:ext cx="7556313" cy="49299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创建表（全新创建）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创建一个</a:t>
            </a:r>
            <a:r>
              <a:rPr lang="zh-CN" altLang="en-US" dirty="0"/>
              <a:t>全新的表，使用</a:t>
            </a:r>
            <a:r>
              <a:rPr lang="en-US" altLang="zh-CN" dirty="0"/>
              <a:t>CREATE TABLE</a:t>
            </a:r>
            <a:r>
              <a:rPr lang="zh-CN" altLang="en-US" dirty="0" smtClean="0"/>
              <a:t>命令</a:t>
            </a:r>
            <a:r>
              <a:rPr lang="zh-CN" altLang="en-US" dirty="0"/>
              <a:t>，</a:t>
            </a:r>
            <a:r>
              <a:rPr lang="zh-CN" altLang="en-US" b="1" dirty="0" smtClean="0"/>
              <a:t>语法格式如下：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CREATE  TABLE </a:t>
            </a:r>
            <a:r>
              <a:rPr lang="en-US" altLang="zh-CN" dirty="0"/>
              <a:t>[IF NOT EXISTS] </a:t>
            </a:r>
            <a:r>
              <a:rPr lang="zh-CN" altLang="en-US" dirty="0" smtClean="0"/>
              <a:t>表名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 </a:t>
            </a:r>
            <a:r>
              <a:rPr lang="en-US" altLang="zh-CN" dirty="0"/>
              <a:t>( [</a:t>
            </a:r>
            <a:r>
              <a:rPr lang="zh-CN" altLang="en-US" dirty="0"/>
              <a:t>列定义</a:t>
            </a:r>
            <a:r>
              <a:rPr lang="en-US" altLang="zh-CN" dirty="0"/>
              <a:t>]  ... | [</a:t>
            </a:r>
            <a:r>
              <a:rPr lang="zh-CN" altLang="en-US" dirty="0"/>
              <a:t>表索引定义</a:t>
            </a:r>
            <a:r>
              <a:rPr lang="en-US" altLang="zh-CN" dirty="0"/>
              <a:t>] ) 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/>
              <a:t>表选项</a:t>
            </a:r>
            <a:r>
              <a:rPr lang="en-US" altLang="zh-CN" dirty="0"/>
              <a:t>] [select</a:t>
            </a:r>
            <a:r>
              <a:rPr lang="zh-CN" altLang="en-US" dirty="0"/>
              <a:t>语句</a:t>
            </a:r>
            <a:r>
              <a:rPr lang="en-US" altLang="zh-CN" dirty="0"/>
              <a:t>]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>
              <a:buFont typeface="Wingdings" charset="0"/>
              <a:buChar char="l"/>
            </a:pPr>
            <a:r>
              <a:rPr lang="en-US" altLang="zh-CN" dirty="0" smtClean="0"/>
              <a:t>IF </a:t>
            </a:r>
            <a:r>
              <a:rPr lang="en-US" altLang="zh-CN" dirty="0"/>
              <a:t>NOT EXISTS</a:t>
            </a:r>
            <a:r>
              <a:rPr lang="zh-CN" altLang="en-US" dirty="0"/>
              <a:t>：在创建表前加上一个判断，只有该表目前尚不存在时才执行</a:t>
            </a:r>
            <a:r>
              <a:rPr lang="en-US" altLang="zh-CN" dirty="0"/>
              <a:t>CREATE TABLE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pPr lvl="1">
              <a:buFont typeface="Wingdings" charset="0"/>
              <a:buChar char="l"/>
            </a:pPr>
            <a:r>
              <a:rPr lang="zh-CN" altLang="en-US" dirty="0" smtClean="0"/>
              <a:t>列定义格式：见课程资料</a:t>
            </a:r>
          </a:p>
          <a:p>
            <a:pPr lvl="1">
              <a:buFont typeface="Wingdings" charset="0"/>
              <a:buChar char="l"/>
            </a:pPr>
            <a:r>
              <a:rPr lang="zh-CN" altLang="en-US" dirty="0" smtClean="0"/>
              <a:t>表索引项定义：主要定义表的索引、主键、外键等</a:t>
            </a:r>
          </a:p>
          <a:p>
            <a:pPr lvl="1">
              <a:buFont typeface="Wingdings" charset="0"/>
              <a:buChar char="l"/>
            </a:pPr>
            <a:r>
              <a:rPr lang="en-US" altLang="zh-CN" dirty="0" smtClean="0"/>
              <a:t>select</a:t>
            </a:r>
            <a:r>
              <a:rPr lang="zh-CN" altLang="en-US" dirty="0"/>
              <a:t>语句：用于在一个已有表的基础上创</a:t>
            </a:r>
            <a:r>
              <a:rPr lang="zh-CN" altLang="en-US" dirty="0" smtClean="0"/>
              <a:t>建表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02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36924"/>
            <a:ext cx="7556313" cy="492990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例如，在学生成绩数据库</a:t>
            </a:r>
            <a:r>
              <a:rPr lang="en-US" altLang="zh-CN" dirty="0" smtClean="0"/>
              <a:t>DBST</a:t>
            </a:r>
            <a:r>
              <a:rPr lang="zh-CN" altLang="en-US" dirty="0" smtClean="0"/>
              <a:t>中创建一个学生表</a:t>
            </a:r>
            <a:r>
              <a:rPr lang="zh-CN" altLang="en-US" dirty="0"/>
              <a:t>，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student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CREATE 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TABLE 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student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</a:rPr>
              <a:t>s</a:t>
            </a:r>
            <a:r>
              <a:rPr lang="en-US" sz="2400" dirty="0" err="1" smtClean="0">
                <a:solidFill>
                  <a:srgbClr val="0070C0"/>
                </a:solidFill>
              </a:rPr>
              <a:t>tudentkey</a:t>
            </a:r>
            <a:r>
              <a:rPr lang="en-US" sz="2400" dirty="0" smtClean="0">
                <a:solidFill>
                  <a:srgbClr val="0070C0"/>
                </a:solidFill>
              </a:rPr>
              <a:t> 	</a:t>
            </a:r>
            <a:r>
              <a:rPr lang="en-US" altLang="zh-CN" sz="2400" dirty="0" smtClean="0">
                <a:solidFill>
                  <a:srgbClr val="0070C0"/>
                </a:solidFill>
              </a:rPr>
              <a:t>char</a:t>
            </a:r>
            <a:r>
              <a:rPr lang="en-US" altLang="zh-CN" sz="2400" dirty="0">
                <a:solidFill>
                  <a:srgbClr val="0070C0"/>
                </a:solidFill>
              </a:rPr>
              <a:t>(6)   	</a:t>
            </a:r>
            <a:r>
              <a:rPr lang="en-US" altLang="zh-CN" sz="2400" dirty="0" smtClean="0">
                <a:solidFill>
                  <a:srgbClr val="0070C0"/>
                </a:solidFill>
              </a:rPr>
              <a:t>not </a:t>
            </a:r>
            <a:r>
              <a:rPr lang="en-US" altLang="zh-CN" sz="2400" dirty="0">
                <a:solidFill>
                  <a:srgbClr val="0070C0"/>
                </a:solidFill>
              </a:rPr>
              <a:t>null  primary key,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name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</a:rPr>
              <a:t>char(8</a:t>
            </a:r>
            <a:r>
              <a:rPr lang="en-US" altLang="zh-CN" sz="2400" dirty="0">
                <a:solidFill>
                  <a:srgbClr val="0070C0"/>
                </a:solidFill>
              </a:rPr>
              <a:t>)   	</a:t>
            </a:r>
            <a:r>
              <a:rPr lang="en-US" altLang="zh-CN" sz="2400" dirty="0" smtClean="0">
                <a:solidFill>
                  <a:srgbClr val="0070C0"/>
                </a:solidFill>
              </a:rPr>
              <a:t>not </a:t>
            </a:r>
            <a:r>
              <a:rPr lang="en-US" altLang="zh-CN" sz="2400" dirty="0">
                <a:solidFill>
                  <a:srgbClr val="0070C0"/>
                </a:solidFill>
              </a:rPr>
              <a:t>null,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major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</a:rPr>
              <a:t>char(10</a:t>
            </a:r>
            <a:r>
              <a:rPr lang="en-US" altLang="zh-CN" sz="2400" dirty="0">
                <a:solidFill>
                  <a:srgbClr val="0070C0"/>
                </a:solidFill>
              </a:rPr>
              <a:t>)  	</a:t>
            </a:r>
            <a:r>
              <a:rPr lang="en-US" altLang="zh-CN" sz="2400" dirty="0" smtClean="0">
                <a:solidFill>
                  <a:srgbClr val="0070C0"/>
                </a:solidFill>
              </a:rPr>
              <a:t>null</a:t>
            </a:r>
            <a:r>
              <a:rPr lang="en-US" altLang="zh-CN" sz="2400" dirty="0">
                <a:solidFill>
                  <a:srgbClr val="0070C0"/>
                </a:solidFill>
              </a:rPr>
              <a:t>,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gender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tinyint</a:t>
            </a:r>
            <a:r>
              <a:rPr lang="en-US" altLang="zh-CN" sz="2400" dirty="0">
                <a:solidFill>
                  <a:srgbClr val="0070C0"/>
                </a:solidFill>
              </a:rPr>
              <a:t>(1)	</a:t>
            </a:r>
            <a:r>
              <a:rPr lang="en-US" altLang="zh-CN" sz="2400" dirty="0" smtClean="0">
                <a:solidFill>
                  <a:srgbClr val="0070C0"/>
                </a:solidFill>
              </a:rPr>
              <a:t>not null,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birth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</a:rPr>
              <a:t>date   </a:t>
            </a:r>
            <a:r>
              <a:rPr lang="en-US" altLang="zh-CN" sz="2400" dirty="0">
                <a:solidFill>
                  <a:srgbClr val="0070C0"/>
                </a:solidFill>
              </a:rPr>
              <a:t>		not null,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totalcredit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tinyint</a:t>
            </a:r>
            <a:r>
              <a:rPr lang="en-US" altLang="zh-CN" sz="2400" dirty="0">
                <a:solidFill>
                  <a:srgbClr val="0070C0"/>
                </a:solidFill>
              </a:rPr>
              <a:t>(1)  	</a:t>
            </a:r>
            <a:r>
              <a:rPr lang="en-US" altLang="zh-CN" sz="2400" dirty="0" smtClean="0">
                <a:solidFill>
                  <a:srgbClr val="0070C0"/>
                </a:solidFill>
              </a:rPr>
              <a:t>null</a:t>
            </a:r>
            <a:r>
              <a:rPr lang="en-US" altLang="zh-CN" sz="2400" dirty="0">
                <a:solidFill>
                  <a:srgbClr val="0070C0"/>
                </a:solidFill>
              </a:rPr>
              <a:t>,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comment    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varchar</a:t>
            </a:r>
            <a:r>
              <a:rPr lang="en-US" sz="2400" dirty="0" smtClean="0">
                <a:solidFill>
                  <a:srgbClr val="0070C0"/>
                </a:solidFill>
              </a:rPr>
              <a:t>(100)</a:t>
            </a:r>
            <a:r>
              <a:rPr lang="en-US" altLang="zh-CN" sz="2400" dirty="0" smtClean="0">
                <a:solidFill>
                  <a:srgbClr val="0070C0"/>
                </a:solidFill>
              </a:rPr>
              <a:t> 	null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);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9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199"/>
            <a:ext cx="7556313" cy="42856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创建表（复制现成的表）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用户也可直接复制数据库中已有</a:t>
            </a:r>
            <a:r>
              <a:rPr lang="zh-CN" altLang="en-US" dirty="0" smtClean="0"/>
              <a:t>表的结构和数据来创建表，</a:t>
            </a:r>
            <a:r>
              <a:rPr lang="zh-CN" altLang="en-US" b="1" dirty="0" smtClean="0"/>
              <a:t>语法格式如下：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800" dirty="0"/>
              <a:t>CREATE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TABLE [IF NOT EXISTS] </a:t>
            </a:r>
            <a:r>
              <a:rPr lang="zh-CN" altLang="en-US" sz="1800" dirty="0"/>
              <a:t>表名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[ </a:t>
            </a:r>
            <a:r>
              <a:rPr lang="en-US" altLang="zh-CN" sz="1800" dirty="0"/>
              <a:t>( ) LIKE </a:t>
            </a:r>
            <a:r>
              <a:rPr lang="zh-CN" altLang="en-US" sz="1800" dirty="0"/>
              <a:t>已有表名</a:t>
            </a:r>
            <a:r>
              <a:rPr lang="en-US" sz="1800" dirty="0"/>
              <a:t> </a:t>
            </a:r>
            <a:r>
              <a:rPr lang="en-US" altLang="zh-CN" sz="1800" dirty="0"/>
              <a:t>[ ] </a:t>
            </a:r>
            <a:r>
              <a:rPr lang="en-US" altLang="zh-CN" sz="1800" dirty="0" smtClean="0"/>
              <a:t>]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| </a:t>
            </a:r>
            <a:r>
              <a:rPr lang="en-US" altLang="zh-CN" sz="1800" dirty="0"/>
              <a:t>[AS ( </a:t>
            </a:r>
            <a:r>
              <a:rPr lang="zh-CN" altLang="en-US" sz="1800" dirty="0"/>
              <a:t>表达式 </a:t>
            </a:r>
            <a:r>
              <a:rPr lang="en-US" altLang="zh-CN" sz="1800" dirty="0"/>
              <a:t>)];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1133" y="5156200"/>
            <a:ext cx="772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CREATE  TABLE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student_new</a:t>
            </a:r>
            <a:r>
              <a:rPr lang="en-US" altLang="zh-CN" sz="2400" dirty="0" smtClean="0">
                <a:solidFill>
                  <a:srgbClr val="0070C0"/>
                </a:solidFill>
              </a:rPr>
              <a:t> LIKE student;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0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6666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）创</a:t>
            </a:r>
            <a:r>
              <a:rPr lang="zh-CN" altLang="en-US" b="1" dirty="0" smtClean="0"/>
              <a:t>建</a:t>
            </a:r>
            <a:r>
              <a:rPr lang="en-US" altLang="zh-CN" b="1" dirty="0" smtClean="0"/>
              <a:t>student_copy1</a:t>
            </a:r>
            <a:r>
              <a:rPr lang="zh-CN" altLang="en-US" b="1" dirty="0"/>
              <a:t>表：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CREATE  TABLE student_copy1 </a:t>
            </a:r>
            <a:r>
              <a:rPr lang="en-US" altLang="zh-CN" dirty="0">
                <a:solidFill>
                  <a:srgbClr val="0070C0"/>
                </a:solidFill>
              </a:rPr>
              <a:t>LIKE </a:t>
            </a:r>
            <a:r>
              <a:rPr lang="en-US" altLang="zh-CN" dirty="0" smtClean="0">
                <a:solidFill>
                  <a:srgbClr val="0070C0"/>
                </a:solidFill>
              </a:rPr>
              <a:t>student;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）创</a:t>
            </a:r>
            <a:r>
              <a:rPr lang="zh-CN" altLang="en-US" b="1" dirty="0" smtClean="0"/>
              <a:t>建</a:t>
            </a:r>
            <a:r>
              <a:rPr lang="en-US" altLang="zh-CN" b="1" dirty="0" smtClean="0"/>
              <a:t>student_copy2</a:t>
            </a:r>
            <a:r>
              <a:rPr lang="zh-CN" altLang="en-US" b="1" dirty="0"/>
              <a:t>表：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CREATE </a:t>
            </a:r>
            <a:r>
              <a:rPr lang="en-US" altLang="zh-CN" dirty="0" smtClean="0">
                <a:solidFill>
                  <a:srgbClr val="0070C0"/>
                </a:solidFill>
              </a:rPr>
              <a:t> TABLE student_copy2 </a:t>
            </a:r>
            <a:r>
              <a:rPr lang="en-US" altLang="zh-CN" dirty="0">
                <a:solidFill>
                  <a:srgbClr val="0070C0"/>
                </a:solidFill>
              </a:rPr>
              <a:t>AS </a:t>
            </a:r>
            <a:r>
              <a:rPr lang="en-US" altLang="zh-CN" dirty="0" smtClean="0">
                <a:solidFill>
                  <a:srgbClr val="0070C0"/>
                </a:solidFill>
              </a:rPr>
              <a:t>(SELECT * FROM student);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思考：有何区别？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3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需要删除一个表时可以使用</a:t>
            </a:r>
            <a:r>
              <a:rPr lang="en-US" altLang="zh-CN" dirty="0"/>
              <a:t>DROP TABLE</a:t>
            </a:r>
            <a:r>
              <a:rPr lang="zh-CN" altLang="en-US" dirty="0" smtClean="0"/>
              <a:t>语句</a:t>
            </a:r>
            <a:r>
              <a:rPr lang="zh-CN" altLang="en-US" dirty="0"/>
              <a:t>，</a:t>
            </a:r>
            <a:r>
              <a:rPr lang="zh-CN" altLang="en-US" b="1" dirty="0" smtClean="0"/>
              <a:t>语法格式如下：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DROP </a:t>
            </a:r>
            <a:r>
              <a:rPr lang="en-US" altLang="zh-CN" sz="1800" dirty="0" smtClean="0"/>
              <a:t> TABLE </a:t>
            </a:r>
            <a:r>
              <a:rPr lang="en-US" altLang="zh-CN" sz="1800" dirty="0"/>
              <a:t>[IF EXISTS] </a:t>
            </a:r>
            <a:r>
              <a:rPr lang="zh-CN" altLang="en-US" sz="1800" dirty="0" smtClean="0"/>
              <a:t>表名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.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761" y="4649185"/>
            <a:ext cx="4314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drop table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student_new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show tables;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47333"/>
            <a:ext cx="7556313" cy="22521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修改表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ALTER 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/>
              <a:t>用于更改原有</a:t>
            </a:r>
            <a:r>
              <a:rPr lang="zh-CN" altLang="en-US" dirty="0">
                <a:solidFill>
                  <a:srgbClr val="FF0000"/>
                </a:solidFill>
              </a:rPr>
              <a:t>表的结构</a:t>
            </a:r>
            <a:r>
              <a:rPr lang="zh-CN" altLang="en-US" dirty="0"/>
              <a:t>。例如，可以增加（删减）列、创建（取消）索引、更改原有列的类型、重新命名列或表，还可以更改表的评注和</a:t>
            </a:r>
            <a:r>
              <a:rPr lang="zh-CN" altLang="en-US" dirty="0" smtClean="0"/>
              <a:t>表的类型。</a:t>
            </a:r>
            <a:r>
              <a:rPr lang="zh-CN" altLang="en-US" b="1" dirty="0" smtClean="0"/>
              <a:t>语法格式如下：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800" dirty="0"/>
              <a:t>ALTER [IGNORE] TABLE </a:t>
            </a:r>
            <a:r>
              <a:rPr lang="zh-CN" altLang="en-US" sz="1800" dirty="0" smtClean="0"/>
              <a:t>表名 选项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.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4223547"/>
            <a:ext cx="719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alter table student add column age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</a:rPr>
              <a:t> default 0  after name;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799" y="4806890"/>
            <a:ext cx="6519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alter table student drop column age;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176" y="5511800"/>
            <a:ext cx="6946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smtClean="0">
                <a:solidFill>
                  <a:srgbClr val="0070C0"/>
                </a:solidFill>
              </a:rPr>
              <a:t>alter table student modify column comment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varchar</a:t>
            </a:r>
            <a:r>
              <a:rPr lang="en-US" altLang="zh-CN" sz="2000" dirty="0" smtClean="0">
                <a:solidFill>
                  <a:srgbClr val="0070C0"/>
                </a:solidFill>
              </a:rPr>
              <a:t>(200);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36924"/>
            <a:ext cx="7556313" cy="492990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选项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ADD </a:t>
            </a:r>
            <a:r>
              <a:rPr lang="en-US" altLang="zh-CN" dirty="0"/>
              <a:t>[COLUMN] </a:t>
            </a:r>
            <a:r>
              <a:rPr lang="zh-CN" altLang="en-US" dirty="0"/>
              <a:t>列定义</a:t>
            </a:r>
            <a:r>
              <a:rPr lang="en-US" dirty="0"/>
              <a:t> </a:t>
            </a:r>
            <a:r>
              <a:rPr lang="en-US" altLang="zh-CN" dirty="0"/>
              <a:t>[FIRST | AFTER </a:t>
            </a:r>
            <a:r>
              <a:rPr lang="zh-CN" altLang="en-US" dirty="0"/>
              <a:t>列名</a:t>
            </a:r>
            <a:r>
              <a:rPr lang="en-US" dirty="0"/>
              <a:t> </a:t>
            </a:r>
            <a:r>
              <a:rPr lang="en-US" altLang="zh-CN" dirty="0"/>
              <a:t>] </a:t>
            </a:r>
            <a:r>
              <a:rPr lang="en-US" altLang="zh-CN" dirty="0" smtClean="0"/>
              <a:t>	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/</a:t>
            </a:r>
            <a:r>
              <a:rPr lang="en-US" altLang="zh-CN" dirty="0"/>
              <a:t>*</a:t>
            </a:r>
            <a:r>
              <a:rPr lang="zh-CN" altLang="en-US" dirty="0"/>
              <a:t>添加列</a:t>
            </a:r>
            <a:r>
              <a:rPr lang="en-US" dirty="0"/>
              <a:t>*</a:t>
            </a:r>
            <a:r>
              <a:rPr lang="en-US" altLang="zh-CN" dirty="0"/>
              <a:t>/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ALTER </a:t>
            </a:r>
            <a:r>
              <a:rPr lang="en-US" altLang="zh-CN" dirty="0"/>
              <a:t>[COLUMN] </a:t>
            </a:r>
            <a:r>
              <a:rPr lang="zh-CN" altLang="en-US" dirty="0"/>
              <a:t>列名</a:t>
            </a:r>
            <a:r>
              <a:rPr lang="en-US" altLang="zh-CN" dirty="0"/>
              <a:t>{SET DEFAULT literal | DROP DEFAULT} </a:t>
            </a:r>
          </a:p>
          <a:p>
            <a:pPr marL="0" indent="0">
              <a:buNone/>
            </a:pPr>
            <a:r>
              <a:rPr lang="en-US" altLang="zh-CN" dirty="0" smtClean="0"/>
              <a:t>  						 /</a:t>
            </a:r>
            <a:r>
              <a:rPr lang="en-US" altLang="zh-CN" dirty="0"/>
              <a:t>*</a:t>
            </a:r>
            <a:r>
              <a:rPr lang="zh-CN" altLang="en-US" dirty="0"/>
              <a:t>修改默认值</a:t>
            </a:r>
            <a:r>
              <a:rPr lang="en-US" dirty="0"/>
              <a:t>*</a:t>
            </a:r>
            <a:r>
              <a:rPr lang="en-US" altLang="zh-CN" dirty="0"/>
              <a:t>/                                                             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CHANGE [COLUMN] </a:t>
            </a:r>
            <a:r>
              <a:rPr lang="zh-CN" altLang="en-US" dirty="0" smtClean="0"/>
              <a:t>列名</a:t>
            </a:r>
            <a:r>
              <a:rPr lang="en-US" dirty="0" smtClean="0"/>
              <a:t>  </a:t>
            </a:r>
            <a:r>
              <a:rPr lang="zh-CN" altLang="en-US" dirty="0" smtClean="0"/>
              <a:t>原列名 </a:t>
            </a:r>
            <a:r>
              <a:rPr lang="en-US" altLang="zh-CN" dirty="0" smtClean="0"/>
              <a:t>[FIRST|AFTER 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]  	</a:t>
            </a:r>
          </a:p>
          <a:p>
            <a:pPr marL="0" indent="0">
              <a:buNone/>
            </a:pPr>
            <a:r>
              <a:rPr lang="en-US" altLang="zh-CN" dirty="0" smtClean="0"/>
              <a:t>   						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/>
              <a:t>*</a:t>
            </a:r>
            <a:r>
              <a:rPr lang="zh-CN" altLang="en-US" dirty="0"/>
              <a:t>列名重定义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MODIFY </a:t>
            </a:r>
            <a:r>
              <a:rPr lang="en-US" altLang="zh-CN" dirty="0"/>
              <a:t>[COLUMN] </a:t>
            </a:r>
            <a:r>
              <a:rPr lang="zh-CN" altLang="en-US" dirty="0"/>
              <a:t>列定义</a:t>
            </a:r>
            <a:r>
              <a:rPr lang="en-US" dirty="0"/>
              <a:t> </a:t>
            </a:r>
            <a:r>
              <a:rPr lang="en-US" altLang="zh-CN" dirty="0"/>
              <a:t>[FIRST | AFTER </a:t>
            </a:r>
            <a:r>
              <a:rPr lang="zh-CN" altLang="en-US" dirty="0"/>
              <a:t>列名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/</a:t>
            </a:r>
            <a:r>
              <a:rPr lang="en-US" altLang="zh-CN" dirty="0"/>
              <a:t>*</a:t>
            </a:r>
            <a:r>
              <a:rPr lang="zh-CN" altLang="en-US" dirty="0"/>
              <a:t>修改列数据类型</a:t>
            </a:r>
            <a:r>
              <a:rPr lang="en-US" dirty="0"/>
              <a:t>*</a:t>
            </a:r>
            <a:r>
              <a:rPr lang="en-US" altLang="zh-CN" dirty="0"/>
              <a:t>/                                                           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DROP </a:t>
            </a:r>
            <a:r>
              <a:rPr lang="en-US" altLang="zh-CN" dirty="0"/>
              <a:t>[COLUMN] </a:t>
            </a:r>
            <a:r>
              <a:rPr lang="zh-CN" altLang="en-US" dirty="0"/>
              <a:t>列名</a:t>
            </a:r>
            <a:r>
              <a:rPr lang="en-US" dirty="0"/>
              <a:t>				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/</a:t>
            </a:r>
            <a:r>
              <a:rPr lang="en-US" altLang="zh-CN" dirty="0"/>
              <a:t>*</a:t>
            </a:r>
            <a:r>
              <a:rPr lang="zh-CN" altLang="en-US" dirty="0"/>
              <a:t>删除列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RENAME </a:t>
            </a:r>
            <a:r>
              <a:rPr lang="en-US" altLang="zh-CN" dirty="0"/>
              <a:t>[TO] </a:t>
            </a:r>
            <a:r>
              <a:rPr lang="zh-CN" altLang="en-US" dirty="0"/>
              <a:t>新表名</a:t>
            </a:r>
            <a:r>
              <a:rPr lang="en-US" dirty="0"/>
              <a:t>				</a:t>
            </a:r>
            <a:r>
              <a:rPr lang="en-US" altLang="zh-CN" dirty="0"/>
              <a:t>/*</a:t>
            </a:r>
            <a:r>
              <a:rPr lang="zh-CN" altLang="en-US" dirty="0"/>
              <a:t>重命名该表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</a:t>
            </a:r>
            <a:r>
              <a:rPr lang="zh-CN" altLang="en-US" dirty="0"/>
              <a:t>列名</a:t>
            </a:r>
            <a:r>
              <a:rPr lang="en-US" dirty="0"/>
              <a:t>				</a:t>
            </a:r>
            <a:r>
              <a:rPr lang="en-US" dirty="0" smtClean="0"/>
              <a:t>	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/</a:t>
            </a:r>
            <a:r>
              <a:rPr lang="en-US" altLang="zh-CN" dirty="0"/>
              <a:t>*</a:t>
            </a:r>
            <a:r>
              <a:rPr lang="zh-CN" altLang="en-US" dirty="0"/>
              <a:t>排序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实验一：数据库定义与操作语言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数据库定义与操作语言实验包含</a:t>
            </a:r>
            <a:r>
              <a:rPr lang="en-US" altLang="zh-CN" dirty="0"/>
              <a:t>4</a:t>
            </a:r>
            <a:r>
              <a:rPr lang="zh-CN" altLang="en-US" dirty="0" smtClean="0"/>
              <a:t>个必修实验项目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426176"/>
              </p:ext>
            </p:extLst>
          </p:nvPr>
        </p:nvGraphicFramePr>
        <p:xfrm>
          <a:off x="381000" y="2709863"/>
          <a:ext cx="828516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文档" r:id="rId3" imgW="5603362" imgH="1228476" progId="Word.Document.12">
                  <p:embed/>
                </p:oleObj>
              </mc:Choice>
              <mc:Fallback>
                <p:oleObj name="文档" r:id="rId3" imgW="5603362" imgH="1228476" progId="Word.Document.12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09863"/>
                        <a:ext cx="8285163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52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64267"/>
            <a:ext cx="7556313" cy="43025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例如，在</a:t>
            </a:r>
            <a:r>
              <a:rPr lang="en-US" altLang="zh-CN" dirty="0" smtClean="0"/>
              <a:t>DBST</a:t>
            </a:r>
            <a:r>
              <a:rPr lang="zh-CN" altLang="en-US" dirty="0" smtClean="0"/>
              <a:t>数据库的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</a:t>
            </a:r>
            <a:r>
              <a:rPr lang="zh-CN" altLang="en-US" dirty="0"/>
              <a:t>，增加“奖</a:t>
            </a:r>
            <a:r>
              <a:rPr lang="zh-CN" altLang="en-US" dirty="0" smtClean="0"/>
              <a:t>学金等级</a:t>
            </a:r>
            <a:r>
              <a:rPr lang="en-US" altLang="zh-CN" dirty="0" smtClean="0"/>
              <a:t>(scholarship)</a:t>
            </a:r>
            <a:r>
              <a:rPr lang="zh-CN" altLang="en-US" dirty="0" smtClean="0"/>
              <a:t>”</a:t>
            </a:r>
            <a:r>
              <a:rPr lang="zh-CN" altLang="en-US" dirty="0"/>
              <a:t>一列，并将表中的“姓名”</a:t>
            </a:r>
            <a:r>
              <a:rPr lang="zh-CN" altLang="en-US" dirty="0" smtClean="0"/>
              <a:t>列删除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ALTER TABLE student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ADD scholarship </a:t>
            </a:r>
            <a:r>
              <a:rPr lang="en-US" altLang="zh-CN" dirty="0" err="1" smtClean="0"/>
              <a:t>tinyint</a:t>
            </a:r>
            <a:r>
              <a:rPr lang="en-US" altLang="zh-CN" dirty="0" smtClean="0"/>
              <a:t>(1) </a:t>
            </a:r>
            <a:r>
              <a:rPr lang="en-US" altLang="zh-CN" dirty="0"/>
              <a:t>null,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DROP COLUMN name;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直接修改表名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还可以直接用</a:t>
            </a:r>
            <a:r>
              <a:rPr lang="en-US" altLang="zh-CN" dirty="0"/>
              <a:t>RENAME </a:t>
            </a:r>
            <a:r>
              <a:rPr lang="en-US" altLang="zh-CN" dirty="0" smtClean="0"/>
              <a:t> TABLE</a:t>
            </a:r>
            <a:r>
              <a:rPr lang="zh-CN" altLang="en-US" dirty="0"/>
              <a:t>语句来更改</a:t>
            </a:r>
            <a:r>
              <a:rPr lang="zh-CN" altLang="en-US" dirty="0" smtClean="0"/>
              <a:t>表的名字</a:t>
            </a:r>
            <a:r>
              <a:rPr lang="zh-CN" altLang="en-US" dirty="0"/>
              <a:t>，</a:t>
            </a:r>
            <a:r>
              <a:rPr lang="zh-CN" altLang="en-US" b="1" dirty="0" smtClean="0"/>
              <a:t>语法格式如下：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RENAME </a:t>
            </a:r>
            <a:r>
              <a:rPr lang="en-US" altLang="zh-CN" sz="1800" dirty="0" smtClean="0"/>
              <a:t> TABLE </a:t>
            </a:r>
            <a:r>
              <a:rPr lang="zh-CN" altLang="en-US" sz="1800" dirty="0"/>
              <a:t>老表名</a:t>
            </a:r>
            <a:r>
              <a:rPr lang="en-US" sz="1800" dirty="0"/>
              <a:t> </a:t>
            </a:r>
            <a:r>
              <a:rPr lang="en-US" altLang="zh-CN" sz="1800" dirty="0"/>
              <a:t>TO </a:t>
            </a:r>
            <a:r>
              <a:rPr lang="zh-CN" altLang="en-US" sz="1800" dirty="0"/>
              <a:t>新表名</a:t>
            </a:r>
            <a:r>
              <a:rPr lang="en-US" sz="1800" dirty="0"/>
              <a:t>  </a:t>
            </a:r>
            <a:r>
              <a:rPr lang="en-US" altLang="zh-CN" sz="1800" dirty="0"/>
              <a:t>... 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/>
          </a:p>
          <a:p>
            <a:r>
              <a:rPr lang="zh-CN" altLang="en-US" dirty="0"/>
              <a:t>数据库定义</a:t>
            </a:r>
            <a:endParaRPr lang="en-US" altLang="zh-CN" dirty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建：创建企业员工管理数据库</a:t>
            </a:r>
            <a:r>
              <a:rPr lang="en-US" altLang="zh-CN" dirty="0" smtClean="0"/>
              <a:t>DBEM</a:t>
            </a:r>
            <a:endParaRPr lang="en-US" altLang="zh-CN" dirty="0"/>
          </a:p>
          <a:p>
            <a:pPr lvl="1"/>
            <a:r>
              <a:rPr lang="zh-CN" altLang="en-US" dirty="0" smtClean="0"/>
              <a:t>修改：修改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的某个选项，然后还原</a:t>
            </a:r>
            <a:endParaRPr lang="en-US" altLang="zh-CN" dirty="0"/>
          </a:p>
          <a:p>
            <a:pPr lvl="1"/>
            <a:r>
              <a:rPr lang="zh-CN" altLang="en-US" dirty="0" smtClean="0"/>
              <a:t>删除：创建一个临时数据库</a:t>
            </a:r>
            <a:r>
              <a:rPr lang="en-US" altLang="zh-CN" dirty="0" err="1" smtClean="0"/>
              <a:t>tempDB</a:t>
            </a:r>
            <a:r>
              <a:rPr lang="zh-CN" altLang="en-US" dirty="0" smtClean="0"/>
              <a:t>，然后删除它</a:t>
            </a:r>
            <a:endParaRPr lang="en-US" dirty="0"/>
          </a:p>
          <a:p>
            <a:r>
              <a:rPr lang="zh-CN" altLang="en-US" dirty="0"/>
              <a:t>基本表定义</a:t>
            </a:r>
            <a:endParaRPr lang="en-US" altLang="zh-CN" dirty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建：创建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中的三个基本表</a:t>
            </a:r>
            <a:endParaRPr lang="en-US" altLang="zh-CN" dirty="0"/>
          </a:p>
          <a:p>
            <a:pPr lvl="1"/>
            <a:r>
              <a:rPr lang="zh-CN" altLang="en-US" dirty="0" smtClean="0"/>
              <a:t>修改：自设场景对基本表进行修改，然后还原</a:t>
            </a:r>
            <a:endParaRPr lang="en-US" altLang="zh-CN" dirty="0"/>
          </a:p>
          <a:p>
            <a:pPr lvl="1"/>
            <a:r>
              <a:rPr lang="zh-CN" altLang="en-US" dirty="0" smtClean="0"/>
              <a:t>删除：创建一</a:t>
            </a:r>
            <a:r>
              <a:rPr lang="zh-CN" altLang="en-US" dirty="0" smtClean="0"/>
              <a:t>个临时表</a:t>
            </a:r>
            <a:r>
              <a:rPr lang="en-US" altLang="zh-CN" dirty="0" err="1" smtClean="0"/>
              <a:t>tempTB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然后删除它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7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dirty="0"/>
          </a:p>
          <a:p>
            <a:r>
              <a:rPr lang="zh-CN" altLang="en-US" dirty="0" smtClean="0"/>
              <a:t>思考与练习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数据库存在的情况下，使用</a:t>
            </a:r>
            <a:r>
              <a:rPr lang="en-US" altLang="zh-CN" dirty="0" smtClean="0"/>
              <a:t>CREATE DATABASE</a:t>
            </a:r>
            <a:r>
              <a:rPr lang="zh-CN" altLang="en-US" dirty="0" smtClean="0"/>
              <a:t>语句新建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，查看错误信息，再尝试加上</a:t>
            </a:r>
            <a:r>
              <a:rPr lang="en-US" altLang="zh-CN" dirty="0" smtClean="0"/>
              <a:t>IF NOT EXISTS</a:t>
            </a:r>
            <a:r>
              <a:rPr lang="zh-CN" altLang="en-US" dirty="0" smtClean="0"/>
              <a:t>关键字创建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，看看有什么变化</a:t>
            </a:r>
            <a:endParaRPr lang="en-US" altLang="zh-CN" dirty="0"/>
          </a:p>
          <a:p>
            <a:pPr lvl="1"/>
            <a:r>
              <a:rPr lang="zh-CN" altLang="en-US" dirty="0" smtClean="0"/>
              <a:t>创建一个与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表结构相同的空表</a:t>
            </a:r>
            <a:r>
              <a:rPr lang="en-US" altLang="zh-CN" dirty="0" smtClean="0"/>
              <a:t>employee0</a:t>
            </a:r>
            <a:r>
              <a:rPr lang="zh-CN" altLang="en-US" dirty="0" smtClean="0"/>
              <a:t>，并且要求使用存储引擎为</a:t>
            </a:r>
            <a:r>
              <a:rPr lang="en-US" altLang="zh-CN" dirty="0" err="1" smtClean="0"/>
              <a:t>MyISAM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创建一个基本表的时候，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有何区别？试着对比表数据和表结构</a:t>
            </a:r>
            <a:endParaRPr lang="en-US" altLang="zh-CN" dirty="0" smtClean="0"/>
          </a:p>
          <a:p>
            <a:pPr lvl="1"/>
            <a:r>
              <a:rPr lang="zh-CN" altLang="en-US" dirty="0"/>
              <a:t>（选做）创建实例</a:t>
            </a:r>
            <a:r>
              <a:rPr lang="en-US" altLang="zh-CN" dirty="0"/>
              <a:t>3</a:t>
            </a:r>
            <a:r>
              <a:rPr lang="zh-CN" altLang="en-US" dirty="0"/>
              <a:t>的数据库及其基本表，要求基本</a:t>
            </a:r>
            <a:r>
              <a:rPr lang="zh-CN" altLang="en-US" dirty="0" smtClean="0"/>
              <a:t>表的关系满足实例描述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4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使用实例</a:t>
            </a:r>
            <a:r>
              <a:rPr lang="zh-CN" altLang="zh-CN" dirty="0"/>
              <a:t>2</a:t>
            </a:r>
            <a:r>
              <a:rPr lang="zh-CN" altLang="en-US" dirty="0" smtClean="0"/>
              <a:t>，进行对数据库和基本表的创建、修改、删除等操作，列出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语句以及对结果的验证</a:t>
            </a:r>
            <a:endParaRPr lang="en-US" altLang="zh-CN" dirty="0" smtClean="0"/>
          </a:p>
          <a:p>
            <a:r>
              <a:rPr lang="zh-CN" altLang="en-US" dirty="0" smtClean="0"/>
              <a:t>研究思考问题，进行验证解答并写出实验结果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无法访问数据库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服务是否正确启动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syntax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</a:p>
          <a:p>
            <a:pPr marL="228600" lvl="1" indent="0">
              <a:buNone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语句拼写规则，特别注意标点符号，需要使用英文输入法下的标点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33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 smtClean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一、实验</a:t>
            </a:r>
            <a:r>
              <a:rPr lang="zh-CN" altLang="en-US" dirty="0"/>
              <a:t>目的</a:t>
            </a:r>
            <a:endParaRPr lang="en-US" altLang="zh-CN" dirty="0"/>
          </a:p>
          <a:p>
            <a:r>
              <a:rPr lang="zh-CN" altLang="en-US" dirty="0" smtClean="0"/>
              <a:t>熟悉数据库的数据更新操作，能够使用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语句对数据库进行</a:t>
            </a:r>
            <a:r>
              <a:rPr lang="zh-CN" altLang="en-US" dirty="0" smtClean="0">
                <a:solidFill>
                  <a:srgbClr val="FF0000"/>
                </a:solidFill>
              </a:rPr>
              <a:t>数据的插入、修改、删除</a:t>
            </a:r>
            <a:r>
              <a:rPr lang="zh-CN" altLang="en-US" dirty="0" smtClean="0"/>
              <a:t>等操作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二、实验</a:t>
            </a:r>
            <a:r>
              <a:rPr lang="zh-CN" altLang="en-US" dirty="0"/>
              <a:t>内容</a:t>
            </a:r>
          </a:p>
          <a:p>
            <a:r>
              <a:rPr lang="zh-CN" altLang="en-US" dirty="0" smtClean="0"/>
              <a:t>针对实际数据库设计元组插入、批量插入、修改数据和删除数据等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语句，理解和掌握</a:t>
            </a:r>
            <a:r>
              <a:rPr lang="en-US" altLang="zh-CN" dirty="0" smtClean="0">
                <a:solidFill>
                  <a:srgbClr val="FF0000"/>
                </a:solidFill>
              </a:rPr>
              <a:t>INSERT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UPDATE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zh-CN" altLang="en-US" dirty="0" smtClean="0"/>
              <a:t>等语句语法结构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51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 smtClean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基本表数据记录更新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33564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07" y="1261533"/>
            <a:ext cx="7556313" cy="36406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插入记录（全新记录）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插入一个全新记录到表里面，使用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命令</a:t>
            </a:r>
            <a:r>
              <a:rPr lang="zh-CN" altLang="en-US" dirty="0"/>
              <a:t>，</a:t>
            </a:r>
            <a:r>
              <a:rPr lang="zh-CN" altLang="en-US" b="1" dirty="0" smtClean="0"/>
              <a:t>语法格式如下：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INSERT </a:t>
            </a:r>
            <a:r>
              <a:rPr lang="en-US" altLang="zh-CN" dirty="0"/>
              <a:t>[LOW_PRIORITY | DELAYED | HIGH_PRIORITY] [IGNORE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 </a:t>
            </a:r>
            <a:r>
              <a:rPr lang="zh-CN" altLang="en-US" dirty="0"/>
              <a:t>表名</a:t>
            </a:r>
            <a:r>
              <a:rPr lang="en-US" altLang="ja-JP" dirty="0"/>
              <a:t> </a:t>
            </a:r>
            <a:r>
              <a:rPr lang="en-US" altLang="zh-CN" dirty="0"/>
              <a:t>[(</a:t>
            </a:r>
            <a:r>
              <a:rPr lang="zh-CN" altLang="en-US" dirty="0"/>
              <a:t>列名</a:t>
            </a:r>
            <a:r>
              <a:rPr lang="en-US" altLang="zh-CN" dirty="0"/>
              <a:t>,...)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VALUES </a:t>
            </a:r>
            <a:r>
              <a:rPr lang="en-US" altLang="zh-CN" dirty="0"/>
              <a:t>({</a:t>
            </a:r>
            <a:r>
              <a:rPr lang="en-US" altLang="zh-CN" dirty="0" err="1"/>
              <a:t>expr</a:t>
            </a:r>
            <a:r>
              <a:rPr lang="en-US" altLang="zh-CN" dirty="0"/>
              <a:t> | DEFAULT},...</a:t>
            </a:r>
            <a:r>
              <a:rPr lang="en-US" altLang="zh-CN" dirty="0" smtClean="0"/>
              <a:t>)</a:t>
            </a:r>
            <a:r>
              <a:rPr lang="en-US" altLang="zh-CN" dirty="0"/>
              <a:t>,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| </a:t>
            </a:r>
            <a:r>
              <a:rPr lang="en-US" altLang="zh-CN" dirty="0"/>
              <a:t>SET </a:t>
            </a:r>
            <a:r>
              <a:rPr lang="zh-CN" altLang="en-US" dirty="0"/>
              <a:t>列名</a:t>
            </a:r>
            <a:r>
              <a:rPr lang="en-US" altLang="zh-CN" dirty="0"/>
              <a:t>={</a:t>
            </a:r>
            <a:r>
              <a:rPr lang="en-US" altLang="zh-CN" dirty="0" err="1"/>
              <a:t>expr</a:t>
            </a:r>
            <a:r>
              <a:rPr lang="en-US" altLang="zh-CN" dirty="0"/>
              <a:t> | DEFAULT}, ...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 </a:t>
            </a:r>
            <a:r>
              <a:rPr lang="en-US" altLang="zh-CN" dirty="0"/>
              <a:t>ON DUPLICATE KEY UPDATE </a:t>
            </a:r>
            <a:r>
              <a:rPr lang="zh-CN" altLang="en-US" dirty="0"/>
              <a:t>列名</a:t>
            </a:r>
            <a:r>
              <a:rPr lang="en-US" altLang="zh-CN" dirty="0"/>
              <a:t>=</a:t>
            </a:r>
            <a:r>
              <a:rPr lang="en-US" altLang="zh-CN" dirty="0" err="1"/>
              <a:t>expr</a:t>
            </a:r>
            <a:r>
              <a:rPr lang="en-US" altLang="zh-CN" dirty="0"/>
              <a:t>, ... </a:t>
            </a:r>
            <a:r>
              <a:rPr lang="en-US" altLang="zh-CN" dirty="0" smtClean="0"/>
              <a:t>]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38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8534"/>
            <a:ext cx="7556313" cy="5249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例如，往</a:t>
            </a:r>
            <a:r>
              <a:rPr lang="en-US" altLang="zh-CN" dirty="0" smtClean="0"/>
              <a:t>DBST</a:t>
            </a:r>
            <a:r>
              <a:rPr lang="zh-CN" altLang="en-US" dirty="0" smtClean="0"/>
              <a:t>的表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中插入</a:t>
            </a:r>
            <a:r>
              <a:rPr lang="zh-CN" altLang="en-US" dirty="0" smtClean="0">
                <a:solidFill>
                  <a:srgbClr val="FF0000"/>
                </a:solidFill>
              </a:rPr>
              <a:t>一条记录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" y="2150533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insert into student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values('000001','</a:t>
            </a:r>
            <a:r>
              <a:rPr lang="zh-CN" altLang="en-US" sz="2000" dirty="0">
                <a:solidFill>
                  <a:srgbClr val="0070C0"/>
                </a:solidFill>
              </a:rPr>
              <a:t>小王</a:t>
            </a:r>
            <a:r>
              <a:rPr lang="en-US" altLang="zh-CN" sz="2000" dirty="0">
                <a:solidFill>
                  <a:srgbClr val="0070C0"/>
                </a:solidFill>
              </a:rPr>
              <a:t>','</a:t>
            </a:r>
            <a:r>
              <a:rPr lang="zh-CN" altLang="en-US" sz="2000" dirty="0">
                <a:solidFill>
                  <a:srgbClr val="0070C0"/>
                </a:solidFill>
              </a:rPr>
              <a:t>计算机</a:t>
            </a:r>
            <a:r>
              <a:rPr lang="en-US" altLang="zh-CN" sz="2000" dirty="0">
                <a:solidFill>
                  <a:srgbClr val="0070C0"/>
                </a:solidFill>
              </a:rPr>
              <a:t>',1,'1994-02-10',50, null);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030" y="3821005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000" dirty="0" smtClean="0"/>
              <a:t>insert into student</a:t>
            </a:r>
          </a:p>
          <a:p>
            <a:r>
              <a:rPr lang="en-US" altLang="zh-CN" sz="2000" dirty="0" smtClean="0"/>
              <a:t> values(‘081102’,‘</a:t>
            </a:r>
            <a:r>
              <a:rPr lang="zh-CN" altLang="en-US" sz="2000" dirty="0" smtClean="0"/>
              <a:t>程明</a:t>
            </a:r>
            <a:r>
              <a:rPr lang="en-US" altLang="zh-CN" sz="2000" dirty="0" smtClean="0"/>
              <a:t>’,‘</a:t>
            </a:r>
            <a:r>
              <a:rPr lang="zh-CN" altLang="en-US" sz="2000" dirty="0" smtClean="0"/>
              <a:t>计算机</a:t>
            </a:r>
            <a:r>
              <a:rPr lang="en-US" altLang="zh-CN" sz="2000" dirty="0" smtClean="0"/>
              <a:t>’,1,‘1991-02-1’,50, null), (‘081103’,‘</a:t>
            </a:r>
            <a:r>
              <a:rPr lang="zh-CN" altLang="en-US" sz="2000" dirty="0" smtClean="0"/>
              <a:t>王燕</a:t>
            </a:r>
            <a:r>
              <a:rPr lang="en-US" altLang="zh-CN" sz="2000" dirty="0" smtClean="0"/>
              <a:t>’,‘</a:t>
            </a:r>
            <a:r>
              <a:rPr lang="zh-CN" altLang="en-US" sz="2000" dirty="0" smtClean="0"/>
              <a:t>计算机</a:t>
            </a:r>
            <a:r>
              <a:rPr lang="en-US" altLang="zh-CN" sz="2000" dirty="0" smtClean="0"/>
              <a:t>’,0,‘1989-10-06’,50, null);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48252" y="3296901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往</a:t>
            </a:r>
            <a:r>
              <a:rPr lang="en-US" altLang="zh-CN" dirty="0" smtClean="0"/>
              <a:t>DBST</a:t>
            </a:r>
            <a:r>
              <a:rPr lang="zh-CN" altLang="en-US" dirty="0" smtClean="0"/>
              <a:t>的表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中插入</a:t>
            </a:r>
            <a:r>
              <a:rPr lang="zh-CN" altLang="en-US" dirty="0" smtClean="0">
                <a:solidFill>
                  <a:srgbClr val="FF0000"/>
                </a:solidFill>
              </a:rPr>
              <a:t>多条记录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5049666"/>
            <a:ext cx="4652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往</a:t>
            </a:r>
            <a:r>
              <a:rPr lang="en-US" altLang="zh-CN" dirty="0" smtClean="0"/>
              <a:t>DBST</a:t>
            </a:r>
            <a:r>
              <a:rPr lang="zh-CN" altLang="en-US" dirty="0" smtClean="0"/>
              <a:t>的表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中插入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条记录的部分值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9" name="矩形 8"/>
          <p:cNvSpPr/>
          <p:nvPr/>
        </p:nvSpPr>
        <p:spPr>
          <a:xfrm>
            <a:off x="619030" y="5562125"/>
            <a:ext cx="797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insert into </a:t>
            </a:r>
            <a:r>
              <a:rPr lang="zh-CN" altLang="en-US" dirty="0" smtClean="0"/>
              <a:t>student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studentkey</a:t>
            </a:r>
            <a:r>
              <a:rPr lang="en-US" altLang="zh-CN" dirty="0"/>
              <a:t>, name ,</a:t>
            </a:r>
            <a:r>
              <a:rPr lang="en-US" altLang="zh-CN" dirty="0" err="1"/>
              <a:t>major,birth</a:t>
            </a:r>
            <a:r>
              <a:rPr lang="en-US" altLang="zh-CN" dirty="0"/>
              <a:t>)values('0001','cindy','computer','2000-1-1');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4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</a:t>
            </a:r>
            <a:r>
              <a:rPr lang="zh-CN" altLang="en-US" dirty="0"/>
              <a:t>目的</a:t>
            </a:r>
            <a:endParaRPr lang="en-US" altLang="zh-CN" dirty="0"/>
          </a:p>
          <a:p>
            <a:r>
              <a:rPr lang="zh-CN" altLang="en-US" dirty="0" smtClean="0"/>
              <a:t>理解和掌握数据库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语言，能够熟练使用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语句创建、修改和删除数据库和基本表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二、实验</a:t>
            </a:r>
            <a:r>
              <a:rPr lang="zh-CN" altLang="en-US" dirty="0"/>
              <a:t>内容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语句的语法，特别是各种参数的具体含义和使用方法；使用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zh-CN" altLang="en-US" dirty="0" smtClean="0">
                <a:solidFill>
                  <a:srgbClr val="FF0000"/>
                </a:solidFill>
              </a:rPr>
              <a:t>创建、修改和删除</a:t>
            </a:r>
            <a:r>
              <a:rPr lang="zh-CN" altLang="en-US" dirty="0" smtClean="0"/>
              <a:t>数据库和基本表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423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插入记录（已有记录）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从已有表中选择记录到当前表中，</a:t>
            </a:r>
            <a:r>
              <a:rPr lang="zh-CN" altLang="en-US" b="1" dirty="0" smtClean="0"/>
              <a:t>语法格式如下：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INSERT [LOW_PRIORITY | HIGH_PRIORITY] [IGNORE</a:t>
            </a:r>
            <a:r>
              <a:rPr lang="en-US" altLang="zh-CN" dirty="0" smtClean="0"/>
              <a:t>] [</a:t>
            </a:r>
            <a:r>
              <a:rPr lang="en-US" altLang="zh-CN" dirty="0"/>
              <a:t>INTO] </a:t>
            </a:r>
            <a:r>
              <a:rPr lang="zh-CN" altLang="en-US" dirty="0"/>
              <a:t>表名</a:t>
            </a:r>
            <a:r>
              <a:rPr lang="en-US" altLang="ja-JP" dirty="0"/>
              <a:t> </a:t>
            </a:r>
            <a:r>
              <a:rPr lang="en-US" altLang="zh-CN" dirty="0"/>
              <a:t>[(</a:t>
            </a:r>
            <a:r>
              <a:rPr lang="zh-CN" altLang="en-US" dirty="0"/>
              <a:t>列名</a:t>
            </a:r>
            <a:r>
              <a:rPr lang="en-US" altLang="zh-CN" dirty="0"/>
              <a:t>,...)]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SELECT</a:t>
            </a:r>
            <a:r>
              <a:rPr lang="zh-CN" altLang="en-US" dirty="0"/>
              <a:t>语句</a:t>
            </a:r>
          </a:p>
          <a:p>
            <a:pPr marL="0" indent="0">
              <a:buNone/>
            </a:pPr>
            <a:r>
              <a:rPr lang="en-US" altLang="zh-CN" dirty="0" smtClean="0"/>
              <a:t>[ </a:t>
            </a:r>
            <a:r>
              <a:rPr lang="en-US" altLang="zh-CN" dirty="0"/>
              <a:t>ON DUPLICATE KEY UPDATE </a:t>
            </a:r>
            <a:r>
              <a:rPr lang="zh-CN" altLang="en-US" dirty="0"/>
              <a:t>列名</a:t>
            </a:r>
            <a:r>
              <a:rPr lang="en-US" altLang="zh-CN" dirty="0"/>
              <a:t>=</a:t>
            </a:r>
            <a:r>
              <a:rPr lang="en-US" altLang="zh-CN" dirty="0" err="1"/>
              <a:t>expr</a:t>
            </a:r>
            <a:r>
              <a:rPr lang="en-US" altLang="zh-CN" dirty="0"/>
              <a:t>, ... </a:t>
            </a:r>
            <a:r>
              <a:rPr lang="en-US" altLang="zh-CN" dirty="0" smtClean="0"/>
              <a:t>];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注：若有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冲突，可以用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2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例如，将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表的记录插入到</a:t>
            </a:r>
            <a:r>
              <a:rPr lang="en-US" altLang="zh-CN" dirty="0" smtClean="0"/>
              <a:t>student1</a:t>
            </a:r>
            <a:r>
              <a:rPr lang="zh-CN" altLang="en-US" dirty="0" smtClean="0"/>
              <a:t>表中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8474" y="3170183"/>
            <a:ext cx="49598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create table student1 like student;</a:t>
            </a: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</a:rPr>
              <a:t>INSERT INTO student1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</a:rPr>
              <a:t>SELECT * FROM student;</a:t>
            </a:r>
          </a:p>
          <a:p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修改记录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修改基本表中的记录，使用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命令，</a:t>
            </a:r>
            <a:r>
              <a:rPr lang="zh-CN" altLang="en-US" b="1" dirty="0" smtClean="0"/>
              <a:t>语法格式如下：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UPDATE </a:t>
            </a:r>
            <a:r>
              <a:rPr lang="en-US" altLang="zh-CN" dirty="0"/>
              <a:t>[LOW_PRIORITY] [IGNORE] </a:t>
            </a:r>
            <a:r>
              <a:rPr lang="zh-CN" altLang="en-US" dirty="0" smtClean="0"/>
              <a:t>表名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SET </a:t>
            </a:r>
            <a:r>
              <a:rPr lang="zh-CN" altLang="en-US" dirty="0"/>
              <a:t>列名</a:t>
            </a:r>
            <a:r>
              <a:rPr lang="en-US" altLang="zh-CN" dirty="0"/>
              <a:t>1=expr1 [, </a:t>
            </a:r>
            <a:r>
              <a:rPr lang="zh-CN" altLang="en-US" dirty="0"/>
              <a:t>列名</a:t>
            </a:r>
            <a:r>
              <a:rPr lang="en-US" altLang="zh-CN" dirty="0"/>
              <a:t>2=expr2 ...]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WHERE </a:t>
            </a:r>
            <a:r>
              <a:rPr lang="zh-CN" altLang="en-US" dirty="0"/>
              <a:t>条件</a:t>
            </a:r>
            <a:r>
              <a:rPr lang="en-US" altLang="zh-CN" dirty="0"/>
              <a:t>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ORDER BY ...]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LIMIT </a:t>
            </a:r>
            <a:r>
              <a:rPr lang="en-US" altLang="zh-CN" dirty="0" err="1"/>
              <a:t>row_count</a:t>
            </a:r>
            <a:r>
              <a:rPr lang="en-US" altLang="zh-CN" dirty="0" smtClean="0"/>
              <a:t>]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34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4258733"/>
            <a:ext cx="7556313" cy="4144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例如，将</a:t>
            </a:r>
            <a:r>
              <a:rPr lang="en-US" altLang="zh-CN" dirty="0" smtClean="0"/>
              <a:t>student1</a:t>
            </a:r>
            <a:r>
              <a:rPr lang="zh-CN" altLang="en-US" dirty="0" smtClean="0"/>
              <a:t>表中所有学生的总学分增加</a:t>
            </a:r>
            <a:r>
              <a:rPr lang="en-US" altLang="zh-CN" dirty="0" smtClean="0"/>
              <a:t>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UPDATE student1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SET </a:t>
            </a:r>
            <a:r>
              <a:rPr lang="en-US" altLang="zh-CN" dirty="0" err="1" smtClean="0">
                <a:solidFill>
                  <a:srgbClr val="0070C0"/>
                </a:solidFill>
              </a:rPr>
              <a:t>totalcredit</a:t>
            </a:r>
            <a:r>
              <a:rPr lang="en-US" altLang="zh-CN" dirty="0" smtClean="0">
                <a:solidFill>
                  <a:srgbClr val="0070C0"/>
                </a:solidFill>
              </a:rPr>
              <a:t>=totalcredit+10;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674" y="1498600"/>
            <a:ext cx="7556313" cy="20658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lvl="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例如，将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表中学生号为‘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081101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’的生日改为“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1990-02-10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defTabSz="914400">
              <a:lnSpc>
                <a:spcPct val="150000"/>
              </a:lnSpc>
              <a:spcBef>
                <a:spcPts val="2000"/>
              </a:spcBef>
              <a:buClr>
                <a:schemeClr val="accent1"/>
              </a:buClr>
              <a:buSzPct val="75000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update student1</a:t>
            </a:r>
          </a:p>
          <a:p>
            <a:pPr lvl="0" defTabSz="914400">
              <a:lnSpc>
                <a:spcPct val="150000"/>
              </a:lnSpc>
              <a:spcBef>
                <a:spcPts val="2000"/>
              </a:spcBef>
              <a:buClr>
                <a:schemeClr val="accent1"/>
              </a:buClr>
              <a:buSzPct val="75000"/>
            </a:pPr>
            <a:r>
              <a:rPr lang="en-US" altLang="zh-CN" sz="2000" dirty="0" smtClean="0">
                <a:solidFill>
                  <a:srgbClr val="0070C0"/>
                </a:solidFill>
              </a:rPr>
              <a:t> set birth='1990-02-10' where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sz="2000" dirty="0" smtClean="0">
                <a:solidFill>
                  <a:srgbClr val="0070C0"/>
                </a:solidFill>
              </a:rPr>
              <a:t>='081101';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3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818" y="1261872"/>
            <a:ext cx="7556313" cy="4144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删除记录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删除基本表中的记录，使用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命令，</a:t>
            </a:r>
            <a:r>
              <a:rPr lang="zh-CN" altLang="en-US" b="1" dirty="0" smtClean="0"/>
              <a:t>语法格式如下：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DELETE [LOW_PRIORITY] [QUICK] [IGNORE] FROM </a:t>
            </a:r>
            <a:r>
              <a:rPr lang="zh-CN" altLang="en-US" dirty="0"/>
              <a:t>表名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WHERE </a:t>
            </a:r>
            <a:r>
              <a:rPr lang="zh-CN" altLang="en-US" dirty="0"/>
              <a:t>条件</a:t>
            </a:r>
            <a:r>
              <a:rPr lang="en-US" altLang="zh-CN" dirty="0"/>
              <a:t>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ORDER BY ...]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LIMIT </a:t>
            </a:r>
            <a:r>
              <a:rPr lang="en-US" altLang="zh-CN" dirty="0" err="1"/>
              <a:t>row_count</a:t>
            </a:r>
            <a:r>
              <a:rPr lang="en-US" altLang="zh-CN" dirty="0" smtClean="0"/>
              <a:t>]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注：清除所有记录直接</a:t>
            </a:r>
            <a:r>
              <a:rPr lang="en-US" altLang="zh-CN" dirty="0" smtClean="0"/>
              <a:t>DELETE FROM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r>
              <a:rPr lang="en-US" altLang="zh-CN" dirty="0"/>
              <a:t>TRUNCATE TABLE </a:t>
            </a:r>
            <a:r>
              <a:rPr lang="zh-CN" altLang="en-US" dirty="0" smtClean="0"/>
              <a:t>表名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463" y="5480534"/>
            <a:ext cx="6780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delete from student where  name='</a:t>
            </a:r>
            <a:r>
              <a:rPr lang="zh-CN" altLang="en-US" sz="2800" dirty="0">
                <a:solidFill>
                  <a:srgbClr val="0070C0"/>
                </a:solidFill>
              </a:rPr>
              <a:t>小王</a:t>
            </a:r>
            <a:r>
              <a:rPr lang="en-US" altLang="zh-CN" sz="2800" dirty="0">
                <a:solidFill>
                  <a:srgbClr val="0070C0"/>
                </a:solidFill>
              </a:rPr>
              <a:t>';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081460"/>
            <a:ext cx="9168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70C0"/>
                </a:solidFill>
              </a:rPr>
              <a:t>delete </a:t>
            </a:r>
            <a:r>
              <a:rPr lang="en-US" altLang="zh-CN" sz="2800" dirty="0">
                <a:solidFill>
                  <a:srgbClr val="0070C0"/>
                </a:solidFill>
              </a:rPr>
              <a:t>from student1 limit 2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#</a:t>
            </a:r>
            <a:r>
              <a:rPr lang="zh-CN" altLang="en-US" sz="2800" dirty="0" smtClean="0">
                <a:solidFill>
                  <a:srgbClr val="0070C0"/>
                </a:solidFill>
              </a:rPr>
              <a:t>删除最前面的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条记录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 smtClean="0"/>
          </a:p>
          <a:p>
            <a:r>
              <a:rPr lang="zh-CN" altLang="en-US" dirty="0" smtClean="0"/>
              <a:t>插入记录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数据库的三个基本表中导入实例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的数据记录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中的第一行记录，然后用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语句向表中插入删除掉的数据</a:t>
            </a:r>
            <a:endParaRPr lang="en-US" altLang="zh-CN" dirty="0" smtClean="0"/>
          </a:p>
          <a:p>
            <a:r>
              <a:rPr lang="zh-CN" altLang="en-US" dirty="0" smtClean="0"/>
              <a:t>更新记录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中编号</a:t>
            </a:r>
            <a:r>
              <a:rPr lang="en-US" altLang="zh-CN" dirty="0" smtClean="0"/>
              <a:t>020018</a:t>
            </a:r>
            <a:r>
              <a:rPr lang="zh-CN" altLang="en-US" dirty="0" smtClean="0"/>
              <a:t>的记录的部门号改成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删除记录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中编号为</a:t>
            </a:r>
            <a:r>
              <a:rPr lang="en-US" altLang="zh-CN" dirty="0" smtClean="0"/>
              <a:t>102201</a:t>
            </a:r>
            <a:r>
              <a:rPr lang="zh-CN" altLang="en-US" dirty="0" smtClean="0"/>
              <a:t>的职工信息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删除所有收入大于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的员工信息</a:t>
            </a:r>
          </a:p>
        </p:txBody>
      </p:sp>
    </p:spTree>
    <p:extLst>
      <p:ext uri="{BB962C8B-B14F-4D97-AF65-F5344CB8AC3E}">
        <p14:creationId xmlns:p14="http://schemas.microsoft.com/office/powerpoint/2010/main" val="3858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dirty="0"/>
          </a:p>
          <a:p>
            <a:r>
              <a:rPr lang="zh-CN" altLang="en-US" dirty="0" smtClean="0"/>
              <a:t>思考与练习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INT</a:t>
            </a:r>
            <a:r>
              <a:rPr lang="zh-CN" altLang="en-US" dirty="0" smtClean="0"/>
              <a:t>型的列中插入字符型数据会发生什么情况</a:t>
            </a:r>
            <a:endParaRPr lang="en-US" altLang="zh-CN" dirty="0"/>
          </a:p>
          <a:p>
            <a:pPr lvl="1"/>
            <a:r>
              <a:rPr lang="zh-CN" altLang="en-US" dirty="0" smtClean="0"/>
              <a:t>尝试在基本表中插入两行有相同主键的数据，看看会发生什么情况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语句将实验中所有对表的修改恢复到原来的状态，方便在后面实验中使用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8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/>
              <a:t> 数据更新实验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应用实例</a:t>
            </a:r>
            <a:r>
              <a:rPr lang="zh-CN" altLang="zh-CN" dirty="0"/>
              <a:t>2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语句对基本表进行数据的插入、修改、删除等操作，完成实验任务，列出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语句，并进行验证</a:t>
            </a:r>
            <a:endParaRPr lang="en-US" altLang="zh-CN" dirty="0" smtClean="0"/>
          </a:p>
          <a:p>
            <a:r>
              <a:rPr lang="zh-CN" altLang="en-US" dirty="0"/>
              <a:t>研究思考问题，进行验证解答并写出实验结果</a:t>
            </a:r>
            <a:endParaRPr 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45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833121480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实验一：数据库定义与操作语言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数据库定义与操作语言实验包含</a:t>
            </a:r>
            <a:r>
              <a:rPr lang="en-US" altLang="zh-CN" dirty="0"/>
              <a:t>4</a:t>
            </a:r>
            <a:r>
              <a:rPr lang="zh-CN" altLang="en-US" dirty="0" smtClean="0"/>
              <a:t>个必修实验项目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286121"/>
              </p:ext>
            </p:extLst>
          </p:nvPr>
        </p:nvGraphicFramePr>
        <p:xfrm>
          <a:off x="381000" y="2709863"/>
          <a:ext cx="828516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Document" r:id="rId3" imgW="5604480" imgH="1215720" progId="Word.Document.12">
                  <p:embed/>
                </p:oleObj>
              </mc:Choice>
              <mc:Fallback>
                <p:oleObj name="Document" r:id="rId3" imgW="5604480" imgH="121572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09863"/>
                        <a:ext cx="8285163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5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ea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154459" cy="4144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：学生成绩数据库</a:t>
            </a:r>
            <a:r>
              <a:rPr lang="en-US" altLang="zh-CN" dirty="0" smtClean="0">
                <a:solidFill>
                  <a:srgbClr val="FF0000"/>
                </a:solidFill>
              </a:rPr>
              <a:t>(DBST)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演示用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学生表</a:t>
            </a:r>
            <a:r>
              <a:rPr lang="en-US" altLang="zh-CN" dirty="0" smtClean="0"/>
              <a:t>(student)</a:t>
            </a:r>
            <a:r>
              <a:rPr lang="zh-CN" altLang="en-US" dirty="0" smtClean="0"/>
              <a:t>：学号、姓名、专业、性别、生日、总学分、备注  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条记录）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课程表</a:t>
            </a:r>
            <a:r>
              <a:rPr lang="en-US" altLang="zh-CN" dirty="0" smtClean="0"/>
              <a:t>(course)</a:t>
            </a:r>
            <a:r>
              <a:rPr lang="zh-CN" altLang="en-US" dirty="0" smtClean="0"/>
              <a:t>：课程号、课程名、开课学期、学时、学分  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条记录）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成绩表</a:t>
            </a:r>
            <a:r>
              <a:rPr lang="en-US" altLang="zh-CN" dirty="0" smtClean="0"/>
              <a:t>(score)</a:t>
            </a:r>
            <a:r>
              <a:rPr lang="zh-CN" altLang="en-US" dirty="0" smtClean="0"/>
              <a:t>：学号、课程号、成绩     （</a:t>
            </a:r>
            <a:r>
              <a:rPr lang="en-US" altLang="zh-CN" dirty="0" smtClean="0"/>
              <a:t>42</a:t>
            </a:r>
            <a:r>
              <a:rPr lang="zh-CN" altLang="en-US" dirty="0" smtClean="0"/>
              <a:t>条记录）</a:t>
            </a:r>
            <a:endParaRPr lang="en-US" altLang="zh-CN" dirty="0" smtClean="0"/>
          </a:p>
          <a:p>
            <a:r>
              <a:rPr lang="zh-CN" altLang="en-US" dirty="0" smtClean="0"/>
              <a:t>应用实例</a:t>
            </a:r>
            <a:r>
              <a:rPr lang="zh-CN" altLang="zh-CN" dirty="0"/>
              <a:t>2</a:t>
            </a:r>
            <a:r>
              <a:rPr lang="zh-CN" altLang="en-US" dirty="0" smtClean="0"/>
              <a:t>：企业员工管理数据库</a:t>
            </a:r>
            <a:r>
              <a:rPr lang="en-US" altLang="zh-CN" dirty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DBEM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实验用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员工信息表</a:t>
            </a:r>
            <a:r>
              <a:rPr lang="en-US" altLang="zh-CN" dirty="0" smtClean="0"/>
              <a:t>(employee)</a:t>
            </a:r>
            <a:r>
              <a:rPr lang="zh-CN" altLang="en-US" dirty="0" smtClean="0"/>
              <a:t>：员工编号、</a:t>
            </a:r>
            <a:r>
              <a:rPr lang="zh-CN" altLang="en-US" dirty="0"/>
              <a:t>姓名</a:t>
            </a:r>
            <a:r>
              <a:rPr lang="zh-CN" altLang="en-US" dirty="0" smtClean="0"/>
              <a:t>、学历、生</a:t>
            </a:r>
            <a:r>
              <a:rPr lang="zh-CN" altLang="en-US" dirty="0"/>
              <a:t>日</a:t>
            </a:r>
            <a:r>
              <a:rPr lang="zh-CN" altLang="en-US" dirty="0" smtClean="0"/>
              <a:t>、性别、工作时间、地址、电话号码、员工部门号</a:t>
            </a:r>
            <a:endParaRPr lang="en-US" altLang="zh-CN" dirty="0"/>
          </a:p>
          <a:p>
            <a:pPr lvl="1"/>
            <a:r>
              <a:rPr lang="zh-CN" altLang="en-US" dirty="0" smtClean="0"/>
              <a:t>部门信息表 </a:t>
            </a:r>
            <a:r>
              <a:rPr lang="en-US" altLang="zh-CN" dirty="0" smtClean="0"/>
              <a:t>(department)</a:t>
            </a:r>
            <a:r>
              <a:rPr lang="zh-CN" altLang="en-US" dirty="0" smtClean="0"/>
              <a:t>：部门编号、部门名、备注</a:t>
            </a:r>
            <a:endParaRPr lang="en-US" altLang="zh-CN" dirty="0"/>
          </a:p>
          <a:p>
            <a:pPr lvl="1"/>
            <a:r>
              <a:rPr lang="zh-CN" altLang="en-US" dirty="0" smtClean="0"/>
              <a:t>员工薪水情况表</a:t>
            </a:r>
            <a:r>
              <a:rPr lang="en-US" altLang="zh-CN" dirty="0" smtClean="0"/>
              <a:t>(salary)</a:t>
            </a:r>
            <a:r>
              <a:rPr lang="zh-CN" altLang="en-US" dirty="0" smtClean="0"/>
              <a:t>：员工编号、收入、支出</a:t>
            </a:r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3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</a:t>
            </a:r>
            <a:r>
              <a:rPr lang="zh-CN" altLang="en-US" dirty="0"/>
              <a:t>目的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程序设计基本规范，熟练运用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语句实现</a:t>
            </a:r>
            <a:r>
              <a:rPr lang="zh-CN" altLang="en-US" dirty="0" smtClean="0">
                <a:solidFill>
                  <a:srgbClr val="FF0000"/>
                </a:solidFill>
              </a:rPr>
              <a:t>数据查询</a:t>
            </a:r>
            <a:r>
              <a:rPr lang="zh-CN" altLang="en-US" dirty="0" smtClean="0"/>
              <a:t>，包括</a:t>
            </a:r>
            <a:r>
              <a:rPr lang="zh-CN" altLang="en-US" dirty="0" smtClean="0">
                <a:solidFill>
                  <a:srgbClr val="FF0000"/>
                </a:solidFill>
              </a:rPr>
              <a:t>单表查询、分组统计查询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连接查询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二、实验</a:t>
            </a:r>
            <a:r>
              <a:rPr lang="zh-CN" altLang="en-US" dirty="0"/>
              <a:t>内容</a:t>
            </a:r>
          </a:p>
          <a:p>
            <a:r>
              <a:rPr lang="zh-CN" altLang="en-US" dirty="0" smtClean="0"/>
              <a:t>针对实际数据库设计各种查询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语句、分组统计查询语句，包括单表和多个表的连接查询；按照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程序设计规范写出查询语句，并调试通过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034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选择运算</a:t>
            </a:r>
            <a:r>
              <a:rPr lang="en-US" altLang="zh-CN" dirty="0" smtClean="0"/>
              <a:t>(Selection)</a:t>
            </a:r>
          </a:p>
          <a:p>
            <a:pPr lvl="1"/>
            <a:r>
              <a:rPr lang="zh-CN" altLang="en-US" dirty="0" smtClean="0"/>
              <a:t>投影运算</a:t>
            </a:r>
            <a:r>
              <a:rPr lang="en-US" altLang="zh-CN" dirty="0" smtClean="0"/>
              <a:t>(Projection)</a:t>
            </a:r>
          </a:p>
          <a:p>
            <a:pPr lvl="1"/>
            <a:r>
              <a:rPr lang="zh-CN" altLang="en-US" dirty="0" smtClean="0"/>
              <a:t>连接运算</a:t>
            </a:r>
            <a:r>
              <a:rPr lang="en-US" altLang="zh-CN" dirty="0" smtClean="0"/>
              <a:t>(Join)</a:t>
            </a:r>
          </a:p>
          <a:p>
            <a:pPr lvl="2"/>
            <a:r>
              <a:rPr lang="zh-CN" altLang="en-US" dirty="0" smtClean="0"/>
              <a:t>等值连接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自然连接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80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8533"/>
            <a:ext cx="7556313" cy="5333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 语句，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核心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语法格式如下：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ALL | DISTINCT | DISTINCTROW </a:t>
            </a:r>
            <a:r>
              <a:rPr lang="en-US" altLang="zh-CN" dirty="0" smtClean="0"/>
              <a:t>][</a:t>
            </a:r>
            <a:r>
              <a:rPr lang="en-US" altLang="zh-CN" dirty="0"/>
              <a:t>HIGH_PRIORITY</a:t>
            </a:r>
            <a:r>
              <a:rPr lang="en-US" altLang="zh-CN" dirty="0" smtClean="0"/>
              <a:t>]…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列名表达式 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FROM  </a:t>
            </a:r>
            <a:r>
              <a:rPr lang="en-US" altLang="zh-CN" dirty="0" err="1"/>
              <a:t>table_reference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/>
              <a:t>.. ]	 	 </a:t>
            </a:r>
            <a:r>
              <a:rPr lang="en-US" altLang="zh-CN" dirty="0" smtClean="0"/>
              <a:t>     /*</a:t>
            </a:r>
            <a:r>
              <a:rPr lang="en-US" altLang="zh-CN" dirty="0"/>
              <a:t>FROM</a:t>
            </a:r>
            <a:r>
              <a:rPr lang="zh-CN" altLang="en-US" dirty="0"/>
              <a:t>子句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WHERE </a:t>
            </a:r>
            <a:r>
              <a:rPr lang="zh-CN" altLang="en-US" dirty="0"/>
              <a:t>条件</a:t>
            </a:r>
            <a:r>
              <a:rPr lang="en-US" altLang="zh-CN" dirty="0"/>
              <a:t>]				 </a:t>
            </a:r>
            <a:r>
              <a:rPr lang="en-US" altLang="zh-CN" dirty="0" smtClean="0"/>
              <a:t>    /*</a:t>
            </a:r>
            <a:r>
              <a:rPr lang="en-US" altLang="zh-CN" dirty="0"/>
              <a:t>WHERE</a:t>
            </a:r>
            <a:r>
              <a:rPr lang="zh-CN" altLang="en-US" dirty="0"/>
              <a:t>子句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GROUP BY {</a:t>
            </a:r>
            <a:r>
              <a:rPr lang="zh-CN" altLang="en-US" dirty="0"/>
              <a:t>列名</a:t>
            </a:r>
            <a:r>
              <a:rPr lang="en-US" altLang="zh-CN" dirty="0"/>
              <a:t>| </a:t>
            </a:r>
            <a:r>
              <a:rPr lang="zh-CN" altLang="en-US" dirty="0"/>
              <a:t>表达式</a:t>
            </a:r>
            <a:r>
              <a:rPr lang="en-US" dirty="0"/>
              <a:t> </a:t>
            </a:r>
            <a:r>
              <a:rPr lang="en-US" altLang="zh-CN" dirty="0"/>
              <a:t>| position} [ASC | DESC], ... [WITH ROLLUP]]	                                                 					</a:t>
            </a:r>
            <a:r>
              <a:rPr lang="zh-CN" altLang="zh-CN" dirty="0"/>
              <a:t> 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/*</a:t>
            </a:r>
            <a:r>
              <a:rPr lang="en-US" altLang="zh-CN" dirty="0"/>
              <a:t>GROUP BY</a:t>
            </a:r>
            <a:r>
              <a:rPr lang="zh-CN" altLang="en-US" dirty="0"/>
              <a:t>子句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HAVING </a:t>
            </a:r>
            <a:r>
              <a:rPr lang="zh-CN" altLang="en-US" dirty="0"/>
              <a:t>条件</a:t>
            </a:r>
            <a:r>
              <a:rPr lang="en-US" altLang="zh-CN" dirty="0"/>
              <a:t>]		 </a:t>
            </a:r>
            <a:r>
              <a:rPr lang="en-US" altLang="zh-CN" dirty="0" smtClean="0"/>
              <a:t>                 /*</a:t>
            </a:r>
            <a:r>
              <a:rPr lang="en-US" altLang="zh-CN" dirty="0"/>
              <a:t>HAVING </a:t>
            </a:r>
            <a:r>
              <a:rPr lang="zh-CN" altLang="en-US" dirty="0"/>
              <a:t>子句</a:t>
            </a:r>
            <a:r>
              <a:rPr lang="en-US" dirty="0"/>
              <a:t>*</a:t>
            </a:r>
            <a:r>
              <a:rPr lang="en-US" altLang="zh-CN" dirty="0"/>
              <a:t>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ORDER BY {</a:t>
            </a:r>
            <a:r>
              <a:rPr lang="zh-CN" altLang="en-US" dirty="0"/>
              <a:t>列名</a:t>
            </a:r>
            <a:r>
              <a:rPr lang="en-US" dirty="0"/>
              <a:t> </a:t>
            </a:r>
            <a:r>
              <a:rPr lang="en-US" altLang="zh-CN" dirty="0"/>
              <a:t>| </a:t>
            </a:r>
            <a:r>
              <a:rPr lang="zh-CN" altLang="en-US" dirty="0"/>
              <a:t>表达式 </a:t>
            </a:r>
            <a:r>
              <a:rPr lang="en-US" altLang="zh-CN" dirty="0"/>
              <a:t>| position} [ASC | DESC] , ...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/</a:t>
            </a:r>
            <a:r>
              <a:rPr lang="en-US" altLang="zh-CN" dirty="0"/>
              <a:t>*ORDER BY</a:t>
            </a:r>
            <a:r>
              <a:rPr lang="zh-CN" altLang="en-US" dirty="0"/>
              <a:t>子句</a:t>
            </a:r>
            <a:r>
              <a:rPr lang="en-US" dirty="0"/>
              <a:t>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[LIMIT {[offset,] </a:t>
            </a:r>
            <a:r>
              <a:rPr lang="en-US" dirty="0" err="1" smtClean="0"/>
              <a:t>row_count|row_count</a:t>
            </a:r>
            <a:r>
              <a:rPr lang="en-US" dirty="0" smtClean="0"/>
              <a:t> OFFSET offset}];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         </a:t>
            </a:r>
            <a:r>
              <a:rPr lang="en-US" dirty="0" smtClean="0"/>
              <a:t>           /*LIMIT</a:t>
            </a:r>
            <a:r>
              <a:rPr lang="zh-CN" altLang="en-US" dirty="0" smtClean="0"/>
              <a:t>子句</a:t>
            </a:r>
            <a:r>
              <a:rPr lang="en-US" altLang="zh-CN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5" y="1395401"/>
            <a:ext cx="8630285" cy="224366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单表查询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，查询</a:t>
            </a:r>
            <a:r>
              <a:rPr lang="en-US" altLang="zh-CN" dirty="0" smtClean="0"/>
              <a:t>DBST</a:t>
            </a:r>
            <a:r>
              <a:rPr lang="zh-CN" altLang="en-US" dirty="0" smtClean="0"/>
              <a:t>数据库的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表中各个同学的姓名、专业名和总学分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name, major, </a:t>
            </a:r>
            <a:r>
              <a:rPr lang="en-US" altLang="zh-CN" dirty="0" err="1" smtClean="0">
                <a:solidFill>
                  <a:srgbClr val="0070C0"/>
                </a:solidFill>
              </a:rPr>
              <a:t>totalcredit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FROM student;</a:t>
            </a:r>
          </a:p>
        </p:txBody>
      </p:sp>
      <p:sp>
        <p:nvSpPr>
          <p:cNvPr id="4" name="矩形 3"/>
          <p:cNvSpPr/>
          <p:nvPr/>
        </p:nvSpPr>
        <p:spPr>
          <a:xfrm>
            <a:off x="178234" y="3371835"/>
            <a:ext cx="8196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、查询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表中不同的专业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select </a:t>
            </a:r>
            <a:r>
              <a:rPr lang="en-US" altLang="zh-CN" sz="2400" dirty="0" smtClean="0">
                <a:solidFill>
                  <a:srgbClr val="FF0000"/>
                </a:solidFill>
              </a:rPr>
              <a:t>distinct</a:t>
            </a:r>
            <a:r>
              <a:rPr lang="en-US" altLang="zh-CN" sz="2400" dirty="0" smtClean="0">
                <a:solidFill>
                  <a:srgbClr val="0070C0"/>
                </a:solidFill>
              </a:rPr>
              <a:t> major from student;    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去除重复记录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9875" y="5772848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Select</a:t>
            </a:r>
            <a:r>
              <a:rPr lang="zh-CN" altLang="en-US" sz="2000" dirty="0" smtClean="0"/>
              <a:t>可以进行简单运算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78234" y="4582847"/>
            <a:ext cx="8582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、模式匹配，</a:t>
            </a:r>
            <a:r>
              <a:rPr lang="zh-CN" altLang="en-US" dirty="0"/>
              <a:t>查找所有姓“王”的学生学号、姓名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en-US" altLang="zh-CN" dirty="0" err="1">
                <a:solidFill>
                  <a:srgbClr val="0070C0"/>
                </a:solidFill>
              </a:rPr>
              <a:t>studentkey</a:t>
            </a:r>
            <a:r>
              <a:rPr lang="en-US" altLang="zh-CN" dirty="0">
                <a:solidFill>
                  <a:srgbClr val="0070C0"/>
                </a:solidFill>
              </a:rPr>
              <a:t>, name FROM student WHERE name LIKE '</a:t>
            </a:r>
            <a:r>
              <a:rPr lang="zh-CN" altLang="en-US" dirty="0">
                <a:solidFill>
                  <a:srgbClr val="0070C0"/>
                </a:solidFill>
              </a:rPr>
              <a:t>王</a:t>
            </a:r>
            <a:r>
              <a:rPr lang="en-US" altLang="zh-CN" dirty="0">
                <a:solidFill>
                  <a:srgbClr val="0070C0"/>
                </a:solidFill>
              </a:rPr>
              <a:t>%';</a:t>
            </a:r>
          </a:p>
        </p:txBody>
      </p:sp>
    </p:spTree>
    <p:extLst>
      <p:ext uri="{BB962C8B-B14F-4D97-AF65-F5344CB8AC3E}">
        <p14:creationId xmlns:p14="http://schemas.microsoft.com/office/powerpoint/2010/main" val="1272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403654"/>
            <a:ext cx="7556313" cy="4737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聚合</a:t>
            </a:r>
            <a:r>
              <a:rPr lang="zh-CN" altLang="en-US" sz="2400" dirty="0"/>
              <a:t>函数，用在</a:t>
            </a:r>
            <a:r>
              <a:rPr lang="zh-CN" altLang="en-US" sz="2400" dirty="0">
                <a:solidFill>
                  <a:srgbClr val="FF0000"/>
                </a:solidFill>
              </a:rPr>
              <a:t>列名表达式</a:t>
            </a:r>
            <a:r>
              <a:rPr lang="zh-CN" altLang="en-US" sz="2400" dirty="0" smtClean="0"/>
              <a:t>里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26738"/>
              </p:ext>
            </p:extLst>
          </p:nvPr>
        </p:nvGraphicFramePr>
        <p:xfrm>
          <a:off x="376554" y="2330768"/>
          <a:ext cx="8389494" cy="3996924"/>
        </p:xfrm>
        <a:graphic>
          <a:graphicData uri="http://schemas.openxmlformats.org/drawingml/2006/table">
            <a:tbl>
              <a:tblPr/>
              <a:tblGrid>
                <a:gridCol w="267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7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函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 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数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 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名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COUNT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求组中项数，返回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int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类型整数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MAX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求最大值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MIN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求最小值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SUM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返回表达式中所有值的和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AVG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求组中值的平均值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STD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或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STDDEV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返回给定表达式中所有值的标准差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VARIANCE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返回给定表达式中所有值的方差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GROUP_CONCAT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返回由属于一组的列值连接组合而成的结果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BIT_AND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逻辑或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BIT_OR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逻辑与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BIT_XOR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逻辑异或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8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08" y="-210173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08" y="1080386"/>
            <a:ext cx="8721725" cy="49163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4</a:t>
            </a:r>
            <a:r>
              <a:rPr lang="zh-CN" altLang="en-US" dirty="0" smtClean="0"/>
              <a:t>，聚合函数，查询</a:t>
            </a:r>
            <a:r>
              <a:rPr lang="en-US" altLang="zh-CN" dirty="0" smtClean="0">
                <a:solidFill>
                  <a:srgbClr val="00B050"/>
                </a:solidFill>
              </a:rPr>
              <a:t>student</a:t>
            </a:r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 smtClean="0"/>
              <a:t>中学生总人数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count(*) from student;</a:t>
            </a:r>
          </a:p>
          <a:p>
            <a:pPr marL="0" indent="0">
              <a:buNone/>
            </a:pPr>
            <a:r>
              <a:rPr lang="en-US" altLang="zh-CN" dirty="0" smtClean="0"/>
              <a:t>SELECT count(*) AS ‘total student number’ FROM student;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>
                <a:solidFill>
                  <a:srgbClr val="FF0000"/>
                </a:solidFill>
              </a:rPr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studentkey</a:t>
            </a:r>
            <a:r>
              <a:rPr lang="en-US" altLang="zh-CN" dirty="0"/>
              <a:t>,',',name) as </a:t>
            </a:r>
            <a:r>
              <a:rPr lang="en-US" altLang="zh-CN" dirty="0" err="1"/>
              <a:t>stu_info</a:t>
            </a:r>
            <a:r>
              <a:rPr lang="en-US" altLang="zh-CN" dirty="0"/>
              <a:t> from student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sz="800" dirty="0" smtClean="0"/>
          </a:p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，聚合函数，查询</a:t>
            </a:r>
            <a:r>
              <a:rPr lang="en-US" altLang="zh-CN" dirty="0" smtClean="0">
                <a:solidFill>
                  <a:srgbClr val="00B050"/>
                </a:solidFill>
              </a:rPr>
              <a:t>score</a:t>
            </a:r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 smtClean="0"/>
              <a:t>中选修</a:t>
            </a:r>
            <a:r>
              <a:rPr lang="en-US" altLang="zh-CN" dirty="0" smtClean="0"/>
              <a:t>101</a:t>
            </a:r>
            <a:r>
              <a:rPr lang="zh-CN" altLang="en-US" dirty="0" smtClean="0"/>
              <a:t>课程的学生的最高分和最低分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max(result), min(result) FROM score WHERE </a:t>
            </a:r>
            <a:r>
              <a:rPr lang="en-US" altLang="zh-CN" dirty="0" err="1" smtClean="0">
                <a:solidFill>
                  <a:srgbClr val="0070C0"/>
                </a:solidFill>
              </a:rPr>
              <a:t>coursekey</a:t>
            </a:r>
            <a:r>
              <a:rPr lang="en-US" altLang="zh-CN" dirty="0" smtClean="0">
                <a:solidFill>
                  <a:srgbClr val="0070C0"/>
                </a:solidFill>
              </a:rPr>
              <a:t>=‘101’;</a:t>
            </a:r>
          </a:p>
          <a:p>
            <a:pPr marL="0" indent="0">
              <a:buNone/>
            </a:pPr>
            <a:endParaRPr lang="en-US" altLang="zh-CN" sz="9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例</a:t>
            </a:r>
            <a:r>
              <a:rPr lang="en-US" altLang="zh-CN" dirty="0"/>
              <a:t>6</a:t>
            </a:r>
            <a:r>
              <a:rPr lang="zh-CN" altLang="en-US" dirty="0" smtClean="0"/>
              <a:t>，聚合函数，查询</a:t>
            </a:r>
            <a:r>
              <a:rPr lang="en-US" altLang="zh-CN" dirty="0" smtClean="0">
                <a:solidFill>
                  <a:srgbClr val="00B050"/>
                </a:solidFill>
              </a:rPr>
              <a:t>score</a:t>
            </a:r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 smtClean="0"/>
              <a:t>中选修</a:t>
            </a:r>
            <a:r>
              <a:rPr lang="en-US" altLang="zh-CN" dirty="0" smtClean="0"/>
              <a:t>101</a:t>
            </a:r>
            <a:r>
              <a:rPr lang="zh-CN" altLang="en-US" dirty="0" smtClean="0"/>
              <a:t>课程的学生的平均成绩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(result) FROM score WHERE </a:t>
            </a:r>
            <a:r>
              <a:rPr lang="en-US" altLang="zh-CN" dirty="0" err="1" smtClean="0"/>
              <a:t>coursekey</a:t>
            </a:r>
            <a:r>
              <a:rPr lang="en-US" altLang="zh-CN" dirty="0" smtClean="0"/>
              <a:t>=‘101’;</a:t>
            </a:r>
          </a:p>
        </p:txBody>
      </p:sp>
    </p:spTree>
    <p:extLst>
      <p:ext uri="{BB962C8B-B14F-4D97-AF65-F5344CB8AC3E}">
        <p14:creationId xmlns:p14="http://schemas.microsoft.com/office/powerpoint/2010/main" val="1272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8534"/>
            <a:ext cx="7556313" cy="4927206"/>
          </a:xfrm>
        </p:spPr>
        <p:txBody>
          <a:bodyPr>
            <a:normAutofit/>
          </a:bodyPr>
          <a:lstStyle/>
          <a:p>
            <a:pPr lvl="0">
              <a:buClr>
                <a:srgbClr val="663366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分组统计</a:t>
            </a:r>
            <a:r>
              <a:rPr lang="zh-CN" altLang="en-US" sz="2400" dirty="0" smtClean="0">
                <a:solidFill>
                  <a:srgbClr val="FF0000"/>
                </a:solidFill>
              </a:rPr>
              <a:t>查询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/>
              <a:t>7</a:t>
            </a:r>
            <a:r>
              <a:rPr lang="zh-CN" altLang="en-US" dirty="0" smtClean="0"/>
              <a:t>，聚合函数 ，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子句，求</a:t>
            </a:r>
            <a:r>
              <a:rPr lang="en-US" altLang="zh-CN" dirty="0" smtClean="0">
                <a:solidFill>
                  <a:srgbClr val="00B050"/>
                </a:solidFill>
              </a:rPr>
              <a:t>student</a:t>
            </a:r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 smtClean="0"/>
              <a:t>中各专业的学生数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major, count(*) AS ‘</a:t>
            </a:r>
            <a:r>
              <a:rPr lang="en-US" altLang="zh-CN" dirty="0" err="1" smtClean="0">
                <a:solidFill>
                  <a:srgbClr val="0070C0"/>
                </a:solidFill>
              </a:rPr>
              <a:t>num_student</a:t>
            </a:r>
            <a:r>
              <a:rPr lang="en-US" altLang="zh-CN" dirty="0" smtClean="0">
                <a:solidFill>
                  <a:srgbClr val="0070C0"/>
                </a:solidFill>
              </a:rPr>
              <a:t>’ FROM student GROUP BY major;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例</a:t>
            </a:r>
            <a:r>
              <a:rPr lang="en-US" altLang="zh-CN" dirty="0"/>
              <a:t>8</a:t>
            </a:r>
            <a:r>
              <a:rPr lang="zh-CN" altLang="en-US" dirty="0" smtClean="0"/>
              <a:t>，查找</a:t>
            </a:r>
            <a:r>
              <a:rPr lang="en-US" altLang="zh-CN" dirty="0" smtClean="0">
                <a:solidFill>
                  <a:srgbClr val="00B050"/>
                </a:solidFill>
              </a:rPr>
              <a:t>score</a:t>
            </a:r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 smtClean="0"/>
              <a:t>中平均成绩在</a:t>
            </a:r>
            <a:r>
              <a:rPr lang="zh-CN" altLang="zh-CN" dirty="0" smtClean="0"/>
              <a:t>8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分以上的学生的学号和平均成绩（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HAVING</a:t>
            </a:r>
            <a:r>
              <a:rPr lang="zh-CN" altLang="en-US" dirty="0" smtClean="0">
                <a:solidFill>
                  <a:srgbClr val="FF0000"/>
                </a:solidFill>
              </a:rPr>
              <a:t>子句</a:t>
            </a:r>
            <a:r>
              <a:rPr lang="zh-CN" altLang="en-US" dirty="0">
                <a:solidFill>
                  <a:srgbClr val="FF0000"/>
                </a:solidFill>
              </a:rPr>
              <a:t>对分类后的结果再进行条件过滤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avg</a:t>
            </a:r>
            <a:r>
              <a:rPr lang="en-US" altLang="zh-CN" dirty="0" smtClean="0">
                <a:solidFill>
                  <a:srgbClr val="0070C0"/>
                </a:solidFill>
              </a:rPr>
              <a:t>(result) FROM score GROUP BY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dirty="0" smtClean="0">
                <a:solidFill>
                  <a:srgbClr val="0070C0"/>
                </a:solidFill>
              </a:rPr>
              <a:t> HAVING </a:t>
            </a:r>
            <a:r>
              <a:rPr lang="en-US" altLang="zh-CN" dirty="0" err="1" smtClean="0">
                <a:solidFill>
                  <a:srgbClr val="0070C0"/>
                </a:solidFill>
              </a:rPr>
              <a:t>avg</a:t>
            </a:r>
            <a:r>
              <a:rPr lang="en-US" altLang="zh-CN" dirty="0" smtClean="0">
                <a:solidFill>
                  <a:srgbClr val="0070C0"/>
                </a:solidFill>
              </a:rPr>
              <a:t>(result)&gt;=85;</a:t>
            </a:r>
          </a:p>
        </p:txBody>
      </p:sp>
    </p:spTree>
    <p:extLst>
      <p:ext uri="{BB962C8B-B14F-4D97-AF65-F5344CB8AC3E}">
        <p14:creationId xmlns:p14="http://schemas.microsoft.com/office/powerpoint/2010/main" val="6828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3" y="4465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19" y="676153"/>
            <a:ext cx="7556313" cy="4927206"/>
          </a:xfrm>
        </p:spPr>
        <p:txBody>
          <a:bodyPr>
            <a:normAutofit/>
          </a:bodyPr>
          <a:lstStyle/>
          <a:p>
            <a:pPr lvl="0">
              <a:buClr>
                <a:srgbClr val="663366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分组统计</a:t>
            </a:r>
            <a:r>
              <a:rPr lang="zh-CN" altLang="en-US" sz="2400" dirty="0" smtClean="0">
                <a:solidFill>
                  <a:srgbClr val="FF0000"/>
                </a:solidFill>
              </a:rPr>
              <a:t>查询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/>
              <a:t>9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group_concat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把每个学生的成绩列出来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SELECT </a:t>
            </a:r>
            <a:r>
              <a:rPr lang="en-US" altLang="zh-CN" dirty="0" err="1">
                <a:solidFill>
                  <a:schemeClr val="tx1"/>
                </a:solidFill>
              </a:rPr>
              <a:t>studentkey,group_concat</a:t>
            </a:r>
            <a:r>
              <a:rPr lang="en-US" altLang="zh-CN" dirty="0">
                <a:solidFill>
                  <a:schemeClr val="tx1"/>
                </a:solidFill>
              </a:rPr>
              <a:t>(result) </a:t>
            </a:r>
            <a:r>
              <a:rPr lang="en-US" altLang="zh-CN" dirty="0" smtClean="0">
                <a:solidFill>
                  <a:schemeClr val="tx1"/>
                </a:solidFill>
              </a:rPr>
              <a:t>FROM </a:t>
            </a:r>
            <a:r>
              <a:rPr lang="en-US" altLang="zh-CN" dirty="0">
                <a:solidFill>
                  <a:schemeClr val="tx1"/>
                </a:solidFill>
              </a:rPr>
              <a:t>score </a:t>
            </a:r>
            <a:r>
              <a:rPr lang="en-US" altLang="zh-CN" dirty="0" smtClean="0">
                <a:solidFill>
                  <a:schemeClr val="tx1"/>
                </a:solidFill>
              </a:rPr>
              <a:t>GROUP BY </a:t>
            </a:r>
            <a:r>
              <a:rPr lang="en-US" altLang="zh-CN" dirty="0" err="1" smtClean="0">
                <a:solidFill>
                  <a:schemeClr val="tx1"/>
                </a:solidFill>
              </a:rPr>
              <a:t>studentkey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57" y="2416913"/>
            <a:ext cx="5870541" cy="41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8534"/>
            <a:ext cx="7556313" cy="47376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子句，把</a:t>
            </a:r>
            <a:r>
              <a:rPr lang="en-US" altLang="zh-CN" dirty="0" smtClean="0">
                <a:solidFill>
                  <a:srgbClr val="00B050"/>
                </a:solidFill>
              </a:rPr>
              <a:t>student</a:t>
            </a:r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 smtClean="0"/>
              <a:t>中通信工程专业的学生按出生日期排序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dirty="0" smtClean="0">
                <a:solidFill>
                  <a:srgbClr val="0070C0"/>
                </a:solidFill>
              </a:rPr>
              <a:t>, name, major, birth FROM student WHERE major=‘</a:t>
            </a:r>
            <a:r>
              <a:rPr lang="zh-CN" altLang="en-US" dirty="0" smtClean="0">
                <a:solidFill>
                  <a:srgbClr val="0070C0"/>
                </a:solidFill>
              </a:rPr>
              <a:t>通信工程</a:t>
            </a:r>
            <a:r>
              <a:rPr lang="en-US" altLang="zh-CN" dirty="0" smtClean="0">
                <a:solidFill>
                  <a:srgbClr val="0070C0"/>
                </a:solidFill>
              </a:rPr>
              <a:t>’ ORDER BY birth;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子句，查找</a:t>
            </a:r>
            <a:r>
              <a:rPr lang="en-US" altLang="zh-CN" dirty="0" smtClean="0">
                <a:solidFill>
                  <a:srgbClr val="00B050"/>
                </a:solidFill>
              </a:rPr>
              <a:t>student</a:t>
            </a:r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 smtClean="0"/>
              <a:t>中从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学生开始的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名学生信息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dirty="0" smtClean="0">
                <a:solidFill>
                  <a:srgbClr val="0070C0"/>
                </a:solidFill>
              </a:rPr>
              <a:t>, name, major, birth FROM student ORDER BY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dirty="0" smtClean="0">
                <a:solidFill>
                  <a:srgbClr val="0070C0"/>
                </a:solidFill>
              </a:rPr>
              <a:t> LIMIT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0070C0"/>
                </a:solidFill>
              </a:rPr>
              <a:t>, 5;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28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880533"/>
            <a:ext cx="8645525" cy="2641601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多表数据查询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）连接查询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等值连接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dirty="0" smtClean="0"/>
              <a:t>仅选出两张表中</a:t>
            </a:r>
            <a:r>
              <a:rPr lang="zh-CN" altLang="en-US" sz="2400" dirty="0" smtClean="0">
                <a:solidFill>
                  <a:srgbClr val="FF0000"/>
                </a:solidFill>
              </a:rPr>
              <a:t>互相匹配</a:t>
            </a:r>
            <a:r>
              <a:rPr lang="zh-CN" altLang="en-US" sz="2400" dirty="0" smtClean="0"/>
              <a:t>的记录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where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course.coursekey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score.coursekey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474" y="3939356"/>
            <a:ext cx="7758453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spcBef>
                <a:spcPts val="2000"/>
              </a:spcBef>
              <a:buClr>
                <a:srgbClr val="663366"/>
              </a:buClr>
              <a:buSzPct val="7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例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，全连接，查找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DBST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中所有学生选过的课程名和课程号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 defTabSz="914400">
              <a:spcBef>
                <a:spcPts val="2000"/>
              </a:spcBef>
              <a:buClr>
                <a:srgbClr val="663366"/>
              </a:buClr>
              <a:buSzPct val="75000"/>
            </a:pPr>
            <a:r>
              <a:rPr lang="en-US" altLang="zh-CN" sz="2000" dirty="0" smtClean="0">
                <a:solidFill>
                  <a:srgbClr val="0070C0"/>
                </a:solidFill>
              </a:rPr>
              <a:t>SELECT DISTINCT name,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score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.coursekey</a:t>
            </a:r>
            <a:r>
              <a:rPr lang="en-US" altLang="zh-CN" sz="2000" dirty="0" smtClean="0">
                <a:solidFill>
                  <a:srgbClr val="0070C0"/>
                </a:solidFill>
              </a:rPr>
              <a:t> FROM course, score WHERE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course.coursekey</a:t>
            </a:r>
            <a:r>
              <a:rPr lang="en-US" altLang="zh-CN" sz="2000" dirty="0" smtClean="0">
                <a:solidFill>
                  <a:srgbClr val="0070C0"/>
                </a:solidFill>
              </a:rPr>
              <a:t>=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score.coursekey</a:t>
            </a:r>
            <a:r>
              <a:rPr lang="en-US" altLang="zh-CN" sz="2000" dirty="0" smtClean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135467"/>
            <a:ext cx="7556313" cy="74506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ea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8154459" cy="31516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个表的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r>
              <a:rPr lang="en-US" altLang="zh-CN" dirty="0" smtClean="0"/>
              <a:t>2.docx——</a:t>
            </a:r>
            <a:r>
              <a:rPr lang="zh-CN" altLang="en-US" dirty="0" smtClean="0"/>
              <a:t>给出了代码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）如何创建</a:t>
            </a:r>
            <a:r>
              <a:rPr lang="en-US" altLang="zh-CN" dirty="0" err="1" smtClean="0"/>
              <a:t>dbem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）如何创建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）如何把数据导入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个表中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185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" y="73387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93" y="2576634"/>
            <a:ext cx="8138542" cy="393018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连接，查找选修了</a:t>
            </a:r>
            <a:r>
              <a:rPr lang="en-US" altLang="zh-CN" dirty="0" smtClean="0"/>
              <a:t>206</a:t>
            </a:r>
            <a:r>
              <a:rPr lang="zh-CN" altLang="en-US" dirty="0" smtClean="0"/>
              <a:t>课程且成绩在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分以上的学生姓名及成绩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name, result FROM student JOIN score ON </a:t>
            </a:r>
            <a:r>
              <a:rPr lang="en-US" altLang="zh-CN" dirty="0" err="1"/>
              <a:t>student.studentkey</a:t>
            </a:r>
            <a:r>
              <a:rPr lang="en-US" altLang="zh-CN" dirty="0"/>
              <a:t>=</a:t>
            </a:r>
            <a:r>
              <a:rPr lang="en-US" altLang="zh-CN" dirty="0" err="1"/>
              <a:t>score.studentkey</a:t>
            </a:r>
            <a:r>
              <a:rPr lang="en-US" altLang="zh-CN" dirty="0"/>
              <a:t> WHERE </a:t>
            </a:r>
            <a:r>
              <a:rPr lang="en-US" altLang="zh-CN" dirty="0" err="1"/>
              <a:t>coursekey</a:t>
            </a:r>
            <a:r>
              <a:rPr lang="en-US" altLang="zh-CN" dirty="0"/>
              <a:t>='206' and result&gt;=</a:t>
            </a:r>
            <a:r>
              <a:rPr lang="en-US" altLang="zh-CN" dirty="0" smtClean="0"/>
              <a:t>80;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所以上一页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中的例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，也也可以写成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DISTINCT name, </a:t>
            </a:r>
            <a:r>
              <a:rPr lang="en-US" altLang="zh-CN" dirty="0" err="1"/>
              <a:t>score.coursekey</a:t>
            </a:r>
            <a:r>
              <a:rPr lang="en-US" altLang="zh-CN" dirty="0"/>
              <a:t> </a:t>
            </a:r>
            <a:r>
              <a:rPr lang="en-US" altLang="zh-CN" dirty="0" smtClean="0"/>
              <a:t>FROM course join  score on </a:t>
            </a:r>
            <a:r>
              <a:rPr lang="en-US" altLang="zh-CN" dirty="0" err="1"/>
              <a:t>course.coursekey</a:t>
            </a:r>
            <a:r>
              <a:rPr lang="en-US" altLang="zh-CN" dirty="0"/>
              <a:t>=</a:t>
            </a:r>
            <a:r>
              <a:rPr lang="en-US" altLang="zh-CN" dirty="0" err="1"/>
              <a:t>score.coursekey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78708" y="930193"/>
            <a:ext cx="7556313" cy="3292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多表数据查询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连接查询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8534"/>
            <a:ext cx="7556313" cy="4737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 smtClean="0"/>
          </a:p>
          <a:p>
            <a:r>
              <a:rPr lang="zh-CN" altLang="en-US" dirty="0" smtClean="0"/>
              <a:t>基本查询任务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表中查询每个雇员的姓名、地址和联系电话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表中部门号和性别，要求使用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消除重复行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表中查询所有财务部的员工的姓名和联系电话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表中女雇员的地址和电话，使用</a:t>
            </a:r>
            <a:r>
              <a:rPr lang="en-US" altLang="zh-CN" dirty="0" smtClean="0"/>
              <a:t>AS</a:t>
            </a:r>
            <a:r>
              <a:rPr lang="zh-CN" altLang="en-US" dirty="0" smtClean="0"/>
              <a:t>子句将结果中各列的标题指定为“地址”和“电话”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表找出所有收入在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元之间的员工编号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表中查找在财务部工作的员工的情况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查找所有收入在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元以下的雇员的情况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2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8534"/>
            <a:ext cx="7556313" cy="4737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 smtClean="0"/>
          </a:p>
          <a:p>
            <a:r>
              <a:rPr lang="zh-CN" altLang="en-US" dirty="0" smtClean="0"/>
              <a:t>连接查询的使用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查询每个雇员的情况及其薪水情况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使用内连接查询名字为“王林”的员工所在部门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查找财务部收入在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元以上的雇员姓名和薪水详情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查询财务部雇员的最高和最低实际收入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GROUP BY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子句的使用</a:t>
            </a:r>
            <a:endParaRPr lang="en-US" altLang="zh-CN" dirty="0"/>
          </a:p>
          <a:p>
            <a:pPr lvl="1"/>
            <a:r>
              <a:rPr lang="zh-CN" altLang="en-US" dirty="0" smtClean="0"/>
              <a:t>查询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中男性和女性的人数</a:t>
            </a:r>
            <a:endParaRPr lang="en-US" altLang="zh-CN" dirty="0"/>
          </a:p>
          <a:p>
            <a:pPr lvl="1"/>
            <a:r>
              <a:rPr lang="zh-CN" altLang="en-US" dirty="0" smtClean="0"/>
              <a:t>查找员工数超过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人的部门名称和员工数量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表中的员工号码由大到小排列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位员工的信息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5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1.3</a:t>
            </a:r>
            <a:r>
              <a:rPr lang="zh-CN" altLang="en-US" dirty="0"/>
              <a:t> </a:t>
            </a:r>
            <a:r>
              <a:rPr lang="zh-CN" altLang="en-US" dirty="0" smtClean="0"/>
              <a:t>数据查询实验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使用实例</a:t>
            </a:r>
            <a:r>
              <a:rPr lang="zh-CN" altLang="zh-CN" dirty="0"/>
              <a:t>2</a:t>
            </a:r>
            <a:r>
              <a:rPr lang="zh-CN" altLang="en-US" dirty="0" smtClean="0"/>
              <a:t>，对实验项目中的任务设计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语句进行查询操作，并对结果进行验证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87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</a:t>
            </a:r>
            <a:r>
              <a:rPr lang="zh-CN" altLang="en-US" dirty="0"/>
              <a:t>目的</a:t>
            </a:r>
            <a:endParaRPr lang="en-US" altLang="zh-CN" dirty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语句有关视图的操作，能够熟练使用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语句来创建需要的视图，定义数据库外模式，并能使用所创建的视图实现数据管理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二、实验内容</a:t>
            </a:r>
          </a:p>
          <a:p>
            <a:r>
              <a:rPr lang="zh-CN" altLang="en-US" dirty="0" smtClean="0"/>
              <a:t>针对给定的数据库以及应用需求，创建不同的视图，并对视图进行的有效的操作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8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</a:t>
            </a:r>
            <a:r>
              <a:rPr lang="zh-CN" altLang="en-US" dirty="0"/>
              <a:t>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600200"/>
            <a:ext cx="7556313" cy="762000"/>
          </a:xfrm>
        </p:spPr>
        <p:txBody>
          <a:bodyPr/>
          <a:lstStyle/>
          <a:p>
            <a:r>
              <a:rPr lang="zh-CN" altLang="en-US" dirty="0" smtClean="0"/>
              <a:t>视图在数据库中作为一个对象存储，视图可以看作是一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虚拟表</a:t>
            </a:r>
            <a:r>
              <a:rPr lang="zh-CN" altLang="en-US" dirty="0"/>
              <a:t>，它被定义为一个</a:t>
            </a:r>
            <a:r>
              <a:rPr lang="en-US" altLang="zh-CN" dirty="0"/>
              <a:t>SQL SELECT</a:t>
            </a:r>
            <a:r>
              <a:rPr lang="zh-CN" altLang="en-US" dirty="0"/>
              <a:t>查询。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1" y="2616265"/>
            <a:ext cx="6382361" cy="39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</a:t>
            </a:r>
            <a:r>
              <a:rPr lang="zh-CN" altLang="en-US" dirty="0"/>
              <a:t>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600200"/>
            <a:ext cx="7556313" cy="4697895"/>
          </a:xfrm>
        </p:spPr>
        <p:txBody>
          <a:bodyPr/>
          <a:lstStyle/>
          <a:p>
            <a:r>
              <a:rPr lang="zh-CN" altLang="en-US" dirty="0" smtClean="0"/>
              <a:t>视图一经定义以后，就可以像表一样被查询、修改、删除和更新。使用视图有以下优点：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/>
              <a:t>为用户集中数据，简化用户的数据查询和处理</a:t>
            </a:r>
            <a:r>
              <a:rPr lang="zh-CN" altLang="en-US" dirty="0" smtClean="0"/>
              <a:t>。有时用户所需要的数据分散在多个表中，定义视图可将它们</a:t>
            </a:r>
            <a:r>
              <a:rPr lang="zh-CN" altLang="en-US" dirty="0"/>
              <a:t>集中在一起，从而方便用户的数据查询和处</a:t>
            </a:r>
            <a:r>
              <a:rPr lang="zh-CN" altLang="en-US" dirty="0" smtClean="0"/>
              <a:t>理</a:t>
            </a:r>
            <a:endParaRPr lang="zh-CN" altLang="en-US" dirty="0"/>
          </a:p>
          <a:p>
            <a:pPr lvl="1"/>
            <a:r>
              <a:rPr lang="zh-CN" altLang="en-US" dirty="0"/>
              <a:t>屏蔽数据库的复杂性。用户不必了解复杂的数据库中的表结构，并且数据库表的更改也不影响用户对数据库的</a:t>
            </a:r>
            <a:r>
              <a:rPr lang="zh-CN" altLang="en-US" dirty="0" smtClean="0"/>
              <a:t>使用</a:t>
            </a:r>
            <a:endParaRPr lang="zh-CN" altLang="en-US" dirty="0"/>
          </a:p>
          <a:p>
            <a:pPr lvl="1"/>
            <a:r>
              <a:rPr lang="zh-CN" altLang="en-US" dirty="0"/>
              <a:t>简化用户权限的管理。只需授予用户使用视图的权限，而不必指定用户只能使用表的特定列，也增加了</a:t>
            </a:r>
            <a:r>
              <a:rPr lang="zh-CN" altLang="en-US" dirty="0" smtClean="0"/>
              <a:t>安全性</a:t>
            </a:r>
            <a:endParaRPr lang="zh-CN" altLang="en-US" dirty="0"/>
          </a:p>
          <a:p>
            <a:pPr lvl="1"/>
            <a:r>
              <a:rPr lang="zh-CN" altLang="en-US" dirty="0"/>
              <a:t>便于数据共享。各用户不必都定义和存储自己所需的数据，可共享数据库的数据，这样同样的数据只需存储</a:t>
            </a:r>
            <a:r>
              <a:rPr lang="zh-CN" altLang="en-US" dirty="0" smtClean="0"/>
              <a:t>一次</a:t>
            </a:r>
            <a:endParaRPr lang="zh-CN" altLang="en-US" dirty="0"/>
          </a:p>
          <a:p>
            <a:pPr lvl="1"/>
            <a:r>
              <a:rPr lang="zh-CN" altLang="en-US" dirty="0"/>
              <a:t>可以重新组织数据以便输出到</a:t>
            </a:r>
            <a:r>
              <a:rPr lang="zh-CN" altLang="en-US" dirty="0" smtClean="0"/>
              <a:t>其他应用程序中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3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创建视图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CREATE </a:t>
            </a:r>
            <a:r>
              <a:rPr lang="en-US" altLang="zh-CN" dirty="0" smtClean="0"/>
              <a:t>[</a:t>
            </a:r>
            <a:r>
              <a:rPr lang="en-US" altLang="zh-CN" dirty="0"/>
              <a:t>OR REPLACE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ALGORITHM = {UNDEFINED | MERGE | TEMPTABLE}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DEFINER = { user</a:t>
            </a:r>
            <a:r>
              <a:rPr lang="en-US" altLang="zh-CN" i="1" dirty="0"/>
              <a:t> </a:t>
            </a:r>
            <a:r>
              <a:rPr lang="en-US" altLang="zh-CN" dirty="0"/>
              <a:t>| CURRENT_USER </a:t>
            </a:r>
            <a:r>
              <a:rPr lang="en-US" altLang="zh-CN" dirty="0" smtClean="0"/>
              <a:t>}] [</a:t>
            </a:r>
            <a:r>
              <a:rPr lang="en-US" altLang="zh-CN" dirty="0"/>
              <a:t>SQL SECURITY { DEFINER | INVOKER }]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VIEW </a:t>
            </a:r>
            <a:r>
              <a:rPr lang="zh-CN" altLang="en-US" dirty="0"/>
              <a:t>视图名</a:t>
            </a:r>
            <a:r>
              <a:rPr lang="en-US" dirty="0"/>
              <a:t> </a:t>
            </a:r>
            <a:r>
              <a:rPr lang="en-US" altLang="zh-CN" dirty="0"/>
              <a:t>[(</a:t>
            </a:r>
            <a:r>
              <a:rPr lang="zh-CN" altLang="en-US" dirty="0"/>
              <a:t>列名</a:t>
            </a:r>
            <a:r>
              <a:rPr lang="en-US" dirty="0"/>
              <a:t> </a:t>
            </a:r>
            <a:r>
              <a:rPr lang="en-US" altLang="zh-CN" dirty="0"/>
              <a:t>... )]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AS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[WITH [CASCADED | LOCAL] CHECK OPTION</a:t>
            </a:r>
            <a:r>
              <a:rPr lang="en-US" altLang="zh-CN" dirty="0" smtClean="0"/>
              <a:t>];</a:t>
            </a:r>
            <a:endParaRPr lang="zh-CN" altLang="en-US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6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83" y="46772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</a:t>
            </a:r>
            <a:r>
              <a:rPr lang="zh-CN" altLang="en-US" dirty="0"/>
              <a:t>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04" y="911454"/>
            <a:ext cx="8049179" cy="546946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，创建计算机专业学生的成绩视图</a:t>
            </a:r>
            <a:r>
              <a:rPr lang="en-US" altLang="zh-CN" dirty="0" err="1" smtClean="0"/>
              <a:t>v_cs</a:t>
            </a:r>
            <a:r>
              <a:rPr lang="zh-CN" altLang="en-US" dirty="0" smtClean="0"/>
              <a:t>，包括学生学号、选修的课程号及成绩，要求对视图的修改符合专业名为</a:t>
            </a:r>
            <a:r>
              <a:rPr lang="zh-CN" altLang="zh-CN" dirty="0" smtClean="0"/>
              <a:t>“</a:t>
            </a:r>
            <a:r>
              <a:rPr lang="zh-CN" altLang="en-US" dirty="0" smtClean="0"/>
              <a:t>计算机”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CREATE VIEW </a:t>
            </a:r>
            <a:r>
              <a:rPr lang="en-US" altLang="zh-CN" dirty="0" err="1" smtClean="0">
                <a:solidFill>
                  <a:srgbClr val="0070C0"/>
                </a:solidFill>
              </a:rPr>
              <a:t>v_cs</a:t>
            </a:r>
            <a:r>
              <a:rPr lang="en-US" altLang="zh-CN" dirty="0" smtClean="0">
                <a:solidFill>
                  <a:srgbClr val="0070C0"/>
                </a:solidFill>
              </a:rPr>
              <a:t> AS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student.studentkey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coursekey</a:t>
            </a:r>
            <a:r>
              <a:rPr lang="en-US" altLang="zh-CN" dirty="0" smtClean="0">
                <a:solidFill>
                  <a:srgbClr val="0070C0"/>
                </a:solidFill>
              </a:rPr>
              <a:t>, result FROM student, score WHERE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student.studentkey</a:t>
            </a:r>
            <a:r>
              <a:rPr lang="en-US" altLang="zh-CN" dirty="0" smtClean="0">
                <a:solidFill>
                  <a:srgbClr val="0070C0"/>
                </a:solidFill>
              </a:rPr>
              <a:t>=</a:t>
            </a:r>
            <a:r>
              <a:rPr lang="en-US" altLang="zh-CN" dirty="0" err="1" smtClean="0">
                <a:solidFill>
                  <a:srgbClr val="0070C0"/>
                </a:solidFill>
              </a:rPr>
              <a:t>score.studentkey</a:t>
            </a:r>
            <a:r>
              <a:rPr lang="en-US" altLang="zh-CN" dirty="0" smtClean="0">
                <a:solidFill>
                  <a:srgbClr val="0070C0"/>
                </a:solidFill>
              </a:rPr>
              <a:t> AND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student.major</a:t>
            </a:r>
            <a:r>
              <a:rPr lang="en-US" altLang="zh-CN" dirty="0" smtClean="0">
                <a:solidFill>
                  <a:srgbClr val="0070C0"/>
                </a:solidFill>
              </a:rPr>
              <a:t>=‘</a:t>
            </a:r>
            <a:r>
              <a:rPr lang="zh-CN" altLang="en-US" dirty="0" smtClean="0">
                <a:solidFill>
                  <a:srgbClr val="0070C0"/>
                </a:solidFill>
              </a:rPr>
              <a:t>计算机</a:t>
            </a:r>
            <a:r>
              <a:rPr lang="en-US" altLang="zh-CN" dirty="0" smtClean="0">
                <a:solidFill>
                  <a:srgbClr val="0070C0"/>
                </a:solidFill>
              </a:rPr>
              <a:t>’  WITH CHECK OPTION;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zh-CN" altLang="en-US" dirty="0" smtClean="0">
                <a:solidFill>
                  <a:srgbClr val="0070C0"/>
                </a:solidFill>
              </a:rPr>
              <a:t>* </a:t>
            </a:r>
            <a:r>
              <a:rPr lang="en-US" altLang="zh-CN" dirty="0" smtClean="0">
                <a:solidFill>
                  <a:srgbClr val="0070C0"/>
                </a:solidFill>
              </a:rPr>
              <a:t>from </a:t>
            </a:r>
            <a:r>
              <a:rPr lang="en-US" altLang="zh-CN" dirty="0" err="1" smtClean="0">
                <a:solidFill>
                  <a:srgbClr val="0070C0"/>
                </a:solidFill>
              </a:rPr>
              <a:t>v_cs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，创建</a:t>
            </a:r>
            <a:r>
              <a:rPr lang="en-US" altLang="zh-CN" dirty="0" smtClean="0"/>
              <a:t>DBST</a:t>
            </a:r>
            <a:r>
              <a:rPr lang="zh-CN" altLang="en-US" dirty="0" smtClean="0"/>
              <a:t>数据库上的计算机专业学生平均成绩视图，</a:t>
            </a:r>
            <a:r>
              <a:rPr lang="en-US" altLang="zh-CN" dirty="0" err="1" smtClean="0"/>
              <a:t>v_cs_avg</a:t>
            </a:r>
            <a:r>
              <a:rPr lang="zh-CN" altLang="en-US" dirty="0" smtClean="0"/>
              <a:t>，包括学号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s_key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和平均成绩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avg_result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CREATE VIEW </a:t>
            </a:r>
            <a:r>
              <a:rPr lang="en-US" altLang="zh-CN" dirty="0" err="1" smtClean="0"/>
              <a:t>v_cs_avg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s_key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avg_result</a:t>
            </a:r>
            <a:r>
              <a:rPr lang="en-US" altLang="zh-CN" dirty="0" smtClean="0"/>
              <a:t>) AS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studentkey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(result) FROM 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 GROUP BY </a:t>
            </a:r>
            <a:r>
              <a:rPr lang="en-US" altLang="zh-CN" dirty="0" err="1" smtClean="0"/>
              <a:t>studentkey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91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86" y="1359409"/>
            <a:ext cx="7556313" cy="2188464"/>
          </a:xfrm>
        </p:spPr>
        <p:txBody>
          <a:bodyPr/>
          <a:lstStyle/>
          <a:p>
            <a:r>
              <a:rPr lang="zh-CN" altLang="en-US" dirty="0" smtClean="0"/>
              <a:t>删除视图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DROP VIEW [IF EXISTS]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view_name</a:t>
            </a:r>
            <a:r>
              <a:rPr lang="en-US" altLang="zh-CN" dirty="0" smtClean="0"/>
              <a:t> </a:t>
            </a:r>
            <a:r>
              <a:rPr lang="en-US" altLang="zh-CN" dirty="0"/>
              <a:t>[, </a:t>
            </a:r>
            <a:r>
              <a:rPr lang="en-US" altLang="zh-CN" dirty="0" err="1"/>
              <a:t>view_name</a:t>
            </a:r>
            <a:r>
              <a:rPr lang="en-US" altLang="zh-CN" dirty="0"/>
              <a:t>] ...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RESTRICT | CASCADE</a:t>
            </a:r>
            <a:r>
              <a:rPr lang="en-US" altLang="zh-CN" dirty="0" smtClean="0"/>
              <a:t>]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642996" y="4166828"/>
            <a:ext cx="4544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show full tables</a:t>
            </a:r>
            <a:r>
              <a:rPr lang="en-US" altLang="zh-CN" sz="2000" dirty="0" smtClean="0">
                <a:solidFill>
                  <a:srgbClr val="0070C0"/>
                </a:solidFill>
              </a:rPr>
              <a:t>;   //show tables;</a:t>
            </a:r>
          </a:p>
          <a:p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Drop </a:t>
            </a:r>
            <a:r>
              <a:rPr lang="en-US" altLang="zh-CN" sz="2000" dirty="0">
                <a:solidFill>
                  <a:srgbClr val="0070C0"/>
                </a:solidFill>
              </a:rPr>
              <a:t>VIEW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v_cs</a:t>
            </a:r>
            <a:r>
              <a:rPr lang="en-US" altLang="zh-CN" sz="2000" dirty="0" smtClean="0">
                <a:solidFill>
                  <a:srgbClr val="0070C0"/>
                </a:solidFill>
              </a:rPr>
              <a:t>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6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数据导入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81354" y="1774765"/>
            <a:ext cx="7756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ERROR 1290 (HY000): The MySQL server is running with the </a:t>
            </a:r>
            <a:r>
              <a:rPr lang="en-US" altLang="zh-CN" dirty="0" smtClean="0">
                <a:solidFill>
                  <a:srgbClr val="FF0000"/>
                </a:solidFill>
              </a:rPr>
              <a:t>--secure-file-</a:t>
            </a:r>
            <a:r>
              <a:rPr lang="en-US" altLang="zh-CN" dirty="0" err="1" smtClean="0">
                <a:solidFill>
                  <a:srgbClr val="FF0000"/>
                </a:solidFill>
              </a:rPr>
              <a:t>priv</a:t>
            </a:r>
            <a:r>
              <a:rPr lang="en-US" altLang="zh-CN" dirty="0" smtClean="0"/>
              <a:t> option so it cannot execute this statement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866" y="1332143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经常出现的 报错信息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666" y="2852374"/>
            <a:ext cx="60489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用这个命令查看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--secure-file-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priv</a:t>
            </a:r>
            <a:r>
              <a:rPr lang="zh-CN" altLang="en-US" sz="2400" dirty="0" smtClean="0"/>
              <a:t>参数设置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&gt; </a:t>
            </a:r>
            <a:r>
              <a:rPr lang="en-US" altLang="zh-CN" sz="2400" dirty="0" smtClean="0">
                <a:solidFill>
                  <a:srgbClr val="0070C0"/>
                </a:solidFill>
              </a:rPr>
              <a:t>show variables like '%secure%';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666" y="4168836"/>
            <a:ext cx="75891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如果这个参数为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secure-file-</a:t>
            </a:r>
            <a:r>
              <a:rPr lang="en-US" altLang="zh-CN" dirty="0" err="1" smtClean="0"/>
              <a:t>priv</a:t>
            </a:r>
            <a:r>
              <a:rPr lang="en-US" altLang="zh-CN" dirty="0" smtClean="0"/>
              <a:t> = null 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服务会禁止导入和导出操作。则需要在</a:t>
            </a:r>
            <a:r>
              <a:rPr lang="zh-CN" altLang="en-US" dirty="0" smtClean="0">
                <a:solidFill>
                  <a:srgbClr val="FF0000"/>
                </a:solidFill>
              </a:rPr>
              <a:t>配置文件中</a:t>
            </a:r>
            <a:r>
              <a:rPr lang="zh-CN" altLang="en-US" dirty="0" smtClean="0"/>
              <a:t>设置该参数，并重启数据库。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）如果这个参数设为一个目录名（</a:t>
            </a:r>
            <a:r>
              <a:rPr lang="en-US" altLang="zh-CN" dirty="0" smtClean="0"/>
              <a:t> secure-file-</a:t>
            </a:r>
            <a:r>
              <a:rPr lang="en-US" altLang="zh-CN" dirty="0" err="1" smtClean="0"/>
              <a:t>priv</a:t>
            </a:r>
            <a:r>
              <a:rPr lang="en-US" altLang="zh-CN" dirty="0" smtClean="0"/>
              <a:t> = /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/ 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服务只允许在这个目录中执行文件的导入和导出操作。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2906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不可更新视图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如果视图包含下述结构中的一种，则视图不可更新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）聚合函数</a:t>
            </a:r>
            <a:r>
              <a:rPr lang="zh-CN" altLang="en-US" dirty="0" smtClean="0"/>
              <a:t>；（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DISTINCT</a:t>
            </a:r>
            <a:r>
              <a:rPr lang="zh-CN" altLang="en-US" dirty="0"/>
              <a:t>关键字</a:t>
            </a:r>
            <a:r>
              <a:rPr lang="zh-CN" altLang="en-US" dirty="0" smtClean="0"/>
              <a:t>；（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GROUP BY</a:t>
            </a:r>
            <a:r>
              <a:rPr lang="zh-CN" altLang="en-US" dirty="0"/>
              <a:t>子句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ORDER BY</a:t>
            </a:r>
            <a:r>
              <a:rPr lang="zh-CN" altLang="en-US" dirty="0"/>
              <a:t>子句</a:t>
            </a:r>
            <a:r>
              <a:rPr lang="zh-CN" altLang="en-US" dirty="0" smtClean="0"/>
              <a:t>；（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HAVING</a:t>
            </a:r>
            <a:r>
              <a:rPr lang="zh-CN" altLang="en-US" dirty="0"/>
              <a:t>子句</a:t>
            </a:r>
            <a:r>
              <a:rPr lang="zh-CN" altLang="en-US" dirty="0" smtClean="0"/>
              <a:t>；（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UNION</a:t>
            </a:r>
            <a:r>
              <a:rPr lang="zh-CN" altLang="en-US" dirty="0"/>
              <a:t>运算符；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）位于选择列表中的子查询</a:t>
            </a:r>
            <a:r>
              <a:rPr lang="zh-CN" altLang="en-US" dirty="0" smtClean="0"/>
              <a:t>；（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FROM</a:t>
            </a:r>
            <a:r>
              <a:rPr lang="zh-CN" altLang="en-US" dirty="0"/>
              <a:t>子句中包含多个表；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/>
              <a:t>SELECT</a:t>
            </a:r>
            <a:r>
              <a:rPr lang="zh-CN" altLang="en-US" dirty="0"/>
              <a:t>语句中引用了不可更新视图；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WHERE</a:t>
            </a:r>
            <a:r>
              <a:rPr lang="zh-CN" altLang="en-US" dirty="0"/>
              <a:t>子句中的子查询，引用</a:t>
            </a:r>
            <a:r>
              <a:rPr lang="en-US" altLang="zh-CN" dirty="0"/>
              <a:t>FROM</a:t>
            </a:r>
            <a:r>
              <a:rPr lang="zh-CN" altLang="en-US" dirty="0"/>
              <a:t>子句中的表；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5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83267"/>
            <a:ext cx="7556313" cy="4969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 smtClean="0"/>
          </a:p>
          <a:p>
            <a:r>
              <a:rPr lang="zh-CN" altLang="en-US" dirty="0" smtClean="0"/>
              <a:t>创建视图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数据库上的视图</a:t>
            </a:r>
            <a:r>
              <a:rPr lang="en-US" altLang="zh-CN" dirty="0" err="1" smtClean="0"/>
              <a:t>v_dp</a:t>
            </a:r>
            <a:r>
              <a:rPr lang="zh-CN" altLang="en-US" dirty="0" smtClean="0"/>
              <a:t>，包含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的全部信息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数据库上的视图</a:t>
            </a:r>
            <a:r>
              <a:rPr lang="en-US" altLang="zh-CN" dirty="0" err="1" smtClean="0"/>
              <a:t>v_em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包含员工号码、姓名和实际收入</a:t>
            </a:r>
            <a:endParaRPr lang="en-US" altLang="zh-CN" dirty="0" smtClean="0"/>
          </a:p>
          <a:p>
            <a:r>
              <a:rPr lang="zh-CN" altLang="en-US" dirty="0" smtClean="0"/>
              <a:t>查询视图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v_em</a:t>
            </a:r>
            <a:r>
              <a:rPr lang="zh-CN" altLang="en-US" dirty="0" smtClean="0"/>
              <a:t>视图中查询姓名为“王林”的员工的实际收入</a:t>
            </a:r>
            <a:endParaRPr lang="en-US" altLang="zh-CN" dirty="0" smtClean="0"/>
          </a:p>
          <a:p>
            <a:r>
              <a:rPr lang="zh-CN" altLang="en-US" dirty="0" smtClean="0"/>
              <a:t>更新视图</a:t>
            </a:r>
            <a:endParaRPr lang="en-US" altLang="zh-CN" dirty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err="1" smtClean="0"/>
              <a:t>v_dp</a:t>
            </a:r>
            <a:r>
              <a:rPr lang="zh-CN" altLang="en-US" dirty="0" smtClean="0"/>
              <a:t>视图中插入一行数据：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，广告部，推广产品。执行完之后分别查看视图</a:t>
            </a:r>
            <a:r>
              <a:rPr lang="en-US" altLang="zh-CN" dirty="0" err="1" smtClean="0"/>
              <a:t>v_dp</a:t>
            </a:r>
            <a:r>
              <a:rPr lang="zh-CN" altLang="en-US" dirty="0" smtClean="0"/>
              <a:t>和表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中发生的变化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尝试向</a:t>
            </a:r>
            <a:r>
              <a:rPr lang="en-US" altLang="zh-CN" dirty="0" err="1" smtClean="0"/>
              <a:t>v_em</a:t>
            </a:r>
            <a:r>
              <a:rPr lang="zh-CN" altLang="en-US" dirty="0" smtClean="0"/>
              <a:t>视图中插入一行数据，看看会发生什么情况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修改视图</a:t>
            </a:r>
            <a:r>
              <a:rPr lang="en-US" altLang="zh-CN" dirty="0" err="1" smtClean="0"/>
              <a:t>v_em</a:t>
            </a:r>
            <a:r>
              <a:rPr lang="zh-CN" altLang="en-US" dirty="0" smtClean="0"/>
              <a:t>中号码为</a:t>
            </a:r>
            <a:r>
              <a:rPr lang="en-US" altLang="zh-CN" dirty="0" smtClean="0"/>
              <a:t>000001</a:t>
            </a:r>
            <a:r>
              <a:rPr lang="zh-CN" altLang="en-US" dirty="0" smtClean="0"/>
              <a:t>的雇员的姓名为“王浩”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删除视图</a:t>
            </a:r>
            <a:r>
              <a:rPr lang="en-US" altLang="zh-CN" dirty="0" err="1" smtClean="0"/>
              <a:t>v_dp</a:t>
            </a:r>
            <a:r>
              <a:rPr lang="zh-CN" altLang="en-US" dirty="0" smtClean="0"/>
              <a:t>中部门号为“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dirty="0"/>
          </a:p>
          <a:p>
            <a:r>
              <a:rPr lang="zh-CN" altLang="en-US" dirty="0" smtClean="0"/>
              <a:t>思考与练习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如果视图关联了一个表中的所有字段，而该表中添加了新字段，视图中是否能查询到新字段？</a:t>
            </a:r>
            <a:endParaRPr lang="en-US" altLang="zh-CN" dirty="0"/>
          </a:p>
          <a:p>
            <a:pPr lvl="1"/>
            <a:r>
              <a:rPr lang="zh-CN" altLang="en-US" dirty="0" smtClean="0"/>
              <a:t>视图</a:t>
            </a:r>
            <a:r>
              <a:rPr lang="en-US" altLang="zh-CN" dirty="0" err="1" smtClean="0"/>
              <a:t>v_em</a:t>
            </a:r>
            <a:r>
              <a:rPr lang="zh-CN" altLang="en-US" dirty="0" smtClean="0"/>
              <a:t>中无法插入和删除数据，其中实际收入字段也无法修改，为什么？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39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应用实例</a:t>
            </a:r>
            <a:r>
              <a:rPr lang="zh-CN" altLang="zh-CN" dirty="0"/>
              <a:t>2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语句创建视图，并对视图进行查询和更新，完成实验任务，列出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语句，并进行验证</a:t>
            </a:r>
            <a:endParaRPr lang="en-US" altLang="zh-CN" dirty="0" smtClean="0"/>
          </a:p>
          <a:p>
            <a:r>
              <a:rPr lang="zh-CN" altLang="en-US" dirty="0"/>
              <a:t>研究思考问题，进行验证解答并写出实验结果</a:t>
            </a:r>
            <a:endParaRPr 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04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</a:t>
            </a:r>
            <a:r>
              <a:rPr lang="zh-CN" altLang="en-US" dirty="0"/>
              <a:t>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r>
              <a:rPr lang="en-US" altLang="zh-CN" dirty="0" smtClean="0"/>
              <a:t>ERROR 1267 (HY000): Illegal mix of collations (</a:t>
            </a:r>
            <a:r>
              <a:rPr lang="en-US" altLang="zh-CN" dirty="0" err="1" smtClean="0"/>
              <a:t>gbk_chinese_ci</a:t>
            </a:r>
            <a:r>
              <a:rPr lang="en-US" altLang="zh-CN" dirty="0" smtClean="0"/>
              <a:t>, IMPLICIT) and (utf8_general_ci,COERCIBLE) for operation ‘=’</a:t>
            </a:r>
            <a:endParaRPr lang="en-US" altLang="zh-CN" dirty="0"/>
          </a:p>
          <a:p>
            <a:pPr marL="228600" lvl="1" indent="0">
              <a:buNone/>
            </a:pPr>
            <a:r>
              <a:rPr lang="zh-CN" altLang="en-US" dirty="0" smtClean="0"/>
              <a:t>错误原因：数据库字符集和字段字符集不一致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解决方案：查看字段字符集，并作相应修改</a:t>
            </a:r>
            <a:endParaRPr lang="en-US" altLang="zh-CN" dirty="0" smtClean="0"/>
          </a:p>
          <a:p>
            <a:pPr marL="228600" lvl="1" indent="0">
              <a:buNone/>
            </a:pP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查看数据库编码：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db_name</a:t>
            </a:r>
            <a:r>
              <a:rPr lang="en-US" altLang="zh-CN" dirty="0" smtClean="0"/>
              <a:t>;</a:t>
            </a:r>
          </a:p>
          <a:p>
            <a:pPr marL="228600" lvl="1" indent="0">
              <a:buNone/>
            </a:pPr>
            <a:r>
              <a:rPr lang="zh-CN" altLang="en-US" dirty="0" smtClean="0"/>
              <a:t>查看表编码：</a:t>
            </a:r>
            <a:r>
              <a:rPr lang="en-US" altLang="zh-CN" dirty="0" smtClean="0"/>
              <a:t>show create table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  <a:p>
            <a:pPr marL="228600" lvl="1" indent="0">
              <a:buNone/>
            </a:pPr>
            <a:r>
              <a:rPr lang="zh-CN" altLang="en-US" dirty="0" smtClean="0"/>
              <a:t>查看字段编码：</a:t>
            </a:r>
            <a:r>
              <a:rPr lang="en-US" altLang="zh-CN" dirty="0" smtClean="0"/>
              <a:t>show full columns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  <a:p>
            <a:pPr marL="228600" lvl="1" indent="0">
              <a:buNone/>
            </a:pPr>
            <a:r>
              <a:rPr lang="zh-CN" altLang="en-US" dirty="0" smtClean="0"/>
              <a:t>修改字段编码</a:t>
            </a:r>
            <a:r>
              <a:rPr lang="zh-CN" altLang="zh-CN" dirty="0" smtClean="0"/>
              <a:t>：</a:t>
            </a:r>
            <a:r>
              <a:rPr lang="en-US" altLang="zh-CN" dirty="0" smtClean="0"/>
              <a:t>alter table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 change </a:t>
            </a:r>
            <a:r>
              <a:rPr lang="en-US" altLang="zh-CN" dirty="0" err="1" smtClean="0"/>
              <a:t>c_name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c_name</a:t>
            </a:r>
            <a:r>
              <a:rPr lang="en-US" altLang="zh-CN" dirty="0" smtClean="0"/>
              <a:t> character set 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 collate </a:t>
            </a:r>
            <a:r>
              <a:rPr lang="en-US" altLang="zh-CN" dirty="0" err="1" smtClean="0"/>
              <a:t>gbk_chinese_ci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80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>
                <a:latin typeface="宋体"/>
                <a:cs typeface="宋体"/>
              </a:rPr>
              <a:t>1.4</a:t>
            </a:r>
            <a:r>
              <a:rPr lang="zh-CN" altLang="en-US" dirty="0" smtClean="0"/>
              <a:t> </a:t>
            </a:r>
            <a:r>
              <a:rPr lang="zh-CN" altLang="en-US" dirty="0"/>
              <a:t>视图实验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或者用如下方法查看所有数据库中所有表的所有字段的编码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dirty="0"/>
              <a:t>select </a:t>
            </a:r>
            <a:r>
              <a:rPr lang="en-US" dirty="0" err="1"/>
              <a:t>table_schema</a:t>
            </a:r>
            <a:r>
              <a:rPr lang="en-US" dirty="0"/>
              <a:t>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character_set_name</a:t>
            </a:r>
            <a:r>
              <a:rPr lang="en-US" dirty="0"/>
              <a:t>, </a:t>
            </a:r>
            <a:r>
              <a:rPr lang="en-US" dirty="0" err="1"/>
              <a:t>collation_name</a:t>
            </a:r>
            <a:r>
              <a:rPr lang="en-US" dirty="0"/>
              <a:t> 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from </a:t>
            </a:r>
            <a:r>
              <a:rPr lang="en-US" dirty="0" err="1"/>
              <a:t>information_schema.columns</a:t>
            </a:r>
            <a:r>
              <a:rPr lang="en-US" dirty="0"/>
              <a:t> 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collation_name</a:t>
            </a:r>
            <a:r>
              <a:rPr lang="en-US" dirty="0"/>
              <a:t> = '</a:t>
            </a:r>
            <a:r>
              <a:rPr lang="en-US" dirty="0" err="1" smtClean="0"/>
              <a:t>gbk_chinese_ci</a:t>
            </a:r>
            <a:r>
              <a:rPr lang="en-US" dirty="0" smtClean="0"/>
              <a:t>’  %’utf8_general_ci’</a:t>
            </a:r>
          </a:p>
          <a:p>
            <a:pPr marL="228600" lvl="1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table_schema</a:t>
            </a:r>
            <a:r>
              <a:rPr lang="en-US" dirty="0"/>
              <a:t>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ordinal_position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endParaRPr lang="en-US" altLang="zh-CN" dirty="0"/>
          </a:p>
          <a:p>
            <a:pPr marL="228600" lvl="1" indent="0">
              <a:buNone/>
            </a:pPr>
            <a:r>
              <a:rPr lang="zh-CN" altLang="en-US" dirty="0" smtClean="0"/>
              <a:t>在配置文件</a:t>
            </a:r>
            <a:r>
              <a:rPr lang="en-US" altLang="zh-CN" dirty="0" err="1" smtClean="0"/>
              <a:t>my.ini</a:t>
            </a:r>
            <a:r>
              <a:rPr lang="zh-CN" altLang="en-US" dirty="0" smtClean="0"/>
              <a:t>后面添加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-connect=‘SET NAMES 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9648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074" y="292358"/>
            <a:ext cx="8230659" cy="1992531"/>
          </a:xfrm>
        </p:spPr>
        <p:txBody>
          <a:bodyPr/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my.ini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一般应该是 </a:t>
            </a:r>
            <a:r>
              <a:rPr lang="en-US" altLang="zh-CN" dirty="0" smtClean="0"/>
              <a:t>C:\ProgramData\MySQL\MySQL Server 5.5\my.ini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697" y="1532036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如果参数为空，则在配置文件中，增加下面的配置，</a:t>
            </a:r>
            <a:endParaRPr lang="it-IT" altLang="zh-CN" dirty="0" smtClean="0"/>
          </a:p>
          <a:p>
            <a:r>
              <a:rPr lang="it-IT" altLang="zh-CN" dirty="0" smtClean="0"/>
              <a:t>#Secure File Priv.</a:t>
            </a:r>
          </a:p>
          <a:p>
            <a:r>
              <a:rPr lang="it-IT" altLang="zh-CN" dirty="0" smtClean="0"/>
              <a:t>secure-file-priv="</a:t>
            </a:r>
            <a:r>
              <a:rPr lang="it-IT" altLang="zh-CN" dirty="0" smtClean="0">
                <a:solidFill>
                  <a:srgbClr val="FF0000"/>
                </a:solidFill>
              </a:rPr>
              <a:t>C:/mysqldata/</a:t>
            </a:r>
            <a:r>
              <a:rPr lang="it-IT" altLang="zh-CN" dirty="0" smtClean="0"/>
              <a:t>“</a:t>
            </a:r>
          </a:p>
          <a:p>
            <a:r>
              <a:rPr lang="zh-CN" altLang="en-US" dirty="0" smtClean="0"/>
              <a:t>如果参数设置了其他路径，可以用“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”注释掉，然后改成新的路径</a:t>
            </a:r>
            <a:endParaRPr lang="zh-CN" alt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697" y="3161234"/>
            <a:ext cx="6647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my.ini</a:t>
            </a:r>
            <a:r>
              <a:rPr lang="zh-CN" altLang="en-US" dirty="0" smtClean="0"/>
              <a:t>是只读的，修改配置文件步骤：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、把 </a:t>
            </a:r>
            <a:r>
              <a:rPr lang="en-US" altLang="zh-CN" dirty="0" smtClean="0"/>
              <a:t>my.ini </a:t>
            </a:r>
            <a:r>
              <a:rPr lang="zh-CN" altLang="en-US" dirty="0" smtClean="0"/>
              <a:t>拷贝到其他盘，比如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，修改 </a:t>
            </a:r>
            <a:r>
              <a:rPr lang="en-US" altLang="zh-CN" dirty="0" smtClean="0"/>
              <a:t>D:\my.ini </a:t>
            </a:r>
            <a:r>
              <a:rPr lang="zh-CN" altLang="en-US" dirty="0" smtClean="0"/>
              <a:t>并且保存。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、以管理员身份删除原来安装目录下的 </a:t>
            </a:r>
            <a:r>
              <a:rPr lang="en-US" altLang="zh-CN" dirty="0" smtClean="0"/>
              <a:t>my.ini 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、打开开始菜单，在命令行菜单项上，右键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管理员运行。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执行命令：</a:t>
            </a:r>
          </a:p>
          <a:p>
            <a:r>
              <a:rPr lang="en-US" altLang="zh-CN" dirty="0" smtClean="0"/>
              <a:t>copy "D:\my.ini" "C:\ProgramData\MySQL\MySQL Server 5.7"</a:t>
            </a:r>
            <a:endParaRPr lang="zh-CN" altLang="en-US" dirty="0" smtClean="0"/>
          </a:p>
        </p:txBody>
      </p:sp>
      <p:sp>
        <p:nvSpPr>
          <p:cNvPr id="7" name="TextBox 5"/>
          <p:cNvSpPr txBox="1"/>
          <p:nvPr/>
        </p:nvSpPr>
        <p:spPr>
          <a:xfrm>
            <a:off x="158561" y="5298262"/>
            <a:ext cx="790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修改了配置文件后，要想使其生效，必须关闭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服务（不是简单的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命令退出），然后重新启动。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6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5133" y="2551837"/>
            <a:ext cx="7128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load data </a:t>
            </a:r>
            <a:r>
              <a:rPr lang="en-US" altLang="zh-CN" dirty="0" err="1" smtClean="0"/>
              <a:t>infile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'c:/mysqldata/</a:t>
            </a:r>
            <a:r>
              <a:rPr lang="en-US" altLang="zh-CN" dirty="0" smtClean="0"/>
              <a:t>student.csv</a:t>
            </a:r>
            <a:r>
              <a:rPr lang="en-US" altLang="zh-CN" dirty="0" smtClean="0">
                <a:solidFill>
                  <a:srgbClr val="FF0000"/>
                </a:solidFill>
              </a:rPr>
              <a:t>' </a:t>
            </a:r>
            <a:r>
              <a:rPr lang="en-US" altLang="zh-CN" dirty="0" smtClean="0"/>
              <a:t>into table student</a:t>
            </a:r>
          </a:p>
          <a:p>
            <a:r>
              <a:rPr lang="en-US" altLang="zh-CN" dirty="0" smtClean="0"/>
              <a:t> character set </a:t>
            </a:r>
            <a:r>
              <a:rPr lang="en-US" altLang="zh-CN" dirty="0" err="1" smtClean="0"/>
              <a:t>gbk</a:t>
            </a:r>
            <a:endParaRPr lang="en-US" altLang="zh-CN" dirty="0" smtClean="0"/>
          </a:p>
          <a:p>
            <a:r>
              <a:rPr lang="en-US" altLang="zh-CN" dirty="0" smtClean="0"/>
              <a:t> fields terminated by ','</a:t>
            </a:r>
          </a:p>
          <a:p>
            <a:r>
              <a:rPr lang="en-US" altLang="zh-CN" dirty="0" smtClean="0"/>
              <a:t> lines terminated by '\r\n';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0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1.1</a:t>
            </a:r>
            <a:r>
              <a:rPr lang="zh-CN" altLang="en-US" dirty="0"/>
              <a:t> 数据库定义实验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使用</a:t>
            </a:r>
            <a:r>
              <a:rPr lang="en-US" altLang="zh-CN" dirty="0"/>
              <a:t>CREATE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命令可以创建数据库</a:t>
            </a:r>
            <a:r>
              <a:rPr lang="zh-CN" altLang="zh-CN" dirty="0" smtClean="0"/>
              <a:t>，</a:t>
            </a:r>
            <a:r>
              <a:rPr lang="zh-CN" altLang="en-US" b="1" dirty="0" smtClean="0"/>
              <a:t>语法格式如下：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sz="1800" dirty="0"/>
              <a:t>CREATE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DATABASE </a:t>
            </a:r>
            <a:r>
              <a:rPr lang="en-US" altLang="zh-CN" sz="1800" dirty="0"/>
              <a:t>[IF NOT EXISTS] </a:t>
            </a:r>
            <a:r>
              <a:rPr lang="zh-CN" altLang="en-US" sz="1800" dirty="0" smtClean="0"/>
              <a:t>数据库名 </a:t>
            </a:r>
            <a:r>
              <a:rPr lang="en-US" altLang="zh-CN" sz="1800" dirty="0" smtClean="0"/>
              <a:t>[</a:t>
            </a:r>
            <a:r>
              <a:rPr lang="zh-CN" altLang="en-US" sz="1800" i="1" dirty="0" smtClean="0"/>
              <a:t>选项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..</a:t>
            </a:r>
            <a:r>
              <a:rPr lang="en-US" altLang="zh-CN" sz="1800" dirty="0" smtClean="0"/>
              <a:t>]</a:t>
            </a:r>
            <a:r>
              <a:rPr lang="en-US" altLang="zh-CN" sz="1800" dirty="0"/>
              <a:t>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b="1" dirty="0"/>
              <a:t>选项：</a:t>
            </a:r>
          </a:p>
          <a:p>
            <a:pPr lvl="1"/>
            <a:r>
              <a:rPr lang="en-US" altLang="zh-CN" dirty="0"/>
              <a:t>[DEFAULT] CHARACTER SET </a:t>
            </a:r>
            <a:r>
              <a:rPr lang="zh-CN" altLang="en-US" dirty="0"/>
              <a:t>字符集</a:t>
            </a:r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/>
              <a:t>DEFAULT] COLLATE </a:t>
            </a:r>
            <a:r>
              <a:rPr lang="zh-CN" altLang="en-US" dirty="0"/>
              <a:t>校对规则名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2455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3771</TotalTime>
  <Words>4889</Words>
  <Application>Microsoft Office PowerPoint</Application>
  <PresentationFormat>全屏显示(4:3)</PresentationFormat>
  <Paragraphs>522</Paragraphs>
  <Slides>65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ＭＳ ゴシック</vt:lpstr>
      <vt:lpstr>黑体</vt:lpstr>
      <vt:lpstr>宋体</vt:lpstr>
      <vt:lpstr>Arial</vt:lpstr>
      <vt:lpstr>Calibri</vt:lpstr>
      <vt:lpstr>Rockwell</vt:lpstr>
      <vt:lpstr>Times New Roman</vt:lpstr>
      <vt:lpstr>Wingdings</vt:lpstr>
      <vt:lpstr>Advantage</vt:lpstr>
      <vt:lpstr>文档</vt:lpstr>
      <vt:lpstr>Document</vt:lpstr>
      <vt:lpstr>系统软件应用综合实验</vt:lpstr>
      <vt:lpstr>实验一：数据库定义与操作语言</vt:lpstr>
      <vt:lpstr>实验1.1 数据库定义实验</vt:lpstr>
      <vt:lpstr>实验1.1 数据库定义实验</vt:lpstr>
      <vt:lpstr>实验1.1 数据库定义实验</vt:lpstr>
      <vt:lpstr>Mysql数据导入</vt:lpstr>
      <vt:lpstr>PowerPoint 演示文稿</vt:lpstr>
      <vt:lpstr>PowerPoint 演示文稿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实验1.1 数据库定义实验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实验1.2 数据更新实验</vt:lpstr>
      <vt:lpstr>PowerPoint 演示文稿</vt:lpstr>
      <vt:lpstr>实验一：数据库定义与操作语言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实验1.3 数据查询实验</vt:lpstr>
      <vt:lpstr>实验1.4 视图实验</vt:lpstr>
      <vt:lpstr>实验1.4 视图实验</vt:lpstr>
      <vt:lpstr>实验1.4 视图实验</vt:lpstr>
      <vt:lpstr>实验1.4 视图实验</vt:lpstr>
      <vt:lpstr>实验1.4 视图实验</vt:lpstr>
      <vt:lpstr>实验1.4 视图实验</vt:lpstr>
      <vt:lpstr>实验1.4 视图实验</vt:lpstr>
      <vt:lpstr>实验1.4 视图实验</vt:lpstr>
      <vt:lpstr>实验1.4 视图实验</vt:lpstr>
      <vt:lpstr>实验1.4 视图实验</vt:lpstr>
      <vt:lpstr>实验1.4 视图实验</vt:lpstr>
      <vt:lpstr>实验1.4 视图实验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数据库原理与传播应用实验</dc:title>
  <dc:creator>Qing Xie</dc:creator>
  <cp:lastModifiedBy>Administrator</cp:lastModifiedBy>
  <cp:revision>453</cp:revision>
  <dcterms:created xsi:type="dcterms:W3CDTF">2016-08-29T12:33:34Z</dcterms:created>
  <dcterms:modified xsi:type="dcterms:W3CDTF">2020-11-10T07:27:01Z</dcterms:modified>
</cp:coreProperties>
</file>