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Lst>
  <p:notesMasterIdLst>
    <p:notesMasterId r:id="rId31"/>
  </p:notesMasterIdLst>
  <p:sldIdLst>
    <p:sldId id="256" r:id="rId2"/>
    <p:sldId id="257" r:id="rId3"/>
    <p:sldId id="258" r:id="rId4"/>
    <p:sldId id="304" r:id="rId5"/>
    <p:sldId id="335" r:id="rId6"/>
    <p:sldId id="312" r:id="rId7"/>
    <p:sldId id="328" r:id="rId8"/>
    <p:sldId id="313" r:id="rId9"/>
    <p:sldId id="337" r:id="rId10"/>
    <p:sldId id="310" r:id="rId11"/>
    <p:sldId id="329" r:id="rId12"/>
    <p:sldId id="334" r:id="rId13"/>
    <p:sldId id="275" r:id="rId14"/>
    <p:sldId id="314" r:id="rId15"/>
    <p:sldId id="320" r:id="rId16"/>
    <p:sldId id="332" r:id="rId17"/>
    <p:sldId id="338" r:id="rId18"/>
    <p:sldId id="322" r:id="rId19"/>
    <p:sldId id="321" r:id="rId20"/>
    <p:sldId id="315" r:id="rId21"/>
    <p:sldId id="316" r:id="rId22"/>
    <p:sldId id="317" r:id="rId23"/>
    <p:sldId id="327" r:id="rId24"/>
    <p:sldId id="339" r:id="rId25"/>
    <p:sldId id="326" r:id="rId26"/>
    <p:sldId id="324" r:id="rId27"/>
    <p:sldId id="325" r:id="rId28"/>
    <p:sldId id="318" r:id="rId29"/>
    <p:sldId id="31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911" autoAdjust="0"/>
  </p:normalViewPr>
  <p:slideViewPr>
    <p:cSldViewPr snapToGrid="0" snapToObjects="1">
      <p:cViewPr varScale="1">
        <p:scale>
          <a:sx n="73" d="100"/>
          <a:sy n="73" d="100"/>
        </p:scale>
        <p:origin x="26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649A4-20DE-46C4-87EB-19DE303FE215}" type="datetimeFigureOut">
              <a:rPr lang="zh-CN" altLang="en-US" smtClean="0"/>
              <a:pPr/>
              <a:t>2020/11/13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65C3F-D44B-4370-9645-B5010355889E}" type="slidenum">
              <a:rPr lang="zh-CN" altLang="en-US" smtClean="0"/>
              <a:pPr/>
              <a:t>‹#›</a:t>
            </a:fld>
            <a:endParaRPr lang="zh-CN" altLang="en-US"/>
          </a:p>
        </p:txBody>
      </p:sp>
    </p:spTree>
    <p:extLst>
      <p:ext uri="{BB962C8B-B14F-4D97-AF65-F5344CB8AC3E}">
        <p14:creationId xmlns:p14="http://schemas.microsoft.com/office/powerpoint/2010/main" val="313853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5</a:t>
            </a:fld>
            <a:endParaRPr lang="zh-CN" altLang="en-US"/>
          </a:p>
        </p:txBody>
      </p:sp>
    </p:spTree>
    <p:extLst>
      <p:ext uri="{BB962C8B-B14F-4D97-AF65-F5344CB8AC3E}">
        <p14:creationId xmlns:p14="http://schemas.microsoft.com/office/powerpoint/2010/main" val="112110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16</a:t>
            </a:fld>
            <a:endParaRPr lang="zh-CN" altLang="en-US"/>
          </a:p>
        </p:txBody>
      </p:sp>
    </p:spTree>
    <p:extLst>
      <p:ext uri="{BB962C8B-B14F-4D97-AF65-F5344CB8AC3E}">
        <p14:creationId xmlns:p14="http://schemas.microsoft.com/office/powerpoint/2010/main" val="215283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17</a:t>
            </a:fld>
            <a:endParaRPr lang="zh-CN" altLang="en-US"/>
          </a:p>
        </p:txBody>
      </p:sp>
    </p:spTree>
    <p:extLst>
      <p:ext uri="{BB962C8B-B14F-4D97-AF65-F5344CB8AC3E}">
        <p14:creationId xmlns:p14="http://schemas.microsoft.com/office/powerpoint/2010/main" val="209387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22</a:t>
            </a:fld>
            <a:endParaRPr lang="zh-CN" altLang="en-US"/>
          </a:p>
        </p:txBody>
      </p:sp>
    </p:spTree>
    <p:extLst>
      <p:ext uri="{BB962C8B-B14F-4D97-AF65-F5344CB8AC3E}">
        <p14:creationId xmlns:p14="http://schemas.microsoft.com/office/powerpoint/2010/main" val="205139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23</a:t>
            </a:fld>
            <a:endParaRPr lang="zh-CN" altLang="en-US"/>
          </a:p>
        </p:txBody>
      </p:sp>
    </p:spTree>
    <p:extLst>
      <p:ext uri="{BB962C8B-B14F-4D97-AF65-F5344CB8AC3E}">
        <p14:creationId xmlns:p14="http://schemas.microsoft.com/office/powerpoint/2010/main" val="20849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24</a:t>
            </a:fld>
            <a:endParaRPr lang="zh-CN" altLang="en-US"/>
          </a:p>
        </p:txBody>
      </p:sp>
    </p:spTree>
    <p:extLst>
      <p:ext uri="{BB962C8B-B14F-4D97-AF65-F5344CB8AC3E}">
        <p14:creationId xmlns:p14="http://schemas.microsoft.com/office/powerpoint/2010/main" val="2601811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27</a:t>
            </a:fld>
            <a:endParaRPr lang="zh-CN" altLang="en-US"/>
          </a:p>
        </p:txBody>
      </p:sp>
    </p:spTree>
    <p:extLst>
      <p:ext uri="{BB962C8B-B14F-4D97-AF65-F5344CB8AC3E}">
        <p14:creationId xmlns:p14="http://schemas.microsoft.com/office/powerpoint/2010/main" val="395639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6</a:t>
            </a:fld>
            <a:endParaRPr lang="zh-CN" altLang="en-US"/>
          </a:p>
        </p:txBody>
      </p:sp>
    </p:spTree>
    <p:extLst>
      <p:ext uri="{BB962C8B-B14F-4D97-AF65-F5344CB8AC3E}">
        <p14:creationId xmlns:p14="http://schemas.microsoft.com/office/powerpoint/2010/main" val="297168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7</a:t>
            </a:fld>
            <a:endParaRPr lang="zh-CN" altLang="en-US"/>
          </a:p>
        </p:txBody>
      </p:sp>
    </p:spTree>
    <p:extLst>
      <p:ext uri="{BB962C8B-B14F-4D97-AF65-F5344CB8AC3E}">
        <p14:creationId xmlns:p14="http://schemas.microsoft.com/office/powerpoint/2010/main" val="106838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8</a:t>
            </a:fld>
            <a:endParaRPr lang="zh-CN" altLang="en-US"/>
          </a:p>
        </p:txBody>
      </p:sp>
    </p:spTree>
    <p:extLst>
      <p:ext uri="{BB962C8B-B14F-4D97-AF65-F5344CB8AC3E}">
        <p14:creationId xmlns:p14="http://schemas.microsoft.com/office/powerpoint/2010/main" val="358379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9</a:t>
            </a:fld>
            <a:endParaRPr lang="zh-CN" altLang="en-US"/>
          </a:p>
        </p:txBody>
      </p:sp>
    </p:spTree>
    <p:extLst>
      <p:ext uri="{BB962C8B-B14F-4D97-AF65-F5344CB8AC3E}">
        <p14:creationId xmlns:p14="http://schemas.microsoft.com/office/powerpoint/2010/main" val="379543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10</a:t>
            </a:fld>
            <a:endParaRPr lang="zh-CN" altLang="en-US"/>
          </a:p>
        </p:txBody>
      </p:sp>
    </p:spTree>
    <p:extLst>
      <p:ext uri="{BB962C8B-B14F-4D97-AF65-F5344CB8AC3E}">
        <p14:creationId xmlns:p14="http://schemas.microsoft.com/office/powerpoint/2010/main" val="110842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12</a:t>
            </a:fld>
            <a:endParaRPr lang="zh-CN" altLang="en-US"/>
          </a:p>
        </p:txBody>
      </p:sp>
    </p:spTree>
    <p:extLst>
      <p:ext uri="{BB962C8B-B14F-4D97-AF65-F5344CB8AC3E}">
        <p14:creationId xmlns:p14="http://schemas.microsoft.com/office/powerpoint/2010/main" val="123508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14</a:t>
            </a:fld>
            <a:endParaRPr lang="zh-CN" altLang="en-US"/>
          </a:p>
        </p:txBody>
      </p:sp>
    </p:spTree>
    <p:extLst>
      <p:ext uri="{BB962C8B-B14F-4D97-AF65-F5344CB8AC3E}">
        <p14:creationId xmlns:p14="http://schemas.microsoft.com/office/powerpoint/2010/main" val="99491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665C3F-D44B-4370-9645-B5010355889E}" type="slidenum">
              <a:rPr lang="zh-CN" altLang="en-US" smtClean="0"/>
              <a:pPr/>
              <a:t>15</a:t>
            </a:fld>
            <a:endParaRPr lang="zh-CN" altLang="en-US"/>
          </a:p>
        </p:txBody>
      </p:sp>
    </p:spTree>
    <p:extLst>
      <p:ext uri="{BB962C8B-B14F-4D97-AF65-F5344CB8AC3E}">
        <p14:creationId xmlns:p14="http://schemas.microsoft.com/office/powerpoint/2010/main" val="221582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5" name="Date Placeholder 4"/>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ltLang="zh-CN"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ltLang="zh-CN"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ltLang="zh-CN"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ltLang="zh-CN"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ltLang="zh-CN"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2517BDC-DBA1-6A48-998E-03E08A645694}" type="datetimeFigureOut">
              <a:rPr lang="en-US" smtClean="0"/>
              <a:pPr/>
              <a:t>11/13/2020</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374F8E74-7204-8D4F-9643-787C00EE1055}"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F8E74-7204-8D4F-9643-787C00EE1055}"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374F8E74-7204-8D4F-9643-787C00EE10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ltLang="zh-CN"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2517BDC-DBA1-6A48-998E-03E08A645694}" type="datetimeFigureOut">
              <a:rPr lang="en-US" smtClean="0"/>
              <a:pPr/>
              <a:t>11/13/2020</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374F8E74-7204-8D4F-9643-787C00EE10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 id="2147483880" r:id="rId19"/>
    <p:sldLayoutId id="214748388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a:t>系统软件应用综合实验</a:t>
            </a:r>
            <a:endParaRPr lang="en-US" dirty="0"/>
          </a:p>
        </p:txBody>
      </p:sp>
      <p:sp>
        <p:nvSpPr>
          <p:cNvPr id="3" name="Subtitle 2"/>
          <p:cNvSpPr>
            <a:spLocks noGrp="1"/>
          </p:cNvSpPr>
          <p:nvPr>
            <p:ph type="subTitle" idx="1"/>
          </p:nvPr>
        </p:nvSpPr>
        <p:spPr>
          <a:xfrm>
            <a:off x="4800600" y="5364653"/>
            <a:ext cx="4038600" cy="1101579"/>
          </a:xfrm>
        </p:spPr>
        <p:txBody>
          <a:bodyPr>
            <a:noAutofit/>
          </a:bodyPr>
          <a:lstStyle/>
          <a:p>
            <a:r>
              <a:rPr lang="zh-CN" altLang="en-US" sz="2000" dirty="0" smtClean="0"/>
              <a:t>李琳  </a:t>
            </a:r>
            <a:r>
              <a:rPr lang="en-US" altLang="zh-CN" sz="2000" smtClean="0"/>
              <a:t>linli@whut.edu.cn</a:t>
            </a:r>
            <a:endParaRPr lang="en-US" altLang="zh-CN" sz="2000" dirty="0" smtClean="0"/>
          </a:p>
          <a:p>
            <a:endParaRPr lang="en-US" altLang="zh-CN" sz="2000" dirty="0" smtClean="0"/>
          </a:p>
          <a:p>
            <a:r>
              <a:rPr lang="zh-CN" altLang="en-US" sz="2000" dirty="0" smtClean="0"/>
              <a:t>计算机科学与技术学院</a:t>
            </a:r>
            <a:endParaRPr lang="en-US" sz="2000" dirty="0"/>
          </a:p>
        </p:txBody>
      </p:sp>
    </p:spTree>
    <p:extLst>
      <p:ext uri="{BB962C8B-B14F-4D97-AF65-F5344CB8AC3E}">
        <p14:creationId xmlns:p14="http://schemas.microsoft.com/office/powerpoint/2010/main" val="111652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a:xfrm>
            <a:off x="498474" y="1600200"/>
            <a:ext cx="7556313" cy="4614333"/>
          </a:xfrm>
        </p:spPr>
        <p:txBody>
          <a:bodyPr>
            <a:normAutofit/>
          </a:bodyPr>
          <a:lstStyle/>
          <a:p>
            <a:pPr marL="0" indent="0">
              <a:buNone/>
            </a:pPr>
            <a:r>
              <a:rPr lang="zh-CN" altLang="en-US" dirty="0" smtClean="0"/>
              <a:t>三、实验任务</a:t>
            </a:r>
          </a:p>
          <a:p>
            <a:r>
              <a:rPr lang="zh-CN" altLang="en-US" dirty="0" smtClean="0"/>
              <a:t>创建唯一索引</a:t>
            </a:r>
            <a:endParaRPr lang="en-US" altLang="zh-CN" dirty="0" smtClean="0"/>
          </a:p>
          <a:p>
            <a:pPr lvl="1"/>
            <a:r>
              <a:rPr lang="zh-CN" altLang="en-US" dirty="0" smtClean="0"/>
              <a:t>在</a:t>
            </a:r>
            <a:r>
              <a:rPr lang="en-US" altLang="zh-CN" dirty="0" smtClean="0"/>
              <a:t>department</a:t>
            </a:r>
            <a:r>
              <a:rPr lang="zh-CN" altLang="en-US" dirty="0" smtClean="0"/>
              <a:t>表的</a:t>
            </a:r>
            <a:r>
              <a:rPr lang="en-US" altLang="zh-CN" dirty="0" err="1" smtClean="0"/>
              <a:t>departName</a:t>
            </a:r>
            <a:r>
              <a:rPr lang="zh-CN" altLang="en-US" dirty="0" smtClean="0"/>
              <a:t>字段上创建唯一性索引</a:t>
            </a:r>
            <a:endParaRPr lang="en-US" altLang="zh-CN" dirty="0" smtClean="0"/>
          </a:p>
          <a:p>
            <a:r>
              <a:rPr lang="zh-CN" altLang="en-US" dirty="0" smtClean="0"/>
              <a:t>创建复合索引</a:t>
            </a:r>
            <a:endParaRPr lang="en-US" altLang="zh-CN" dirty="0" smtClean="0"/>
          </a:p>
          <a:p>
            <a:pPr lvl="1"/>
            <a:r>
              <a:rPr lang="zh-CN" altLang="en-US" dirty="0" smtClean="0"/>
              <a:t>在</a:t>
            </a:r>
            <a:r>
              <a:rPr lang="en-US" altLang="zh-CN" dirty="0" smtClean="0"/>
              <a:t>employee</a:t>
            </a:r>
            <a:r>
              <a:rPr lang="zh-CN" altLang="en-US" dirty="0" smtClean="0"/>
              <a:t>表的</a:t>
            </a:r>
            <a:r>
              <a:rPr lang="en-US" altLang="zh-CN" dirty="0" smtClean="0"/>
              <a:t>name</a:t>
            </a:r>
            <a:r>
              <a:rPr lang="zh-CN" altLang="en-US" dirty="0" smtClean="0"/>
              <a:t>和</a:t>
            </a:r>
            <a:r>
              <a:rPr lang="en-US" altLang="zh-CN" dirty="0" smtClean="0"/>
              <a:t>address</a:t>
            </a:r>
            <a:r>
              <a:rPr lang="zh-CN" altLang="en-US" dirty="0" smtClean="0"/>
              <a:t>两个字段上创建一个复合索引</a:t>
            </a:r>
            <a:endParaRPr lang="en-US" altLang="zh-CN" dirty="0" smtClean="0"/>
          </a:p>
          <a:p>
            <a:r>
              <a:rPr lang="zh-CN" altLang="en-US" dirty="0" smtClean="0"/>
              <a:t>创建表的时候创建索引</a:t>
            </a:r>
            <a:endParaRPr lang="en-US" altLang="zh-CN" dirty="0"/>
          </a:p>
          <a:p>
            <a:pPr lvl="1"/>
            <a:r>
              <a:rPr lang="zh-CN" altLang="en-US" dirty="0" smtClean="0"/>
              <a:t>创建与</a:t>
            </a:r>
            <a:r>
              <a:rPr lang="en-US" altLang="zh-CN" dirty="0" smtClean="0"/>
              <a:t>department</a:t>
            </a:r>
            <a:r>
              <a:rPr lang="zh-CN" altLang="en-US" dirty="0" smtClean="0"/>
              <a:t>表相同结构的表</a:t>
            </a:r>
            <a:r>
              <a:rPr lang="en-US" altLang="zh-CN" dirty="0" smtClean="0"/>
              <a:t>department1</a:t>
            </a:r>
            <a:r>
              <a:rPr lang="zh-CN" altLang="en-US" dirty="0" smtClean="0"/>
              <a:t>，并将</a:t>
            </a:r>
            <a:r>
              <a:rPr lang="en-US" altLang="zh-CN" dirty="0" err="1" smtClean="0"/>
              <a:t>departName</a:t>
            </a:r>
            <a:r>
              <a:rPr lang="zh-CN" altLang="en-US" dirty="0" smtClean="0"/>
              <a:t>设为主键，</a:t>
            </a:r>
            <a:r>
              <a:rPr lang="en-US" altLang="zh-CN" dirty="0" err="1" smtClean="0"/>
              <a:t>departmentID</a:t>
            </a:r>
            <a:r>
              <a:rPr lang="zh-CN" altLang="en-US" dirty="0" smtClean="0"/>
              <a:t>上建立一个索引</a:t>
            </a:r>
            <a:endParaRPr lang="en-US" altLang="zh-CN" dirty="0" smtClean="0"/>
          </a:p>
          <a:p>
            <a:r>
              <a:rPr lang="zh-CN" altLang="en-US" dirty="0" smtClean="0"/>
              <a:t>创建</a:t>
            </a:r>
            <a:r>
              <a:rPr lang="en-US" altLang="zh-CN" dirty="0" smtClean="0"/>
              <a:t>HASH</a:t>
            </a:r>
            <a:r>
              <a:rPr lang="zh-CN" altLang="en-US" dirty="0" smtClean="0"/>
              <a:t>索引</a:t>
            </a:r>
            <a:endParaRPr lang="en-US" altLang="zh-CN" dirty="0" smtClean="0"/>
          </a:p>
          <a:p>
            <a:pPr lvl="1"/>
            <a:r>
              <a:rPr lang="zh-CN" altLang="en-US" dirty="0" smtClean="0"/>
              <a:t>创建一个包含</a:t>
            </a:r>
            <a:r>
              <a:rPr lang="en-US" altLang="zh-CN" dirty="0" smtClean="0"/>
              <a:t>(</a:t>
            </a:r>
            <a:r>
              <a:rPr lang="en-US" altLang="zh-CN" dirty="0" err="1" smtClean="0"/>
              <a:t>employeeID</a:t>
            </a:r>
            <a:r>
              <a:rPr lang="en-US" altLang="zh-CN" dirty="0" smtClean="0"/>
              <a:t>, name, education)</a:t>
            </a:r>
            <a:r>
              <a:rPr lang="zh-CN" altLang="en-US" dirty="0" smtClean="0"/>
              <a:t>等字段的临时员工表</a:t>
            </a:r>
            <a:r>
              <a:rPr lang="en-US" altLang="zh-CN" dirty="0" smtClean="0"/>
              <a:t>(</a:t>
            </a:r>
            <a:r>
              <a:rPr lang="en-US" altLang="zh-CN" dirty="0" err="1" smtClean="0"/>
              <a:t>tmpEmployee</a:t>
            </a:r>
            <a:r>
              <a:rPr lang="en-US" altLang="zh-CN" dirty="0" smtClean="0"/>
              <a:t>) </a:t>
            </a:r>
            <a:r>
              <a:rPr lang="zh-CN" altLang="en-US" dirty="0" smtClean="0"/>
              <a:t>，并在该表的员工编号字段上创建一个</a:t>
            </a:r>
            <a:r>
              <a:rPr lang="en-US" altLang="zh-CN" dirty="0" smtClean="0"/>
              <a:t>HASH</a:t>
            </a:r>
            <a:r>
              <a:rPr lang="zh-CN" altLang="en-US" dirty="0" smtClean="0"/>
              <a:t>索引</a:t>
            </a:r>
            <a:endParaRPr lang="en-US" altLang="zh-CN" dirty="0" smtClean="0"/>
          </a:p>
          <a:p>
            <a:pPr lvl="1"/>
            <a:endParaRPr lang="en-US" altLang="zh-CN" dirty="0" smtClean="0"/>
          </a:p>
          <a:p>
            <a:pPr marL="228600" lvl="1" indent="0">
              <a:buNone/>
            </a:pPr>
            <a:endParaRPr lang="en-US" altLang="zh-CN" dirty="0" smtClean="0"/>
          </a:p>
          <a:p>
            <a:pPr lvl="1"/>
            <a:endParaRPr lang="en-US" altLang="zh-CN" dirty="0" smtClean="0"/>
          </a:p>
        </p:txBody>
      </p:sp>
    </p:spTree>
    <p:extLst>
      <p:ext uri="{BB962C8B-B14F-4D97-AF65-F5344CB8AC3E}">
        <p14:creationId xmlns:p14="http://schemas.microsoft.com/office/powerpoint/2010/main" val="278763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三、实验任务</a:t>
            </a:r>
          </a:p>
          <a:p>
            <a:r>
              <a:rPr lang="zh-CN" altLang="en-US" dirty="0" smtClean="0"/>
              <a:t>验证索引效率（选做）</a:t>
            </a:r>
            <a:endParaRPr lang="en-US" altLang="zh-CN" dirty="0" smtClean="0"/>
          </a:p>
          <a:p>
            <a:pPr lvl="1"/>
            <a:r>
              <a:rPr lang="zh-CN" altLang="en-US" dirty="0" smtClean="0"/>
              <a:t>创建一个临时表，倍增表中记录至</a:t>
            </a:r>
            <a:r>
              <a:rPr lang="en-US" altLang="zh-CN" dirty="0" smtClean="0"/>
              <a:t>50</a:t>
            </a:r>
            <a:r>
              <a:rPr lang="zh-CN" altLang="en-US" dirty="0" smtClean="0"/>
              <a:t>万条，针对该表做基本查询，比较无索引和有索引情况下完成查询所用的时间</a:t>
            </a:r>
            <a:endParaRPr lang="en-US" altLang="zh-CN" dirty="0" smtClean="0"/>
          </a:p>
          <a:p>
            <a:pPr lvl="1"/>
            <a:r>
              <a:rPr lang="zh-CN" altLang="en-US" dirty="0" smtClean="0"/>
              <a:t>注：索引创建在查询的目标属性上</a:t>
            </a:r>
            <a:endParaRPr lang="en-US" altLang="zh-CN" dirty="0" smtClean="0"/>
          </a:p>
          <a:p>
            <a:pPr lvl="1"/>
            <a:endParaRPr lang="en-US" altLang="zh-CN" dirty="0"/>
          </a:p>
          <a:p>
            <a:r>
              <a:rPr lang="zh-CN" altLang="en-US" dirty="0" smtClean="0"/>
              <a:t>有关数据库索引效率，可参考以下文章</a:t>
            </a:r>
            <a:endParaRPr lang="en-US" altLang="zh-CN" dirty="0" smtClean="0"/>
          </a:p>
          <a:p>
            <a:pPr marL="228600" lvl="1" indent="0">
              <a:buNone/>
            </a:pPr>
            <a:r>
              <a:rPr lang="en-US" altLang="zh-CN" dirty="0"/>
              <a:t>http://inter12.iteye.com/blog/1430144</a:t>
            </a:r>
            <a:endParaRPr lang="en-US" altLang="zh-CN" dirty="0" smtClean="0"/>
          </a:p>
          <a:p>
            <a:pPr marL="228600" lvl="1" indent="0">
              <a:buNone/>
            </a:pPr>
            <a:endParaRPr lang="en-US" altLang="zh-CN" dirty="0" smtClean="0"/>
          </a:p>
          <a:p>
            <a:pPr lvl="1"/>
            <a:endParaRPr lang="en-US" altLang="zh-CN" dirty="0" smtClean="0"/>
          </a:p>
        </p:txBody>
      </p:sp>
    </p:spTree>
    <p:extLst>
      <p:ext uri="{BB962C8B-B14F-4D97-AF65-F5344CB8AC3E}">
        <p14:creationId xmlns:p14="http://schemas.microsoft.com/office/powerpoint/2010/main" val="337795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三、实验任务</a:t>
            </a:r>
            <a:endParaRPr lang="en-US" dirty="0"/>
          </a:p>
          <a:p>
            <a:r>
              <a:rPr lang="zh-CN" altLang="en-US" dirty="0" smtClean="0"/>
              <a:t>思考与练习</a:t>
            </a:r>
            <a:endParaRPr lang="en-US" altLang="zh-CN" dirty="0" smtClean="0"/>
          </a:p>
          <a:p>
            <a:pPr lvl="1"/>
            <a:r>
              <a:rPr lang="zh-CN" altLang="en-US" dirty="0" smtClean="0"/>
              <a:t>使用</a:t>
            </a:r>
            <a:r>
              <a:rPr lang="en-US" altLang="zh-CN" dirty="0" smtClean="0"/>
              <a:t>CREATE</a:t>
            </a:r>
            <a:r>
              <a:rPr lang="zh-CN" altLang="en-US" dirty="0" smtClean="0"/>
              <a:t> </a:t>
            </a:r>
            <a:r>
              <a:rPr lang="en-US" altLang="zh-CN" dirty="0" smtClean="0"/>
              <a:t>INDEX</a:t>
            </a:r>
            <a:r>
              <a:rPr lang="zh-CN" altLang="en-US" dirty="0" smtClean="0"/>
              <a:t>语句能创建主键吗？添加主键与添加普通索引有什么区别？</a:t>
            </a:r>
          </a:p>
          <a:p>
            <a:pPr lvl="1"/>
            <a:r>
              <a:rPr lang="zh-CN" altLang="en-US" dirty="0" smtClean="0"/>
              <a:t>如果删除基本表的一个列或者多个列，该列上的索引会受怎样的影响？</a:t>
            </a:r>
            <a:endParaRPr lang="en-US" altLang="zh-CN" dirty="0"/>
          </a:p>
        </p:txBody>
      </p:sp>
    </p:spTree>
    <p:extLst>
      <p:ext uri="{BB962C8B-B14F-4D97-AF65-F5344CB8AC3E}">
        <p14:creationId xmlns:p14="http://schemas.microsoft.com/office/powerpoint/2010/main" val="48901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lstStyle/>
          <a:p>
            <a:pPr marL="0" indent="0">
              <a:buNone/>
            </a:pPr>
            <a:r>
              <a:rPr lang="zh-CN" altLang="en-US" dirty="0" smtClean="0"/>
              <a:t>四、实验报告要求</a:t>
            </a:r>
            <a:endParaRPr lang="en-US" altLang="zh-CN" dirty="0" smtClean="0"/>
          </a:p>
          <a:p>
            <a:r>
              <a:rPr lang="zh-CN" altLang="en-US" dirty="0" smtClean="0"/>
              <a:t>使用实例</a:t>
            </a:r>
            <a:r>
              <a:rPr lang="en-US" altLang="zh-CN" dirty="0" smtClean="0"/>
              <a:t>2</a:t>
            </a:r>
            <a:r>
              <a:rPr lang="zh-CN" altLang="en-US" dirty="0" smtClean="0"/>
              <a:t>完成实验任务，列出相应的</a:t>
            </a:r>
            <a:r>
              <a:rPr lang="en-US" altLang="zh-CN" dirty="0" smtClean="0"/>
              <a:t>SQL</a:t>
            </a:r>
            <a:r>
              <a:rPr lang="zh-CN" altLang="en-US" dirty="0" smtClean="0"/>
              <a:t>语句，并查看相应的索引是否正确创建</a:t>
            </a:r>
            <a:endParaRPr lang="en-US" altLang="zh-CN" dirty="0" smtClean="0"/>
          </a:p>
          <a:p>
            <a:r>
              <a:rPr lang="zh-CN" altLang="en-US" dirty="0"/>
              <a:t>研究思考问题，</a:t>
            </a:r>
            <a:r>
              <a:rPr lang="zh-CN" altLang="en-US" dirty="0" smtClean="0"/>
              <a:t>进行验证解答并写出实验结果</a:t>
            </a:r>
            <a:endParaRPr lang="en-US" dirty="0"/>
          </a:p>
        </p:txBody>
      </p:sp>
    </p:spTree>
    <p:extLst>
      <p:ext uri="{BB962C8B-B14F-4D97-AF65-F5344CB8AC3E}">
        <p14:creationId xmlns:p14="http://schemas.microsoft.com/office/powerpoint/2010/main" val="22567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a:t>
            </a:r>
            <a:r>
              <a:rPr lang="zh-CN" altLang="zh-CN" dirty="0"/>
              <a:t>2</a:t>
            </a:r>
            <a:r>
              <a:rPr lang="en-US" altLang="zh-CN" dirty="0" smtClean="0">
                <a:latin typeface="宋体"/>
                <a:ea typeface="宋体"/>
                <a:cs typeface="宋体"/>
              </a:rPr>
              <a:t>.2</a:t>
            </a:r>
            <a:r>
              <a:rPr lang="zh-CN" altLang="en-US" dirty="0" smtClean="0">
                <a:latin typeface="宋体"/>
                <a:ea typeface="宋体"/>
                <a:cs typeface="宋体"/>
              </a:rPr>
              <a:t> 实体完整性实验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一、实验目的</a:t>
            </a:r>
            <a:endParaRPr lang="en-US" altLang="zh-CN" dirty="0" smtClean="0"/>
          </a:p>
          <a:p>
            <a:r>
              <a:rPr lang="zh-CN" altLang="en-US" dirty="0" smtClean="0"/>
              <a:t>掌握实体完整性的定义和维护方法</a:t>
            </a:r>
            <a:endParaRPr lang="en-US" altLang="zh-CN" dirty="0" smtClean="0"/>
          </a:p>
          <a:p>
            <a:endParaRPr lang="en-US" altLang="zh-CN" dirty="0" smtClean="0"/>
          </a:p>
          <a:p>
            <a:pPr marL="0" indent="0">
              <a:buNone/>
            </a:pPr>
            <a:r>
              <a:rPr lang="zh-CN" altLang="en-US" smtClean="0"/>
              <a:t>二、实验</a:t>
            </a:r>
            <a:r>
              <a:rPr lang="zh-CN" altLang="en-US" dirty="0" smtClean="0"/>
              <a:t>内容</a:t>
            </a:r>
          </a:p>
          <a:p>
            <a:r>
              <a:rPr lang="zh-CN" altLang="en-US" dirty="0" smtClean="0"/>
              <a:t>定义实体完整性，删除实体完整性。能够使用两种方式定义实体完整性：创建表时定义实体完整性、创建表后定义实体完整性，并设计语句验证完整性约束是否起作用</a:t>
            </a:r>
            <a:endParaRPr lang="en-US" altLang="zh-CN" dirty="0" smtClean="0"/>
          </a:p>
        </p:txBody>
      </p:sp>
    </p:spTree>
    <p:extLst>
      <p:ext uri="{BB962C8B-B14F-4D97-AF65-F5344CB8AC3E}">
        <p14:creationId xmlns:p14="http://schemas.microsoft.com/office/powerpoint/2010/main" val="270406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a:t>
            </a:r>
            <a:r>
              <a:rPr lang="zh-CN" altLang="en-US" dirty="0" smtClean="0">
                <a:latin typeface="宋体"/>
                <a:cs typeface="宋体"/>
              </a:rPr>
              <a:t>整性实验</a:t>
            </a:r>
            <a:endParaRPr lang="en-US" dirty="0"/>
          </a:p>
        </p:txBody>
      </p:sp>
      <p:sp>
        <p:nvSpPr>
          <p:cNvPr id="3" name="Content Placeholder 2"/>
          <p:cNvSpPr>
            <a:spLocks noGrp="1"/>
          </p:cNvSpPr>
          <p:nvPr>
            <p:ph idx="1"/>
          </p:nvPr>
        </p:nvSpPr>
        <p:spPr>
          <a:xfrm>
            <a:off x="498474" y="1304144"/>
            <a:ext cx="8525605" cy="5381469"/>
          </a:xfrm>
        </p:spPr>
        <p:txBody>
          <a:bodyPr>
            <a:normAutofit/>
          </a:bodyPr>
          <a:lstStyle/>
          <a:p>
            <a:r>
              <a:rPr lang="zh-CN" altLang="en-US" dirty="0" smtClean="0"/>
              <a:t>定义主键约束</a:t>
            </a:r>
            <a:endParaRPr lang="en-US" altLang="zh-CN" dirty="0" smtClean="0"/>
          </a:p>
          <a:p>
            <a:pPr lvl="1"/>
            <a:r>
              <a:rPr lang="zh-CN" altLang="en-US" dirty="0" smtClean="0"/>
              <a:t>列级实体完整性</a:t>
            </a:r>
            <a:endParaRPr lang="en-US" altLang="zh-CN" dirty="0"/>
          </a:p>
          <a:p>
            <a:pPr marL="228600" lvl="1" indent="0">
              <a:buNone/>
            </a:pPr>
            <a:r>
              <a:rPr lang="zh-CN" altLang="en-US" dirty="0" smtClean="0"/>
              <a:t>列定义时加上关键字 </a:t>
            </a:r>
            <a:r>
              <a:rPr lang="en-US" altLang="zh-CN" dirty="0" smtClean="0"/>
              <a:t>PRIMARY KEY</a:t>
            </a:r>
          </a:p>
          <a:p>
            <a:pPr lvl="1"/>
            <a:r>
              <a:rPr lang="zh-CN" altLang="en-US" dirty="0" smtClean="0"/>
              <a:t>表级实体完整性</a:t>
            </a:r>
            <a:endParaRPr lang="en-US" altLang="zh-CN" dirty="0" smtClean="0"/>
          </a:p>
          <a:p>
            <a:pPr marL="228600" lvl="1" indent="0">
              <a:buNone/>
            </a:pPr>
            <a:r>
              <a:rPr lang="zh-CN" altLang="en-US" dirty="0" smtClean="0"/>
              <a:t>表定义时，在语句最后加上</a:t>
            </a:r>
            <a:r>
              <a:rPr lang="en-US" altLang="zh-CN" dirty="0" smtClean="0"/>
              <a:t>PRIMARY KEY</a:t>
            </a:r>
            <a:r>
              <a:rPr lang="zh-CN" altLang="en-US" dirty="0" smtClean="0"/>
              <a:t> </a:t>
            </a:r>
            <a:r>
              <a:rPr lang="en-US" altLang="zh-CN" dirty="0" smtClean="0"/>
              <a:t>(</a:t>
            </a:r>
            <a:r>
              <a:rPr lang="en-US" altLang="zh-CN" dirty="0" err="1" smtClean="0"/>
              <a:t>col_name</a:t>
            </a:r>
            <a:r>
              <a:rPr lang="en-US" altLang="zh-CN" dirty="0" smtClean="0"/>
              <a:t>,…)</a:t>
            </a:r>
          </a:p>
          <a:p>
            <a:pPr marL="228600" lvl="1" indent="0">
              <a:buNone/>
            </a:pPr>
            <a:r>
              <a:rPr lang="zh-CN" altLang="en-US" dirty="0" smtClean="0">
                <a:solidFill>
                  <a:srgbClr val="0070C0"/>
                </a:solidFill>
              </a:rPr>
              <a:t>（例如：实例</a:t>
            </a:r>
            <a:r>
              <a:rPr lang="en-US" altLang="zh-CN" dirty="0" smtClean="0">
                <a:solidFill>
                  <a:srgbClr val="0070C0"/>
                </a:solidFill>
              </a:rPr>
              <a:t>1.doc</a:t>
            </a:r>
            <a:r>
              <a:rPr lang="zh-CN" altLang="en-US" dirty="0" smtClean="0">
                <a:solidFill>
                  <a:srgbClr val="0070C0"/>
                </a:solidFill>
              </a:rPr>
              <a:t>）</a:t>
            </a:r>
            <a:endParaRPr lang="en-US" altLang="zh-CN" dirty="0" smtClean="0">
              <a:solidFill>
                <a:srgbClr val="0070C0"/>
              </a:solidFill>
            </a:endParaRPr>
          </a:p>
          <a:p>
            <a:pPr marL="228600" lvl="1" indent="0">
              <a:buNone/>
            </a:pPr>
            <a:endParaRPr lang="en-US" altLang="zh-CN" dirty="0"/>
          </a:p>
          <a:p>
            <a:r>
              <a:rPr lang="zh-CN" altLang="en-US" dirty="0" smtClean="0"/>
              <a:t>定义唯一性约束（替代键约束）</a:t>
            </a:r>
            <a:endParaRPr lang="en-US" altLang="zh-CN" dirty="0" smtClean="0"/>
          </a:p>
          <a:p>
            <a:pPr lvl="1"/>
            <a:r>
              <a:rPr lang="zh-CN" altLang="en-US" dirty="0" smtClean="0"/>
              <a:t>替代键是没有被选作主键的其他任何列</a:t>
            </a:r>
            <a:r>
              <a:rPr lang="zh-CN" altLang="zh-CN" dirty="0" smtClean="0"/>
              <a:t>，</a:t>
            </a:r>
            <a:r>
              <a:rPr lang="zh-CN" altLang="en-US" dirty="0" smtClean="0"/>
              <a:t>用</a:t>
            </a:r>
            <a:r>
              <a:rPr lang="en-US" altLang="zh-CN" dirty="0" smtClean="0"/>
              <a:t>UNIQUE</a:t>
            </a:r>
            <a:r>
              <a:rPr lang="zh-CN" altLang="en-US" dirty="0" smtClean="0"/>
              <a:t>来定义</a:t>
            </a:r>
            <a:endParaRPr lang="en-US" altLang="zh-CN" dirty="0" smtClean="0"/>
          </a:p>
          <a:p>
            <a:pPr lvl="1"/>
            <a:endParaRPr lang="en-US" altLang="zh-CN" dirty="0"/>
          </a:p>
          <a:p>
            <a:pPr marL="0" indent="0">
              <a:buNone/>
            </a:pPr>
            <a:r>
              <a:rPr lang="zh-CN" altLang="en-US" dirty="0" smtClean="0"/>
              <a:t>注：</a:t>
            </a:r>
            <a:r>
              <a:rPr lang="en-US" altLang="zh-CN" dirty="0" smtClean="0"/>
              <a:t>CONSTRAINT</a:t>
            </a:r>
            <a:r>
              <a:rPr lang="zh-CN" altLang="en-US" dirty="0" smtClean="0"/>
              <a:t>可以用来</a:t>
            </a:r>
            <a:r>
              <a:rPr lang="zh-CN" altLang="en-US" dirty="0" smtClean="0">
                <a:solidFill>
                  <a:srgbClr val="FF0000"/>
                </a:solidFill>
              </a:rPr>
              <a:t>指定</a:t>
            </a:r>
            <a:r>
              <a:rPr lang="zh-CN" altLang="en-US" dirty="0" smtClean="0"/>
              <a:t>表完整性</a:t>
            </a:r>
            <a:r>
              <a:rPr lang="zh-CN" altLang="en-US" dirty="0" smtClean="0">
                <a:solidFill>
                  <a:srgbClr val="FF0000"/>
                </a:solidFill>
              </a:rPr>
              <a:t>约束的名字</a:t>
            </a:r>
            <a:endParaRPr lang="en-US" altLang="zh-CN" dirty="0" smtClean="0">
              <a:solidFill>
                <a:srgbClr val="FF0000"/>
              </a:solidFill>
            </a:endParaRPr>
          </a:p>
          <a:p>
            <a:pPr marL="0" indent="0">
              <a:buNone/>
            </a:pPr>
            <a:r>
              <a:rPr lang="en-US" altLang="zh-CN" dirty="0" smtClean="0"/>
              <a:t>CONSTRAINT </a:t>
            </a:r>
            <a:r>
              <a:rPr lang="en-US" altLang="zh-CN" dirty="0" err="1" smtClean="0"/>
              <a:t>key_name</a:t>
            </a:r>
            <a:r>
              <a:rPr lang="en-US" altLang="zh-CN" dirty="0"/>
              <a:t> </a:t>
            </a:r>
            <a:r>
              <a:rPr lang="en-US" altLang="zh-CN" dirty="0" smtClean="0"/>
              <a:t>PRIMARY KEY(key)</a:t>
            </a:r>
            <a:endParaRPr lang="en-US" altLang="zh-CN" dirty="0"/>
          </a:p>
        </p:txBody>
      </p:sp>
    </p:spTree>
    <p:extLst>
      <p:ext uri="{BB962C8B-B14F-4D97-AF65-F5344CB8AC3E}">
        <p14:creationId xmlns:p14="http://schemas.microsoft.com/office/powerpoint/2010/main" val="423400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a:xfrm>
            <a:off x="498474" y="1413933"/>
            <a:ext cx="7556313" cy="4144963"/>
          </a:xfrm>
        </p:spPr>
        <p:txBody>
          <a:bodyPr>
            <a:normAutofit fontScale="92500" lnSpcReduction="10000"/>
          </a:bodyPr>
          <a:lstStyle/>
          <a:p>
            <a:r>
              <a:rPr lang="zh-CN" altLang="en-US" dirty="0" smtClean="0"/>
              <a:t>例如，创建一个学生表</a:t>
            </a:r>
            <a:r>
              <a:rPr lang="en-US" altLang="zh-CN" dirty="0" smtClean="0"/>
              <a:t>student1</a:t>
            </a:r>
            <a:r>
              <a:rPr lang="zh-CN" altLang="en-US" dirty="0" smtClean="0"/>
              <a:t>，学号为主键，姓名为替代键</a:t>
            </a:r>
            <a:endParaRPr lang="en-US" altLang="zh-CN" dirty="0" smtClean="0"/>
          </a:p>
          <a:p>
            <a:pPr marL="0" indent="0">
              <a:buNone/>
            </a:pPr>
            <a:r>
              <a:rPr lang="en-US" altLang="zh-CN" dirty="0">
                <a:solidFill>
                  <a:srgbClr val="0070C0"/>
                </a:solidFill>
              </a:rPr>
              <a:t>CREATE </a:t>
            </a:r>
            <a:r>
              <a:rPr lang="zh-CN" altLang="en-US" dirty="0">
                <a:solidFill>
                  <a:srgbClr val="0070C0"/>
                </a:solidFill>
              </a:rPr>
              <a:t> </a:t>
            </a:r>
            <a:r>
              <a:rPr lang="en-US" altLang="zh-CN" dirty="0">
                <a:solidFill>
                  <a:srgbClr val="0070C0"/>
                </a:solidFill>
              </a:rPr>
              <a:t>TABLE </a:t>
            </a:r>
            <a:r>
              <a:rPr lang="zh-CN" altLang="en-US" dirty="0">
                <a:solidFill>
                  <a:srgbClr val="0070C0"/>
                </a:solidFill>
              </a:rPr>
              <a:t> </a:t>
            </a:r>
            <a:r>
              <a:rPr lang="en-US" altLang="zh-CN" dirty="0" smtClean="0">
                <a:solidFill>
                  <a:srgbClr val="0070C0"/>
                </a:solidFill>
              </a:rPr>
              <a:t>student1</a:t>
            </a:r>
            <a:endParaRPr lang="zh-CN" altLang="en-US" dirty="0">
              <a:solidFill>
                <a:srgbClr val="0070C0"/>
              </a:solidFill>
            </a:endParaRPr>
          </a:p>
          <a:p>
            <a:pPr marL="0" indent="0">
              <a:buNone/>
            </a:pPr>
            <a:r>
              <a:rPr lang="en-US" altLang="zh-CN" sz="2400" dirty="0">
                <a:solidFill>
                  <a:srgbClr val="0070C0"/>
                </a:solidFill>
              </a:rPr>
              <a:t>(</a:t>
            </a:r>
            <a:endParaRPr lang="zh-CN" altLang="en-US" sz="2400" dirty="0">
              <a:solidFill>
                <a:srgbClr val="0070C0"/>
              </a:solidFill>
            </a:endParaRPr>
          </a:p>
          <a:p>
            <a:pPr marL="228600" lvl="1" indent="0">
              <a:lnSpc>
                <a:spcPct val="110000"/>
              </a:lnSpc>
              <a:buNone/>
            </a:pPr>
            <a:r>
              <a:rPr lang="en-US" sz="2400" dirty="0" err="1">
                <a:solidFill>
                  <a:srgbClr val="0070C0"/>
                </a:solidFill>
              </a:rPr>
              <a:t>s</a:t>
            </a:r>
            <a:r>
              <a:rPr lang="en-US" sz="2400" dirty="0" err="1" smtClean="0">
                <a:solidFill>
                  <a:srgbClr val="0070C0"/>
                </a:solidFill>
              </a:rPr>
              <a:t>tudentkey</a:t>
            </a:r>
            <a:r>
              <a:rPr lang="en-US" sz="2400" dirty="0">
                <a:solidFill>
                  <a:srgbClr val="0070C0"/>
                </a:solidFill>
              </a:rPr>
              <a:t>	</a:t>
            </a:r>
            <a:r>
              <a:rPr lang="en-US" altLang="zh-CN" sz="2400" dirty="0" smtClean="0">
                <a:solidFill>
                  <a:srgbClr val="0070C0"/>
                </a:solidFill>
              </a:rPr>
              <a:t>char</a:t>
            </a:r>
            <a:r>
              <a:rPr lang="en-US" altLang="zh-CN" sz="2400" dirty="0">
                <a:solidFill>
                  <a:srgbClr val="0070C0"/>
                </a:solidFill>
              </a:rPr>
              <a:t>(6</a:t>
            </a:r>
            <a:r>
              <a:rPr lang="en-US" altLang="zh-CN" sz="2400" dirty="0" smtClean="0">
                <a:solidFill>
                  <a:srgbClr val="0070C0"/>
                </a:solidFill>
              </a:rPr>
              <a:t>) not null,</a:t>
            </a:r>
            <a:endParaRPr lang="zh-CN" altLang="en-US" sz="2400" dirty="0">
              <a:solidFill>
                <a:srgbClr val="0070C0"/>
              </a:solidFill>
            </a:endParaRPr>
          </a:p>
          <a:p>
            <a:pPr marL="228600" lvl="1" indent="0">
              <a:lnSpc>
                <a:spcPct val="110000"/>
              </a:lnSpc>
              <a:buNone/>
            </a:pPr>
            <a:r>
              <a:rPr lang="en-US" altLang="zh-CN" sz="2400" dirty="0" smtClean="0">
                <a:solidFill>
                  <a:srgbClr val="0070C0"/>
                </a:solidFill>
              </a:rPr>
              <a:t>name</a:t>
            </a:r>
            <a:r>
              <a:rPr lang="en-US" sz="2400" dirty="0">
                <a:solidFill>
                  <a:srgbClr val="0070C0"/>
                </a:solidFill>
              </a:rPr>
              <a:t>	</a:t>
            </a:r>
            <a:r>
              <a:rPr lang="en-US" altLang="zh-CN" sz="2400" dirty="0" smtClean="0">
                <a:solidFill>
                  <a:srgbClr val="0070C0"/>
                </a:solidFill>
              </a:rPr>
              <a:t>char</a:t>
            </a:r>
            <a:r>
              <a:rPr lang="en-US" altLang="zh-CN" sz="2400" dirty="0">
                <a:solidFill>
                  <a:srgbClr val="0070C0"/>
                </a:solidFill>
              </a:rPr>
              <a:t>(8</a:t>
            </a:r>
            <a:r>
              <a:rPr lang="en-US" altLang="zh-CN" sz="2400" dirty="0" smtClean="0">
                <a:solidFill>
                  <a:srgbClr val="0070C0"/>
                </a:solidFill>
              </a:rPr>
              <a:t>) not </a:t>
            </a:r>
            <a:r>
              <a:rPr lang="en-US" altLang="zh-CN" sz="2400" dirty="0">
                <a:solidFill>
                  <a:srgbClr val="0070C0"/>
                </a:solidFill>
              </a:rPr>
              <a:t>null</a:t>
            </a:r>
            <a:r>
              <a:rPr lang="en-US" altLang="zh-CN" sz="2400" dirty="0" smtClean="0">
                <a:solidFill>
                  <a:srgbClr val="0070C0"/>
                </a:solidFill>
              </a:rPr>
              <a:t>,</a:t>
            </a:r>
            <a:endParaRPr lang="zh-CN" altLang="en-US" sz="2400" dirty="0" smtClean="0">
              <a:solidFill>
                <a:srgbClr val="0070C0"/>
              </a:solidFill>
            </a:endParaRPr>
          </a:p>
          <a:p>
            <a:pPr marL="228600" lvl="1" indent="0">
              <a:lnSpc>
                <a:spcPct val="110000"/>
              </a:lnSpc>
              <a:buNone/>
            </a:pPr>
            <a:r>
              <a:rPr lang="en-US" altLang="zh-CN" sz="2400" dirty="0" smtClean="0">
                <a:solidFill>
                  <a:srgbClr val="0070C0"/>
                </a:solidFill>
              </a:rPr>
              <a:t>birth</a:t>
            </a:r>
            <a:r>
              <a:rPr lang="en-US" sz="2400" dirty="0">
                <a:solidFill>
                  <a:srgbClr val="0070C0"/>
                </a:solidFill>
              </a:rPr>
              <a:t>		</a:t>
            </a:r>
            <a:r>
              <a:rPr lang="en-US" altLang="zh-CN" sz="2400" dirty="0">
                <a:solidFill>
                  <a:srgbClr val="0070C0"/>
                </a:solidFill>
              </a:rPr>
              <a:t>date </a:t>
            </a:r>
            <a:r>
              <a:rPr lang="en-US" altLang="zh-CN" sz="2400" dirty="0" smtClean="0">
                <a:solidFill>
                  <a:srgbClr val="0070C0"/>
                </a:solidFill>
              </a:rPr>
              <a:t>null,</a:t>
            </a:r>
          </a:p>
          <a:p>
            <a:pPr marL="228600" lvl="1" indent="0">
              <a:lnSpc>
                <a:spcPct val="110000"/>
              </a:lnSpc>
              <a:buNone/>
            </a:pPr>
            <a:r>
              <a:rPr lang="en-US" altLang="zh-CN" sz="2400" dirty="0" smtClean="0">
                <a:solidFill>
                  <a:srgbClr val="0070C0"/>
                </a:solidFill>
              </a:rPr>
              <a:t>PRIMARY KEY(</a:t>
            </a:r>
            <a:r>
              <a:rPr lang="en-US" altLang="zh-CN" sz="2400" dirty="0" err="1" smtClean="0">
                <a:solidFill>
                  <a:srgbClr val="0070C0"/>
                </a:solidFill>
              </a:rPr>
              <a:t>studentkey</a:t>
            </a:r>
            <a:r>
              <a:rPr lang="en-US" altLang="zh-CN" sz="2400" dirty="0" smtClean="0">
                <a:solidFill>
                  <a:srgbClr val="0070C0"/>
                </a:solidFill>
              </a:rPr>
              <a:t>),</a:t>
            </a:r>
          </a:p>
          <a:p>
            <a:pPr marL="228600" lvl="1" indent="0">
              <a:lnSpc>
                <a:spcPct val="110000"/>
              </a:lnSpc>
              <a:buNone/>
            </a:pPr>
            <a:r>
              <a:rPr lang="en-US" altLang="zh-CN" sz="2400" dirty="0" smtClean="0">
                <a:solidFill>
                  <a:srgbClr val="0070C0"/>
                </a:solidFill>
              </a:rPr>
              <a:t>UNIQUE(name)</a:t>
            </a:r>
          </a:p>
          <a:p>
            <a:pPr marL="0" indent="0">
              <a:lnSpc>
                <a:spcPct val="110000"/>
              </a:lnSpc>
              <a:buNone/>
            </a:pPr>
            <a:r>
              <a:rPr lang="en-US" altLang="zh-CN" sz="2600" dirty="0" smtClean="0">
                <a:solidFill>
                  <a:srgbClr val="0070C0"/>
                </a:solidFill>
              </a:rPr>
              <a:t>);</a:t>
            </a:r>
          </a:p>
          <a:p>
            <a:pPr marL="0" indent="0">
              <a:lnSpc>
                <a:spcPct val="110000"/>
              </a:lnSpc>
              <a:buNone/>
            </a:pPr>
            <a:endParaRPr lang="en-US" altLang="zh-CN" sz="2600" dirty="0" smtClean="0">
              <a:solidFill>
                <a:srgbClr val="0070C0"/>
              </a:solidFill>
            </a:endParaRPr>
          </a:p>
        </p:txBody>
      </p:sp>
    </p:spTree>
    <p:extLst>
      <p:ext uri="{BB962C8B-B14F-4D97-AF65-F5344CB8AC3E}">
        <p14:creationId xmlns:p14="http://schemas.microsoft.com/office/powerpoint/2010/main" val="312022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a:xfrm>
            <a:off x="337607" y="1600200"/>
            <a:ext cx="8543926" cy="4144963"/>
          </a:xfrm>
        </p:spPr>
        <p:txBody>
          <a:bodyPr>
            <a:normAutofit fontScale="92500"/>
          </a:bodyPr>
          <a:lstStyle/>
          <a:p>
            <a:r>
              <a:rPr lang="zh-CN" altLang="en-US" dirty="0" smtClean="0"/>
              <a:t>例如，创建一个学生表</a:t>
            </a:r>
            <a:r>
              <a:rPr lang="en-US" altLang="zh-CN" dirty="0" smtClean="0"/>
              <a:t>student2</a:t>
            </a:r>
            <a:r>
              <a:rPr lang="zh-CN" altLang="en-US" dirty="0" smtClean="0"/>
              <a:t>，为</a:t>
            </a:r>
            <a:r>
              <a:rPr lang="zh-CN" altLang="en-US" dirty="0" smtClean="0">
                <a:solidFill>
                  <a:srgbClr val="FF0000"/>
                </a:solidFill>
              </a:rPr>
              <a:t>多个</a:t>
            </a:r>
            <a:r>
              <a:rPr lang="zh-CN" altLang="en-US" dirty="0" smtClean="0"/>
              <a:t>列定义 </a:t>
            </a:r>
            <a:r>
              <a:rPr lang="en-US" altLang="zh-CN" dirty="0" smtClean="0"/>
              <a:t>PRIMARY KEY </a:t>
            </a:r>
            <a:r>
              <a:rPr lang="zh-CN" altLang="en-US" dirty="0" smtClean="0"/>
              <a:t>约束</a:t>
            </a:r>
            <a:endParaRPr lang="en-US" altLang="zh-CN" dirty="0" smtClean="0"/>
          </a:p>
          <a:p>
            <a:pPr marL="0" indent="0">
              <a:buNone/>
            </a:pPr>
            <a:r>
              <a:rPr lang="en-US" altLang="zh-CN" dirty="0">
                <a:solidFill>
                  <a:srgbClr val="0070C0"/>
                </a:solidFill>
              </a:rPr>
              <a:t>CREATE </a:t>
            </a:r>
            <a:r>
              <a:rPr lang="zh-CN" altLang="en-US" dirty="0">
                <a:solidFill>
                  <a:srgbClr val="0070C0"/>
                </a:solidFill>
              </a:rPr>
              <a:t> </a:t>
            </a:r>
            <a:r>
              <a:rPr lang="en-US" altLang="zh-CN" dirty="0">
                <a:solidFill>
                  <a:srgbClr val="0070C0"/>
                </a:solidFill>
              </a:rPr>
              <a:t>TABLE </a:t>
            </a:r>
            <a:r>
              <a:rPr lang="zh-CN" altLang="en-US" dirty="0">
                <a:solidFill>
                  <a:srgbClr val="0070C0"/>
                </a:solidFill>
              </a:rPr>
              <a:t> </a:t>
            </a:r>
            <a:r>
              <a:rPr lang="en-US" altLang="zh-CN" dirty="0" smtClean="0">
                <a:solidFill>
                  <a:srgbClr val="0070C0"/>
                </a:solidFill>
              </a:rPr>
              <a:t>student2</a:t>
            </a:r>
            <a:endParaRPr lang="zh-CN" altLang="en-US" dirty="0">
              <a:solidFill>
                <a:srgbClr val="0070C0"/>
              </a:solidFill>
            </a:endParaRPr>
          </a:p>
          <a:p>
            <a:pPr marL="0" indent="0">
              <a:buNone/>
            </a:pPr>
            <a:r>
              <a:rPr lang="en-US" altLang="zh-CN" sz="2400" dirty="0">
                <a:solidFill>
                  <a:srgbClr val="0070C0"/>
                </a:solidFill>
              </a:rPr>
              <a:t>(</a:t>
            </a:r>
            <a:endParaRPr lang="zh-CN" altLang="en-US" sz="2400" dirty="0">
              <a:solidFill>
                <a:srgbClr val="0070C0"/>
              </a:solidFill>
            </a:endParaRPr>
          </a:p>
          <a:p>
            <a:pPr marL="228600" lvl="1" indent="0">
              <a:lnSpc>
                <a:spcPct val="110000"/>
              </a:lnSpc>
              <a:buNone/>
            </a:pPr>
            <a:r>
              <a:rPr lang="en-US" sz="2400" dirty="0" err="1">
                <a:solidFill>
                  <a:srgbClr val="0070C0"/>
                </a:solidFill>
              </a:rPr>
              <a:t>s</a:t>
            </a:r>
            <a:r>
              <a:rPr lang="en-US" sz="2400" dirty="0" err="1" smtClean="0">
                <a:solidFill>
                  <a:srgbClr val="0070C0"/>
                </a:solidFill>
              </a:rPr>
              <a:t>tudentkey</a:t>
            </a:r>
            <a:r>
              <a:rPr lang="en-US" sz="2400" dirty="0">
                <a:solidFill>
                  <a:srgbClr val="0070C0"/>
                </a:solidFill>
              </a:rPr>
              <a:t>	</a:t>
            </a:r>
            <a:r>
              <a:rPr lang="en-US" altLang="zh-CN" sz="2400" dirty="0" smtClean="0">
                <a:solidFill>
                  <a:srgbClr val="0070C0"/>
                </a:solidFill>
              </a:rPr>
              <a:t>char</a:t>
            </a:r>
            <a:r>
              <a:rPr lang="en-US" altLang="zh-CN" sz="2400" dirty="0">
                <a:solidFill>
                  <a:srgbClr val="0070C0"/>
                </a:solidFill>
              </a:rPr>
              <a:t>(6</a:t>
            </a:r>
            <a:r>
              <a:rPr lang="en-US" altLang="zh-CN" sz="2400" dirty="0" smtClean="0">
                <a:solidFill>
                  <a:srgbClr val="0070C0"/>
                </a:solidFill>
              </a:rPr>
              <a:t>) not null,</a:t>
            </a:r>
            <a:endParaRPr lang="zh-CN" altLang="en-US" sz="2400" dirty="0">
              <a:solidFill>
                <a:srgbClr val="0070C0"/>
              </a:solidFill>
            </a:endParaRPr>
          </a:p>
          <a:p>
            <a:pPr marL="228600" lvl="1" indent="0">
              <a:lnSpc>
                <a:spcPct val="110000"/>
              </a:lnSpc>
              <a:buNone/>
            </a:pPr>
            <a:r>
              <a:rPr lang="en-US" altLang="zh-CN" sz="2400" dirty="0" smtClean="0">
                <a:solidFill>
                  <a:srgbClr val="0070C0"/>
                </a:solidFill>
              </a:rPr>
              <a:t>name</a:t>
            </a:r>
            <a:r>
              <a:rPr lang="en-US" sz="2400" dirty="0">
                <a:solidFill>
                  <a:srgbClr val="0070C0"/>
                </a:solidFill>
              </a:rPr>
              <a:t>	</a:t>
            </a:r>
            <a:r>
              <a:rPr lang="en-US" altLang="zh-CN" sz="2400" dirty="0" smtClean="0">
                <a:solidFill>
                  <a:srgbClr val="0070C0"/>
                </a:solidFill>
              </a:rPr>
              <a:t>char</a:t>
            </a:r>
            <a:r>
              <a:rPr lang="en-US" altLang="zh-CN" sz="2400" dirty="0">
                <a:solidFill>
                  <a:srgbClr val="0070C0"/>
                </a:solidFill>
              </a:rPr>
              <a:t>(8</a:t>
            </a:r>
            <a:r>
              <a:rPr lang="en-US" altLang="zh-CN" sz="2400" dirty="0" smtClean="0">
                <a:solidFill>
                  <a:srgbClr val="0070C0"/>
                </a:solidFill>
              </a:rPr>
              <a:t>) not </a:t>
            </a:r>
            <a:r>
              <a:rPr lang="en-US" altLang="zh-CN" sz="2400" dirty="0">
                <a:solidFill>
                  <a:srgbClr val="0070C0"/>
                </a:solidFill>
              </a:rPr>
              <a:t>null</a:t>
            </a:r>
            <a:r>
              <a:rPr lang="en-US" altLang="zh-CN" sz="2400" dirty="0" smtClean="0">
                <a:solidFill>
                  <a:srgbClr val="0070C0"/>
                </a:solidFill>
              </a:rPr>
              <a:t>,</a:t>
            </a:r>
            <a:endParaRPr lang="zh-CN" altLang="en-US" sz="2400" dirty="0" smtClean="0">
              <a:solidFill>
                <a:srgbClr val="0070C0"/>
              </a:solidFill>
            </a:endParaRPr>
          </a:p>
          <a:p>
            <a:pPr marL="228600" lvl="1" indent="0">
              <a:lnSpc>
                <a:spcPct val="110000"/>
              </a:lnSpc>
              <a:buNone/>
            </a:pPr>
            <a:r>
              <a:rPr lang="en-US" altLang="zh-CN" sz="2400" dirty="0" smtClean="0">
                <a:solidFill>
                  <a:srgbClr val="0070C0"/>
                </a:solidFill>
              </a:rPr>
              <a:t>birth</a:t>
            </a:r>
            <a:r>
              <a:rPr lang="en-US" sz="2400" dirty="0">
                <a:solidFill>
                  <a:srgbClr val="0070C0"/>
                </a:solidFill>
              </a:rPr>
              <a:t>		</a:t>
            </a:r>
            <a:r>
              <a:rPr lang="en-US" altLang="zh-CN" sz="2400" dirty="0">
                <a:solidFill>
                  <a:srgbClr val="0070C0"/>
                </a:solidFill>
              </a:rPr>
              <a:t>date </a:t>
            </a:r>
            <a:r>
              <a:rPr lang="en-US" altLang="zh-CN" sz="2400" dirty="0" smtClean="0">
                <a:solidFill>
                  <a:srgbClr val="0070C0"/>
                </a:solidFill>
              </a:rPr>
              <a:t>null,</a:t>
            </a:r>
          </a:p>
          <a:p>
            <a:pPr marL="228600" lvl="1" indent="0">
              <a:lnSpc>
                <a:spcPct val="110000"/>
              </a:lnSpc>
              <a:buNone/>
            </a:pPr>
            <a:r>
              <a:rPr lang="en-US" altLang="zh-CN" sz="2400" dirty="0" smtClean="0">
                <a:solidFill>
                  <a:srgbClr val="FF0000"/>
                </a:solidFill>
              </a:rPr>
              <a:t>CONSTRAINT </a:t>
            </a:r>
            <a:r>
              <a:rPr lang="en-US" altLang="zh-CN" sz="2400" dirty="0" err="1" smtClean="0">
                <a:solidFill>
                  <a:srgbClr val="FF0000"/>
                </a:solidFill>
              </a:rPr>
              <a:t>pk_idname</a:t>
            </a:r>
            <a:r>
              <a:rPr lang="en-US" altLang="zh-CN" sz="2400" dirty="0" smtClean="0">
                <a:solidFill>
                  <a:srgbClr val="FF0000"/>
                </a:solidFill>
              </a:rPr>
              <a:t> PRIMARY KEY (</a:t>
            </a:r>
            <a:r>
              <a:rPr lang="en-US" altLang="zh-CN" sz="2400" dirty="0" err="1" smtClean="0">
                <a:solidFill>
                  <a:srgbClr val="FF0000"/>
                </a:solidFill>
              </a:rPr>
              <a:t>studentkey</a:t>
            </a:r>
            <a:r>
              <a:rPr lang="en-US" altLang="zh-CN" sz="2400" dirty="0" smtClean="0">
                <a:solidFill>
                  <a:srgbClr val="FF0000"/>
                </a:solidFill>
              </a:rPr>
              <a:t>, name)</a:t>
            </a:r>
            <a:r>
              <a:rPr lang="en-US" altLang="zh-CN" sz="2400" dirty="0" smtClean="0">
                <a:solidFill>
                  <a:srgbClr val="0070C0"/>
                </a:solidFill>
              </a:rPr>
              <a:t> </a:t>
            </a:r>
          </a:p>
          <a:p>
            <a:pPr marL="0" indent="0">
              <a:lnSpc>
                <a:spcPct val="110000"/>
              </a:lnSpc>
              <a:buNone/>
            </a:pPr>
            <a:r>
              <a:rPr lang="en-US" altLang="zh-CN" sz="2600" dirty="0" smtClean="0">
                <a:solidFill>
                  <a:srgbClr val="0070C0"/>
                </a:solidFill>
              </a:rPr>
              <a:t>);</a:t>
            </a:r>
          </a:p>
          <a:p>
            <a:pPr marL="0" indent="0">
              <a:lnSpc>
                <a:spcPct val="110000"/>
              </a:lnSpc>
              <a:buNone/>
            </a:pPr>
            <a:endParaRPr lang="en-US" altLang="zh-CN" sz="2600" dirty="0" smtClean="0">
              <a:solidFill>
                <a:srgbClr val="0070C0"/>
              </a:solidFill>
            </a:endParaRPr>
          </a:p>
        </p:txBody>
      </p:sp>
    </p:spTree>
    <p:extLst>
      <p:ext uri="{BB962C8B-B14F-4D97-AF65-F5344CB8AC3E}">
        <p14:creationId xmlns:p14="http://schemas.microsoft.com/office/powerpoint/2010/main" val="31202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a:xfrm>
            <a:off x="498474" y="1380067"/>
            <a:ext cx="7556313" cy="4144963"/>
          </a:xfrm>
        </p:spPr>
        <p:txBody>
          <a:bodyPr>
            <a:normAutofit/>
          </a:bodyPr>
          <a:lstStyle/>
          <a:p>
            <a:r>
              <a:rPr lang="zh-CN" altLang="en-US" dirty="0" smtClean="0"/>
              <a:t>删除实体完整性</a:t>
            </a:r>
            <a:endParaRPr lang="en-US" altLang="zh-CN" dirty="0" smtClean="0"/>
          </a:p>
          <a:p>
            <a:pPr marL="0" indent="0">
              <a:buNone/>
            </a:pPr>
            <a:r>
              <a:rPr lang="zh-CN" altLang="en-US" dirty="0" smtClean="0"/>
              <a:t>语法：</a:t>
            </a:r>
            <a:endParaRPr lang="en-US" altLang="zh-CN" dirty="0" smtClean="0"/>
          </a:p>
          <a:p>
            <a:pPr marL="0" indent="0">
              <a:buNone/>
            </a:pPr>
            <a:r>
              <a:rPr lang="en-US" altLang="zh-CN" dirty="0" smtClean="0"/>
              <a:t>ALTER TABLE</a:t>
            </a:r>
            <a:r>
              <a:rPr lang="zh-CN" altLang="en-US" dirty="0" smtClean="0"/>
              <a:t> </a:t>
            </a:r>
            <a:r>
              <a:rPr lang="en-US" altLang="zh-CN" dirty="0" err="1" smtClean="0"/>
              <a:t>table_name</a:t>
            </a:r>
            <a:r>
              <a:rPr lang="en-US" altLang="zh-CN" dirty="0" smtClean="0"/>
              <a:t> </a:t>
            </a:r>
          </a:p>
          <a:p>
            <a:pPr marL="0" indent="0">
              <a:buNone/>
            </a:pPr>
            <a:r>
              <a:rPr lang="en-US" altLang="zh-CN" dirty="0" smtClean="0"/>
              <a:t>DROP [CONSTRAINT </a:t>
            </a:r>
            <a:r>
              <a:rPr lang="en-US" altLang="zh-CN" dirty="0" err="1" smtClean="0"/>
              <a:t>key_name</a:t>
            </a:r>
            <a:r>
              <a:rPr lang="en-US" altLang="zh-CN" dirty="0" smtClean="0"/>
              <a:t>] PRIMARY KEY;</a:t>
            </a:r>
          </a:p>
          <a:p>
            <a:pPr marL="0" indent="0">
              <a:buNone/>
            </a:pPr>
            <a:endParaRPr lang="en-US" altLang="zh-CN" dirty="0" smtClean="0"/>
          </a:p>
          <a:p>
            <a:pPr marL="0" indent="0">
              <a:buNone/>
            </a:pPr>
            <a:r>
              <a:rPr lang="en-US" altLang="zh-CN" dirty="0" smtClean="0"/>
              <a:t> </a:t>
            </a:r>
            <a:r>
              <a:rPr lang="en-US" altLang="zh-CN" sz="2400" dirty="0" smtClean="0">
                <a:solidFill>
                  <a:schemeClr val="tx1"/>
                </a:solidFill>
              </a:rPr>
              <a:t>alter table student1 drop primary key;</a:t>
            </a:r>
          </a:p>
          <a:p>
            <a:pPr marL="0" indent="0">
              <a:buNone/>
            </a:pPr>
            <a:r>
              <a:rPr lang="en-US" altLang="zh-CN" sz="2400" dirty="0" smtClean="0">
                <a:solidFill>
                  <a:srgbClr val="0070C0"/>
                </a:solidFill>
              </a:rPr>
              <a:t>alter table student2 drop primary key;</a:t>
            </a:r>
          </a:p>
          <a:p>
            <a:pPr marL="0" indent="0">
              <a:buNone/>
            </a:pPr>
            <a:endParaRPr lang="en-US" altLang="zh-CN" dirty="0"/>
          </a:p>
        </p:txBody>
      </p:sp>
    </p:spTree>
    <p:extLst>
      <p:ext uri="{BB962C8B-B14F-4D97-AF65-F5344CB8AC3E}">
        <p14:creationId xmlns:p14="http://schemas.microsoft.com/office/powerpoint/2010/main" val="45824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p:txBody>
          <a:bodyPr>
            <a:normAutofit/>
          </a:bodyPr>
          <a:lstStyle/>
          <a:p>
            <a:r>
              <a:rPr lang="zh-CN" altLang="en-US" dirty="0" smtClean="0"/>
              <a:t>也可以在创建表之后定义实体完整性</a:t>
            </a:r>
            <a:endParaRPr lang="en-US" altLang="zh-CN" dirty="0" smtClean="0"/>
          </a:p>
          <a:p>
            <a:pPr marL="0" indent="0">
              <a:buNone/>
            </a:pPr>
            <a:r>
              <a:rPr lang="zh-CN" altLang="en-US" dirty="0" smtClean="0"/>
              <a:t>语法：</a:t>
            </a:r>
            <a:endParaRPr lang="en-US" altLang="zh-CN" dirty="0" smtClean="0"/>
          </a:p>
          <a:p>
            <a:pPr marL="0" indent="0">
              <a:buNone/>
            </a:pPr>
            <a:r>
              <a:rPr lang="en-US" altLang="zh-CN" dirty="0" smtClean="0"/>
              <a:t>ALTER TABLE </a:t>
            </a:r>
            <a:r>
              <a:rPr lang="en-US" altLang="zh-CN" dirty="0" err="1" smtClean="0"/>
              <a:t>table_name</a:t>
            </a:r>
            <a:endParaRPr lang="en-US" altLang="zh-CN" dirty="0" smtClean="0"/>
          </a:p>
          <a:p>
            <a:pPr marL="0" indent="0">
              <a:buNone/>
            </a:pPr>
            <a:r>
              <a:rPr lang="en-US" altLang="zh-CN" dirty="0" smtClean="0"/>
              <a:t>ADD [CONSTRAINT </a:t>
            </a:r>
            <a:r>
              <a:rPr lang="en-US" altLang="zh-CN" dirty="0" err="1" smtClean="0"/>
              <a:t>key_name</a:t>
            </a:r>
            <a:r>
              <a:rPr lang="en-US" altLang="zh-CN" dirty="0" smtClean="0"/>
              <a:t>] PRIMARY KEY(</a:t>
            </a:r>
            <a:r>
              <a:rPr lang="en-US" altLang="zh-CN" dirty="0" err="1" smtClean="0"/>
              <a:t>col_name</a:t>
            </a:r>
            <a:r>
              <a:rPr lang="en-US" altLang="zh-CN" dirty="0" smtClean="0"/>
              <a:t>);</a:t>
            </a:r>
          </a:p>
          <a:p>
            <a:pPr marL="0" indent="0">
              <a:buNone/>
            </a:pPr>
            <a:endParaRPr lang="en-US" altLang="zh-CN" dirty="0" smtClean="0"/>
          </a:p>
          <a:p>
            <a:pPr marL="0" indent="0">
              <a:buNone/>
            </a:pPr>
            <a:r>
              <a:rPr lang="en-US" altLang="zh-CN" dirty="0" smtClean="0">
                <a:solidFill>
                  <a:srgbClr val="0070C0"/>
                </a:solidFill>
              </a:rPr>
              <a:t>ALTER TABLE student2 ADD PRIMARY KEY (</a:t>
            </a:r>
            <a:r>
              <a:rPr lang="en-US" altLang="zh-CN" dirty="0" err="1" smtClean="0">
                <a:solidFill>
                  <a:srgbClr val="0070C0"/>
                </a:solidFill>
              </a:rPr>
              <a:t>studentkey</a:t>
            </a:r>
            <a:r>
              <a:rPr lang="en-US" altLang="zh-CN" dirty="0" smtClean="0">
                <a:solidFill>
                  <a:srgbClr val="0070C0"/>
                </a:solidFill>
              </a:rPr>
              <a:t>)</a:t>
            </a:r>
          </a:p>
          <a:p>
            <a:pPr marL="0" indent="0">
              <a:buNone/>
            </a:pPr>
            <a:r>
              <a:rPr lang="en-US" altLang="zh-CN" dirty="0" smtClean="0"/>
              <a:t>ALTER TABLE student2 ADD CONSTRAINT </a:t>
            </a:r>
            <a:r>
              <a:rPr lang="en-US" altLang="zh-CN" dirty="0" err="1" smtClean="0"/>
              <a:t>pk_idname</a:t>
            </a:r>
            <a:r>
              <a:rPr lang="en-US" altLang="zh-CN" dirty="0" smtClean="0"/>
              <a:t> PRIMARY KEY (</a:t>
            </a:r>
            <a:r>
              <a:rPr lang="en-US" altLang="zh-CN" dirty="0" err="1" smtClean="0"/>
              <a:t>studentkey</a:t>
            </a:r>
            <a:r>
              <a:rPr lang="en-US" altLang="zh-CN" dirty="0" smtClean="0"/>
              <a:t>, name)</a:t>
            </a:r>
            <a:endParaRPr lang="en-US" altLang="zh-CN" dirty="0">
              <a:solidFill>
                <a:srgbClr val="0070C0"/>
              </a:solidFill>
            </a:endParaRPr>
          </a:p>
        </p:txBody>
      </p:sp>
    </p:spTree>
    <p:extLst>
      <p:ext uri="{BB962C8B-B14F-4D97-AF65-F5344CB8AC3E}">
        <p14:creationId xmlns:p14="http://schemas.microsoft.com/office/powerpoint/2010/main" val="331271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实验二：索引和完整性语言</a:t>
            </a:r>
            <a:endParaRPr lang="en-US" dirty="0"/>
          </a:p>
        </p:txBody>
      </p:sp>
      <p:sp>
        <p:nvSpPr>
          <p:cNvPr id="3" name="Content Placeholder 2"/>
          <p:cNvSpPr>
            <a:spLocks noGrp="1"/>
          </p:cNvSpPr>
          <p:nvPr>
            <p:ph idx="1"/>
          </p:nvPr>
        </p:nvSpPr>
        <p:spPr/>
        <p:txBody>
          <a:bodyPr/>
          <a:lstStyle/>
          <a:p>
            <a:r>
              <a:rPr lang="zh-CN" altLang="en-US" dirty="0" smtClean="0"/>
              <a:t>索引和完整性实验包含</a:t>
            </a:r>
            <a:r>
              <a:rPr lang="zh-CN" altLang="zh-CN" dirty="0"/>
              <a:t>3</a:t>
            </a:r>
            <a:r>
              <a:rPr lang="zh-CN" altLang="en-US" dirty="0" smtClean="0"/>
              <a:t>个必修实验项目</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09197002"/>
              </p:ext>
            </p:extLst>
          </p:nvPr>
        </p:nvGraphicFramePr>
        <p:xfrm>
          <a:off x="381000" y="2873375"/>
          <a:ext cx="8285163" cy="1498600"/>
        </p:xfrm>
        <a:graphic>
          <a:graphicData uri="http://schemas.openxmlformats.org/presentationml/2006/ole">
            <mc:AlternateContent xmlns:mc="http://schemas.openxmlformats.org/markup-compatibility/2006">
              <mc:Choice xmlns:v="urn:schemas-microsoft-com:vml" Requires="v">
                <p:oleObj spid="_x0000_s2379" name="Document" r:id="rId3" imgW="5604480" imgH="1005480" progId="Word.Document.12">
                  <p:embed/>
                </p:oleObj>
              </mc:Choice>
              <mc:Fallback>
                <p:oleObj name="Document" r:id="rId3" imgW="5604480" imgH="1005480" progId="Word.Document.12">
                  <p:embed/>
                  <p:pic>
                    <p:nvPicPr>
                      <p:cNvPr id="0" name="Picture 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73375"/>
                        <a:ext cx="8285163"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552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三、实验任务</a:t>
            </a:r>
            <a:endParaRPr lang="en-US" altLang="zh-CN" dirty="0" smtClean="0"/>
          </a:p>
          <a:p>
            <a:r>
              <a:rPr lang="zh-CN" altLang="en-US" dirty="0" smtClean="0"/>
              <a:t>创建表时定义实体完整性</a:t>
            </a:r>
            <a:endParaRPr lang="en-US" altLang="zh-CN" dirty="0" smtClean="0"/>
          </a:p>
          <a:p>
            <a:pPr lvl="1"/>
            <a:r>
              <a:rPr lang="zh-CN" altLang="en-US" dirty="0" smtClean="0"/>
              <a:t>创建一个表</a:t>
            </a:r>
            <a:r>
              <a:rPr lang="en-US" altLang="zh-CN" dirty="0" smtClean="0"/>
              <a:t>employee1</a:t>
            </a:r>
            <a:r>
              <a:rPr lang="zh-CN" altLang="en-US" dirty="0" smtClean="0"/>
              <a:t>，只含</a:t>
            </a:r>
            <a:r>
              <a:rPr lang="en-US" altLang="zh-CN" dirty="0" err="1" smtClean="0"/>
              <a:t>employeeID</a:t>
            </a:r>
            <a:r>
              <a:rPr lang="zh-CN" altLang="zh-CN" dirty="0" smtClean="0"/>
              <a:t>、</a:t>
            </a:r>
            <a:r>
              <a:rPr lang="en-US" altLang="zh-CN" dirty="0" smtClean="0"/>
              <a:t>name</a:t>
            </a:r>
            <a:r>
              <a:rPr lang="zh-CN" altLang="en-US" dirty="0" smtClean="0"/>
              <a:t>、</a:t>
            </a:r>
            <a:r>
              <a:rPr lang="en-US" altLang="zh-CN" dirty="0" smtClean="0"/>
              <a:t>gender</a:t>
            </a:r>
            <a:r>
              <a:rPr lang="zh-CN" altLang="en-US" dirty="0" smtClean="0"/>
              <a:t>和</a:t>
            </a:r>
            <a:r>
              <a:rPr lang="en-US" altLang="zh-CN" dirty="0" smtClean="0"/>
              <a:t>education</a:t>
            </a:r>
            <a:r>
              <a:rPr lang="zh-CN" altLang="en-US" dirty="0" smtClean="0"/>
              <a:t>列。以</a:t>
            </a:r>
            <a:r>
              <a:rPr lang="en-US" altLang="zh-CN" dirty="0" smtClean="0"/>
              <a:t>name</a:t>
            </a:r>
            <a:r>
              <a:rPr lang="zh-CN" altLang="en-US" dirty="0" smtClean="0"/>
              <a:t>为主键作为列</a:t>
            </a:r>
            <a:r>
              <a:rPr lang="en-US" altLang="zh-CN" dirty="0" smtClean="0"/>
              <a:t>name</a:t>
            </a:r>
            <a:r>
              <a:rPr lang="zh-CN" altLang="en-US" dirty="0" smtClean="0"/>
              <a:t>的完整性约束，</a:t>
            </a:r>
            <a:r>
              <a:rPr lang="en-US" altLang="zh-CN" dirty="0" err="1" smtClean="0"/>
              <a:t>employeeID</a:t>
            </a:r>
            <a:r>
              <a:rPr lang="zh-CN" altLang="en-US" dirty="0" smtClean="0"/>
              <a:t>为替代键作为表的完整性约束</a:t>
            </a:r>
            <a:endParaRPr lang="en-US" altLang="zh-CN" dirty="0" smtClean="0"/>
          </a:p>
          <a:p>
            <a:r>
              <a:rPr lang="zh-CN" altLang="en-US" dirty="0" smtClean="0"/>
              <a:t>创建表后定义实体完整性</a:t>
            </a:r>
            <a:endParaRPr lang="en-US" altLang="zh-CN" dirty="0" smtClean="0"/>
          </a:p>
          <a:p>
            <a:pPr lvl="1"/>
            <a:r>
              <a:rPr lang="zh-CN" altLang="en-US" dirty="0" smtClean="0"/>
              <a:t>定义不含主键的表</a:t>
            </a:r>
            <a:r>
              <a:rPr lang="en-US" altLang="zh-CN" dirty="0" smtClean="0"/>
              <a:t>employee2</a:t>
            </a:r>
            <a:r>
              <a:rPr lang="zh-CN" altLang="en-US" dirty="0" smtClean="0"/>
              <a:t>，包含上述属性列，然后定义实体完整性，以</a:t>
            </a:r>
            <a:r>
              <a:rPr lang="en-US" altLang="zh-CN" dirty="0" err="1" smtClean="0"/>
              <a:t>employeeID</a:t>
            </a:r>
            <a:r>
              <a:rPr lang="zh-CN" altLang="en-US" dirty="0" smtClean="0"/>
              <a:t>为主码</a:t>
            </a:r>
            <a:endParaRPr lang="en-US" altLang="zh-CN" dirty="0" smtClean="0"/>
          </a:p>
          <a:p>
            <a:r>
              <a:rPr lang="zh-CN" altLang="en-US" dirty="0"/>
              <a:t>设计记录增</a:t>
            </a:r>
            <a:r>
              <a:rPr lang="zh-CN" altLang="en-US" dirty="0" smtClean="0"/>
              <a:t>加到</a:t>
            </a:r>
            <a:r>
              <a:rPr lang="en-US" altLang="zh-CN" dirty="0" smtClean="0"/>
              <a:t>employee1</a:t>
            </a:r>
            <a:r>
              <a:rPr lang="zh-CN" altLang="en-US" dirty="0" smtClean="0"/>
              <a:t>表和</a:t>
            </a:r>
            <a:r>
              <a:rPr lang="en-US" altLang="zh-CN" dirty="0" smtClean="0"/>
              <a:t>employee2</a:t>
            </a:r>
            <a:r>
              <a:rPr lang="zh-CN" altLang="en-US" dirty="0" smtClean="0"/>
              <a:t>表，</a:t>
            </a:r>
            <a:r>
              <a:rPr lang="zh-CN" altLang="en-US" dirty="0"/>
              <a:t>验证实体完整性是否起作用</a:t>
            </a:r>
            <a:endParaRPr lang="en-US" altLang="zh-CN" dirty="0"/>
          </a:p>
          <a:p>
            <a:endParaRPr lang="zh-CN" altLang="en-US" dirty="0" smtClean="0"/>
          </a:p>
        </p:txBody>
      </p:sp>
    </p:spTree>
    <p:extLst>
      <p:ext uri="{BB962C8B-B14F-4D97-AF65-F5344CB8AC3E}">
        <p14:creationId xmlns:p14="http://schemas.microsoft.com/office/powerpoint/2010/main" val="85760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.2</a:t>
            </a:r>
            <a:r>
              <a:rPr lang="zh-CN" altLang="en-US" dirty="0">
                <a:latin typeface="宋体"/>
                <a:cs typeface="宋体"/>
              </a:rPr>
              <a:t> 实体完整性实验</a:t>
            </a:r>
            <a:endParaRPr lang="en-US" dirty="0"/>
          </a:p>
        </p:txBody>
      </p:sp>
      <p:sp>
        <p:nvSpPr>
          <p:cNvPr id="3" name="Content Placeholder 2"/>
          <p:cNvSpPr>
            <a:spLocks noGrp="1"/>
          </p:cNvSpPr>
          <p:nvPr>
            <p:ph idx="1"/>
          </p:nvPr>
        </p:nvSpPr>
        <p:spPr/>
        <p:txBody>
          <a:bodyPr/>
          <a:lstStyle/>
          <a:p>
            <a:pPr marL="0" indent="0">
              <a:buNone/>
            </a:pPr>
            <a:r>
              <a:rPr lang="zh-CN" altLang="en-US" dirty="0" smtClean="0"/>
              <a:t>四、实验报告要求</a:t>
            </a:r>
            <a:endParaRPr lang="en-US" altLang="zh-CN" dirty="0" smtClean="0"/>
          </a:p>
          <a:p>
            <a:r>
              <a:rPr lang="zh-CN" altLang="en-US" dirty="0" smtClean="0"/>
              <a:t>使用实例</a:t>
            </a:r>
            <a:r>
              <a:rPr lang="en-US" altLang="zh-CN" dirty="0" smtClean="0"/>
              <a:t>2</a:t>
            </a:r>
            <a:r>
              <a:rPr lang="zh-CN" altLang="en-US" dirty="0" smtClean="0"/>
              <a:t>完成实验任务，列出相应的</a:t>
            </a:r>
            <a:r>
              <a:rPr lang="en-US" altLang="zh-CN" dirty="0" smtClean="0"/>
              <a:t>SQL</a:t>
            </a:r>
            <a:r>
              <a:rPr lang="zh-CN" altLang="en-US" dirty="0" smtClean="0"/>
              <a:t>语句，并查看完整性约束是否起作用</a:t>
            </a:r>
            <a:endParaRPr lang="en-US" altLang="zh-CN" dirty="0" smtClean="0"/>
          </a:p>
        </p:txBody>
      </p:sp>
    </p:spTree>
    <p:extLst>
      <p:ext uri="{BB962C8B-B14F-4D97-AF65-F5344CB8AC3E}">
        <p14:creationId xmlns:p14="http://schemas.microsoft.com/office/powerpoint/2010/main" val="212681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a:t>
            </a:r>
            <a:r>
              <a:rPr lang="zh-CN" altLang="zh-CN" dirty="0"/>
              <a:t>2</a:t>
            </a:r>
            <a:r>
              <a:rPr lang="en-US" altLang="zh-CN" dirty="0" smtClean="0">
                <a:latin typeface="宋体"/>
                <a:ea typeface="宋体"/>
                <a:cs typeface="宋体"/>
              </a:rPr>
              <a:t>.</a:t>
            </a:r>
            <a:r>
              <a:rPr lang="zh-CN" altLang="zh-CN" dirty="0" smtClean="0">
                <a:latin typeface="宋体"/>
                <a:ea typeface="宋体"/>
                <a:cs typeface="宋体"/>
              </a:rPr>
              <a:t>3</a:t>
            </a:r>
            <a:r>
              <a:rPr lang="zh-CN" altLang="en-US" dirty="0" smtClean="0">
                <a:latin typeface="宋体"/>
                <a:ea typeface="宋体"/>
                <a:cs typeface="宋体"/>
              </a:rPr>
              <a:t> 参照完整性实验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一、实验目的</a:t>
            </a:r>
            <a:endParaRPr lang="en-US" altLang="zh-CN" dirty="0" smtClean="0"/>
          </a:p>
          <a:p>
            <a:r>
              <a:rPr lang="zh-CN" altLang="en-US" dirty="0" smtClean="0"/>
              <a:t>掌握参照完整性的定义和维护方法</a:t>
            </a:r>
            <a:endParaRPr lang="en-US" altLang="zh-CN" dirty="0" smtClean="0"/>
          </a:p>
          <a:p>
            <a:endParaRPr lang="en-US" altLang="zh-CN" dirty="0" smtClean="0"/>
          </a:p>
          <a:p>
            <a:pPr marL="0" indent="0">
              <a:buNone/>
            </a:pPr>
            <a:r>
              <a:rPr lang="zh-CN" altLang="en-US" dirty="0" smtClean="0"/>
              <a:t>二、实验内容</a:t>
            </a:r>
          </a:p>
          <a:p>
            <a:r>
              <a:rPr lang="zh-CN" altLang="en-US" dirty="0" smtClean="0"/>
              <a:t>完成定义参照完整性，定义参照完整性的参照动作等任务</a:t>
            </a:r>
            <a:endParaRPr lang="en-US" altLang="zh-CN" dirty="0" smtClean="0"/>
          </a:p>
        </p:txBody>
      </p:sp>
    </p:spTree>
    <p:extLst>
      <p:ext uri="{BB962C8B-B14F-4D97-AF65-F5344CB8AC3E}">
        <p14:creationId xmlns:p14="http://schemas.microsoft.com/office/powerpoint/2010/main" val="57944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p:txBody>
          <a:bodyPr>
            <a:normAutofit/>
          </a:bodyPr>
          <a:lstStyle/>
          <a:p>
            <a:r>
              <a:rPr lang="zh-CN" altLang="en-US" dirty="0" smtClean="0"/>
              <a:t>创建表时定义参照完整性</a:t>
            </a:r>
            <a:endParaRPr lang="en-US" altLang="zh-CN" dirty="0" smtClean="0"/>
          </a:p>
          <a:p>
            <a:pPr lvl="1"/>
            <a:r>
              <a:rPr lang="zh-CN" altLang="en-US" dirty="0" smtClean="0"/>
              <a:t>列级参照完整性</a:t>
            </a:r>
            <a:endParaRPr lang="en-US" altLang="zh-CN" dirty="0"/>
          </a:p>
          <a:p>
            <a:pPr marL="228600" lvl="1" indent="0">
              <a:buNone/>
            </a:pPr>
            <a:r>
              <a:rPr lang="zh-CN" altLang="en-US" dirty="0" smtClean="0"/>
              <a:t>列定义时加上关键字 </a:t>
            </a:r>
            <a:r>
              <a:rPr lang="en-US" altLang="zh-CN" dirty="0" smtClean="0"/>
              <a:t>REFERENCES</a:t>
            </a:r>
            <a:r>
              <a:rPr lang="zh-CN" altLang="en-US" dirty="0" smtClean="0"/>
              <a:t> </a:t>
            </a:r>
            <a:r>
              <a:rPr lang="en-US" altLang="zh-CN" dirty="0" err="1" smtClean="0"/>
              <a:t>ref_table_name</a:t>
            </a:r>
            <a:r>
              <a:rPr lang="en-US" altLang="zh-CN" dirty="0" smtClean="0"/>
              <a:t>(</a:t>
            </a:r>
            <a:r>
              <a:rPr lang="en-US" altLang="zh-CN" dirty="0" err="1" smtClean="0"/>
              <a:t>ref_key</a:t>
            </a:r>
            <a:r>
              <a:rPr lang="en-US" altLang="zh-CN" dirty="0" smtClean="0"/>
              <a:t>)</a:t>
            </a:r>
          </a:p>
          <a:p>
            <a:pPr lvl="1"/>
            <a:r>
              <a:rPr lang="zh-CN" altLang="en-US" dirty="0" smtClean="0"/>
              <a:t>表级参照完整性</a:t>
            </a:r>
            <a:endParaRPr lang="en-US" altLang="zh-CN" dirty="0" smtClean="0"/>
          </a:p>
          <a:p>
            <a:pPr marL="228600" lvl="1" indent="0">
              <a:buNone/>
            </a:pPr>
            <a:r>
              <a:rPr lang="zh-CN" altLang="en-US" dirty="0" smtClean="0"/>
              <a:t>表定义时，在语句最后加上</a:t>
            </a:r>
            <a:endParaRPr lang="en-US" altLang="zh-CN" dirty="0" smtClean="0"/>
          </a:p>
          <a:p>
            <a:pPr marL="228600" lvl="1" indent="0">
              <a:buNone/>
            </a:pPr>
            <a:r>
              <a:rPr lang="en-US" altLang="zh-CN" dirty="0" smtClean="0"/>
              <a:t>CONSTRAINT </a:t>
            </a:r>
            <a:r>
              <a:rPr lang="en-US" altLang="zh-CN" dirty="0" err="1" smtClean="0"/>
              <a:t>ref_key_name</a:t>
            </a:r>
            <a:r>
              <a:rPr lang="en-US" altLang="zh-CN" dirty="0" smtClean="0"/>
              <a:t> FOREIGN KEY</a:t>
            </a:r>
            <a:r>
              <a:rPr lang="zh-CN" altLang="en-US" dirty="0" smtClean="0"/>
              <a:t> </a:t>
            </a:r>
            <a:r>
              <a:rPr lang="en-US" altLang="zh-CN" dirty="0" smtClean="0"/>
              <a:t>(</a:t>
            </a:r>
            <a:r>
              <a:rPr lang="en-US" altLang="zh-CN" dirty="0" err="1" smtClean="0"/>
              <a:t>ref_key</a:t>
            </a:r>
            <a:r>
              <a:rPr lang="en-US" altLang="zh-CN" dirty="0" smtClean="0"/>
              <a:t>) REFERENCES </a:t>
            </a:r>
            <a:r>
              <a:rPr lang="en-US" altLang="zh-CN" dirty="0" err="1" smtClean="0"/>
              <a:t>ref_table_name</a:t>
            </a:r>
            <a:r>
              <a:rPr lang="en-US" altLang="zh-CN" dirty="0" smtClean="0"/>
              <a:t>(</a:t>
            </a:r>
            <a:r>
              <a:rPr lang="en-US" altLang="zh-CN" dirty="0" err="1" smtClean="0"/>
              <a:t>ref_key</a:t>
            </a:r>
            <a:r>
              <a:rPr lang="en-US" altLang="zh-CN" dirty="0" smtClean="0"/>
              <a:t>)</a:t>
            </a:r>
          </a:p>
          <a:p>
            <a:pPr marL="228600" lvl="1" indent="0">
              <a:buNone/>
            </a:pPr>
            <a:endParaRPr lang="en-US" altLang="zh-CN" dirty="0"/>
          </a:p>
          <a:p>
            <a:r>
              <a:rPr lang="zh-CN" altLang="en-US" dirty="0" smtClean="0"/>
              <a:t>创建表后定义参照完整性</a:t>
            </a:r>
            <a:endParaRPr lang="en-US" altLang="zh-CN" dirty="0" smtClean="0"/>
          </a:p>
          <a:p>
            <a:pPr lvl="1"/>
            <a:r>
              <a:rPr lang="zh-CN" altLang="en-US" dirty="0" smtClean="0"/>
              <a:t>使用</a:t>
            </a:r>
            <a:r>
              <a:rPr lang="en-US" altLang="zh-CN" dirty="0" smtClean="0"/>
              <a:t>ALTER TABLE</a:t>
            </a:r>
            <a:r>
              <a:rPr lang="zh-CN" altLang="en-US" dirty="0" smtClean="0"/>
              <a:t>命令</a:t>
            </a:r>
            <a:endParaRPr lang="en-US" altLang="zh-CN" dirty="0" smtClean="0"/>
          </a:p>
        </p:txBody>
      </p:sp>
    </p:spTree>
    <p:extLst>
      <p:ext uri="{BB962C8B-B14F-4D97-AF65-F5344CB8AC3E}">
        <p14:creationId xmlns:p14="http://schemas.microsoft.com/office/powerpoint/2010/main" val="79261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59629"/>
            <a:ext cx="7556313" cy="1116106"/>
          </a:xfrm>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a:xfrm>
            <a:off x="365739" y="868790"/>
            <a:ext cx="8380055" cy="5664746"/>
          </a:xfrm>
        </p:spPr>
        <p:txBody>
          <a:bodyPr>
            <a:normAutofit fontScale="92500" lnSpcReduction="10000"/>
          </a:bodyPr>
          <a:lstStyle/>
          <a:p>
            <a:r>
              <a:rPr lang="zh-CN" altLang="en-US" sz="2600" dirty="0" smtClean="0"/>
              <a:t>例如，创建学生表</a:t>
            </a:r>
            <a:r>
              <a:rPr lang="en-US" altLang="zh-CN" sz="2600" dirty="0" smtClean="0"/>
              <a:t>student1</a:t>
            </a:r>
            <a:r>
              <a:rPr lang="zh-CN" altLang="en-US" sz="2600" dirty="0" smtClean="0"/>
              <a:t>，以学生表</a:t>
            </a:r>
            <a:r>
              <a:rPr lang="en-US" altLang="zh-CN" sz="2600" dirty="0" smtClean="0"/>
              <a:t>student</a:t>
            </a:r>
            <a:r>
              <a:rPr lang="zh-CN" altLang="en-US" sz="2600" dirty="0" smtClean="0"/>
              <a:t>为参照，</a:t>
            </a:r>
            <a:endParaRPr lang="en-US" altLang="zh-CN" sz="2600" dirty="0" smtClean="0"/>
          </a:p>
          <a:p>
            <a:pPr marL="0" indent="0">
              <a:buNone/>
            </a:pPr>
            <a:r>
              <a:rPr lang="en-US" altLang="zh-CN" sz="2600" dirty="0"/>
              <a:t> </a:t>
            </a:r>
            <a:r>
              <a:rPr lang="zh-CN" altLang="en-US" sz="2600" dirty="0" smtClean="0"/>
              <a:t>所有</a:t>
            </a:r>
            <a:r>
              <a:rPr lang="en-US" altLang="zh-CN" sz="2600" dirty="0" smtClean="0"/>
              <a:t>student</a:t>
            </a:r>
            <a:r>
              <a:rPr lang="zh-CN" altLang="en-US" sz="2600" dirty="0" smtClean="0"/>
              <a:t>表中的学生学号都必须出现在</a:t>
            </a:r>
            <a:r>
              <a:rPr lang="en-US" altLang="zh-CN" sz="2600" dirty="0" smtClean="0"/>
              <a:t>student1</a:t>
            </a:r>
            <a:r>
              <a:rPr lang="zh-CN" altLang="en-US" sz="2600" dirty="0" smtClean="0"/>
              <a:t>表中</a:t>
            </a:r>
            <a:endParaRPr lang="en-US" altLang="zh-CN" sz="2600" dirty="0" smtClean="0"/>
          </a:p>
          <a:p>
            <a:pPr marL="0" indent="0">
              <a:buNone/>
            </a:pPr>
            <a:r>
              <a:rPr lang="en-US" altLang="zh-CN" dirty="0">
                <a:solidFill>
                  <a:srgbClr val="0070C0"/>
                </a:solidFill>
              </a:rPr>
              <a:t>CREATE </a:t>
            </a:r>
            <a:r>
              <a:rPr lang="zh-CN" altLang="en-US" dirty="0">
                <a:solidFill>
                  <a:srgbClr val="0070C0"/>
                </a:solidFill>
              </a:rPr>
              <a:t> </a:t>
            </a:r>
            <a:r>
              <a:rPr lang="en-US" altLang="zh-CN" dirty="0">
                <a:solidFill>
                  <a:srgbClr val="0070C0"/>
                </a:solidFill>
              </a:rPr>
              <a:t>TABLE </a:t>
            </a:r>
            <a:r>
              <a:rPr lang="zh-CN" altLang="en-US" dirty="0">
                <a:solidFill>
                  <a:srgbClr val="0070C0"/>
                </a:solidFill>
              </a:rPr>
              <a:t> </a:t>
            </a:r>
            <a:r>
              <a:rPr lang="en-US" altLang="zh-CN" dirty="0">
                <a:solidFill>
                  <a:srgbClr val="0070C0"/>
                </a:solidFill>
              </a:rPr>
              <a:t>student1</a:t>
            </a:r>
            <a:endParaRPr lang="zh-CN" altLang="en-US" dirty="0">
              <a:solidFill>
                <a:srgbClr val="0070C0"/>
              </a:solidFill>
            </a:endParaRPr>
          </a:p>
          <a:p>
            <a:pPr marL="0" indent="0">
              <a:buNone/>
            </a:pPr>
            <a:r>
              <a:rPr lang="en-US" altLang="zh-CN" sz="2400" dirty="0">
                <a:solidFill>
                  <a:srgbClr val="0070C0"/>
                </a:solidFill>
              </a:rPr>
              <a:t>(</a:t>
            </a:r>
            <a:endParaRPr lang="zh-CN" altLang="en-US" sz="2400" dirty="0">
              <a:solidFill>
                <a:srgbClr val="0070C0"/>
              </a:solidFill>
            </a:endParaRPr>
          </a:p>
          <a:p>
            <a:pPr marL="228600" lvl="1" indent="0">
              <a:lnSpc>
                <a:spcPct val="110000"/>
              </a:lnSpc>
              <a:buNone/>
            </a:pPr>
            <a:r>
              <a:rPr lang="en-US" sz="2400" dirty="0" err="1">
                <a:solidFill>
                  <a:srgbClr val="0070C0"/>
                </a:solidFill>
              </a:rPr>
              <a:t>studentkey</a:t>
            </a:r>
            <a:r>
              <a:rPr lang="en-US" sz="2400" dirty="0">
                <a:solidFill>
                  <a:srgbClr val="0070C0"/>
                </a:solidFill>
              </a:rPr>
              <a:t>	</a:t>
            </a:r>
            <a:r>
              <a:rPr lang="en-US" altLang="zh-CN" sz="2400" dirty="0">
                <a:solidFill>
                  <a:srgbClr val="0070C0"/>
                </a:solidFill>
              </a:rPr>
              <a:t>char(6) not null,</a:t>
            </a:r>
            <a:endParaRPr lang="zh-CN" altLang="en-US" sz="2400" dirty="0">
              <a:solidFill>
                <a:srgbClr val="0070C0"/>
              </a:solidFill>
            </a:endParaRPr>
          </a:p>
          <a:p>
            <a:pPr marL="228600" lvl="1" indent="0">
              <a:lnSpc>
                <a:spcPct val="110000"/>
              </a:lnSpc>
              <a:buNone/>
            </a:pPr>
            <a:r>
              <a:rPr lang="en-US" altLang="zh-CN" sz="2400" dirty="0">
                <a:solidFill>
                  <a:srgbClr val="0070C0"/>
                </a:solidFill>
              </a:rPr>
              <a:t>name</a:t>
            </a:r>
            <a:r>
              <a:rPr lang="en-US" sz="2400" dirty="0">
                <a:solidFill>
                  <a:srgbClr val="0070C0"/>
                </a:solidFill>
              </a:rPr>
              <a:t>	</a:t>
            </a:r>
            <a:r>
              <a:rPr lang="en-US" altLang="zh-CN" sz="2400" dirty="0">
                <a:solidFill>
                  <a:srgbClr val="0070C0"/>
                </a:solidFill>
              </a:rPr>
              <a:t>char(8) not null,</a:t>
            </a:r>
            <a:endParaRPr lang="zh-CN" altLang="en-US" sz="2400" dirty="0">
              <a:solidFill>
                <a:srgbClr val="0070C0"/>
              </a:solidFill>
            </a:endParaRPr>
          </a:p>
          <a:p>
            <a:pPr marL="228600" lvl="1" indent="0">
              <a:lnSpc>
                <a:spcPct val="110000"/>
              </a:lnSpc>
              <a:buNone/>
            </a:pPr>
            <a:r>
              <a:rPr lang="en-US" altLang="zh-CN" sz="2400" dirty="0">
                <a:solidFill>
                  <a:srgbClr val="0070C0"/>
                </a:solidFill>
              </a:rPr>
              <a:t>birth</a:t>
            </a:r>
            <a:r>
              <a:rPr lang="en-US" sz="2400" dirty="0">
                <a:solidFill>
                  <a:srgbClr val="0070C0"/>
                </a:solidFill>
              </a:rPr>
              <a:t>		</a:t>
            </a:r>
            <a:r>
              <a:rPr lang="en-US" altLang="zh-CN" sz="2400" dirty="0">
                <a:solidFill>
                  <a:srgbClr val="0070C0"/>
                </a:solidFill>
              </a:rPr>
              <a:t>date null,</a:t>
            </a:r>
          </a:p>
          <a:p>
            <a:pPr marL="228600" lvl="1" indent="0">
              <a:lnSpc>
                <a:spcPct val="110000"/>
              </a:lnSpc>
              <a:buNone/>
            </a:pPr>
            <a:r>
              <a:rPr lang="en-US" altLang="zh-CN" sz="2400" dirty="0" smtClean="0">
                <a:solidFill>
                  <a:srgbClr val="0070C0"/>
                </a:solidFill>
              </a:rPr>
              <a:t>FOREIGN KEY(</a:t>
            </a:r>
            <a:r>
              <a:rPr lang="en-US" altLang="zh-CN" sz="2400" dirty="0" err="1" smtClean="0">
                <a:solidFill>
                  <a:srgbClr val="0070C0"/>
                </a:solidFill>
              </a:rPr>
              <a:t>studentkey</a:t>
            </a:r>
            <a:r>
              <a:rPr lang="en-US" altLang="zh-CN" sz="2400" dirty="0" smtClean="0">
                <a:solidFill>
                  <a:srgbClr val="0070C0"/>
                </a:solidFill>
              </a:rPr>
              <a:t>)</a:t>
            </a:r>
          </a:p>
          <a:p>
            <a:pPr marL="228600" lvl="1" indent="0">
              <a:lnSpc>
                <a:spcPct val="110000"/>
              </a:lnSpc>
              <a:buNone/>
            </a:pPr>
            <a:r>
              <a:rPr lang="en-US" altLang="zh-CN" sz="2400" dirty="0" smtClean="0">
                <a:solidFill>
                  <a:srgbClr val="0070C0"/>
                </a:solidFill>
              </a:rPr>
              <a:t>REFERENCES student(</a:t>
            </a:r>
            <a:r>
              <a:rPr lang="en-US" altLang="zh-CN" sz="2400" dirty="0" err="1" smtClean="0">
                <a:solidFill>
                  <a:srgbClr val="0070C0"/>
                </a:solidFill>
              </a:rPr>
              <a:t>studentkey</a:t>
            </a:r>
            <a:r>
              <a:rPr lang="en-US" altLang="zh-CN" sz="2400" dirty="0" smtClean="0">
                <a:solidFill>
                  <a:srgbClr val="0070C0"/>
                </a:solidFill>
              </a:rPr>
              <a:t>)</a:t>
            </a:r>
          </a:p>
          <a:p>
            <a:pPr marL="228600" lvl="1" indent="0">
              <a:lnSpc>
                <a:spcPct val="110000"/>
              </a:lnSpc>
              <a:buNone/>
            </a:pPr>
            <a:r>
              <a:rPr lang="en-US" altLang="zh-CN" sz="2400" dirty="0" smtClean="0">
                <a:solidFill>
                  <a:srgbClr val="0070C0"/>
                </a:solidFill>
              </a:rPr>
              <a:t>ON DELETE </a:t>
            </a:r>
            <a:r>
              <a:rPr lang="en-US" altLang="zh-CN" sz="2400" dirty="0">
                <a:solidFill>
                  <a:srgbClr val="0070C0"/>
                </a:solidFill>
              </a:rPr>
              <a:t>RESTRICT </a:t>
            </a:r>
            <a:endParaRPr lang="en-US" altLang="zh-CN" sz="2400" dirty="0" smtClean="0">
              <a:solidFill>
                <a:srgbClr val="0070C0"/>
              </a:solidFill>
            </a:endParaRPr>
          </a:p>
          <a:p>
            <a:pPr marL="228600" lvl="1" indent="0">
              <a:lnSpc>
                <a:spcPct val="110000"/>
              </a:lnSpc>
              <a:buNone/>
            </a:pPr>
            <a:r>
              <a:rPr lang="en-US" altLang="zh-CN" sz="2400" dirty="0" smtClean="0">
                <a:solidFill>
                  <a:srgbClr val="0070C0"/>
                </a:solidFill>
              </a:rPr>
              <a:t>ON UPDATE </a:t>
            </a:r>
            <a:r>
              <a:rPr lang="en-US" altLang="zh-CN" sz="2400" dirty="0">
                <a:solidFill>
                  <a:srgbClr val="0070C0"/>
                </a:solidFill>
              </a:rPr>
              <a:t>CASCADE</a:t>
            </a:r>
          </a:p>
          <a:p>
            <a:pPr marL="228600" lvl="1" indent="0">
              <a:lnSpc>
                <a:spcPct val="110000"/>
              </a:lnSpc>
              <a:buNone/>
            </a:pPr>
            <a:r>
              <a:rPr lang="en-US" altLang="zh-CN" sz="2600" dirty="0" smtClean="0">
                <a:solidFill>
                  <a:srgbClr val="0070C0"/>
                </a:solidFill>
              </a:rPr>
              <a:t>);</a:t>
            </a:r>
            <a:endParaRPr lang="zh-CN" altLang="en-US" sz="2600" dirty="0">
              <a:solidFill>
                <a:srgbClr val="0070C0"/>
              </a:solidFill>
            </a:endParaRPr>
          </a:p>
        </p:txBody>
      </p:sp>
    </p:spTree>
    <p:extLst>
      <p:ext uri="{BB962C8B-B14F-4D97-AF65-F5344CB8AC3E}">
        <p14:creationId xmlns:p14="http://schemas.microsoft.com/office/powerpoint/2010/main" val="328591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p:txBody>
          <a:bodyPr>
            <a:normAutofit fontScale="92500"/>
          </a:bodyPr>
          <a:lstStyle/>
          <a:p>
            <a:r>
              <a:rPr lang="zh-CN" altLang="en-US" dirty="0" smtClean="0"/>
              <a:t>参照性定义</a:t>
            </a:r>
            <a:endParaRPr lang="en-US" altLang="zh-CN" dirty="0" smtClean="0"/>
          </a:p>
          <a:p>
            <a:pPr marL="0" indent="0">
              <a:lnSpc>
                <a:spcPct val="150000"/>
              </a:lnSpc>
              <a:buNone/>
            </a:pPr>
            <a:r>
              <a:rPr lang="zh-CN" altLang="en-US" dirty="0" smtClean="0"/>
              <a:t>参照性定义</a:t>
            </a:r>
            <a:r>
              <a:rPr lang="en-US" altLang="zh-CN" dirty="0"/>
              <a:t>=</a:t>
            </a:r>
            <a:r>
              <a:rPr lang="zh-CN" altLang="en-US" dirty="0"/>
              <a:t>：</a:t>
            </a:r>
          </a:p>
          <a:p>
            <a:pPr marL="0" indent="0">
              <a:buNone/>
            </a:pPr>
            <a:r>
              <a:rPr lang="en-US" altLang="zh-CN" dirty="0"/>
              <a:t>REFERENCES </a:t>
            </a:r>
            <a:r>
              <a:rPr lang="zh-CN" altLang="en-US" dirty="0"/>
              <a:t>表名</a:t>
            </a:r>
            <a:r>
              <a:rPr lang="en-US" dirty="0"/>
              <a:t> </a:t>
            </a:r>
            <a:r>
              <a:rPr lang="en-US" altLang="zh-CN" dirty="0"/>
              <a:t>[(</a:t>
            </a:r>
            <a:r>
              <a:rPr lang="zh-CN" altLang="en-US" dirty="0"/>
              <a:t>索引列名 </a:t>
            </a:r>
            <a:r>
              <a:rPr lang="en-US" altLang="zh-CN" dirty="0"/>
              <a:t>... )]</a:t>
            </a:r>
            <a:endParaRPr lang="zh-CN" altLang="en-US" dirty="0"/>
          </a:p>
          <a:p>
            <a:pPr marL="0" indent="0">
              <a:buNone/>
            </a:pPr>
            <a:r>
              <a:rPr lang="en-US" altLang="zh-CN" dirty="0" smtClean="0"/>
              <a:t>[</a:t>
            </a:r>
            <a:r>
              <a:rPr lang="en-US" altLang="zh-CN" dirty="0"/>
              <a:t>ON DELETE  {RESTRICT | CASCADE | SET NULL | NO ACTION}]</a:t>
            </a:r>
            <a:endParaRPr lang="zh-CN" altLang="en-US" dirty="0"/>
          </a:p>
          <a:p>
            <a:pPr marL="0" indent="0">
              <a:buNone/>
            </a:pPr>
            <a:r>
              <a:rPr lang="en-US" altLang="zh-CN" dirty="0" smtClean="0"/>
              <a:t>[</a:t>
            </a:r>
            <a:r>
              <a:rPr lang="en-US" altLang="zh-CN" dirty="0"/>
              <a:t>ON UPDATE  {RESTRICT | CASCADE | SET NULL | NO ACTION}]</a:t>
            </a:r>
            <a:endParaRPr lang="zh-CN" altLang="en-US" dirty="0"/>
          </a:p>
          <a:p>
            <a:pPr marL="0" indent="0">
              <a:lnSpc>
                <a:spcPct val="150000"/>
              </a:lnSpc>
              <a:buNone/>
            </a:pPr>
            <a:r>
              <a:rPr lang="zh-CN" altLang="en-US" dirty="0"/>
              <a:t>索引列名</a:t>
            </a:r>
            <a:r>
              <a:rPr lang="en-US" altLang="zh-CN" dirty="0"/>
              <a:t>=</a:t>
            </a:r>
            <a:r>
              <a:rPr lang="zh-CN" altLang="en-US" dirty="0"/>
              <a:t>：</a:t>
            </a:r>
          </a:p>
          <a:p>
            <a:pPr marL="0" indent="0">
              <a:buNone/>
            </a:pPr>
            <a:r>
              <a:rPr lang="zh-CN" altLang="en-US" dirty="0"/>
              <a:t>列名</a:t>
            </a:r>
            <a:r>
              <a:rPr lang="en-US" dirty="0"/>
              <a:t> </a:t>
            </a:r>
            <a:r>
              <a:rPr lang="en-US" altLang="zh-CN" dirty="0"/>
              <a:t>[(</a:t>
            </a:r>
            <a:r>
              <a:rPr lang="zh-CN" altLang="en-US" dirty="0"/>
              <a:t>长度</a:t>
            </a:r>
            <a:r>
              <a:rPr lang="en-US" altLang="zh-CN" dirty="0"/>
              <a:t>)] [ASC | DESC]</a:t>
            </a:r>
            <a:endParaRPr lang="zh-CN" altLang="en-US" dirty="0"/>
          </a:p>
          <a:p>
            <a:endParaRPr lang="en-US" altLang="zh-CN" dirty="0" smtClean="0"/>
          </a:p>
        </p:txBody>
      </p:sp>
    </p:spTree>
    <p:extLst>
      <p:ext uri="{BB962C8B-B14F-4D97-AF65-F5344CB8AC3E}">
        <p14:creationId xmlns:p14="http://schemas.microsoft.com/office/powerpoint/2010/main" val="298832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p:txBody>
          <a:bodyPr>
            <a:normAutofit/>
          </a:bodyPr>
          <a:lstStyle/>
          <a:p>
            <a:r>
              <a:rPr lang="zh-CN" altLang="en-US" dirty="0" smtClean="0"/>
              <a:t>参照动作</a:t>
            </a:r>
            <a:endParaRPr lang="en-US" altLang="zh-CN" dirty="0" smtClean="0"/>
          </a:p>
          <a:p>
            <a:pPr lvl="1">
              <a:lnSpc>
                <a:spcPct val="150000"/>
              </a:lnSpc>
            </a:pPr>
            <a:r>
              <a:rPr lang="zh-CN" altLang="en-US" dirty="0" smtClean="0"/>
              <a:t>指定这个参照动作应用哪一条语句：这</a:t>
            </a:r>
            <a:r>
              <a:rPr lang="zh-CN" altLang="en-US" dirty="0"/>
              <a:t>里有两条相关的语句，即</a:t>
            </a:r>
            <a:r>
              <a:rPr lang="en-US" altLang="zh-CN" dirty="0">
                <a:solidFill>
                  <a:srgbClr val="FF0000"/>
                </a:solidFill>
              </a:rPr>
              <a:t>UPDATE</a:t>
            </a:r>
            <a:r>
              <a:rPr lang="zh-CN" altLang="en-US" dirty="0">
                <a:solidFill>
                  <a:schemeClr val="tx1"/>
                </a:solidFill>
              </a:rPr>
              <a:t>和</a:t>
            </a:r>
            <a:r>
              <a:rPr lang="en-US" altLang="zh-CN" dirty="0">
                <a:solidFill>
                  <a:srgbClr val="FF0000"/>
                </a:solidFill>
              </a:rPr>
              <a:t>DELETE</a:t>
            </a:r>
            <a:r>
              <a:rPr lang="zh-CN" altLang="en-US" dirty="0"/>
              <a:t>语句；</a:t>
            </a:r>
          </a:p>
          <a:p>
            <a:pPr lvl="1">
              <a:lnSpc>
                <a:spcPct val="150000"/>
              </a:lnSpc>
            </a:pPr>
            <a:r>
              <a:rPr lang="zh-CN" altLang="en-US" dirty="0" smtClean="0"/>
              <a:t>指定采取哪个动作：可能</a:t>
            </a:r>
            <a:r>
              <a:rPr lang="zh-CN" altLang="en-US" dirty="0"/>
              <a:t>采取的动作是</a:t>
            </a:r>
            <a:r>
              <a:rPr lang="en-US" altLang="zh-CN" dirty="0" smtClean="0"/>
              <a:t>RESTRICT</a:t>
            </a:r>
            <a:r>
              <a:rPr lang="zh-CN" altLang="en-US" dirty="0" smtClean="0"/>
              <a:t>（限制）、</a:t>
            </a:r>
            <a:r>
              <a:rPr lang="en-US" altLang="zh-CN" dirty="0" smtClean="0"/>
              <a:t>CASCADE</a:t>
            </a:r>
            <a:r>
              <a:rPr lang="zh-CN" altLang="en-US" dirty="0" smtClean="0"/>
              <a:t>（级联）、</a:t>
            </a:r>
            <a:r>
              <a:rPr lang="en-US" altLang="zh-CN" dirty="0"/>
              <a:t>SET NULL</a:t>
            </a:r>
            <a:r>
              <a:rPr lang="zh-CN" altLang="en-US" dirty="0"/>
              <a:t>、</a:t>
            </a:r>
            <a:r>
              <a:rPr lang="en-US" altLang="zh-CN" dirty="0"/>
              <a:t>NO ACTION</a:t>
            </a:r>
            <a:r>
              <a:rPr lang="zh-CN" altLang="en-US" dirty="0"/>
              <a:t>和</a:t>
            </a:r>
            <a:r>
              <a:rPr lang="en-US" altLang="zh-CN" dirty="0"/>
              <a:t>SET DEFAULT</a:t>
            </a:r>
            <a:r>
              <a:rPr lang="zh-CN" altLang="en-US" dirty="0"/>
              <a:t>。</a:t>
            </a:r>
          </a:p>
          <a:p>
            <a:endParaRPr lang="en-US" altLang="zh-CN" dirty="0" smtClean="0"/>
          </a:p>
        </p:txBody>
      </p:sp>
    </p:spTree>
    <p:extLst>
      <p:ext uri="{BB962C8B-B14F-4D97-AF65-F5344CB8AC3E}">
        <p14:creationId xmlns:p14="http://schemas.microsoft.com/office/powerpoint/2010/main" val="142587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a:xfrm>
            <a:off x="498473" y="1275736"/>
            <a:ext cx="7556313" cy="4986867"/>
          </a:xfrm>
        </p:spPr>
        <p:txBody>
          <a:bodyPr>
            <a:normAutofit fontScale="92500" lnSpcReduction="10000"/>
          </a:bodyPr>
          <a:lstStyle/>
          <a:p>
            <a:r>
              <a:rPr lang="zh-CN" altLang="en-US" dirty="0" smtClean="0"/>
              <a:t>不同参照动作含义</a:t>
            </a:r>
            <a:endParaRPr lang="en-US" altLang="zh-CN" dirty="0"/>
          </a:p>
          <a:p>
            <a:pPr lvl="1"/>
            <a:r>
              <a:rPr lang="en-US" altLang="zh-CN" dirty="0" smtClean="0"/>
              <a:t>RESTRICT</a:t>
            </a:r>
            <a:r>
              <a:rPr lang="zh-CN" altLang="en-US" dirty="0" smtClean="0"/>
              <a:t>（限制）：当要删除或更新父表时，如果子表有匹配的项，拒绝</a:t>
            </a:r>
            <a:r>
              <a:rPr lang="zh-CN" altLang="en-US" dirty="0"/>
              <a:t>对父表的删除或更新</a:t>
            </a:r>
            <a:r>
              <a:rPr lang="zh-CN" altLang="en-US" dirty="0" smtClean="0"/>
              <a:t>操作</a:t>
            </a:r>
            <a:endParaRPr lang="en-US" altLang="zh-CN" dirty="0" smtClean="0"/>
          </a:p>
          <a:p>
            <a:pPr lvl="1">
              <a:buNone/>
            </a:pPr>
            <a:endParaRPr lang="en-US" altLang="zh-CN" dirty="0" smtClean="0"/>
          </a:p>
          <a:p>
            <a:pPr lvl="1"/>
            <a:r>
              <a:rPr lang="en-US" altLang="zh-CN" dirty="0" smtClean="0"/>
              <a:t>CASCADE</a:t>
            </a:r>
            <a:r>
              <a:rPr lang="zh-CN" altLang="en-US" dirty="0" smtClean="0"/>
              <a:t>（级联）：在父表上</a:t>
            </a:r>
            <a:r>
              <a:rPr lang="en-US" altLang="zh-CN" dirty="0" smtClean="0"/>
              <a:t>update/delete</a:t>
            </a:r>
            <a:r>
              <a:rPr lang="zh-CN" altLang="en-US" dirty="0" smtClean="0"/>
              <a:t>记录时，同步</a:t>
            </a:r>
            <a:r>
              <a:rPr lang="en-US" altLang="zh-CN" dirty="0" smtClean="0"/>
              <a:t>update/delete</a:t>
            </a:r>
            <a:r>
              <a:rPr lang="zh-CN" altLang="en-US" dirty="0" smtClean="0"/>
              <a:t>掉子表的匹配记录 </a:t>
            </a:r>
            <a:br>
              <a:rPr lang="zh-CN" altLang="en-US" dirty="0" smtClean="0"/>
            </a:br>
            <a:endParaRPr lang="en-US" altLang="zh-CN" dirty="0" smtClean="0"/>
          </a:p>
          <a:p>
            <a:pPr lvl="1"/>
            <a:r>
              <a:rPr lang="en-US" altLang="zh-CN" dirty="0" smtClean="0"/>
              <a:t>SET </a:t>
            </a:r>
            <a:r>
              <a:rPr lang="en-US" altLang="zh-CN" dirty="0"/>
              <a:t>NULL</a:t>
            </a:r>
            <a:r>
              <a:rPr lang="zh-CN" altLang="en-US" dirty="0" smtClean="0"/>
              <a:t>：在父表上</a:t>
            </a:r>
            <a:r>
              <a:rPr lang="en-US" altLang="zh-CN" dirty="0" smtClean="0"/>
              <a:t>update/delete</a:t>
            </a:r>
            <a:r>
              <a:rPr lang="zh-CN" altLang="en-US" dirty="0" smtClean="0"/>
              <a:t>记录时，将子表上匹配记录的列设为</a:t>
            </a:r>
            <a:r>
              <a:rPr lang="en-US" altLang="zh-CN" dirty="0" smtClean="0"/>
              <a:t>null (</a:t>
            </a:r>
            <a:r>
              <a:rPr lang="zh-CN" altLang="en-US" dirty="0" smtClean="0"/>
              <a:t>要注意子表的外键列不能为</a:t>
            </a:r>
            <a:r>
              <a:rPr lang="en-US" altLang="zh-CN" dirty="0" smtClean="0"/>
              <a:t>not null)   </a:t>
            </a:r>
            <a:r>
              <a:rPr lang="zh-CN" altLang="en-US" dirty="0" smtClean="0"/>
              <a:t>。</a:t>
            </a:r>
            <a:r>
              <a:rPr lang="zh-CN" altLang="en-US" dirty="0"/>
              <a:t>如果外键列没有指定</a:t>
            </a:r>
            <a:r>
              <a:rPr lang="en-US" altLang="zh-CN" dirty="0"/>
              <a:t>NOT NULL</a:t>
            </a:r>
            <a:r>
              <a:rPr lang="zh-CN" altLang="en-US" dirty="0"/>
              <a:t>限定词，这就是</a:t>
            </a:r>
            <a:r>
              <a:rPr lang="zh-CN" altLang="en-US" dirty="0" smtClean="0"/>
              <a:t>合法的。</a:t>
            </a:r>
            <a:endParaRPr lang="en-US" altLang="zh-CN" dirty="0" smtClean="0"/>
          </a:p>
          <a:p>
            <a:pPr lvl="1"/>
            <a:endParaRPr lang="en-US" altLang="zh-CN" dirty="0" smtClean="0"/>
          </a:p>
          <a:p>
            <a:pPr lvl="1"/>
            <a:r>
              <a:rPr lang="en-US" altLang="zh-CN" dirty="0" smtClean="0"/>
              <a:t>NO </a:t>
            </a:r>
            <a:r>
              <a:rPr lang="en-US" altLang="zh-CN" dirty="0"/>
              <a:t>ACTION</a:t>
            </a:r>
            <a:r>
              <a:rPr lang="zh-CN" altLang="en-US" dirty="0"/>
              <a:t>：</a:t>
            </a:r>
            <a:r>
              <a:rPr lang="en-US" altLang="zh-CN" dirty="0"/>
              <a:t>NO ACTION</a:t>
            </a:r>
            <a:r>
              <a:rPr lang="zh-CN" altLang="en-US" dirty="0"/>
              <a:t>意味着不采取动作，就是如果有一个相关的外键值在被参考的表里，删除或更新父表中主要键值的企图不被允许，和</a:t>
            </a:r>
            <a:r>
              <a:rPr lang="en-US" altLang="zh-CN" dirty="0"/>
              <a:t>RESTRICT</a:t>
            </a:r>
            <a:r>
              <a:rPr lang="zh-CN" altLang="en-US" dirty="0" smtClean="0"/>
              <a:t>一样</a:t>
            </a:r>
            <a:endParaRPr lang="en-US" altLang="zh-CN" dirty="0" smtClean="0"/>
          </a:p>
          <a:p>
            <a:pPr lvl="1">
              <a:buNone/>
            </a:pPr>
            <a:endParaRPr lang="en-US" altLang="zh-CN" dirty="0" smtClean="0"/>
          </a:p>
          <a:p>
            <a:pPr lvl="1"/>
            <a:r>
              <a:rPr lang="en-US" altLang="zh-CN" dirty="0" smtClean="0"/>
              <a:t>SET </a:t>
            </a:r>
            <a:r>
              <a:rPr lang="en-US" altLang="zh-CN" dirty="0"/>
              <a:t>DEFAULT</a:t>
            </a:r>
            <a:r>
              <a:rPr lang="zh-CN" altLang="en-US" dirty="0"/>
              <a:t>：作用和</a:t>
            </a:r>
            <a:r>
              <a:rPr lang="en-US" altLang="zh-CN" dirty="0"/>
              <a:t>SET NULL</a:t>
            </a:r>
            <a:r>
              <a:rPr lang="zh-CN" altLang="en-US" dirty="0"/>
              <a:t>一样，只不过</a:t>
            </a:r>
            <a:r>
              <a:rPr lang="en-US" altLang="zh-CN" dirty="0"/>
              <a:t>SET DEFAULT</a:t>
            </a:r>
            <a:r>
              <a:rPr lang="zh-CN" altLang="en-US" dirty="0"/>
              <a:t>是指定子表中的外键列为默认值</a:t>
            </a:r>
            <a:endParaRPr lang="en-US" altLang="zh-CN" dirty="0" smtClean="0"/>
          </a:p>
        </p:txBody>
      </p:sp>
    </p:spTree>
    <p:extLst>
      <p:ext uri="{BB962C8B-B14F-4D97-AF65-F5344CB8AC3E}">
        <p14:creationId xmlns:p14="http://schemas.microsoft.com/office/powerpoint/2010/main" val="599701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三、实验任务</a:t>
            </a:r>
            <a:endParaRPr lang="en-US" altLang="zh-CN" dirty="0" smtClean="0"/>
          </a:p>
          <a:p>
            <a:r>
              <a:rPr lang="zh-CN" altLang="en-US" dirty="0" smtClean="0"/>
              <a:t>创建表时定义参照完整性</a:t>
            </a:r>
            <a:endParaRPr lang="en-US" altLang="zh-CN" dirty="0" smtClean="0"/>
          </a:p>
          <a:p>
            <a:pPr lvl="1"/>
            <a:r>
              <a:rPr lang="zh-CN" altLang="en-US" dirty="0" smtClean="0"/>
              <a:t>创建一个表</a:t>
            </a:r>
            <a:r>
              <a:rPr lang="en-US" altLang="zh-CN" dirty="0" smtClean="0"/>
              <a:t>salary1</a:t>
            </a:r>
            <a:r>
              <a:rPr lang="zh-CN" altLang="en-US" dirty="0" smtClean="0"/>
              <a:t>，要求所有</a:t>
            </a:r>
            <a:r>
              <a:rPr lang="en-US" altLang="zh-CN" dirty="0" smtClean="0"/>
              <a:t>salary</a:t>
            </a:r>
            <a:r>
              <a:rPr lang="zh-CN" altLang="en-US" dirty="0" smtClean="0"/>
              <a:t>表上出现的</a:t>
            </a:r>
            <a:r>
              <a:rPr lang="en-US" altLang="zh-CN" dirty="0" err="1" smtClean="0"/>
              <a:t>employeeID</a:t>
            </a:r>
            <a:r>
              <a:rPr lang="zh-CN" altLang="en-US" dirty="0" smtClean="0"/>
              <a:t>都要出现在</a:t>
            </a:r>
            <a:r>
              <a:rPr lang="en-US" altLang="zh-CN" dirty="0" smtClean="0"/>
              <a:t>salary1</a:t>
            </a:r>
            <a:r>
              <a:rPr lang="zh-CN" altLang="en-US" dirty="0" smtClean="0"/>
              <a:t>表中，利用完整性约束实现，要求当删除或修改</a:t>
            </a:r>
            <a:r>
              <a:rPr lang="en-US" altLang="zh-CN" dirty="0" smtClean="0"/>
              <a:t>salary</a:t>
            </a:r>
            <a:r>
              <a:rPr lang="zh-CN" altLang="en-US" dirty="0" smtClean="0"/>
              <a:t>表上的</a:t>
            </a:r>
            <a:r>
              <a:rPr lang="en-US" altLang="zh-CN" dirty="0" err="1" smtClean="0"/>
              <a:t>employeeID</a:t>
            </a:r>
            <a:r>
              <a:rPr lang="zh-CN" altLang="en-US" dirty="0" smtClean="0"/>
              <a:t>列时，</a:t>
            </a:r>
            <a:r>
              <a:rPr lang="en-US" altLang="zh-CN" dirty="0" smtClean="0"/>
              <a:t>salary1</a:t>
            </a:r>
            <a:r>
              <a:rPr lang="zh-CN" altLang="en-US" dirty="0" smtClean="0"/>
              <a:t>表中的值也随之变化</a:t>
            </a:r>
            <a:endParaRPr lang="en-US" altLang="zh-CN" dirty="0" smtClean="0"/>
          </a:p>
          <a:p>
            <a:r>
              <a:rPr lang="zh-CN" altLang="en-US" dirty="0" smtClean="0"/>
              <a:t>创建完</a:t>
            </a:r>
            <a:r>
              <a:rPr lang="en-US" altLang="zh-CN" dirty="0" smtClean="0"/>
              <a:t>salary1</a:t>
            </a:r>
            <a:r>
              <a:rPr lang="zh-CN" altLang="en-US" dirty="0" smtClean="0"/>
              <a:t>表后，初始化该表的数据与</a:t>
            </a:r>
            <a:r>
              <a:rPr lang="en-US" altLang="zh-CN" dirty="0" smtClean="0"/>
              <a:t>salary</a:t>
            </a:r>
            <a:r>
              <a:rPr lang="zh-CN" altLang="en-US" dirty="0" smtClean="0"/>
              <a:t>表相同，删除</a:t>
            </a:r>
            <a:r>
              <a:rPr lang="en-US" altLang="zh-CN" dirty="0" smtClean="0"/>
              <a:t>salary</a:t>
            </a:r>
            <a:r>
              <a:rPr lang="zh-CN" altLang="en-US" dirty="0" smtClean="0"/>
              <a:t>表中的一行数据，再查看</a:t>
            </a:r>
            <a:r>
              <a:rPr lang="en-US" altLang="zh-CN" dirty="0" smtClean="0"/>
              <a:t>salary1</a:t>
            </a:r>
            <a:r>
              <a:rPr lang="zh-CN" altLang="en-US" dirty="0" smtClean="0"/>
              <a:t>表的内容，看看会发生什么情况</a:t>
            </a:r>
          </a:p>
        </p:txBody>
      </p:sp>
    </p:spTree>
    <p:extLst>
      <p:ext uri="{BB962C8B-B14F-4D97-AF65-F5344CB8AC3E}">
        <p14:creationId xmlns:p14="http://schemas.microsoft.com/office/powerpoint/2010/main" val="336229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a:t>
            </a:r>
            <a:r>
              <a:rPr lang="zh-CN" altLang="zh-CN" dirty="0">
                <a:latin typeface="宋体"/>
                <a:cs typeface="宋体"/>
              </a:rPr>
              <a:t>3</a:t>
            </a:r>
            <a:r>
              <a:rPr lang="zh-CN" altLang="en-US" dirty="0">
                <a:latin typeface="宋体"/>
                <a:cs typeface="宋体"/>
              </a:rPr>
              <a:t> 参照完整性实验</a:t>
            </a:r>
            <a:endParaRPr lang="en-US" dirty="0"/>
          </a:p>
        </p:txBody>
      </p:sp>
      <p:sp>
        <p:nvSpPr>
          <p:cNvPr id="3" name="Content Placeholder 2"/>
          <p:cNvSpPr>
            <a:spLocks noGrp="1"/>
          </p:cNvSpPr>
          <p:nvPr>
            <p:ph idx="1"/>
          </p:nvPr>
        </p:nvSpPr>
        <p:spPr/>
        <p:txBody>
          <a:bodyPr/>
          <a:lstStyle/>
          <a:p>
            <a:pPr marL="0" indent="0">
              <a:buNone/>
            </a:pPr>
            <a:r>
              <a:rPr lang="zh-CN" altLang="en-US" dirty="0" smtClean="0"/>
              <a:t>四、实验报告要求</a:t>
            </a:r>
            <a:endParaRPr lang="en-US" altLang="zh-CN" dirty="0" smtClean="0"/>
          </a:p>
          <a:p>
            <a:r>
              <a:rPr lang="zh-CN" altLang="en-US" dirty="0" smtClean="0"/>
              <a:t>使用实例</a:t>
            </a:r>
            <a:r>
              <a:rPr lang="en-US" altLang="zh-CN" dirty="0" smtClean="0"/>
              <a:t>2</a:t>
            </a:r>
            <a:r>
              <a:rPr lang="zh-CN" altLang="en-US" dirty="0" smtClean="0"/>
              <a:t>完成实验任务，列出相应的</a:t>
            </a:r>
            <a:r>
              <a:rPr lang="en-US" altLang="zh-CN" dirty="0" smtClean="0"/>
              <a:t>SQL</a:t>
            </a:r>
            <a:r>
              <a:rPr lang="zh-CN" altLang="en-US" dirty="0" smtClean="0"/>
              <a:t>语句，并验证参照完整性的参照动作</a:t>
            </a:r>
            <a:endParaRPr lang="en-US" altLang="zh-CN" dirty="0" smtClean="0"/>
          </a:p>
        </p:txBody>
      </p:sp>
    </p:spTree>
    <p:extLst>
      <p:ext uri="{BB962C8B-B14F-4D97-AF65-F5344CB8AC3E}">
        <p14:creationId xmlns:p14="http://schemas.microsoft.com/office/powerpoint/2010/main" val="235915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a:t>
            </a:r>
            <a:r>
              <a:rPr lang="zh-CN" altLang="zh-CN" dirty="0"/>
              <a:t>2</a:t>
            </a:r>
            <a:r>
              <a:rPr lang="en-US" altLang="zh-CN" dirty="0" smtClean="0">
                <a:latin typeface="宋体"/>
                <a:ea typeface="宋体"/>
                <a:cs typeface="宋体"/>
              </a:rPr>
              <a:t>.1</a:t>
            </a:r>
            <a:r>
              <a:rPr lang="zh-CN" altLang="en-US" dirty="0" smtClean="0">
                <a:latin typeface="宋体"/>
                <a:ea typeface="宋体"/>
                <a:cs typeface="宋体"/>
              </a:rPr>
              <a:t> 索引实验</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一、实验目的</a:t>
            </a:r>
            <a:endParaRPr lang="en-US" altLang="zh-CN" dirty="0" smtClean="0"/>
          </a:p>
          <a:p>
            <a:r>
              <a:rPr lang="zh-CN" altLang="en-US" dirty="0" smtClean="0"/>
              <a:t>掌握索引的设计原则和技巧，创建合适的索引以提高数据库查询、统计分析效率</a:t>
            </a:r>
            <a:endParaRPr lang="en-US" altLang="zh-CN" dirty="0" smtClean="0"/>
          </a:p>
          <a:p>
            <a:endParaRPr lang="en-US" altLang="zh-CN" dirty="0" smtClean="0"/>
          </a:p>
          <a:p>
            <a:pPr marL="0" indent="0">
              <a:buNone/>
            </a:pPr>
            <a:r>
              <a:rPr lang="zh-CN" altLang="en-US" dirty="0" smtClean="0"/>
              <a:t>二、实验内容</a:t>
            </a:r>
          </a:p>
          <a:p>
            <a:r>
              <a:rPr lang="zh-CN" altLang="en-US" dirty="0" smtClean="0"/>
              <a:t>针对指定数据库创建唯一索引、复合索引等，设计相应的</a:t>
            </a:r>
            <a:r>
              <a:rPr lang="en-US" altLang="zh-CN" dirty="0" smtClean="0"/>
              <a:t>SQL</a:t>
            </a:r>
            <a:r>
              <a:rPr lang="zh-CN" altLang="en-US" dirty="0" smtClean="0"/>
              <a:t>语句验证索引有效性</a:t>
            </a:r>
            <a:endParaRPr lang="en-US" altLang="zh-CN" dirty="0" smtClean="0"/>
          </a:p>
        </p:txBody>
      </p:sp>
    </p:spTree>
    <p:extLst>
      <p:ext uri="{BB962C8B-B14F-4D97-AF65-F5344CB8AC3E}">
        <p14:creationId xmlns:p14="http://schemas.microsoft.com/office/powerpoint/2010/main" val="91542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a:bodyPr>
          <a:lstStyle/>
          <a:p>
            <a:r>
              <a:rPr lang="zh-CN" altLang="en-US" dirty="0" smtClean="0"/>
              <a:t>索引</a:t>
            </a:r>
            <a:endParaRPr lang="en-US" altLang="zh-CN" dirty="0" smtClean="0"/>
          </a:p>
          <a:p>
            <a:pPr marL="0" indent="0">
              <a:buNone/>
            </a:pPr>
            <a:r>
              <a:rPr lang="zh-CN" altLang="zh-CN" dirty="0"/>
              <a:t> </a:t>
            </a:r>
            <a:r>
              <a:rPr lang="zh-CN" altLang="en-US" dirty="0" smtClean="0"/>
              <a:t> 索引是根据</a:t>
            </a:r>
            <a:r>
              <a:rPr lang="zh-CN" altLang="en-US" dirty="0"/>
              <a:t>表中一列或若干列按照一定顺序建立的列值与记录行之间的对应关系表。在列上创建了索引之后，查找数据时可以直接根据该列上的索引找到对应行的位置，</a:t>
            </a:r>
            <a:r>
              <a:rPr lang="zh-CN" altLang="en-US" dirty="0" smtClean="0"/>
              <a:t>从而快速地找到数据。</a:t>
            </a:r>
            <a:endParaRPr lang="en-US" altLang="zh-CN" dirty="0" smtClean="0"/>
          </a:p>
          <a:p>
            <a:r>
              <a:rPr lang="zh-CN" altLang="en-US" dirty="0" smtClean="0"/>
              <a:t>索引的作用</a:t>
            </a:r>
            <a:endParaRPr lang="en-US" altLang="zh-CN" dirty="0" smtClean="0"/>
          </a:p>
          <a:p>
            <a:pPr lvl="1"/>
            <a:r>
              <a:rPr lang="zh-CN" altLang="en-US" dirty="0" smtClean="0"/>
              <a:t>快速读取数据、提高检索效率</a:t>
            </a:r>
            <a:endParaRPr lang="en-US" altLang="zh-CN" dirty="0" smtClean="0"/>
          </a:p>
          <a:p>
            <a:pPr lvl="1"/>
            <a:r>
              <a:rPr lang="zh-CN" altLang="en-US" dirty="0" smtClean="0"/>
              <a:t>保证数据记录的唯一性</a:t>
            </a:r>
            <a:endParaRPr lang="en-US" altLang="zh-CN" dirty="0" smtClean="0"/>
          </a:p>
          <a:p>
            <a:pPr lvl="1"/>
            <a:r>
              <a:rPr lang="zh-CN" altLang="en-US" dirty="0" smtClean="0"/>
              <a:t>实现表与表之间的参照完整性</a:t>
            </a:r>
            <a:endParaRPr lang="en-US" altLang="zh-CN" dirty="0" smtClean="0"/>
          </a:p>
        </p:txBody>
      </p:sp>
    </p:spTree>
    <p:extLst>
      <p:ext uri="{BB962C8B-B14F-4D97-AF65-F5344CB8AC3E}">
        <p14:creationId xmlns:p14="http://schemas.microsoft.com/office/powerpoint/2010/main" val="166477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solidFill>
                  <a:srgbClr val="FF0000"/>
                </a:solidFill>
              </a:rPr>
              <a:t>B-TREE</a:t>
            </a:r>
            <a:r>
              <a:rPr lang="zh-CN" altLang="en-US" dirty="0" smtClean="0">
                <a:solidFill>
                  <a:srgbClr val="FF0000"/>
                </a:solidFill>
              </a:rPr>
              <a:t>索引</a:t>
            </a:r>
            <a:endParaRPr lang="en-US" altLang="zh-CN" dirty="0">
              <a:solidFill>
                <a:srgbClr val="FF0000"/>
              </a:solidFill>
            </a:endParaRPr>
          </a:p>
          <a:p>
            <a:pPr lvl="1"/>
            <a:r>
              <a:rPr lang="zh-CN" altLang="en-US" dirty="0" smtClean="0"/>
              <a:t>普通索引</a:t>
            </a:r>
            <a:r>
              <a:rPr lang="en-US" altLang="zh-CN" dirty="0" smtClean="0"/>
              <a:t>(INDEX)</a:t>
            </a:r>
            <a:r>
              <a:rPr lang="zh-CN" altLang="en-US" dirty="0" smtClean="0"/>
              <a:t>：最基本索引，没有唯一性限制</a:t>
            </a:r>
            <a:endParaRPr lang="en-US" altLang="zh-CN" dirty="0" smtClean="0"/>
          </a:p>
          <a:p>
            <a:pPr lvl="1"/>
            <a:r>
              <a:rPr lang="zh-CN" altLang="en-US" dirty="0" smtClean="0"/>
              <a:t>唯一性索引</a:t>
            </a:r>
            <a:r>
              <a:rPr lang="en-US" altLang="zh-CN" dirty="0" smtClean="0"/>
              <a:t>(UNIQUE)</a:t>
            </a:r>
            <a:r>
              <a:rPr lang="zh-CN" altLang="en-US" dirty="0" smtClean="0"/>
              <a:t>：索引列的值</a:t>
            </a:r>
            <a:r>
              <a:rPr lang="zh-CN" altLang="en-US" dirty="0" smtClean="0">
                <a:solidFill>
                  <a:srgbClr val="FF0000"/>
                </a:solidFill>
              </a:rPr>
              <a:t>不能重复</a:t>
            </a:r>
            <a:endParaRPr lang="en-US" altLang="zh-CN" dirty="0" smtClean="0">
              <a:solidFill>
                <a:srgbClr val="FF0000"/>
              </a:solidFill>
            </a:endParaRPr>
          </a:p>
          <a:p>
            <a:pPr lvl="1"/>
            <a:r>
              <a:rPr lang="zh-CN" altLang="en-US" dirty="0" smtClean="0"/>
              <a:t>主键</a:t>
            </a:r>
            <a:r>
              <a:rPr lang="en-US" altLang="zh-CN" dirty="0" smtClean="0"/>
              <a:t>(PRIMARY KEY)</a:t>
            </a:r>
            <a:r>
              <a:rPr lang="zh-CN" altLang="en-US" dirty="0" smtClean="0"/>
              <a:t>：创建表的时候指定，每个表</a:t>
            </a:r>
            <a:r>
              <a:rPr lang="zh-CN" altLang="en-US" dirty="0" smtClean="0">
                <a:solidFill>
                  <a:srgbClr val="FF0000"/>
                </a:solidFill>
              </a:rPr>
              <a:t>只能有一个</a:t>
            </a:r>
            <a:r>
              <a:rPr lang="zh-CN" altLang="en-US" dirty="0" smtClean="0"/>
              <a:t>主</a:t>
            </a:r>
            <a:r>
              <a:rPr lang="zh-CN" altLang="en-US" dirty="0"/>
              <a:t>键，主键的值</a:t>
            </a:r>
            <a:r>
              <a:rPr lang="zh-CN" altLang="en-US" dirty="0">
                <a:solidFill>
                  <a:srgbClr val="FF0000"/>
                </a:solidFill>
              </a:rPr>
              <a:t>不可重复</a:t>
            </a:r>
            <a:r>
              <a:rPr lang="zh-CN" altLang="en-US" dirty="0"/>
              <a:t>，也</a:t>
            </a:r>
            <a:r>
              <a:rPr lang="zh-CN" altLang="en-US" dirty="0">
                <a:solidFill>
                  <a:srgbClr val="FF0000"/>
                </a:solidFill>
              </a:rPr>
              <a:t>不可为空</a:t>
            </a:r>
            <a:r>
              <a:rPr lang="zh-CN" altLang="en-US" dirty="0"/>
              <a:t>（</a:t>
            </a:r>
            <a:r>
              <a:rPr lang="en-US" altLang="zh-CN" dirty="0"/>
              <a:t>NULL</a:t>
            </a:r>
            <a:r>
              <a:rPr lang="zh-CN" altLang="en-US" dirty="0"/>
              <a:t>）</a:t>
            </a:r>
            <a:endParaRPr lang="en-US" altLang="zh-CN" dirty="0" smtClean="0"/>
          </a:p>
          <a:p>
            <a:pPr lvl="1">
              <a:buNone/>
            </a:pPr>
            <a:endParaRPr lang="en-US" altLang="zh-CN" dirty="0"/>
          </a:p>
          <a:p>
            <a:r>
              <a:rPr lang="en-US" altLang="zh-CN" dirty="0" smtClean="0"/>
              <a:t>HASH</a:t>
            </a:r>
            <a:r>
              <a:rPr lang="zh-CN" altLang="en-US" dirty="0" smtClean="0"/>
              <a:t>索引（当表类型为</a:t>
            </a:r>
            <a:r>
              <a:rPr lang="en-US" altLang="zh-CN" dirty="0" smtClean="0"/>
              <a:t>MEMORY</a:t>
            </a:r>
            <a:r>
              <a:rPr lang="zh-CN" altLang="en-US" dirty="0" smtClean="0"/>
              <a:t>或</a:t>
            </a:r>
            <a:r>
              <a:rPr lang="en-US" altLang="zh-CN" dirty="0" smtClean="0"/>
              <a:t>HEAP</a:t>
            </a:r>
            <a:r>
              <a:rPr lang="zh-CN" altLang="en-US" dirty="0" smtClean="0"/>
              <a:t>时可用）</a:t>
            </a:r>
            <a:endParaRPr lang="en-US" altLang="zh-CN" dirty="0" smtClean="0"/>
          </a:p>
          <a:p>
            <a:endParaRPr lang="en-US" altLang="zh-CN" dirty="0" smtClean="0"/>
          </a:p>
          <a:p>
            <a:r>
              <a:rPr lang="en-US" altLang="zh-CN" dirty="0" smtClean="0"/>
              <a:t>R-TREE</a:t>
            </a:r>
            <a:r>
              <a:rPr lang="zh-CN" altLang="en-US" dirty="0" smtClean="0"/>
              <a:t>索引</a:t>
            </a:r>
            <a:endParaRPr lang="en-US" altLang="zh-CN" dirty="0" smtClean="0"/>
          </a:p>
          <a:p>
            <a:pPr marL="228600" lvl="1" indent="0">
              <a:buNone/>
            </a:pPr>
            <a:r>
              <a:rPr lang="en-US" altLang="zh-CN" dirty="0" smtClean="0"/>
              <a:t>MySQL</a:t>
            </a:r>
            <a:r>
              <a:rPr lang="zh-CN" altLang="en-US" dirty="0" smtClean="0"/>
              <a:t>支持对空间数据库进行</a:t>
            </a:r>
            <a:r>
              <a:rPr lang="en-US" altLang="zh-CN" dirty="0" smtClean="0"/>
              <a:t>R-TREE</a:t>
            </a:r>
            <a:r>
              <a:rPr lang="zh-CN" altLang="en-US" dirty="0" smtClean="0"/>
              <a:t>索引，参考以下文章</a:t>
            </a:r>
            <a:endParaRPr lang="en-US" altLang="zh-CN" dirty="0" smtClean="0"/>
          </a:p>
          <a:p>
            <a:pPr marL="228600" lvl="1" indent="0">
              <a:buNone/>
            </a:pPr>
            <a:r>
              <a:rPr lang="en-US" altLang="zh-CN" dirty="0" smtClean="0"/>
              <a:t>https</a:t>
            </a:r>
            <a:r>
              <a:rPr lang="en-US" altLang="zh-CN" dirty="0"/>
              <a:t>://</a:t>
            </a:r>
            <a:r>
              <a:rPr lang="en-US" altLang="zh-CN" dirty="0" err="1"/>
              <a:t>yq.aliyun.com</a:t>
            </a:r>
            <a:r>
              <a:rPr lang="en-US" altLang="zh-CN" dirty="0"/>
              <a:t>/articles/50625</a:t>
            </a:r>
            <a:endParaRPr lang="en-US" altLang="zh-CN" dirty="0" smtClean="0"/>
          </a:p>
        </p:txBody>
      </p:sp>
    </p:spTree>
    <p:extLst>
      <p:ext uri="{BB962C8B-B14F-4D97-AF65-F5344CB8AC3E}">
        <p14:creationId xmlns:p14="http://schemas.microsoft.com/office/powerpoint/2010/main" val="3329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a:bodyPr>
          <a:lstStyle/>
          <a:p>
            <a:r>
              <a:rPr lang="zh-CN" altLang="en-US" dirty="0" smtClean="0"/>
              <a:t>创建索引</a:t>
            </a:r>
            <a:endParaRPr lang="en-US" altLang="zh-CN" dirty="0" smtClean="0"/>
          </a:p>
          <a:p>
            <a:pPr marL="0" indent="0">
              <a:buNone/>
            </a:pPr>
            <a:r>
              <a:rPr lang="zh-CN" altLang="en-US" dirty="0" smtClean="0"/>
              <a:t>使用</a:t>
            </a:r>
            <a:r>
              <a:rPr lang="en-US" altLang="zh-CN" dirty="0" smtClean="0"/>
              <a:t>CREATE INDEX</a:t>
            </a:r>
            <a:r>
              <a:rPr lang="zh-CN" altLang="en-US" dirty="0" smtClean="0"/>
              <a:t>语句在已有表上创建索引，语法格式如下：</a:t>
            </a:r>
            <a:endParaRPr lang="en-US" altLang="zh-CN" dirty="0" smtClean="0"/>
          </a:p>
          <a:p>
            <a:pPr marL="0" indent="0">
              <a:buNone/>
            </a:pPr>
            <a:r>
              <a:rPr lang="en-US" altLang="zh-CN" dirty="0" smtClean="0"/>
              <a:t>CREATE [UNIQUE|FULLTEXT] INDEX </a:t>
            </a:r>
            <a:r>
              <a:rPr lang="zh-CN" altLang="en-US" dirty="0" smtClean="0"/>
              <a:t>索引名 </a:t>
            </a:r>
            <a:r>
              <a:rPr lang="en-US" altLang="zh-CN" dirty="0" smtClean="0"/>
              <a:t>[</a:t>
            </a:r>
            <a:r>
              <a:rPr lang="zh-CN" altLang="en-US" dirty="0" smtClean="0"/>
              <a:t>索引类型</a:t>
            </a:r>
            <a:r>
              <a:rPr lang="en-US" altLang="zh-CN" dirty="0" smtClean="0"/>
              <a:t>]</a:t>
            </a:r>
            <a:r>
              <a:rPr lang="zh-CN" altLang="en-US" dirty="0" smtClean="0"/>
              <a:t> </a:t>
            </a:r>
            <a:r>
              <a:rPr lang="en-US" altLang="zh-CN" dirty="0" smtClean="0"/>
              <a:t>ON </a:t>
            </a:r>
            <a:r>
              <a:rPr lang="zh-CN" altLang="en-US" dirty="0" smtClean="0"/>
              <a:t>表名 </a:t>
            </a:r>
            <a:r>
              <a:rPr lang="en-US" altLang="zh-CN" dirty="0" smtClean="0"/>
              <a:t>(</a:t>
            </a:r>
            <a:r>
              <a:rPr lang="zh-CN" altLang="en-US" dirty="0" smtClean="0"/>
              <a:t>索引列名</a:t>
            </a:r>
            <a:r>
              <a:rPr lang="en-US" altLang="zh-CN" dirty="0" smtClean="0"/>
              <a:t>)</a:t>
            </a:r>
            <a:r>
              <a:rPr lang="zh-CN" altLang="en-US" dirty="0"/>
              <a:t> </a:t>
            </a:r>
            <a:r>
              <a:rPr lang="en-US" altLang="zh-CN" dirty="0" smtClean="0"/>
              <a:t>[</a:t>
            </a:r>
            <a:r>
              <a:rPr lang="zh-CN" altLang="en-US" dirty="0" smtClean="0"/>
              <a:t>索引选项</a:t>
            </a:r>
            <a:r>
              <a:rPr lang="en-US" altLang="zh-CN" dirty="0" smtClean="0"/>
              <a:t>];</a:t>
            </a:r>
          </a:p>
          <a:p>
            <a:pPr marL="0" indent="0">
              <a:buNone/>
            </a:pPr>
            <a:r>
              <a:rPr lang="zh-CN" altLang="en-US" dirty="0" smtClean="0"/>
              <a:t>索引列名＝列名</a:t>
            </a:r>
            <a:r>
              <a:rPr lang="en-US" altLang="zh-CN" dirty="0" smtClean="0"/>
              <a:t>[(</a:t>
            </a:r>
            <a:r>
              <a:rPr lang="zh-CN" altLang="en-US" dirty="0" smtClean="0"/>
              <a:t>长度</a:t>
            </a:r>
            <a:r>
              <a:rPr lang="en-US" altLang="zh-CN" dirty="0" smtClean="0"/>
              <a:t>)][ASC|DESC]</a:t>
            </a:r>
          </a:p>
          <a:p>
            <a:pPr marL="0" indent="0">
              <a:buNone/>
            </a:pPr>
            <a:r>
              <a:rPr lang="zh-CN" altLang="en-US" dirty="0" smtClean="0"/>
              <a:t>索引类型＝</a:t>
            </a:r>
            <a:r>
              <a:rPr lang="en-US" altLang="zh-CN" dirty="0" smtClean="0"/>
              <a:t>USING</a:t>
            </a:r>
            <a:r>
              <a:rPr lang="zh-CN" altLang="en-US" dirty="0" smtClean="0"/>
              <a:t> </a:t>
            </a:r>
            <a:r>
              <a:rPr lang="en-US" altLang="zh-CN" dirty="0" smtClean="0"/>
              <a:t>{BTREE|HASH}</a:t>
            </a:r>
          </a:p>
        </p:txBody>
      </p:sp>
    </p:spTree>
    <p:extLst>
      <p:ext uri="{BB962C8B-B14F-4D97-AF65-F5344CB8AC3E}">
        <p14:creationId xmlns:p14="http://schemas.microsoft.com/office/powerpoint/2010/main" val="170113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a:xfrm>
            <a:off x="498474" y="1981200"/>
            <a:ext cx="8476193" cy="4326467"/>
          </a:xfrm>
        </p:spPr>
        <p:txBody>
          <a:bodyPr>
            <a:normAutofit/>
          </a:bodyPr>
          <a:lstStyle/>
          <a:p>
            <a:r>
              <a:rPr lang="zh-CN" altLang="en-US" dirty="0" smtClean="0"/>
              <a:t>普通索引</a:t>
            </a:r>
            <a:endParaRPr lang="en-US" altLang="zh-CN" dirty="0" smtClean="0"/>
          </a:p>
          <a:p>
            <a:pPr>
              <a:buNone/>
            </a:pPr>
            <a:r>
              <a:rPr lang="zh-CN" altLang="en-US" dirty="0" smtClean="0"/>
              <a:t>例如，在</a:t>
            </a:r>
            <a:r>
              <a:rPr lang="en-US" altLang="zh-CN" dirty="0" smtClean="0"/>
              <a:t>student</a:t>
            </a:r>
            <a:r>
              <a:rPr lang="zh-CN" altLang="en-US" dirty="0" smtClean="0"/>
              <a:t>表的学号列建立一个索引</a:t>
            </a:r>
            <a:r>
              <a:rPr lang="en-US" altLang="zh-CN" dirty="0" err="1" smtClean="0"/>
              <a:t>in_student</a:t>
            </a:r>
            <a:endParaRPr lang="en-US" altLang="zh-CN" dirty="0" smtClean="0"/>
          </a:p>
          <a:p>
            <a:pPr marL="0" indent="0">
              <a:buNone/>
            </a:pPr>
            <a:r>
              <a:rPr lang="en-US" altLang="zh-CN" dirty="0" smtClean="0">
                <a:solidFill>
                  <a:srgbClr val="0070C0"/>
                </a:solidFill>
              </a:rPr>
              <a:t>CREATE INDEX </a:t>
            </a:r>
            <a:r>
              <a:rPr lang="en-US" altLang="zh-CN" dirty="0" err="1" smtClean="0">
                <a:solidFill>
                  <a:srgbClr val="0070C0"/>
                </a:solidFill>
              </a:rPr>
              <a:t>in_student</a:t>
            </a:r>
            <a:r>
              <a:rPr lang="en-US" altLang="zh-CN" dirty="0" smtClean="0">
                <a:solidFill>
                  <a:srgbClr val="0070C0"/>
                </a:solidFill>
              </a:rPr>
              <a:t> ON student(</a:t>
            </a:r>
            <a:r>
              <a:rPr lang="en-US" altLang="zh-CN" dirty="0" err="1" smtClean="0">
                <a:solidFill>
                  <a:srgbClr val="0070C0"/>
                </a:solidFill>
              </a:rPr>
              <a:t>studentkey</a:t>
            </a:r>
            <a:r>
              <a:rPr lang="en-US" altLang="zh-CN" dirty="0" smtClean="0">
                <a:solidFill>
                  <a:srgbClr val="0070C0"/>
                </a:solidFill>
              </a:rPr>
              <a:t>);</a:t>
            </a:r>
          </a:p>
          <a:p>
            <a:pPr marL="0" indent="0">
              <a:buNone/>
            </a:pPr>
            <a:r>
              <a:rPr lang="en-US" altLang="zh-CN" dirty="0" smtClean="0"/>
              <a:t>CREATE INDEX </a:t>
            </a:r>
            <a:r>
              <a:rPr lang="en-US" altLang="zh-CN" dirty="0" err="1" smtClean="0"/>
              <a:t>in_student</a:t>
            </a:r>
            <a:r>
              <a:rPr lang="en-US" altLang="zh-CN" dirty="0" smtClean="0"/>
              <a:t> ON student(</a:t>
            </a:r>
            <a:r>
              <a:rPr lang="en-US" altLang="zh-CN" dirty="0" err="1" smtClean="0"/>
              <a:t>studentkey</a:t>
            </a:r>
            <a:r>
              <a:rPr lang="en-US" altLang="zh-CN" dirty="0" smtClean="0"/>
              <a:t> </a:t>
            </a:r>
            <a:r>
              <a:rPr lang="en-US" altLang="zh-CN" dirty="0" err="1" smtClean="0"/>
              <a:t>asc</a:t>
            </a:r>
            <a:r>
              <a:rPr lang="en-US" altLang="zh-CN" dirty="0" smtClean="0"/>
              <a:t>);   #</a:t>
            </a:r>
            <a:r>
              <a:rPr lang="zh-CN" altLang="en-US" dirty="0" smtClean="0"/>
              <a:t>升序索引</a:t>
            </a:r>
            <a:endParaRPr lang="en-US" altLang="zh-CN" dirty="0" smtClean="0"/>
          </a:p>
          <a:p>
            <a:pPr marL="0" indent="0">
              <a:buNone/>
            </a:pPr>
            <a:r>
              <a:rPr lang="zh-CN" altLang="en-US" dirty="0" smtClean="0"/>
              <a:t>注：可以在创建表的同时创建索引</a:t>
            </a:r>
            <a:endParaRPr lang="en-US" altLang="zh-CN" dirty="0" smtClean="0"/>
          </a:p>
          <a:p>
            <a:pPr marL="0" indent="0">
              <a:buNone/>
            </a:pPr>
            <a:endParaRPr lang="en-US" altLang="zh-CN" dirty="0" smtClean="0"/>
          </a:p>
          <a:p>
            <a:pPr marL="0" indent="0">
              <a:buNone/>
            </a:pPr>
            <a:r>
              <a:rPr lang="zh-CN" altLang="zh-CN" dirty="0"/>
              <a:t> </a:t>
            </a:r>
            <a:r>
              <a:rPr lang="zh-CN" altLang="en-US" dirty="0" smtClean="0"/>
              <a:t>    可以用</a:t>
            </a:r>
            <a:r>
              <a:rPr lang="en-US" altLang="zh-CN" dirty="0" smtClean="0"/>
              <a:t>SHOW INDEX FROM </a:t>
            </a:r>
            <a:r>
              <a:rPr lang="zh-CN" altLang="en-US" dirty="0" smtClean="0"/>
              <a:t>表名 显示已经创建的索引信息</a:t>
            </a:r>
            <a:endParaRPr lang="en-US" altLang="zh-CN" dirty="0" smtClean="0"/>
          </a:p>
          <a:p>
            <a:pPr marL="0" indent="0">
              <a:buNone/>
            </a:pPr>
            <a:r>
              <a:rPr lang="en-US" altLang="zh-CN" dirty="0" smtClean="0">
                <a:solidFill>
                  <a:srgbClr val="0070C0"/>
                </a:solidFill>
              </a:rPr>
              <a:t>show index from student</a:t>
            </a:r>
          </a:p>
        </p:txBody>
      </p:sp>
    </p:spTree>
    <p:extLst>
      <p:ext uri="{BB962C8B-B14F-4D97-AF65-F5344CB8AC3E}">
        <p14:creationId xmlns:p14="http://schemas.microsoft.com/office/powerpoint/2010/main" val="373211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p:txBody>
          <a:bodyPr>
            <a:normAutofit/>
          </a:bodyPr>
          <a:lstStyle/>
          <a:p>
            <a:r>
              <a:rPr lang="zh-CN" altLang="en-US" dirty="0" smtClean="0"/>
              <a:t>删除索引</a:t>
            </a:r>
            <a:endParaRPr lang="en-US" altLang="zh-CN" dirty="0" smtClean="0"/>
          </a:p>
          <a:p>
            <a:pPr marL="0" indent="0">
              <a:buNone/>
            </a:pPr>
            <a:r>
              <a:rPr lang="zh-CN" altLang="en-US" dirty="0" smtClean="0"/>
              <a:t>使用</a:t>
            </a:r>
            <a:r>
              <a:rPr lang="en-US" altLang="zh-CN" dirty="0" smtClean="0"/>
              <a:t>DROP INDEX</a:t>
            </a:r>
            <a:r>
              <a:rPr lang="zh-CN" altLang="en-US" dirty="0" smtClean="0"/>
              <a:t>语句删除索引，语法格式如下：</a:t>
            </a:r>
            <a:endParaRPr lang="en-US" altLang="zh-CN" dirty="0" smtClean="0"/>
          </a:p>
          <a:p>
            <a:pPr marL="0" indent="0">
              <a:buNone/>
            </a:pPr>
            <a:r>
              <a:rPr lang="en-US" altLang="zh-CN" dirty="0" smtClean="0"/>
              <a:t>DROP INDEX </a:t>
            </a:r>
            <a:r>
              <a:rPr lang="zh-CN" altLang="en-US" dirty="0" smtClean="0"/>
              <a:t>索引名</a:t>
            </a:r>
            <a:r>
              <a:rPr lang="en-US" altLang="zh-CN" dirty="0" smtClean="0"/>
              <a:t> ON </a:t>
            </a:r>
            <a:r>
              <a:rPr lang="zh-CN" altLang="en-US" dirty="0" smtClean="0"/>
              <a:t>表名</a:t>
            </a:r>
            <a:endParaRPr lang="en-US" altLang="zh-CN" dirty="0" smtClean="0"/>
          </a:p>
          <a:p>
            <a:pPr marL="0" indent="0">
              <a:buNone/>
            </a:pPr>
            <a:r>
              <a:rPr lang="nl-NL" altLang="zh-CN" dirty="0" smtClean="0">
                <a:solidFill>
                  <a:srgbClr val="0070C0"/>
                </a:solidFill>
              </a:rPr>
              <a:t>drop index in_student on student;</a:t>
            </a:r>
          </a:p>
          <a:p>
            <a:pPr marL="0" indent="0">
              <a:buNone/>
            </a:pPr>
            <a:r>
              <a:rPr lang="en-US" altLang="zh-CN" dirty="0" smtClean="0">
                <a:solidFill>
                  <a:srgbClr val="0070C0"/>
                </a:solidFill>
              </a:rPr>
              <a:t>show create table student;</a:t>
            </a:r>
          </a:p>
          <a:p>
            <a:pPr marL="0" indent="0">
              <a:buNone/>
            </a:pPr>
            <a:endParaRPr lang="en-US" altLang="zh-CN" dirty="0" smtClean="0">
              <a:solidFill>
                <a:srgbClr val="0070C0"/>
              </a:solidFill>
            </a:endParaRPr>
          </a:p>
          <a:p>
            <a:pPr marL="0" indent="0">
              <a:buNone/>
            </a:pPr>
            <a:r>
              <a:rPr lang="zh-CN" altLang="en-US" dirty="0" smtClean="0"/>
              <a:t>注：也可以用</a:t>
            </a:r>
            <a:r>
              <a:rPr lang="en-US" altLang="zh-CN" dirty="0" smtClean="0"/>
              <a:t>ALTER TABLE</a:t>
            </a:r>
            <a:r>
              <a:rPr lang="zh-CN" altLang="en-US" dirty="0" smtClean="0"/>
              <a:t>来删除索引</a:t>
            </a:r>
            <a:endParaRPr lang="en-US" altLang="zh-CN" dirty="0" smtClean="0"/>
          </a:p>
        </p:txBody>
      </p:sp>
    </p:spTree>
    <p:extLst>
      <p:ext uri="{BB962C8B-B14F-4D97-AF65-F5344CB8AC3E}">
        <p14:creationId xmlns:p14="http://schemas.microsoft.com/office/powerpoint/2010/main" val="406548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zh-CN" altLang="zh-CN" dirty="0"/>
              <a:t>2</a:t>
            </a:r>
            <a:r>
              <a:rPr lang="en-US" altLang="zh-CN" dirty="0">
                <a:latin typeface="宋体"/>
                <a:cs typeface="宋体"/>
              </a:rPr>
              <a:t>.1</a:t>
            </a:r>
            <a:r>
              <a:rPr lang="zh-CN" altLang="en-US" dirty="0">
                <a:latin typeface="宋体"/>
                <a:cs typeface="宋体"/>
              </a:rPr>
              <a:t> 索引实验</a:t>
            </a:r>
            <a:endParaRPr lang="en-US" dirty="0"/>
          </a:p>
        </p:txBody>
      </p:sp>
      <p:sp>
        <p:nvSpPr>
          <p:cNvPr id="3" name="Content Placeholder 2"/>
          <p:cNvSpPr>
            <a:spLocks noGrp="1"/>
          </p:cNvSpPr>
          <p:nvPr>
            <p:ph idx="1"/>
          </p:nvPr>
        </p:nvSpPr>
        <p:spPr>
          <a:xfrm>
            <a:off x="498474" y="2523067"/>
            <a:ext cx="7556313" cy="4144963"/>
          </a:xfrm>
        </p:spPr>
        <p:txBody>
          <a:bodyPr>
            <a:normAutofit lnSpcReduction="10000"/>
          </a:bodyPr>
          <a:lstStyle/>
          <a:p>
            <a:r>
              <a:rPr lang="zh-CN" altLang="en-US" dirty="0" smtClean="0"/>
              <a:t>主键（</a:t>
            </a:r>
            <a:r>
              <a:rPr lang="en-US" altLang="zh-CN" dirty="0" smtClean="0"/>
              <a:t>primary key</a:t>
            </a:r>
            <a:r>
              <a:rPr lang="zh-CN" altLang="en-US" dirty="0" smtClean="0"/>
              <a:t>）</a:t>
            </a:r>
            <a:endParaRPr lang="en-US" altLang="zh-CN" dirty="0" smtClean="0"/>
          </a:p>
          <a:p>
            <a:pPr>
              <a:buNone/>
            </a:pPr>
            <a:r>
              <a:rPr lang="zh-CN" altLang="en-US" dirty="0" smtClean="0"/>
              <a:t>可以在创建表时设置主键，也可用</a:t>
            </a:r>
            <a:r>
              <a:rPr lang="en-US" altLang="zh-CN" dirty="0" smtClean="0"/>
              <a:t>alter</a:t>
            </a:r>
            <a:r>
              <a:rPr lang="zh-CN" altLang="en-US" dirty="0" smtClean="0"/>
              <a:t>在已经建表的列增加主键</a:t>
            </a:r>
            <a:endParaRPr lang="en-US" altLang="zh-CN" dirty="0" smtClean="0"/>
          </a:p>
          <a:p>
            <a:pPr>
              <a:buNone/>
            </a:pPr>
            <a:r>
              <a:rPr lang="en-US" altLang="zh-CN" dirty="0" smtClean="0"/>
              <a:t> </a:t>
            </a:r>
            <a:r>
              <a:rPr lang="en-US" altLang="zh-CN" dirty="0" smtClean="0">
                <a:solidFill>
                  <a:schemeClr val="tx1"/>
                </a:solidFill>
              </a:rPr>
              <a:t>alter table student add primary key (</a:t>
            </a:r>
            <a:r>
              <a:rPr lang="en-US" altLang="zh-CN" dirty="0" err="1" smtClean="0">
                <a:solidFill>
                  <a:schemeClr val="tx1"/>
                </a:solidFill>
              </a:rPr>
              <a:t>studentkey</a:t>
            </a:r>
            <a:r>
              <a:rPr lang="en-US" altLang="zh-CN" dirty="0" smtClean="0">
                <a:solidFill>
                  <a:schemeClr val="tx1"/>
                </a:solidFill>
              </a:rPr>
              <a:t>);</a:t>
            </a:r>
          </a:p>
          <a:p>
            <a:pPr>
              <a:buNone/>
            </a:pPr>
            <a:endParaRPr lang="en-US" altLang="zh-CN" dirty="0" smtClean="0">
              <a:solidFill>
                <a:srgbClr val="0070C0"/>
              </a:solidFill>
            </a:endParaRPr>
          </a:p>
          <a:p>
            <a:pPr>
              <a:buNone/>
            </a:pPr>
            <a:r>
              <a:rPr lang="en-US" altLang="zh-CN" dirty="0" smtClean="0">
                <a:solidFill>
                  <a:srgbClr val="0070C0"/>
                </a:solidFill>
              </a:rPr>
              <a:t>Explain select *  from student where </a:t>
            </a:r>
            <a:r>
              <a:rPr lang="en-US" altLang="zh-CN" dirty="0" err="1" smtClean="0">
                <a:solidFill>
                  <a:srgbClr val="0070C0"/>
                </a:solidFill>
              </a:rPr>
              <a:t>studentkey</a:t>
            </a:r>
            <a:r>
              <a:rPr lang="en-US" altLang="zh-CN" dirty="0" smtClean="0">
                <a:solidFill>
                  <a:srgbClr val="0070C0"/>
                </a:solidFill>
              </a:rPr>
              <a:t>='081221';</a:t>
            </a:r>
          </a:p>
          <a:p>
            <a:pPr>
              <a:buNone/>
            </a:pPr>
            <a:r>
              <a:rPr lang="en-US" altLang="zh-CN" dirty="0" smtClean="0">
                <a:solidFill>
                  <a:srgbClr val="0070C0"/>
                </a:solidFill>
              </a:rPr>
              <a:t>Explain select *  from student ignore index(</a:t>
            </a:r>
            <a:r>
              <a:rPr lang="en-US" altLang="zh-CN" dirty="0" err="1" smtClean="0">
                <a:solidFill>
                  <a:srgbClr val="0070C0"/>
                </a:solidFill>
              </a:rPr>
              <a:t>pri</a:t>
            </a:r>
            <a:r>
              <a:rPr lang="en-US" altLang="zh-CN" dirty="0" smtClean="0">
                <a:solidFill>
                  <a:srgbClr val="0070C0"/>
                </a:solidFill>
              </a:rPr>
              <a:t>) </a:t>
            </a:r>
          </a:p>
          <a:p>
            <a:pPr>
              <a:buNone/>
            </a:pPr>
            <a:r>
              <a:rPr lang="en-US" altLang="zh-CN" dirty="0" smtClean="0">
                <a:solidFill>
                  <a:srgbClr val="0070C0"/>
                </a:solidFill>
              </a:rPr>
              <a:t>where </a:t>
            </a:r>
            <a:r>
              <a:rPr lang="en-US" altLang="zh-CN" dirty="0" err="1" smtClean="0">
                <a:solidFill>
                  <a:srgbClr val="0070C0"/>
                </a:solidFill>
              </a:rPr>
              <a:t>studentkey</a:t>
            </a:r>
            <a:r>
              <a:rPr lang="en-US" altLang="zh-CN" dirty="0" smtClean="0">
                <a:solidFill>
                  <a:srgbClr val="0070C0"/>
                </a:solidFill>
              </a:rPr>
              <a:t>='081221';</a:t>
            </a:r>
          </a:p>
          <a:p>
            <a:pPr>
              <a:buNone/>
            </a:pPr>
            <a:r>
              <a:rPr lang="en-US" altLang="zh-CN" dirty="0" smtClean="0">
                <a:solidFill>
                  <a:srgbClr val="0070C0"/>
                </a:solidFill>
              </a:rPr>
              <a:t>   </a:t>
            </a:r>
            <a:endParaRPr lang="zh-CN" altLang="en-US" dirty="0" smtClean="0">
              <a:solidFill>
                <a:srgbClr val="0070C0"/>
              </a:solidFill>
            </a:endParaRPr>
          </a:p>
          <a:p>
            <a:pPr marL="0" indent="0">
              <a:buNone/>
            </a:pPr>
            <a:endParaRPr lang="en-US" altLang="zh-CN" dirty="0" smtClean="0"/>
          </a:p>
        </p:txBody>
      </p:sp>
      <p:sp>
        <p:nvSpPr>
          <p:cNvPr id="4" name="Content Placeholder 2"/>
          <p:cNvSpPr txBox="1">
            <a:spLocks/>
          </p:cNvSpPr>
          <p:nvPr/>
        </p:nvSpPr>
        <p:spPr>
          <a:xfrm>
            <a:off x="498474" y="1278467"/>
            <a:ext cx="7556313" cy="414496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lang="zh-CN" altLang="en-US" sz="2000" noProof="0" dirty="0" smtClean="0">
                <a:solidFill>
                  <a:schemeClr val="tx1">
                    <a:lumMod val="65000"/>
                    <a:lumOff val="35000"/>
                  </a:schemeClr>
                </a:solidFill>
              </a:rPr>
              <a:t>唯一</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索引（</a:t>
            </a:r>
            <a:r>
              <a:rPr lang="en-US" altLang="zh-CN" sz="2000" dirty="0" smtClean="0">
                <a:solidFill>
                  <a:schemeClr val="tx1">
                    <a:lumMod val="65000"/>
                    <a:lumOff val="35000"/>
                  </a:schemeClr>
                </a:solidFill>
              </a:rPr>
              <a:t>unique</a:t>
            </a:r>
            <a:r>
              <a:rPr kumimoji="0" lang="zh-CN" alt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lvl="0" indent="-228600" defTabSz="914400">
              <a:spcBef>
                <a:spcPts val="2000"/>
              </a:spcBef>
              <a:buClr>
                <a:schemeClr val="accent1"/>
              </a:buClr>
              <a:buSzPct val="75000"/>
            </a:pPr>
            <a:r>
              <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lang="en-US" altLang="zh-CN" sz="2000" dirty="0" smtClean="0">
                <a:solidFill>
                  <a:srgbClr val="0070C0"/>
                </a:solidFill>
              </a:rPr>
              <a:t>create unique index </a:t>
            </a:r>
            <a:r>
              <a:rPr lang="en-US" altLang="zh-CN" sz="2000" dirty="0" err="1" smtClean="0">
                <a:solidFill>
                  <a:srgbClr val="0070C0"/>
                </a:solidFill>
              </a:rPr>
              <a:t>in_name</a:t>
            </a:r>
            <a:r>
              <a:rPr lang="en-US" altLang="zh-CN" sz="2000" dirty="0" smtClean="0">
                <a:solidFill>
                  <a:srgbClr val="0070C0"/>
                </a:solidFill>
              </a:rPr>
              <a:t> on student(name);</a:t>
            </a:r>
            <a:endParaRPr kumimoji="0" lang="en-US" altLang="zh-CN" sz="2000" b="0" i="0" u="none" strike="noStrike" kern="1200" cap="none" spc="0" normalizeH="0" baseline="0" noProof="0" dirty="0" smtClean="0">
              <a:ln>
                <a:noFill/>
              </a:ln>
              <a:solidFill>
                <a:srgbClr val="0070C0"/>
              </a:solidFill>
              <a:effectLst/>
              <a:uLnTx/>
              <a:uFillTx/>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altLang="zh-CN" sz="2000" b="0" i="0" u="none" strike="noStrike" kern="1200" cap="none" spc="0" normalizeH="0" baseline="0" noProof="0" dirty="0" smtClean="0">
                <a:ln>
                  <a:noFill/>
                </a:ln>
                <a:solidFill>
                  <a:srgbClr val="0070C0"/>
                </a:solidFill>
                <a:effectLst/>
                <a:uLnTx/>
                <a:uFillTx/>
                <a:latin typeface="+mn-lt"/>
                <a:ea typeface="+mn-ea"/>
                <a:cs typeface="+mn-cs"/>
              </a:rPr>
              <a:t>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altLang="zh-CN" sz="2000" b="0" i="0" u="none" strike="noStrike" kern="1200" cap="none" spc="0" normalizeH="0" baseline="0" noProof="0" dirty="0" smtClean="0">
                <a:ln>
                  <a:noFill/>
                </a:ln>
                <a:solidFill>
                  <a:srgbClr val="0070C0"/>
                </a:solidFill>
                <a:effectLst/>
                <a:uLnTx/>
                <a:uFillTx/>
                <a:latin typeface="+mn-lt"/>
                <a:ea typeface="+mn-ea"/>
                <a:cs typeface="+mn-cs"/>
              </a:rPr>
              <a:t>   </a:t>
            </a:r>
            <a:endParaRPr kumimoji="0" lang="zh-CN" altLang="en-US" sz="2000" b="0" i="0" u="none" strike="noStrike" kern="1200" cap="none" spc="0" normalizeH="0" baseline="0" noProof="0" dirty="0" smtClean="0">
              <a:ln>
                <a:noFill/>
              </a:ln>
              <a:solidFill>
                <a:srgbClr val="0070C0"/>
              </a:solidFill>
              <a:effectLst/>
              <a:uLnTx/>
              <a:uFillTx/>
              <a:latin typeface="+mn-lt"/>
              <a:ea typeface="+mn-ea"/>
              <a:cs typeface="+mn-cs"/>
            </a:endParaRPr>
          </a:p>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endParaRPr kumimoji="0" lang="en-US" altLang="zh-CN"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val="4065488332"/>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2977</TotalTime>
  <Words>1857</Words>
  <Application>Microsoft Office PowerPoint</Application>
  <PresentationFormat>全屏显示(4:3)</PresentationFormat>
  <Paragraphs>232</Paragraphs>
  <Slides>29</Slides>
  <Notes>15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5" baseType="lpstr">
      <vt:lpstr>宋体</vt:lpstr>
      <vt:lpstr>Calibri</vt:lpstr>
      <vt:lpstr>Rockwell</vt:lpstr>
      <vt:lpstr>Wingdings</vt:lpstr>
      <vt:lpstr>Advantage</vt:lpstr>
      <vt:lpstr>Document</vt:lpstr>
      <vt:lpstr>系统软件应用综合实验</vt:lpstr>
      <vt:lpstr>实验二：索引和完整性语言</vt:lpstr>
      <vt:lpstr>实验2.1 索引实验</vt:lpstr>
      <vt:lpstr>实验2.1 索引实验</vt:lpstr>
      <vt:lpstr>实验2.1 索引实验</vt:lpstr>
      <vt:lpstr>实验2.1 索引实验</vt:lpstr>
      <vt:lpstr>实验2.1 索引实验</vt:lpstr>
      <vt:lpstr>实验2.1 索引实验</vt:lpstr>
      <vt:lpstr>实验2.1 索引实验</vt:lpstr>
      <vt:lpstr>实验2.1 索引实验</vt:lpstr>
      <vt:lpstr>实验2.1 索引实验</vt:lpstr>
      <vt:lpstr>实验2.1 索引实验</vt:lpstr>
      <vt:lpstr>实验2.1 索引实验</vt:lpstr>
      <vt:lpstr>实验2.2 实体完整性实验</vt:lpstr>
      <vt:lpstr>实验2.2 实体完整性实验</vt:lpstr>
      <vt:lpstr>实验2.2 实体完整性实验</vt:lpstr>
      <vt:lpstr>实验2.2 实体完整性实验</vt:lpstr>
      <vt:lpstr>实验2.2 实体完整性实验</vt:lpstr>
      <vt:lpstr>实验2.2 实体完整性实验</vt:lpstr>
      <vt:lpstr>实验2.2 实体完整性实验</vt:lpstr>
      <vt:lpstr>实验2.2 实体完整性实验</vt:lpstr>
      <vt:lpstr>实验2.3 参照完整性实验</vt:lpstr>
      <vt:lpstr>实验2.3 参照完整性实验</vt:lpstr>
      <vt:lpstr>实验2.3 参照完整性实验</vt:lpstr>
      <vt:lpstr>实验2.3 参照完整性实验</vt:lpstr>
      <vt:lpstr>实验2.3 参照完整性实验</vt:lpstr>
      <vt:lpstr>实验2.3 参照完整性实验</vt:lpstr>
      <vt:lpstr>实验2.3 参照完整性实验</vt:lpstr>
      <vt:lpstr>实验2.3 参照完整性实验</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数据库原理与传播应用实验</dc:title>
  <dc:creator>Qing Xie</dc:creator>
  <cp:lastModifiedBy>Administrator</cp:lastModifiedBy>
  <cp:revision>349</cp:revision>
  <dcterms:created xsi:type="dcterms:W3CDTF">2016-08-29T12:33:34Z</dcterms:created>
  <dcterms:modified xsi:type="dcterms:W3CDTF">2020-11-13T02:00:15Z</dcterms:modified>
</cp:coreProperties>
</file>