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notesMasterIdLst>
    <p:notesMasterId r:id="rId32"/>
  </p:notesMasterIdLst>
  <p:sldIdLst>
    <p:sldId id="256" r:id="rId2"/>
    <p:sldId id="257" r:id="rId3"/>
    <p:sldId id="258" r:id="rId4"/>
    <p:sldId id="304" r:id="rId5"/>
    <p:sldId id="280" r:id="rId6"/>
    <p:sldId id="305" r:id="rId7"/>
    <p:sldId id="329" r:id="rId8"/>
    <p:sldId id="327" r:id="rId9"/>
    <p:sldId id="335" r:id="rId10"/>
    <p:sldId id="328" r:id="rId11"/>
    <p:sldId id="330" r:id="rId12"/>
    <p:sldId id="308" r:id="rId13"/>
    <p:sldId id="310" r:id="rId14"/>
    <p:sldId id="275" r:id="rId15"/>
    <p:sldId id="311" r:id="rId16"/>
    <p:sldId id="314" r:id="rId17"/>
    <p:sldId id="321" r:id="rId18"/>
    <p:sldId id="331" r:id="rId19"/>
    <p:sldId id="333" r:id="rId20"/>
    <p:sldId id="332" r:id="rId21"/>
    <p:sldId id="320" r:id="rId22"/>
    <p:sldId id="322" r:id="rId23"/>
    <p:sldId id="315" r:id="rId24"/>
    <p:sldId id="323" r:id="rId25"/>
    <p:sldId id="324" r:id="rId26"/>
    <p:sldId id="325" r:id="rId27"/>
    <p:sldId id="326" r:id="rId28"/>
    <p:sldId id="312" r:id="rId29"/>
    <p:sldId id="313" r:id="rId30"/>
    <p:sldId id="33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46" autoAdjust="0"/>
  </p:normalViewPr>
  <p:slideViewPr>
    <p:cSldViewPr snapToGrid="0" snapToObjects="1">
      <p:cViewPr varScale="1">
        <p:scale>
          <a:sx n="89" d="100"/>
          <a:sy n="89" d="100"/>
        </p:scale>
        <p:origin x="22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23BFB-68DD-46D8-9EA9-567BD05D1D10}" type="datetimeFigureOut">
              <a:rPr lang="zh-CN" altLang="en-US" smtClean="0"/>
              <a:pPr/>
              <a:t>2020/11/13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E8021-26A5-422E-9F65-4FBDA11F3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8021-26A5-422E-9F65-4FBDA11F35E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825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8021-26A5-422E-9F65-4FBDA11F35E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83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8021-26A5-422E-9F65-4FBDA11F35E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226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也可称为“丢失更新”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8021-26A5-422E-9F65-4FBDA11F35E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25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幻读其实也可看做是不可重复读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8021-26A5-422E-9F65-4FBDA11F35E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567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8021-26A5-422E-9F65-4FBDA11F35E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83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8021-26A5-422E-9F65-4FBDA11F35E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71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用户管理和权限管理 </a:t>
            </a:r>
            <a:endParaRPr lang="en-US" altLang="zh-CN" dirty="0" smtClean="0"/>
          </a:p>
          <a:p>
            <a:r>
              <a:rPr lang="en-US" altLang="zh-CN" dirty="0" smtClean="0"/>
              <a:t>root</a:t>
            </a:r>
            <a:r>
              <a:rPr lang="zh-CN" altLang="en-US" dirty="0" smtClean="0"/>
              <a:t>用户（超级管理员）和普通用户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8021-26A5-422E-9F65-4FBDA11F35E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45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8021-26A5-422E-9F65-4FBDA11F35E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337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8021-26A5-422E-9F65-4FBDA11F35E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5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8021-26A5-422E-9F65-4FBDA11F35E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028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8021-26A5-422E-9F65-4FBDA11F35E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55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8021-26A5-422E-9F65-4FBDA11F35E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729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8021-26A5-422E-9F65-4FBDA11F35E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092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E8021-26A5-422E-9F65-4FBDA11F35E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4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2517BDC-DBA1-6A48-998E-03E08A645694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74F8E74-7204-8D4F-9643-787C00EE1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  <p:sldLayoutId id="2147483880" r:id="rId19"/>
    <p:sldLayoutId id="2147483881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__.docx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系统软件应用综合实验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364653"/>
            <a:ext cx="4038600" cy="1101579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李琳  </a:t>
            </a:r>
            <a:r>
              <a:rPr lang="en-US" altLang="zh-CN" sz="2000" dirty="0" smtClean="0"/>
              <a:t>linli@whut.edu.cn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计算机科学与技术学院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652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.1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自主存取控制实验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08" y="1134533"/>
            <a:ext cx="8399992" cy="485986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权限控制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用户</a:t>
            </a:r>
            <a:r>
              <a:rPr lang="en-US" altLang="zh-CN" dirty="0" err="1" smtClean="0"/>
              <a:t>alex</a:t>
            </a:r>
            <a:r>
              <a:rPr lang="zh-CN" altLang="en-US" dirty="0" smtClean="0"/>
              <a:t>对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表有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GRANT SELECT ,UPDATE ON </a:t>
            </a:r>
            <a:r>
              <a:rPr lang="en-US" altLang="zh-CN" dirty="0" err="1" smtClean="0">
                <a:solidFill>
                  <a:srgbClr val="0070C0"/>
                </a:solidFill>
              </a:rPr>
              <a:t>dbst.student</a:t>
            </a:r>
            <a:r>
              <a:rPr lang="en-US" altLang="zh-CN" dirty="0" smtClean="0">
                <a:solidFill>
                  <a:srgbClr val="0070C0"/>
                </a:solidFill>
              </a:rPr>
              <a:t> TO ALEX@LOCALHOST;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//</a:t>
            </a:r>
            <a:r>
              <a:rPr lang="zh-CN" altLang="en-US" dirty="0" smtClean="0">
                <a:solidFill>
                  <a:schemeClr val="tx1"/>
                </a:solidFill>
              </a:rPr>
              <a:t>创建一个新用户</a:t>
            </a:r>
            <a:r>
              <a:rPr lang="en-US" altLang="zh-CN" dirty="0" smtClean="0">
                <a:solidFill>
                  <a:schemeClr val="tx1"/>
                </a:solidFill>
              </a:rPr>
              <a:t>test</a:t>
            </a:r>
            <a:r>
              <a:rPr lang="zh-CN" altLang="en-US" dirty="0" smtClean="0">
                <a:solidFill>
                  <a:schemeClr val="tx1"/>
                </a:solidFill>
              </a:rPr>
              <a:t>，只有连接数据库的权限，其他什么也不允许做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GRANT</a:t>
            </a:r>
            <a:r>
              <a:rPr lang="en-US" altLang="zh-CN" dirty="0" smtClean="0">
                <a:solidFill>
                  <a:srgbClr val="FF0000"/>
                </a:solidFill>
              </a:rPr>
              <a:t> USAGE </a:t>
            </a:r>
            <a:r>
              <a:rPr lang="en-US" altLang="zh-CN" dirty="0" smtClean="0">
                <a:solidFill>
                  <a:srgbClr val="0070C0"/>
                </a:solidFill>
              </a:rPr>
              <a:t>ON *.*  TO TEST@LOCALHOST  IDENTIFIED  BY ‘123’;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GRANT </a:t>
            </a:r>
            <a:r>
              <a:rPr lang="en-US" altLang="zh-CN" dirty="0" smtClean="0">
                <a:solidFill>
                  <a:srgbClr val="FF0000"/>
                </a:solidFill>
              </a:rPr>
              <a:t>ALL</a:t>
            </a:r>
            <a:r>
              <a:rPr lang="en-US" altLang="zh-CN" dirty="0" smtClean="0">
                <a:solidFill>
                  <a:schemeClr val="tx1"/>
                </a:solidFill>
              </a:rPr>
              <a:t> ON DBST.* TO ALEX@LOCALHOST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with grant option;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8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.1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自主存取控制实验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08" y="1134533"/>
            <a:ext cx="7556313" cy="485986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权限控制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列权限、表权限、数据库权限、用户权限参考课程资料中的“权限一览表”，如果要授权所有权限，则用</a:t>
            </a:r>
            <a:r>
              <a:rPr lang="en-US" altLang="zh-CN" dirty="0" smtClean="0"/>
              <a:t>ALL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ALL PRIVILEGES</a:t>
            </a:r>
            <a:r>
              <a:rPr lang="zh-CN" altLang="en-US" dirty="0" smtClean="0"/>
              <a:t>表示。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权限查看：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Flush privileges;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Show grants for  </a:t>
            </a:r>
            <a:r>
              <a:rPr lang="en-US" altLang="zh-CN" dirty="0" err="1" smtClean="0">
                <a:solidFill>
                  <a:srgbClr val="0070C0"/>
                </a:solidFill>
              </a:rPr>
              <a:t>ALEX@localhost</a:t>
            </a:r>
            <a:r>
              <a:rPr lang="en-US" altLang="zh-CN" dirty="0" smtClean="0">
                <a:solidFill>
                  <a:srgbClr val="0070C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088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-73959"/>
            <a:ext cx="7556313" cy="1116106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.1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自主存取控制实验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73" y="715533"/>
            <a:ext cx="9237405" cy="597234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权限控制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REVOKE</a:t>
            </a:r>
            <a:r>
              <a:rPr lang="zh-CN" altLang="en-US" dirty="0" smtClean="0"/>
              <a:t>命令可以回收授予的权限，语法格式如下：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REVOKE </a:t>
            </a:r>
            <a:r>
              <a:rPr lang="en-US" altLang="zh-CN" dirty="0" err="1" smtClean="0"/>
              <a:t>priv_type</a:t>
            </a:r>
            <a:r>
              <a:rPr lang="en-US" altLang="zh-CN" dirty="0" smtClean="0"/>
              <a:t> ON {</a:t>
            </a:r>
            <a:r>
              <a:rPr lang="zh-CN" altLang="en-US" dirty="0" smtClean="0"/>
              <a:t>表名</a:t>
            </a:r>
            <a:r>
              <a:rPr lang="zh-CN" altLang="zh-CN" dirty="0" smtClean="0"/>
              <a:t>|</a:t>
            </a:r>
            <a:r>
              <a:rPr lang="zh-CN" altLang="en-US" dirty="0" smtClean="0"/>
              <a:t>数据库名</a:t>
            </a:r>
            <a:r>
              <a:rPr lang="en-US" altLang="zh-CN" dirty="0" smtClean="0"/>
              <a:t>}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用户</a:t>
            </a:r>
            <a:r>
              <a:rPr lang="en-US" altLang="zh-CN" sz="1800" dirty="0" smtClean="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/>
              <a:t>注：</a:t>
            </a:r>
            <a:r>
              <a:rPr lang="zh-CN" altLang="en-US" sz="1800" b="1" dirty="0"/>
              <a:t>只有拥有当前数据库</a:t>
            </a:r>
            <a:r>
              <a:rPr lang="zh-CN" altLang="en-US" sz="1800" b="1" dirty="0" smtClean="0"/>
              <a:t>全局</a:t>
            </a:r>
            <a:r>
              <a:rPr lang="en-US" altLang="zh-CN" sz="1800" b="1" dirty="0" smtClean="0"/>
              <a:t>CREATE</a:t>
            </a:r>
            <a:r>
              <a:rPr lang="zh-CN" altLang="en-US" sz="1800" b="1" dirty="0" smtClean="0"/>
              <a:t>或者</a:t>
            </a:r>
            <a:r>
              <a:rPr lang="en-US" altLang="zh-CN" sz="1800" b="1" dirty="0" smtClean="0"/>
              <a:t>UPDATE</a:t>
            </a:r>
            <a:r>
              <a:rPr lang="zh-CN" altLang="en-US" sz="1800" b="1" dirty="0" smtClean="0"/>
              <a:t>权限</a:t>
            </a:r>
            <a:r>
              <a:rPr lang="zh-CN" altLang="en-US" sz="1800" b="1" dirty="0"/>
              <a:t>的用户才能</a:t>
            </a:r>
            <a:r>
              <a:rPr lang="zh-CN" altLang="en-US" sz="1800" b="1" dirty="0" smtClean="0"/>
              <a:t>使用</a:t>
            </a:r>
            <a:r>
              <a:rPr lang="en-US" altLang="zh-CN" sz="1800" b="1" dirty="0" smtClean="0"/>
              <a:t>REVOKE</a:t>
            </a:r>
            <a:r>
              <a:rPr lang="zh-CN" altLang="en-US" sz="1800" b="1" dirty="0" smtClean="0"/>
              <a:t>命令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例如：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revoke update on </a:t>
            </a:r>
            <a:r>
              <a:rPr lang="en-US" altLang="zh-CN" dirty="0" err="1" smtClean="0">
                <a:solidFill>
                  <a:srgbClr val="0070C0"/>
                </a:solidFill>
              </a:rPr>
              <a:t>dbst.student</a:t>
            </a:r>
            <a:r>
              <a:rPr lang="en-US" altLang="zh-CN" dirty="0" smtClean="0">
                <a:solidFill>
                  <a:srgbClr val="0070C0"/>
                </a:solidFill>
              </a:rPr>
              <a:t> from </a:t>
            </a:r>
            <a:r>
              <a:rPr lang="en-US" altLang="zh-CN" dirty="0" err="1" smtClean="0">
                <a:solidFill>
                  <a:srgbClr val="0070C0"/>
                </a:solidFill>
              </a:rPr>
              <a:t>ALEX@localhost</a:t>
            </a:r>
            <a:r>
              <a:rPr lang="en-US" altLang="zh-CN" dirty="0" smtClean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 revoke grant option on salary </a:t>
            </a:r>
            <a:r>
              <a:rPr lang="en-US" altLang="zh-CN" dirty="0" smtClean="0">
                <a:solidFill>
                  <a:schemeClr val="tx1"/>
                </a:solidFill>
              </a:rPr>
              <a:t>from ALEX@LOCALHOST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en-US" altLang="zh-CN" dirty="0" smtClean="0">
                <a:solidFill>
                  <a:schemeClr val="tx1"/>
                </a:solidFill>
              </a:rPr>
              <a:t>//</a:t>
            </a:r>
            <a:r>
              <a:rPr lang="zh-CN" altLang="en-US" smtClean="0">
                <a:solidFill>
                  <a:schemeClr val="tx1"/>
                </a:solidFill>
              </a:rPr>
              <a:t>收回赋予权限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例如：收回所有权限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REVOKE ALL PRIVILEDGES, GRANT OPTION FROM </a:t>
            </a:r>
            <a:r>
              <a:rPr lang="en-US" altLang="zh-CN" dirty="0" smtClean="0">
                <a:solidFill>
                  <a:schemeClr val="tx1"/>
                </a:solidFill>
              </a:rPr>
              <a:t>ALEX@LOCALHOST</a:t>
            </a:r>
            <a:r>
              <a:rPr lang="en-US" altLang="zh-CN" sz="1800" dirty="0" smtClean="0"/>
              <a:t>;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.1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自主存取控制实验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614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三、实验任务</a:t>
            </a:r>
          </a:p>
          <a:p>
            <a:r>
              <a:rPr lang="zh-CN" altLang="en-US" dirty="0" smtClean="0"/>
              <a:t>数据库用户任务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创建用户</a:t>
            </a:r>
            <a:r>
              <a:rPr lang="en-US" altLang="zh-CN" dirty="0" smtClean="0"/>
              <a:t>user_1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user_2</a:t>
            </a:r>
            <a:r>
              <a:rPr lang="zh-CN" altLang="en-US" dirty="0" smtClean="0"/>
              <a:t>，密码都为</a:t>
            </a:r>
            <a:r>
              <a:rPr lang="en-US" altLang="zh-CN" dirty="0" smtClean="0"/>
              <a:t>1234</a:t>
            </a:r>
            <a:endParaRPr lang="en-US" altLang="zh-CN" dirty="0"/>
          </a:p>
          <a:p>
            <a:pPr lvl="1"/>
            <a:r>
              <a:rPr lang="zh-CN" altLang="en-US" dirty="0" smtClean="0"/>
              <a:t>将用户</a:t>
            </a:r>
            <a:r>
              <a:rPr lang="en-US" altLang="zh-CN" dirty="0" smtClean="0"/>
              <a:t>user_2</a:t>
            </a:r>
            <a:r>
              <a:rPr lang="zh-CN" altLang="en-US" dirty="0" smtClean="0"/>
              <a:t>的名称修改为</a:t>
            </a:r>
            <a:r>
              <a:rPr lang="en-US" altLang="zh-CN" dirty="0" smtClean="0"/>
              <a:t>user_3</a:t>
            </a:r>
            <a:r>
              <a:rPr lang="zh-CN" altLang="en-US" dirty="0" smtClean="0"/>
              <a:t>，并将其密码修改为</a:t>
            </a:r>
            <a:r>
              <a:rPr lang="en-US" altLang="zh-CN" dirty="0" smtClean="0"/>
              <a:t>123456</a:t>
            </a:r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user_1</a:t>
            </a:r>
            <a:r>
              <a:rPr lang="zh-CN" altLang="en-US" dirty="0" smtClean="0"/>
              <a:t>身份登陆数据库</a:t>
            </a:r>
            <a:endParaRPr lang="en-US" altLang="zh-CN" dirty="0" smtClean="0"/>
          </a:p>
          <a:p>
            <a:r>
              <a:rPr lang="zh-CN" altLang="en-US" dirty="0" smtClean="0"/>
              <a:t>数据库权限任务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授予用户</a:t>
            </a:r>
            <a:r>
              <a:rPr lang="en-US" altLang="zh-CN" dirty="0" smtClean="0"/>
              <a:t>user_1</a:t>
            </a:r>
            <a:r>
              <a:rPr lang="zh-CN" altLang="en-US" dirty="0" smtClean="0"/>
              <a:t>对</a:t>
            </a:r>
            <a:r>
              <a:rPr lang="en-US" altLang="zh-CN" dirty="0" smtClean="0"/>
              <a:t>DBEM</a:t>
            </a:r>
            <a:r>
              <a:rPr lang="zh-CN" altLang="en-US" dirty="0" smtClean="0"/>
              <a:t>数据库中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表的查询、插入、修改、删除等权限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授予用户</a:t>
            </a:r>
            <a:r>
              <a:rPr lang="en-US" altLang="zh-CN" dirty="0" smtClean="0"/>
              <a:t>user_1</a:t>
            </a:r>
            <a:r>
              <a:rPr lang="zh-CN" altLang="en-US" dirty="0" smtClean="0"/>
              <a:t>对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表的查询权限，并允许其将权限授予其他用户，然后用</a:t>
            </a:r>
            <a:r>
              <a:rPr lang="en-US" altLang="zh-CN" dirty="0" smtClean="0"/>
              <a:t>user_1</a:t>
            </a:r>
            <a:r>
              <a:rPr lang="zh-CN" altLang="en-US" dirty="0" smtClean="0"/>
              <a:t>登陆数据库并将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表的查询权限授予</a:t>
            </a:r>
            <a:r>
              <a:rPr lang="en-US" altLang="zh-CN" dirty="0" smtClean="0"/>
              <a:t>user_3</a:t>
            </a:r>
          </a:p>
          <a:p>
            <a:pPr lvl="1"/>
            <a:r>
              <a:rPr lang="zh-CN" altLang="en-US" dirty="0" smtClean="0"/>
              <a:t>回收</a:t>
            </a:r>
            <a:r>
              <a:rPr lang="en-US" altLang="zh-CN" dirty="0" smtClean="0"/>
              <a:t>user_1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表上的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权限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763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.1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自主存取控制实验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四、实验报告要求</a:t>
            </a:r>
            <a:endParaRPr lang="en-US" altLang="zh-CN" dirty="0" smtClean="0"/>
          </a:p>
          <a:p>
            <a:r>
              <a:rPr lang="zh-CN" altLang="en-US" dirty="0" smtClean="0"/>
              <a:t>使用实例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，使用自主存取控制机制设计具体的权限分配方案，列出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语句以及对结果的验证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67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zh-CN" dirty="0">
                <a:latin typeface="宋体"/>
                <a:ea typeface="宋体"/>
                <a:cs typeface="宋体"/>
              </a:rPr>
              <a:t>5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.</a:t>
            </a:r>
            <a:r>
              <a:rPr lang="zh-CN" altLang="zh-CN" dirty="0" smtClean="0">
                <a:latin typeface="宋体"/>
                <a:ea typeface="宋体"/>
                <a:cs typeface="宋体"/>
              </a:rPr>
              <a:t>2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 </a:t>
            </a:r>
            <a:r>
              <a:rPr lang="zh-CN" altLang="en-US" dirty="0" smtClean="0"/>
              <a:t>并发控制实验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一、实验目的</a:t>
            </a:r>
            <a:endParaRPr lang="en-US" altLang="zh-CN" dirty="0" smtClean="0"/>
          </a:p>
          <a:p>
            <a:r>
              <a:rPr lang="zh-CN" altLang="en-US" dirty="0" smtClean="0"/>
              <a:t>掌握数据库并发控制的基本原理及其应用方法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二、实验内容</a:t>
            </a:r>
            <a:endParaRPr lang="en-US" altLang="zh-CN" dirty="0" smtClean="0"/>
          </a:p>
          <a:p>
            <a:r>
              <a:rPr lang="zh-CN" altLang="en-US" dirty="0" smtClean="0"/>
              <a:t>验证并发操作带来的数据不一致性问题，包括丢失修改、不可重复读和读“脏”数据等情况。要求通过查询分析器和两个不同用户，设计具体例子展示不同的封锁级别的应用场景，验证各种封锁级别的并发控制效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5204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并发控制实验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事务的概念</a:t>
            </a:r>
            <a:endParaRPr lang="en-US" altLang="zh-CN" dirty="0" smtClean="0"/>
          </a:p>
          <a:p>
            <a:pPr marL="228600" lvl="1" indent="0">
              <a:buNone/>
            </a:pPr>
            <a:r>
              <a:rPr lang="zh-CN" altLang="en-US" dirty="0" smtClean="0"/>
              <a:t>事务由作为一个单独单元的一个或多个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语句组成。这个单元中的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语句是相互依赖的，整个单元是不可分割的。如果单元中的一个语句不能完成，整个单元就会回滚（撤销操作），所有影响到的数据将返回到事务开始以前的状态。（银行交易、网上购物等）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228600" lvl="1" indent="0">
              <a:buNone/>
            </a:pPr>
            <a:r>
              <a:rPr lang="en-US" altLang="zh-CN" dirty="0" smtClean="0"/>
              <a:t>ACID</a:t>
            </a:r>
            <a:r>
              <a:rPr lang="zh-CN" altLang="en-US" dirty="0" smtClean="0"/>
              <a:t>原则（事物具有的特性）</a:t>
            </a:r>
            <a:endParaRPr lang="en-US" altLang="zh-CN" dirty="0"/>
          </a:p>
          <a:p>
            <a:pPr lvl="1"/>
            <a:r>
              <a:rPr lang="zh-CN" altLang="en-US" dirty="0" smtClean="0"/>
              <a:t>原子性 </a:t>
            </a:r>
            <a:r>
              <a:rPr lang="en-US" altLang="zh-CN" dirty="0" smtClean="0"/>
              <a:t>Atomicity</a:t>
            </a:r>
          </a:p>
          <a:p>
            <a:pPr lvl="1"/>
            <a:r>
              <a:rPr lang="zh-CN" altLang="en-US" dirty="0" smtClean="0"/>
              <a:t>一致性 </a:t>
            </a:r>
            <a:r>
              <a:rPr lang="en-US" altLang="zh-CN" dirty="0" smtClean="0"/>
              <a:t>Consistency</a:t>
            </a:r>
          </a:p>
          <a:p>
            <a:pPr lvl="1"/>
            <a:r>
              <a:rPr lang="zh-CN" altLang="en-US" dirty="0" smtClean="0"/>
              <a:t>隔离性 </a:t>
            </a:r>
            <a:r>
              <a:rPr lang="en-US" altLang="zh-CN" dirty="0" smtClean="0"/>
              <a:t>Isolation</a:t>
            </a:r>
          </a:p>
          <a:p>
            <a:pPr lvl="1"/>
            <a:r>
              <a:rPr lang="zh-CN" altLang="en-US" dirty="0" smtClean="0"/>
              <a:t>持久性 </a:t>
            </a:r>
            <a:r>
              <a:rPr lang="en-US" altLang="zh-CN" dirty="0" smtClean="0"/>
              <a:t>Durability</a:t>
            </a:r>
          </a:p>
        </p:txBody>
      </p:sp>
    </p:spTree>
    <p:extLst>
      <p:ext uri="{BB962C8B-B14F-4D97-AF65-F5344CB8AC3E}">
        <p14:creationId xmlns:p14="http://schemas.microsoft.com/office/powerpoint/2010/main" val="858126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并发控制实验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07" y="1109133"/>
            <a:ext cx="7556313" cy="12700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并发控制问题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丢失修改：两个不同的事务同时获得了相同的数据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又都对这个数据进行了修改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那么先提交的事务的更新就会被后提交事务的更新覆盖掉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498474" y="2194467"/>
            <a:ext cx="7798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例如：两个事务都要更新数据库一个字段</a:t>
            </a:r>
            <a:r>
              <a:rPr lang="en-US" altLang="zh-CN" dirty="0" smtClean="0"/>
              <a:t>X,  X=100;</a:t>
            </a:r>
            <a:endParaRPr lang="zh-CN" altLang="en-US" dirty="0"/>
          </a:p>
        </p:txBody>
      </p:sp>
      <p:pic>
        <p:nvPicPr>
          <p:cNvPr id="5" name="图片 4" descr="TIM截图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092" y="2563799"/>
            <a:ext cx="4541308" cy="38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56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并发控制实验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41" y="1219200"/>
            <a:ext cx="7556313" cy="128693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并发控制问题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脏读（未提交读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：一个事务正在访问数据，而其他事务正在更新该数据，但尚未提交，此时会发生脏读问题，即第一个事务所读取的数据是“脏”的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54541" y="25061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例如：数据库一个字段</a:t>
            </a:r>
            <a:r>
              <a:rPr lang="en-US" altLang="zh-CN" dirty="0" smtClean="0"/>
              <a:t>X, X=100;</a:t>
            </a:r>
            <a:endParaRPr lang="zh-CN" altLang="en-US" dirty="0"/>
          </a:p>
        </p:txBody>
      </p:sp>
      <p:pic>
        <p:nvPicPr>
          <p:cNvPr id="5" name="图片 4" descr="TIM截图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33" y="2875464"/>
            <a:ext cx="6248400" cy="373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5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并发控制实验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36133"/>
            <a:ext cx="7556313" cy="13123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并发控制问题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不可重复读：在一个事务内多次读同一数据，在该事务还没有结束时，另外的事务也访问该数据并对其做修改，从而导致第一个事务两次读取的数据不一样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54541" y="254846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例如：数据库一个字段</a:t>
            </a:r>
            <a:r>
              <a:rPr lang="en-US" altLang="zh-CN" dirty="0" smtClean="0"/>
              <a:t>X, X=100;</a:t>
            </a:r>
            <a:endParaRPr lang="zh-CN" altLang="en-US" dirty="0"/>
          </a:p>
        </p:txBody>
      </p:sp>
      <p:pic>
        <p:nvPicPr>
          <p:cNvPr id="5" name="图片 4" descr="TIM截图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16" y="2875465"/>
            <a:ext cx="6258983" cy="384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5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实验五：安全性语言及多用户事务管理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安全性语言及多用户事务管理包含</a:t>
            </a:r>
            <a:r>
              <a:rPr lang="zh-CN" altLang="zh-CN" dirty="0"/>
              <a:t>2</a:t>
            </a:r>
            <a:r>
              <a:rPr lang="zh-CN" altLang="en-US" dirty="0" smtClean="0"/>
              <a:t>个必修实验项目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696862"/>
              </p:ext>
            </p:extLst>
          </p:nvPr>
        </p:nvGraphicFramePr>
        <p:xfrm>
          <a:off x="381000" y="3022600"/>
          <a:ext cx="8285163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" name="Document" r:id="rId4" imgW="5604480" imgH="804240" progId="Word.Document.12">
                  <p:embed/>
                </p:oleObj>
              </mc:Choice>
              <mc:Fallback>
                <p:oleObj name="Document" r:id="rId4" imgW="5604480" imgH="804240" progId="Word.Document.12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22600"/>
                        <a:ext cx="8285163" cy="1198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552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并发控制实验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并发控制问题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幻读：有两种情况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(1):</a:t>
            </a:r>
            <a:r>
              <a:rPr lang="zh-CN" altLang="en-US" dirty="0" smtClean="0"/>
              <a:t>事务</a:t>
            </a:r>
            <a:r>
              <a:rPr lang="en-US" altLang="zh-CN" dirty="0" smtClean="0"/>
              <a:t>T1</a:t>
            </a:r>
            <a:r>
              <a:rPr lang="zh-CN" altLang="en-US" dirty="0" smtClean="0"/>
              <a:t>按一定条件从数据库中读取了某些数据记录后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事务</a:t>
            </a:r>
            <a:r>
              <a:rPr lang="en-US" altLang="zh-CN" dirty="0" smtClean="0"/>
              <a:t>T2</a:t>
            </a:r>
            <a:r>
              <a:rPr lang="zh-CN" altLang="en-US" dirty="0" smtClean="0">
                <a:solidFill>
                  <a:srgbClr val="FF0000"/>
                </a:solidFill>
              </a:rPr>
              <a:t>删除了</a:t>
            </a:r>
            <a:r>
              <a:rPr lang="zh-CN" altLang="en-US" dirty="0" smtClean="0"/>
              <a:t>其中部分记录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</a:t>
            </a:r>
            <a:r>
              <a:rPr lang="en-US" altLang="zh-CN" dirty="0" smtClean="0"/>
              <a:t>T1</a:t>
            </a:r>
            <a:r>
              <a:rPr lang="zh-CN" altLang="en-US" dirty="0" smtClean="0"/>
              <a:t>再次按照相同条件读取数据时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发现某些记录神秘的消失了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 smtClean="0"/>
              <a:t>  (2):</a:t>
            </a:r>
            <a:r>
              <a:rPr lang="zh-CN" altLang="en-US" dirty="0" smtClean="0"/>
              <a:t>事务</a:t>
            </a:r>
            <a:r>
              <a:rPr lang="en-US" altLang="zh-CN" dirty="0" smtClean="0"/>
              <a:t>T1</a:t>
            </a:r>
            <a:r>
              <a:rPr lang="zh-CN" altLang="en-US" dirty="0" smtClean="0"/>
              <a:t>按一定条件从数据库中读取了某些数据记录后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事务</a:t>
            </a:r>
            <a:r>
              <a:rPr lang="en-US" altLang="zh-CN" dirty="0" smtClean="0"/>
              <a:t>T2</a:t>
            </a:r>
            <a:r>
              <a:rPr lang="zh-CN" altLang="en-US" dirty="0" smtClean="0">
                <a:solidFill>
                  <a:srgbClr val="FF0000"/>
                </a:solidFill>
              </a:rPr>
              <a:t>插入了</a:t>
            </a:r>
            <a:r>
              <a:rPr lang="zh-CN" altLang="en-US" dirty="0" smtClean="0"/>
              <a:t>一些记录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</a:t>
            </a:r>
            <a:r>
              <a:rPr lang="en-US" altLang="zh-CN" dirty="0" smtClean="0"/>
              <a:t>T1</a:t>
            </a:r>
            <a:r>
              <a:rPr lang="zh-CN" altLang="en-US" dirty="0" smtClean="0"/>
              <a:t>再次按照相同条件读取数据时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发现多了一些记录</a:t>
            </a:r>
            <a:r>
              <a:rPr lang="en-US" altLang="zh-CN" dirty="0" smtClean="0"/>
              <a:t>.</a:t>
            </a:r>
          </a:p>
          <a:p>
            <a:pPr lvl="1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1156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6227"/>
            <a:ext cx="7556313" cy="1116106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并发控制实验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741" y="1023575"/>
            <a:ext cx="7697259" cy="534113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zh-CN" altLang="en-US" sz="2800" dirty="0" smtClean="0"/>
              <a:t>数据库利用加锁和阻塞来保证事物之间不同等级的隔离性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从而实现事务的互不干扰的访问和操作数据库</a:t>
            </a:r>
            <a:r>
              <a:rPr lang="en-US" altLang="zh-CN" sz="2800" dirty="0" smtClean="0"/>
              <a:t>.</a:t>
            </a:r>
          </a:p>
          <a:p>
            <a:r>
              <a:rPr lang="zh-CN" altLang="en-US" sz="2800" dirty="0" smtClean="0"/>
              <a:t>四级隔离级别：定义用户之间隔离和交互的程度</a:t>
            </a:r>
            <a:endParaRPr lang="en-US" altLang="zh-CN" sz="2800" dirty="0" smtClean="0"/>
          </a:p>
          <a:p>
            <a:pPr lvl="1"/>
            <a:r>
              <a:rPr lang="zh-CN" altLang="en-US" sz="2200" dirty="0" smtClean="0"/>
              <a:t>读未提交</a:t>
            </a:r>
            <a:r>
              <a:rPr lang="en-US" altLang="zh-CN" sz="2200" dirty="0" smtClean="0"/>
              <a:t>(read uncommitted)</a:t>
            </a:r>
            <a:r>
              <a:rPr lang="zh-CN" altLang="en-US" sz="2200" dirty="0" smtClean="0"/>
              <a:t>：可以读到其他事务还没有提交的数据，但不允许丢失修改，会导致大量数据变化。一级封锁协议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读已提交</a:t>
            </a:r>
            <a:r>
              <a:rPr lang="en-US" altLang="zh-CN" sz="2200" dirty="0" smtClean="0"/>
              <a:t>(read committed)</a:t>
            </a:r>
            <a:r>
              <a:rPr lang="zh-CN" altLang="en-US" sz="2200" dirty="0" smtClean="0"/>
              <a:t>：可以看到其他事务添加的新纪录，而且其他事务对现存记录做出的修改一旦被提交，也可以看到，避免丢失修改和脏读。二级封锁协议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可重复读</a:t>
            </a:r>
            <a:r>
              <a:rPr lang="en-US" altLang="zh-CN" sz="2200" dirty="0" smtClean="0"/>
              <a:t>(repeatable read)</a:t>
            </a:r>
            <a:r>
              <a:rPr lang="zh-CN" altLang="en-US" sz="2200" dirty="0" smtClean="0"/>
              <a:t>：当前在执行的事务的变化无法被看到，同一事务中执行</a:t>
            </a:r>
            <a:r>
              <a:rPr lang="en-US" altLang="zh-CN" sz="2200" dirty="0" smtClean="0"/>
              <a:t>select</a:t>
            </a:r>
            <a:r>
              <a:rPr lang="zh-CN" altLang="en-US" sz="2200" dirty="0" smtClean="0"/>
              <a:t>数次结果都相同，避免丢失修改、脏读和不可重复读。增强的二级封锁协议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可串行化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serializable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：提供严格的事务隔离。它要求事务序列化执行，事务只能一个接着一个地执行，不能并发执行，避免所有并发控制问题。三级封锁协议</a:t>
            </a:r>
            <a:endParaRPr lang="en-US" altLang="zh-CN" sz="2200" dirty="0" smtClean="0"/>
          </a:p>
          <a:p>
            <a:pPr lvl="1"/>
            <a:endParaRPr lang="en-US" altLang="zh-CN" sz="2200" dirty="0"/>
          </a:p>
          <a:p>
            <a:pPr lvl="1"/>
            <a:r>
              <a:rPr lang="zh-CN" altLang="en-US" sz="2200" dirty="0" smtClean="0"/>
              <a:t>注：</a:t>
            </a:r>
            <a:r>
              <a:rPr lang="en-US" altLang="zh-CN" sz="2200" dirty="0" smtClean="0"/>
              <a:t>MySQL</a:t>
            </a:r>
            <a:r>
              <a:rPr lang="zh-CN" altLang="en-US" sz="2200" dirty="0" smtClean="0"/>
              <a:t>默认为</a:t>
            </a:r>
            <a:r>
              <a:rPr lang="en-US" altLang="zh-CN" sz="2200" dirty="0" smtClean="0"/>
              <a:t>repeatable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read</a:t>
            </a:r>
            <a:r>
              <a:rPr lang="zh-CN" altLang="en-US" sz="2200" dirty="0" smtClean="0"/>
              <a:t>隔离级别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796617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并发控制实验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123116"/>
              </p:ext>
            </p:extLst>
          </p:nvPr>
        </p:nvGraphicFramePr>
        <p:xfrm>
          <a:off x="396687" y="990600"/>
          <a:ext cx="75565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隔离级别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丢失修改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脏读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不可重复读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幻读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读未提交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读已提交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可重复读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可串行化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687" y="3220899"/>
            <a:ext cx="81885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隔离级别</a:t>
            </a:r>
            <a:endParaRPr lang="en-US" altLang="zh-CN" dirty="0" smtClean="0"/>
          </a:p>
          <a:p>
            <a:r>
              <a:rPr lang="en-US" altLang="zh-CN" dirty="0"/>
              <a:t>Show variables  like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tx_isolation</a:t>
            </a:r>
            <a:r>
              <a:rPr lang="en-US" altLang="zh-CN" dirty="0" smtClean="0"/>
              <a:t>';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读未提交</a:t>
            </a:r>
            <a:endParaRPr lang="en-US" altLang="zh-CN" dirty="0" smtClean="0"/>
          </a:p>
          <a:p>
            <a:r>
              <a:rPr lang="en-US" altLang="zh-CN" dirty="0" smtClean="0"/>
              <a:t>set global transaction isolation level read  uncommitted;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读已提交</a:t>
            </a:r>
            <a:endParaRPr lang="en-US" altLang="zh-CN" dirty="0" smtClean="0"/>
          </a:p>
          <a:p>
            <a:r>
              <a:rPr lang="en-US" altLang="zh-CN" dirty="0" smtClean="0"/>
              <a:t>set global transaction isolation level read  committed;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可重复读</a:t>
            </a:r>
            <a:endParaRPr lang="en-US" altLang="zh-CN" dirty="0" smtClean="0"/>
          </a:p>
          <a:p>
            <a:r>
              <a:rPr lang="en-US" altLang="zh-CN" dirty="0" smtClean="0"/>
              <a:t>set global transaction isolation level repeatable read;</a:t>
            </a:r>
          </a:p>
          <a:p>
            <a:r>
              <a:rPr lang="en-US" altLang="zh-CN" dirty="0" smtClean="0"/>
              <a:t>#</a:t>
            </a:r>
            <a:r>
              <a:rPr lang="zh-CN" altLang="en-US" dirty="0" smtClean="0"/>
              <a:t>可串行化</a:t>
            </a:r>
            <a:endParaRPr lang="en-US" altLang="zh-CN" dirty="0" smtClean="0"/>
          </a:p>
          <a:p>
            <a:r>
              <a:rPr lang="en-US" altLang="zh-CN" dirty="0" smtClean="0"/>
              <a:t>set global transaction isolation level </a:t>
            </a:r>
            <a:r>
              <a:rPr lang="en-US" altLang="zh-CN" dirty="0" err="1" smtClean="0"/>
              <a:t>serializable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448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并发控制实验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实验准备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表增加一条记录</a:t>
            </a:r>
            <a:endParaRPr lang="en-US" altLang="zh-CN" dirty="0" smtClean="0"/>
          </a:p>
          <a:p>
            <a:pPr marL="228600" lvl="1" indent="0"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nsert into salary(</a:t>
            </a:r>
            <a:r>
              <a:rPr lang="en-US" altLang="zh-CN" dirty="0" err="1" smtClean="0"/>
              <a:t>employeeID,income,outcome</a:t>
            </a:r>
            <a:r>
              <a:rPr lang="en-US" altLang="zh-CN" dirty="0" smtClean="0"/>
              <a:t>)</a:t>
            </a:r>
          </a:p>
          <a:p>
            <a:pPr marL="228600" lvl="1" indent="0">
              <a:buNone/>
            </a:pPr>
            <a:r>
              <a:rPr lang="en-US" altLang="zh-CN" dirty="0"/>
              <a:t>v</a:t>
            </a:r>
            <a:r>
              <a:rPr lang="en-US" altLang="zh-CN" dirty="0" smtClean="0"/>
              <a:t>alues(1,1000,0);</a:t>
            </a:r>
          </a:p>
          <a:p>
            <a:pPr lvl="1"/>
            <a:r>
              <a:rPr lang="zh-CN" altLang="en-US" dirty="0" smtClean="0"/>
              <a:t>创建两个超级用户</a:t>
            </a:r>
            <a:r>
              <a:rPr lang="en-US" altLang="zh-CN" dirty="0" err="1" smtClean="0"/>
              <a:t>clientA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clientB</a:t>
            </a:r>
            <a:r>
              <a:rPr lang="zh-CN" altLang="en-US" dirty="0" smtClean="0"/>
              <a:t>，分别以</a:t>
            </a:r>
            <a:r>
              <a:rPr lang="en-US" altLang="zh-CN" dirty="0" err="1" smtClean="0"/>
              <a:t>clientA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clientB</a:t>
            </a:r>
            <a:r>
              <a:rPr lang="zh-CN" altLang="en-US" dirty="0" smtClean="0"/>
              <a:t>登录，将隔离级别改为</a:t>
            </a:r>
            <a:r>
              <a:rPr lang="zh-CN" altLang="en-US" dirty="0"/>
              <a:t>“读已提交</a:t>
            </a:r>
            <a:r>
              <a:rPr lang="zh-CN" altLang="en-US" dirty="0" smtClean="0"/>
              <a:t>”</a:t>
            </a:r>
            <a:r>
              <a:rPr lang="zh-CN" altLang="zh-CN" dirty="0"/>
              <a:t>，</a:t>
            </a:r>
            <a:r>
              <a:rPr lang="zh-CN" altLang="en-US" dirty="0" smtClean="0"/>
              <a:t>取消两个查询分析器自动提交事务的功能，改为显示事务提交，即需要执行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命令提交事务</a:t>
            </a:r>
            <a:endParaRPr lang="en-US" altLang="zh-CN" dirty="0" smtClean="0"/>
          </a:p>
          <a:p>
            <a:pPr lvl="1">
              <a:buNone/>
            </a:pPr>
            <a:endParaRPr lang="en-US" altLang="zh-CN" dirty="0"/>
          </a:p>
          <a:p>
            <a:pPr marL="228600" lvl="1" indent="0">
              <a:buNone/>
            </a:pPr>
            <a:r>
              <a:rPr lang="en-US" altLang="zh-CN" dirty="0"/>
              <a:t>grant all on DBEM.* to </a:t>
            </a:r>
            <a:r>
              <a:rPr lang="en-US" altLang="zh-CN" dirty="0" err="1"/>
              <a:t>clientA@localhost</a:t>
            </a:r>
            <a:r>
              <a:rPr lang="en-US" altLang="zh-CN" dirty="0"/>
              <a:t> identified by '123456' </a:t>
            </a:r>
            <a:r>
              <a:rPr lang="en-US" altLang="zh-CN" dirty="0" smtClean="0"/>
              <a:t>;</a:t>
            </a:r>
          </a:p>
          <a:p>
            <a:pPr marL="228600" lvl="1" indent="0">
              <a:buNone/>
            </a:pPr>
            <a:r>
              <a:rPr lang="en-US" altLang="zh-CN" dirty="0" smtClean="0"/>
              <a:t>set session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transaction isolation level read committed; </a:t>
            </a:r>
          </a:p>
          <a:p>
            <a:pPr marL="228600" lvl="1" indent="0">
              <a:buNone/>
            </a:pPr>
            <a:r>
              <a:rPr lang="en-US" altLang="zh-CN" dirty="0" smtClean="0"/>
              <a:t>set </a:t>
            </a:r>
            <a:r>
              <a:rPr lang="en-US" altLang="zh-CN" dirty="0" err="1" smtClean="0"/>
              <a:t>autocommit</a:t>
            </a:r>
            <a:r>
              <a:rPr lang="en-US" altLang="zh-CN" dirty="0" smtClean="0"/>
              <a:t>=0;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2286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6602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并发控制实验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在“读已提交”隔离级别下，验证避免丢失修改的情况</a:t>
            </a:r>
            <a:endParaRPr lang="en-US" altLang="zh-CN" dirty="0" smtClean="0"/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 smtClean="0"/>
              <a:t>修改该记录的</a:t>
            </a:r>
            <a:r>
              <a:rPr lang="en-US" altLang="zh-CN" dirty="0" smtClean="0"/>
              <a:t>income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1200</a:t>
            </a:r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 smtClean="0"/>
              <a:t>分别在客户端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和客户端</a:t>
            </a:r>
            <a:r>
              <a:rPr lang="en-US" altLang="zh-CN" dirty="0" smtClean="0"/>
              <a:t>B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语句查询该员工的</a:t>
            </a:r>
            <a:r>
              <a:rPr lang="en-US" altLang="zh-CN" dirty="0" smtClean="0"/>
              <a:t>income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 smtClean="0"/>
              <a:t>在客户端</a:t>
            </a:r>
            <a:r>
              <a:rPr lang="en-US" altLang="zh-CN" dirty="0" smtClean="0"/>
              <a:t>A</a:t>
            </a:r>
            <a:r>
              <a:rPr lang="zh-CN" altLang="en-US" dirty="0" smtClean="0"/>
              <a:t>执行命令修改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中记录的</a:t>
            </a:r>
            <a:r>
              <a:rPr lang="en-US" altLang="zh-CN" dirty="0" smtClean="0"/>
              <a:t>income</a:t>
            </a:r>
            <a:r>
              <a:rPr lang="zh-CN" altLang="en-US" dirty="0" smtClean="0"/>
              <a:t>值减少</a:t>
            </a:r>
            <a:r>
              <a:rPr lang="en-US" altLang="zh-CN" dirty="0" smtClean="0"/>
              <a:t>500</a:t>
            </a:r>
            <a:r>
              <a:rPr lang="zh-CN" altLang="en-US" dirty="0" smtClean="0"/>
              <a:t>，然后查看修改后的值</a:t>
            </a:r>
            <a:endParaRPr lang="en-US" altLang="zh-CN" dirty="0" smtClean="0"/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 smtClean="0"/>
              <a:t>在客户端</a:t>
            </a:r>
            <a:r>
              <a:rPr lang="en-US" altLang="zh-CN" dirty="0" smtClean="0"/>
              <a:t>B</a:t>
            </a:r>
            <a:r>
              <a:rPr lang="zh-CN" altLang="en-US" dirty="0" smtClean="0"/>
              <a:t>执行命令修改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中记录的</a:t>
            </a:r>
            <a:r>
              <a:rPr lang="en-US" altLang="zh-CN" dirty="0" smtClean="0"/>
              <a:t>income</a:t>
            </a:r>
            <a:r>
              <a:rPr lang="zh-CN" altLang="en-US" dirty="0" smtClean="0"/>
              <a:t>值减少</a:t>
            </a:r>
            <a:r>
              <a:rPr lang="en-US" altLang="zh-CN" dirty="0" smtClean="0"/>
              <a:t>500</a:t>
            </a:r>
            <a:r>
              <a:rPr lang="zh-CN" altLang="en-US" dirty="0" smtClean="0"/>
              <a:t>，然后查看修改后的值</a:t>
            </a:r>
            <a:endParaRPr lang="en-US" altLang="zh-CN" dirty="0" smtClean="0"/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 smtClean="0"/>
              <a:t>在客户端</a:t>
            </a:r>
            <a:r>
              <a:rPr lang="en-US" altLang="zh-CN" dirty="0" smtClean="0"/>
              <a:t>A</a:t>
            </a:r>
            <a:r>
              <a:rPr lang="zh-CN" altLang="en-US" dirty="0" smtClean="0"/>
              <a:t>提交事务</a:t>
            </a:r>
            <a:endParaRPr lang="en-US" altLang="zh-CN" dirty="0" smtClean="0"/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 smtClean="0"/>
              <a:t>在客户端</a:t>
            </a:r>
            <a:r>
              <a:rPr lang="en-US" altLang="zh-CN" dirty="0" smtClean="0"/>
              <a:t>B</a:t>
            </a:r>
            <a:r>
              <a:rPr lang="zh-CN" altLang="en-US" dirty="0" smtClean="0"/>
              <a:t>提交事务</a:t>
            </a:r>
            <a:endParaRPr lang="en-US" altLang="zh-CN" dirty="0" smtClean="0"/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 smtClean="0"/>
              <a:t>在客户端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分别执行查看命令，检查</a:t>
            </a:r>
            <a:r>
              <a:rPr lang="en-US" altLang="zh-CN" dirty="0" smtClean="0"/>
              <a:t>income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3834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并发控制实验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在“读已提交”隔离级别下，验证避免脏读的情况</a:t>
            </a:r>
            <a:endParaRPr lang="en-US" altLang="zh-CN" dirty="0" smtClean="0"/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/>
              <a:t>修改该记录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income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1200</a:t>
            </a:r>
            <a:endParaRPr lang="en-US" altLang="zh-CN" dirty="0"/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 smtClean="0"/>
              <a:t>分别在客户端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和客户端</a:t>
            </a:r>
            <a:r>
              <a:rPr lang="en-US" altLang="zh-CN" dirty="0" smtClean="0"/>
              <a:t>B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语句查询员工的</a:t>
            </a:r>
            <a:r>
              <a:rPr lang="en-US" altLang="zh-CN" dirty="0" smtClean="0"/>
              <a:t>income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 smtClean="0"/>
              <a:t>在客户端</a:t>
            </a:r>
            <a:r>
              <a:rPr lang="en-US" altLang="zh-CN" dirty="0" smtClean="0"/>
              <a:t>A</a:t>
            </a:r>
            <a:r>
              <a:rPr lang="zh-CN" altLang="en-US" dirty="0" smtClean="0"/>
              <a:t>执行命令修改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中记录的</a:t>
            </a:r>
            <a:r>
              <a:rPr lang="en-US" altLang="zh-CN" dirty="0" smtClean="0"/>
              <a:t>income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，然后查看修改后的值</a:t>
            </a:r>
            <a:endParaRPr lang="en-US" altLang="zh-CN" dirty="0" smtClean="0"/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 smtClean="0"/>
              <a:t>在客户端</a:t>
            </a:r>
            <a:r>
              <a:rPr lang="en-US" altLang="zh-CN" dirty="0" smtClean="0"/>
              <a:t>B</a:t>
            </a:r>
            <a:r>
              <a:rPr lang="zh-CN" altLang="en-US" dirty="0" smtClean="0"/>
              <a:t>执行查看命令，检查此时</a:t>
            </a:r>
            <a:r>
              <a:rPr lang="en-US" altLang="zh-CN" dirty="0" smtClean="0"/>
              <a:t>income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 smtClean="0"/>
              <a:t>在客户端</a:t>
            </a:r>
            <a:r>
              <a:rPr lang="en-US" altLang="zh-CN" dirty="0" smtClean="0"/>
              <a:t>A</a:t>
            </a:r>
            <a:r>
              <a:rPr lang="zh-CN" altLang="en-US" dirty="0" smtClean="0"/>
              <a:t>提交事务</a:t>
            </a:r>
            <a:endParaRPr lang="en-US" altLang="zh-CN" dirty="0" smtClean="0"/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 smtClean="0"/>
              <a:t>在客户端</a:t>
            </a:r>
            <a:r>
              <a:rPr lang="en-US" altLang="zh-CN" dirty="0" smtClean="0"/>
              <a:t>B</a:t>
            </a:r>
            <a:r>
              <a:rPr lang="zh-CN" altLang="en-US" dirty="0" smtClean="0"/>
              <a:t>提交事务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8893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并发控制实验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在“读已提交”隔离级别下，验证不可重复读的情况</a:t>
            </a:r>
            <a:endParaRPr lang="en-US" altLang="zh-CN" dirty="0" smtClean="0"/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/>
              <a:t>修改该记录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income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1200</a:t>
            </a:r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/>
              <a:t>分别在客户端</a:t>
            </a:r>
            <a:r>
              <a:rPr lang="en-US" altLang="zh-CN" dirty="0"/>
              <a:t>A</a:t>
            </a:r>
            <a:r>
              <a:rPr lang="zh-CN" altLang="en-US" dirty="0"/>
              <a:t>和客户端</a:t>
            </a:r>
            <a:r>
              <a:rPr lang="en-US" altLang="zh-CN" dirty="0"/>
              <a:t>B</a:t>
            </a:r>
            <a:r>
              <a:rPr lang="zh-CN" altLang="en-US" dirty="0"/>
              <a:t>执行</a:t>
            </a:r>
            <a:r>
              <a:rPr lang="en-US" altLang="zh-CN" dirty="0"/>
              <a:t>SQL</a:t>
            </a:r>
            <a:r>
              <a:rPr lang="zh-CN" altLang="en-US" dirty="0"/>
              <a:t>语句查询员工的</a:t>
            </a:r>
            <a:r>
              <a:rPr lang="en-US" altLang="zh-CN" dirty="0"/>
              <a:t>income</a:t>
            </a:r>
            <a:r>
              <a:rPr lang="zh-CN" altLang="en-US" dirty="0"/>
              <a:t>值</a:t>
            </a:r>
            <a:endParaRPr lang="en-US" altLang="zh-CN" dirty="0"/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/>
              <a:t>在客户端</a:t>
            </a:r>
            <a:r>
              <a:rPr lang="en-US" altLang="zh-CN" dirty="0"/>
              <a:t>A</a:t>
            </a:r>
            <a:r>
              <a:rPr lang="zh-CN" altLang="en-US" dirty="0"/>
              <a:t>执行命令修改</a:t>
            </a:r>
            <a:r>
              <a:rPr lang="en-US" altLang="zh-CN" dirty="0"/>
              <a:t>salary</a:t>
            </a:r>
            <a:r>
              <a:rPr lang="zh-CN" altLang="en-US" dirty="0"/>
              <a:t>中记录的</a:t>
            </a:r>
            <a:r>
              <a:rPr lang="en-US" altLang="zh-CN" dirty="0"/>
              <a:t>income</a:t>
            </a:r>
            <a:r>
              <a:rPr lang="zh-CN" altLang="en-US" dirty="0"/>
              <a:t>值为</a:t>
            </a:r>
            <a:r>
              <a:rPr lang="en-US" altLang="zh-CN" dirty="0" smtClean="0"/>
              <a:t>1000</a:t>
            </a:r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/>
              <a:t>在客户端</a:t>
            </a:r>
            <a:r>
              <a:rPr lang="en-US" altLang="zh-CN" dirty="0"/>
              <a:t>B</a:t>
            </a:r>
            <a:r>
              <a:rPr lang="zh-CN" altLang="en-US" dirty="0"/>
              <a:t>执行命令查看</a:t>
            </a:r>
            <a:r>
              <a:rPr lang="en-US" altLang="zh-CN" dirty="0"/>
              <a:t>income</a:t>
            </a:r>
            <a:r>
              <a:rPr lang="zh-CN" altLang="en-US" dirty="0"/>
              <a:t>的值</a:t>
            </a:r>
            <a:endParaRPr lang="en-US" altLang="zh-CN" dirty="0"/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 smtClean="0"/>
              <a:t>在客户端</a:t>
            </a:r>
            <a:r>
              <a:rPr lang="en-US" altLang="zh-CN" dirty="0"/>
              <a:t>A</a:t>
            </a:r>
            <a:r>
              <a:rPr lang="zh-CN" altLang="en-US" dirty="0" smtClean="0"/>
              <a:t>提交事务</a:t>
            </a:r>
            <a:endParaRPr lang="en-US" altLang="zh-CN" dirty="0" smtClean="0"/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 smtClean="0"/>
              <a:t>在客户端</a:t>
            </a:r>
            <a:r>
              <a:rPr lang="en-US" altLang="zh-CN" dirty="0"/>
              <a:t>B</a:t>
            </a:r>
            <a:r>
              <a:rPr lang="zh-CN" altLang="en-US" dirty="0" smtClean="0"/>
              <a:t>再次执行查看命令，检查此时</a:t>
            </a:r>
            <a:r>
              <a:rPr lang="en-US" altLang="zh-CN" dirty="0" smtClean="0"/>
              <a:t>income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 smtClean="0"/>
              <a:t>在客户端</a:t>
            </a:r>
            <a:r>
              <a:rPr lang="en-US" altLang="zh-CN" dirty="0"/>
              <a:t>B</a:t>
            </a:r>
            <a:r>
              <a:rPr lang="zh-CN" altLang="en-US" dirty="0" smtClean="0"/>
              <a:t>提交事务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308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并发控制实验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在“读已提交”隔离级别下，验证出现“幻影”的情况</a:t>
            </a:r>
            <a:endParaRPr lang="en-US" altLang="zh-CN" dirty="0" smtClean="0"/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 smtClean="0"/>
              <a:t>在客户端</a:t>
            </a:r>
            <a:r>
              <a:rPr lang="en-US" altLang="zh-CN" dirty="0" smtClean="0"/>
              <a:t>A</a:t>
            </a:r>
            <a:r>
              <a:rPr lang="zh-CN" altLang="en-US" dirty="0" smtClean="0"/>
              <a:t>执行命令查看所有员工的收入记录</a:t>
            </a:r>
            <a:endParaRPr lang="en-US" altLang="zh-CN" dirty="0" smtClean="0"/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 smtClean="0"/>
              <a:t>在客户端</a:t>
            </a:r>
            <a:r>
              <a:rPr lang="en-US" altLang="zh-CN" dirty="0" smtClean="0"/>
              <a:t>B</a:t>
            </a:r>
            <a:r>
              <a:rPr lang="zh-CN" altLang="en-US" dirty="0" smtClean="0"/>
              <a:t>执行命令插入一个新员工的收入记录</a:t>
            </a:r>
            <a:r>
              <a:rPr lang="en-US" altLang="zh-CN" dirty="0" smtClean="0"/>
              <a:t>(2,2000,200)</a:t>
            </a:r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 smtClean="0"/>
              <a:t>在客户端</a:t>
            </a:r>
            <a:r>
              <a:rPr lang="en-US" altLang="zh-CN" dirty="0" smtClean="0"/>
              <a:t>A</a:t>
            </a:r>
            <a:r>
              <a:rPr lang="zh-CN" altLang="en-US" dirty="0" smtClean="0"/>
              <a:t>再次读取所有员工的收入记录</a:t>
            </a:r>
            <a:endParaRPr lang="en-US" altLang="zh-CN" dirty="0" smtClean="0"/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 smtClean="0"/>
              <a:t>客户端</a:t>
            </a:r>
            <a:r>
              <a:rPr lang="en-US" altLang="zh-CN" dirty="0" smtClean="0"/>
              <a:t>B</a:t>
            </a:r>
            <a:r>
              <a:rPr lang="zh-CN" altLang="en-US" dirty="0" smtClean="0"/>
              <a:t>提交事务</a:t>
            </a:r>
            <a:endParaRPr lang="en-US" altLang="zh-CN" dirty="0" smtClean="0"/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 smtClean="0"/>
              <a:t>在客户端</a:t>
            </a:r>
            <a:r>
              <a:rPr lang="en-US" altLang="zh-CN" dirty="0" smtClean="0"/>
              <a:t>A</a:t>
            </a:r>
            <a:r>
              <a:rPr lang="zh-CN" altLang="en-US" dirty="0" smtClean="0"/>
              <a:t>再次执行查看命令，读取所有员工的收入记录</a:t>
            </a:r>
            <a:endParaRPr lang="en-US" altLang="zh-CN" dirty="0" smtClean="0"/>
          </a:p>
          <a:p>
            <a:pPr marL="571500" lvl="1" indent="-342900">
              <a:buFont typeface="+mj-ea"/>
              <a:buAutoNum type="circleNumDbPlain"/>
            </a:pPr>
            <a:r>
              <a:rPr lang="zh-CN" altLang="en-US" dirty="0" smtClean="0"/>
              <a:t>客户端</a:t>
            </a:r>
            <a:r>
              <a:rPr lang="en-US" altLang="zh-CN" dirty="0" smtClean="0"/>
              <a:t>A</a:t>
            </a:r>
            <a:r>
              <a:rPr lang="zh-CN" altLang="en-US" dirty="0" smtClean="0"/>
              <a:t>提交事务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2869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</a:t>
            </a:r>
            <a:r>
              <a:rPr lang="zh-CN" altLang="zh-CN" dirty="0">
                <a:latin typeface="宋体"/>
                <a:cs typeface="宋体"/>
              </a:rPr>
              <a:t>2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并发控制实验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三、实验任务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中完成以上实验说明中的实验步骤，验证读已提交隔离级别下的并发控制原理</a:t>
            </a:r>
          </a:p>
        </p:txBody>
      </p:sp>
    </p:spTree>
    <p:extLst>
      <p:ext uri="{BB962C8B-B14F-4D97-AF65-F5344CB8AC3E}">
        <p14:creationId xmlns:p14="http://schemas.microsoft.com/office/powerpoint/2010/main" val="3290968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</a:t>
            </a:r>
            <a:r>
              <a:rPr lang="zh-CN" altLang="zh-CN">
                <a:latin typeface="宋体"/>
                <a:cs typeface="宋体"/>
              </a:rPr>
              <a:t>2</a:t>
            </a:r>
            <a:r>
              <a:rPr lang="zh-CN" altLang="en-US">
                <a:latin typeface="宋体"/>
                <a:cs typeface="宋体"/>
              </a:rPr>
              <a:t> </a:t>
            </a:r>
            <a:r>
              <a:rPr lang="zh-CN" altLang="en-US"/>
              <a:t>并发控制实验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四、实验报告要求</a:t>
            </a:r>
            <a:endParaRPr lang="en-US" altLang="zh-CN" dirty="0" smtClean="0"/>
          </a:p>
          <a:p>
            <a:r>
              <a:rPr lang="zh-CN" altLang="en-US" dirty="0" smtClean="0"/>
              <a:t>验证并发控制机制，列出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语句以及对结果的验证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904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zh-CN" dirty="0">
                <a:latin typeface="宋体"/>
                <a:ea typeface="宋体"/>
                <a:cs typeface="宋体"/>
              </a:rPr>
              <a:t>5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.1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 </a:t>
            </a:r>
            <a:r>
              <a:rPr lang="zh-CN" altLang="en-US" dirty="0" smtClean="0"/>
              <a:t>自主存取控制实验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一、实验目的</a:t>
            </a:r>
            <a:endParaRPr lang="en-US" altLang="zh-CN" dirty="0" smtClean="0"/>
          </a:p>
          <a:p>
            <a:r>
              <a:rPr lang="zh-CN" altLang="en-US" dirty="0" smtClean="0"/>
              <a:t>掌握自主存取控制权限的定义和维护方法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二、实验内容</a:t>
            </a:r>
            <a:endParaRPr lang="en-US" altLang="zh-CN" dirty="0" smtClean="0"/>
          </a:p>
          <a:p>
            <a:r>
              <a:rPr lang="zh-CN" altLang="en-US" dirty="0" smtClean="0"/>
              <a:t>定义不同用户，分配不同权限给用户，以相应的用户名登陆数据库验证权限分配是否正确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5423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事物控制语句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begin   //</a:t>
            </a:r>
            <a:r>
              <a:rPr lang="zh-CN" altLang="en-US" dirty="0" smtClean="0"/>
              <a:t>开始一个事物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commit  //</a:t>
            </a:r>
            <a:r>
              <a:rPr lang="zh-CN" altLang="en-US" dirty="0" smtClean="0"/>
              <a:t>提交一个事物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rollback  //</a:t>
            </a:r>
            <a:r>
              <a:rPr lang="zh-CN" altLang="en-US" dirty="0" smtClean="0"/>
              <a:t>回滚一个事物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Set </a:t>
            </a:r>
            <a:r>
              <a:rPr lang="en-US" altLang="zh-CN" dirty="0" err="1" smtClean="0"/>
              <a:t>autocommit</a:t>
            </a:r>
            <a:r>
              <a:rPr lang="en-US" altLang="zh-CN" dirty="0" smtClean="0"/>
              <a:t> ={0|1}    //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是不自动提交， 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是自动提交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.1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自主存取控制实验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78000"/>
            <a:ext cx="7556313" cy="45127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添加、删除用户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使用</a:t>
            </a:r>
            <a:r>
              <a:rPr lang="en-US" altLang="zh-CN" dirty="0"/>
              <a:t>CREATE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命令创建用户并设置密码</a:t>
            </a:r>
            <a:r>
              <a:rPr lang="zh-CN" altLang="zh-CN" dirty="0" smtClean="0"/>
              <a:t>，</a:t>
            </a:r>
            <a:r>
              <a:rPr lang="zh-CN" altLang="en-US" b="1" dirty="0" smtClean="0"/>
              <a:t>语法格式如下：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sz="1800" dirty="0"/>
              <a:t>CREATE </a:t>
            </a:r>
            <a:r>
              <a:rPr lang="en-US" altLang="zh-CN" sz="1800" dirty="0" smtClean="0"/>
              <a:t>USER </a:t>
            </a:r>
            <a:r>
              <a:rPr lang="zh-CN" altLang="en-US" sz="1800" dirty="0" smtClean="0"/>
              <a:t>用户</a:t>
            </a:r>
            <a:r>
              <a:rPr lang="en-US" altLang="zh-CN" sz="1800" dirty="0" smtClean="0"/>
              <a:t> [IDENTIFIED BY ‘password’];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b="1" dirty="0" smtClean="0"/>
              <a:t>用户＝</a:t>
            </a:r>
            <a:r>
              <a:rPr lang="en-US" altLang="zh-CN" dirty="0" smtClean="0"/>
              <a:t>’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’@’</a:t>
            </a:r>
            <a:r>
              <a:rPr lang="zh-CN" altLang="en-US" dirty="0" smtClean="0"/>
              <a:t>主机名</a:t>
            </a:r>
            <a:r>
              <a:rPr lang="en-US" altLang="zh-CN" dirty="0" smtClean="0"/>
              <a:t>’</a:t>
            </a:r>
          </a:p>
          <a:p>
            <a:pPr marL="0" indent="0">
              <a:buNone/>
            </a:pPr>
            <a:r>
              <a:rPr lang="zh-CN" altLang="en-US" b="1" dirty="0" smtClean="0"/>
              <a:t>例如：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CREATE USER </a:t>
            </a:r>
            <a:r>
              <a:rPr lang="en-US" altLang="zh-CN" dirty="0" smtClean="0">
                <a:solidFill>
                  <a:srgbClr val="0070C0"/>
                </a:solidFill>
              </a:rPr>
              <a:t>'ALEX'@'LOCALHOST</a:t>
            </a:r>
            <a:r>
              <a:rPr lang="en-US" altLang="zh-CN" dirty="0">
                <a:solidFill>
                  <a:srgbClr val="0070C0"/>
                </a:solidFill>
              </a:rPr>
              <a:t>'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IDENTIFIED  </a:t>
            </a:r>
            <a:r>
              <a:rPr lang="en-US" altLang="zh-CN" dirty="0">
                <a:solidFill>
                  <a:srgbClr val="0070C0"/>
                </a:solidFill>
              </a:rPr>
              <a:t>BY '123456</a:t>
            </a:r>
            <a:r>
              <a:rPr lang="en-US" altLang="zh-CN" dirty="0" smtClean="0">
                <a:solidFill>
                  <a:srgbClr val="0070C0"/>
                </a:solidFill>
              </a:rPr>
              <a:t>';</a:t>
            </a:r>
          </a:p>
          <a:p>
            <a:pPr marL="0" indent="0">
              <a:buNone/>
            </a:pPr>
            <a:r>
              <a:rPr lang="zh-CN" altLang="en-US" dirty="0" smtClean="0"/>
              <a:t>切换到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数据库可用 </a:t>
            </a:r>
            <a:r>
              <a:rPr lang="en-US" altLang="zh-CN" dirty="0" smtClean="0">
                <a:solidFill>
                  <a:srgbClr val="0070C0"/>
                </a:solidFill>
              </a:rPr>
              <a:t>SELECT * FROM USER </a:t>
            </a:r>
            <a:r>
              <a:rPr lang="zh-CN" altLang="en-US" dirty="0" smtClean="0"/>
              <a:t>查看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77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.1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自主存取控制实验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添加、删除用户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命令删除用户</a:t>
            </a:r>
            <a:r>
              <a:rPr lang="zh-CN" altLang="zh-CN" dirty="0" smtClean="0"/>
              <a:t>，</a:t>
            </a:r>
            <a:r>
              <a:rPr lang="zh-CN" altLang="en-US" b="1" dirty="0" smtClean="0"/>
              <a:t>语法格式如下：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sz="1800" dirty="0" smtClean="0"/>
              <a:t>DROP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USER </a:t>
            </a:r>
            <a:r>
              <a:rPr lang="zh-CN" altLang="en-US" sz="1800" dirty="0" smtClean="0"/>
              <a:t>用户</a:t>
            </a:r>
            <a:r>
              <a:rPr lang="en-US" altLang="zh-CN" sz="1800" dirty="0" smtClean="0"/>
              <a:t>;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r>
              <a:rPr lang="zh-CN" altLang="en-US" b="1" dirty="0" smtClean="0"/>
              <a:t>例如：</a:t>
            </a:r>
            <a:r>
              <a:rPr lang="en-US" altLang="zh-CN" dirty="0" smtClean="0">
                <a:solidFill>
                  <a:schemeClr val="tx1"/>
                </a:solidFill>
              </a:rPr>
              <a:t>DROP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USER ALEX@LOCALHOST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zh-CN" altLang="en-US" b="1" dirty="0"/>
              <a:t>注：只有拥有当前数据库全局权限的用户才能使用</a:t>
            </a:r>
            <a:r>
              <a:rPr lang="en-US" altLang="zh-CN" b="1" dirty="0"/>
              <a:t>DROP</a:t>
            </a:r>
            <a:r>
              <a:rPr lang="zh-CN" altLang="en-US" b="1" dirty="0"/>
              <a:t>命令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12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.1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自主存取控制实验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27566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添加、删除用户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SET PASSWORD</a:t>
            </a:r>
            <a:r>
              <a:rPr lang="zh-CN" altLang="en-US" dirty="0" smtClean="0"/>
              <a:t>命令修改某用户登陆密码</a:t>
            </a:r>
            <a:r>
              <a:rPr lang="zh-CN" altLang="zh-CN" dirty="0" smtClean="0"/>
              <a:t>，</a:t>
            </a:r>
            <a:r>
              <a:rPr lang="zh-CN" altLang="en-US" b="1" dirty="0" smtClean="0"/>
              <a:t>语法格式如下：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sz="1800" dirty="0" smtClean="0"/>
              <a:t>SET PASSWORD FOR </a:t>
            </a:r>
            <a:r>
              <a:rPr lang="zh-CN" altLang="en-US" sz="1800" dirty="0" smtClean="0"/>
              <a:t>用户</a:t>
            </a:r>
            <a:r>
              <a:rPr lang="en-US" altLang="zh-CN" sz="1800" dirty="0" smtClean="0"/>
              <a:t>=PASSWORD(‘</a:t>
            </a:r>
            <a:r>
              <a:rPr lang="zh-CN" altLang="en-US" sz="1800" dirty="0" smtClean="0"/>
              <a:t>新密码</a:t>
            </a:r>
            <a:r>
              <a:rPr lang="en-US" altLang="zh-CN" sz="1800" dirty="0" smtClean="0"/>
              <a:t>’);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r>
              <a:rPr lang="zh-CN" altLang="en-US" b="1" dirty="0" smtClean="0"/>
              <a:t>例如：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da-DK" altLang="zh-CN" dirty="0">
                <a:solidFill>
                  <a:srgbClr val="0070C0"/>
                </a:solidFill>
              </a:rPr>
              <a:t>SET PASSWORD FOR ALEX@LOCALHOST=PASSWORD('123');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67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.1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自主存取控制实验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61533"/>
            <a:ext cx="8069793" cy="4144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添加、删除用户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或者通过修改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数据库下的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表中的</a:t>
            </a:r>
            <a:r>
              <a:rPr lang="en-US" altLang="zh-CN" dirty="0" smtClean="0"/>
              <a:t>password</a:t>
            </a:r>
            <a:r>
              <a:rPr lang="zh-CN" altLang="en-US" dirty="0" smtClean="0"/>
              <a:t>字段来修改登陆密码</a:t>
            </a:r>
            <a:r>
              <a:rPr lang="zh-CN" altLang="zh-CN" dirty="0" smtClean="0"/>
              <a:t>，</a:t>
            </a:r>
            <a:r>
              <a:rPr lang="zh-CN" altLang="en-US" b="1" dirty="0" smtClean="0"/>
              <a:t>语法格式如下：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sz="1800" dirty="0" smtClean="0"/>
              <a:t>UPDATE MYSQL.USER SET PASSWORD= PASSWORD(‘</a:t>
            </a:r>
            <a:r>
              <a:rPr lang="zh-CN" altLang="en-US" sz="1800" dirty="0" smtClean="0"/>
              <a:t>新密码</a:t>
            </a:r>
            <a:r>
              <a:rPr lang="en-US" altLang="zh-CN" sz="1800" dirty="0" smtClean="0"/>
              <a:t>’) WHERE USER=‘</a:t>
            </a:r>
            <a:r>
              <a:rPr lang="zh-CN" altLang="en-US" sz="1800" dirty="0" smtClean="0"/>
              <a:t>用户</a:t>
            </a:r>
            <a:r>
              <a:rPr lang="en-US" altLang="zh-CN" sz="1800" dirty="0" smtClean="0"/>
              <a:t>’;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b="1" dirty="0" smtClean="0"/>
              <a:t>例如：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UPDATE MYSQL.USER SET PASSWORD=PASSWORD(‘123’) WHERE USER=‘ALEX’ AND HOST=‘LOCALHOST’;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 flush privileges;     //</a:t>
            </a:r>
            <a:r>
              <a:rPr lang="zh-CN" altLang="en-US" b="1" dirty="0" smtClean="0">
                <a:solidFill>
                  <a:schemeClr val="tx1"/>
                </a:solidFill>
              </a:rPr>
              <a:t>刷新权限（必须步骤）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39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.1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自主存取控制实验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44600"/>
            <a:ext cx="7556313" cy="4144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权限控制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可授予用户列权限、表权限、数据库权限、用户权限等，语法格式如下：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GRANT </a:t>
            </a:r>
            <a:r>
              <a:rPr lang="en-US" altLang="zh-CN" dirty="0" err="1" smtClean="0"/>
              <a:t>priv_type</a:t>
            </a:r>
            <a:r>
              <a:rPr lang="en-US" altLang="zh-CN" dirty="0" smtClean="0"/>
              <a:t> ON DATABASE.TABLENAME  TO </a:t>
            </a:r>
            <a:r>
              <a:rPr lang="zh-CN" altLang="en-US" dirty="0" smtClean="0"/>
              <a:t>用户 </a:t>
            </a:r>
            <a:r>
              <a:rPr lang="en-US" altLang="zh-CN" dirty="0" smtClean="0"/>
              <a:t>[IDENTIFIED BY ‘</a:t>
            </a:r>
            <a:r>
              <a:rPr lang="zh-CN" altLang="en-US" dirty="0" smtClean="0"/>
              <a:t>密码</a:t>
            </a:r>
            <a:r>
              <a:rPr lang="en-US" altLang="zh-CN" dirty="0" smtClean="0"/>
              <a:t>’]</a:t>
            </a:r>
            <a:r>
              <a:rPr lang="en-US" altLang="zh-CN" sz="1800" dirty="0" smtClean="0"/>
              <a:t>[WITH grant option ];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 smtClean="0"/>
              <a:t>Pirv_type</a:t>
            </a:r>
            <a:r>
              <a:rPr lang="en-US" altLang="zh-CN" sz="1800" dirty="0" smtClean="0"/>
              <a:t>: select ,delete, update ,insert, create, drop…..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w</a:t>
            </a:r>
            <a:r>
              <a:rPr lang="en-US" altLang="zh-CN" sz="1800" dirty="0" smtClean="0">
                <a:solidFill>
                  <a:srgbClr val="FF0000"/>
                </a:solidFill>
              </a:rPr>
              <a:t>ith grant option </a:t>
            </a:r>
            <a:r>
              <a:rPr lang="zh-CN" altLang="en-US" sz="1800" dirty="0" smtClean="0"/>
              <a:t>表示允许该用户将权限授予其他用户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注：若指定密码，则原密码将会被覆盖，如果权限授予一个不存在的用户，则</a:t>
            </a:r>
            <a:r>
              <a:rPr lang="en-US" altLang="zh-CN" sz="1800" dirty="0" smtClean="0">
                <a:solidFill>
                  <a:srgbClr val="FF0000"/>
                </a:solidFill>
              </a:rPr>
              <a:t>MySQL</a:t>
            </a:r>
            <a:r>
              <a:rPr lang="zh-CN" altLang="en-US" sz="1800" dirty="0" smtClean="0">
                <a:solidFill>
                  <a:srgbClr val="FF0000"/>
                </a:solidFill>
              </a:rPr>
              <a:t>会自动创建这个用户，但必须为该用户指定密码。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8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zh-CN" dirty="0">
                <a:latin typeface="宋体"/>
                <a:cs typeface="宋体"/>
              </a:rPr>
              <a:t>5</a:t>
            </a:r>
            <a:r>
              <a:rPr lang="en-US" altLang="zh-CN" dirty="0">
                <a:latin typeface="宋体"/>
                <a:cs typeface="宋体"/>
              </a:rPr>
              <a:t>.1</a:t>
            </a:r>
            <a:r>
              <a:rPr lang="zh-CN" altLang="en-US" dirty="0">
                <a:latin typeface="宋体"/>
                <a:cs typeface="宋体"/>
              </a:rPr>
              <a:t> </a:t>
            </a:r>
            <a:r>
              <a:rPr lang="zh-CN" altLang="en-US" dirty="0"/>
              <a:t>自主存取控制实验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44601"/>
            <a:ext cx="7556313" cy="115835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权限控制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GRANT </a:t>
            </a:r>
            <a:r>
              <a:rPr lang="en-US" altLang="zh-CN" dirty="0" err="1" smtClean="0">
                <a:solidFill>
                  <a:srgbClr val="FF0000"/>
                </a:solidFill>
              </a:rPr>
              <a:t>priv_type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ON DATABASE.TABLENAME  TO </a:t>
            </a:r>
            <a:r>
              <a:rPr lang="zh-CN" altLang="en-US" dirty="0" smtClean="0"/>
              <a:t>用户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2637871"/>
            <a:ext cx="7704029" cy="336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86657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2471</TotalTime>
  <Words>2180</Words>
  <Application>Microsoft Office PowerPoint</Application>
  <PresentationFormat>全屏显示(4:3)</PresentationFormat>
  <Paragraphs>244</Paragraphs>
  <Slides>30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宋体</vt:lpstr>
      <vt:lpstr>Calibri</vt:lpstr>
      <vt:lpstr>Rockwell</vt:lpstr>
      <vt:lpstr>Wingdings</vt:lpstr>
      <vt:lpstr>Advantage</vt:lpstr>
      <vt:lpstr>Document</vt:lpstr>
      <vt:lpstr>系统软件应用综合实验</vt:lpstr>
      <vt:lpstr>实验五：安全性语言及多用户事务管理</vt:lpstr>
      <vt:lpstr>实验5.1 自主存取控制实验</vt:lpstr>
      <vt:lpstr>实验5.1 自主存取控制实验</vt:lpstr>
      <vt:lpstr>实验5.1 自主存取控制实验</vt:lpstr>
      <vt:lpstr>实验5.1 自主存取控制实验</vt:lpstr>
      <vt:lpstr>实验5.1 自主存取控制实验</vt:lpstr>
      <vt:lpstr>实验5.1 自主存取控制实验</vt:lpstr>
      <vt:lpstr>实验5.1 自主存取控制实验</vt:lpstr>
      <vt:lpstr>实验5.1 自主存取控制实验</vt:lpstr>
      <vt:lpstr>实验5.1 自主存取控制实验</vt:lpstr>
      <vt:lpstr>实验5.1 自主存取控制实验</vt:lpstr>
      <vt:lpstr>实验5.1 自主存取控制实验</vt:lpstr>
      <vt:lpstr>实验5.1 自主存取控制实验</vt:lpstr>
      <vt:lpstr>实验5.2 并发控制实验</vt:lpstr>
      <vt:lpstr>实验5.2 并发控制实验</vt:lpstr>
      <vt:lpstr>实验5.2 并发控制实验</vt:lpstr>
      <vt:lpstr>实验5.2 并发控制实验</vt:lpstr>
      <vt:lpstr>实验5.2 并发控制实验</vt:lpstr>
      <vt:lpstr>实验5.2 并发控制实验</vt:lpstr>
      <vt:lpstr>实验5.2 并发控制实验</vt:lpstr>
      <vt:lpstr>实验5.2 并发控制实验</vt:lpstr>
      <vt:lpstr>实验5.2 并发控制实验</vt:lpstr>
      <vt:lpstr>实验5.2 并发控制实验</vt:lpstr>
      <vt:lpstr>实验5.2 并发控制实验</vt:lpstr>
      <vt:lpstr>实验5.2 并发控制实验</vt:lpstr>
      <vt:lpstr>实验5.2 并发控制实验</vt:lpstr>
      <vt:lpstr>实验5.2 并发控制实验</vt:lpstr>
      <vt:lpstr>实验5.2 并发控制实验</vt:lpstr>
      <vt:lpstr>PowerPoint 演示文稿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数据库原理与传播应用实验</dc:title>
  <dc:creator>Qing Xie</dc:creator>
  <cp:lastModifiedBy>Administrator</cp:lastModifiedBy>
  <cp:revision>320</cp:revision>
  <dcterms:created xsi:type="dcterms:W3CDTF">2016-08-29T12:33:34Z</dcterms:created>
  <dcterms:modified xsi:type="dcterms:W3CDTF">2020-11-13T02:05:07Z</dcterms:modified>
</cp:coreProperties>
</file>