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6" r:id="rId4"/>
    <p:sldId id="267" r:id="rId5"/>
    <p:sldId id="283" r:id="rId6"/>
    <p:sldId id="285" r:id="rId7"/>
    <p:sldId id="260" r:id="rId8"/>
    <p:sldId id="268" r:id="rId9"/>
    <p:sldId id="286" r:id="rId10"/>
    <p:sldId id="269" r:id="rId11"/>
    <p:sldId id="263" r:id="rId12"/>
    <p:sldId id="270" r:id="rId13"/>
    <p:sldId id="264" r:id="rId14"/>
    <p:sldId id="277" r:id="rId15"/>
    <p:sldId id="281" r:id="rId16"/>
    <p:sldId id="284" r:id="rId17"/>
    <p:sldId id="282" r:id="rId18"/>
    <p:sldId id="257" r:id="rId19"/>
    <p:sldId id="272" r:id="rId20"/>
    <p:sldId id="273" r:id="rId21"/>
    <p:sldId id="274" r:id="rId22"/>
    <p:sldId id="275" r:id="rId23"/>
    <p:sldId id="276" r:id="rId24"/>
    <p:sldId id="279" r:id="rId25"/>
    <p:sldId id="265" r:id="rId26"/>
    <p:sldId id="271" r:id="rId27"/>
    <p:sldId id="28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D551C-C862-4A4F-BB3A-DBDF19FC3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动态规划杂题选讲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A5DDB7-5BB0-4551-BE17-0B8ABBA7E9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福建省福州第一中学 吴作同</a:t>
            </a:r>
          </a:p>
        </p:txBody>
      </p:sp>
    </p:spTree>
    <p:extLst>
      <p:ext uri="{BB962C8B-B14F-4D97-AF65-F5344CB8AC3E}">
        <p14:creationId xmlns:p14="http://schemas.microsoft.com/office/powerpoint/2010/main" val="3368889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A812A-2E83-43F2-BF6D-69E9E487E34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AGC028D chords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ctr">
                <a:noAutofit/>
              </a:bodyPr>
              <a:lstStyle/>
              <a:p>
                <a:r>
                  <a:rPr lang="zh-CN" altLang="en-US" sz="2800" dirty="0"/>
                  <a:t>否则可以先让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/>
                        </m:ctrlPr>
                      </m:dPr>
                      <m:e>
                        <m:r>
                          <a:rPr lang="en-US" altLang="zh-CN" sz="2800"/>
                          <m:t>𝑖</m:t>
                        </m:r>
                        <m:r>
                          <a:rPr lang="en-US" altLang="zh-CN" sz="2800"/>
                          <m:t>,</m:t>
                        </m:r>
                        <m:r>
                          <a:rPr lang="en-US" altLang="zh-CN" sz="2800"/>
                          <m:t>𝑗</m:t>
                        </m:r>
                      </m:e>
                    </m:d>
                  </m:oMath>
                </a14:m>
                <a:r>
                  <a:rPr lang="zh-CN" altLang="en-US" sz="2800" dirty="0"/>
                  <a:t> 之内之外的点分别任意匹配</a:t>
                </a:r>
                <a:endParaRPr lang="en-US" altLang="zh-CN" sz="2800" dirty="0"/>
              </a:p>
              <a:p>
                <a:r>
                  <a:rPr lang="zh-CN" altLang="en-US" sz="2800" dirty="0"/>
                  <a:t>那么编号最小为 </a:t>
                </a:r>
                <a14:m>
                  <m:oMath xmlns:m="http://schemas.openxmlformats.org/officeDocument/2006/math">
                    <m:r>
                      <a:rPr lang="en-US" altLang="zh-CN" sz="2800"/>
                      <m:t>𝑖</m:t>
                    </m:r>
                  </m:oMath>
                </a14:m>
                <a:r>
                  <a:rPr lang="zh-CN" altLang="en-US" sz="2800" dirty="0"/>
                  <a:t> 的连通块一定存在，但是编号最大的点可能不是 </a:t>
                </a:r>
                <a14:m>
                  <m:oMath xmlns:m="http://schemas.openxmlformats.org/officeDocument/2006/math">
                    <m:r>
                      <a:rPr lang="en-US" altLang="zh-CN" sz="2800"/>
                      <m:t>𝑗</m:t>
                    </m:r>
                  </m:oMath>
                </a14:m>
                <a:endParaRPr lang="en-US" altLang="zh-CN" sz="2800" dirty="0"/>
              </a:p>
              <a:p>
                <a:r>
                  <a:rPr lang="zh-CN" altLang="en-US" sz="2800" dirty="0"/>
                  <a:t>于是考虑容斥，枚举实际的编号最大的点 </a:t>
                </a:r>
                <a14:m>
                  <m:oMath xmlns:m="http://schemas.openxmlformats.org/officeDocument/2006/math">
                    <m:r>
                      <a:rPr lang="en-US" altLang="zh-CN" sz="2800"/>
                      <m:t>𝑗</m:t>
                    </m:r>
                    <m:r>
                      <a:rPr lang="en-US" altLang="zh-CN" sz="2800"/>
                      <m:t>′</m:t>
                    </m:r>
                  </m:oMath>
                </a14:m>
                <a:r>
                  <a:rPr lang="zh-CN" altLang="en-US" sz="2800" dirty="0"/>
                  <a:t> 转移</a:t>
                </a:r>
                <a:endParaRPr lang="en-US" altLang="zh-CN" sz="2800" dirty="0"/>
              </a:p>
              <a:p>
                <a:r>
                  <a:rPr lang="zh-CN" altLang="en-US" sz="28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800"/>
                      <m:t>𝑂</m:t>
                    </m:r>
                    <m:d>
                      <m:dPr>
                        <m:ctrlPr>
                          <a:rPr lang="en-US" altLang="zh-CN" sz="2800"/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/>
                            </m:ctrlPr>
                          </m:sSupPr>
                          <m:e>
                            <m:r>
                              <a:rPr lang="en-US" altLang="zh-CN" sz="2800"/>
                              <m:t>𝑛</m:t>
                            </m:r>
                          </m:e>
                          <m:sup>
                            <m:r>
                              <a:rPr lang="en-US" altLang="zh-CN" sz="2800"/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90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A812A-2E83-43F2-BF6D-69E9E487E34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CEOI2016 kangaroo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ctr">
                <a:noAutofit/>
              </a:bodyPr>
              <a:lstStyle/>
              <a:p>
                <a:r>
                  <a:rPr lang="zh-CN" altLang="en-US" sz="2800" dirty="0"/>
                  <a:t>有一只袋鼠在一排 </a:t>
                </a:r>
                <a14:m>
                  <m:oMath xmlns:m="http://schemas.openxmlformats.org/officeDocument/2006/math">
                    <m:r>
                      <a:rPr lang="en-US" altLang="zh-CN" sz="2800"/>
                      <m:t>𝑛</m:t>
                    </m:r>
                  </m:oMath>
                </a14:m>
                <a:r>
                  <a:rPr lang="zh-CN" altLang="en-US" sz="2800" dirty="0"/>
                  <a:t> 个格子上跳，它跳完一步必须转身向后</a:t>
                </a:r>
                <a:endParaRPr lang="en-US" altLang="zh-CN" sz="2800" dirty="0"/>
              </a:p>
              <a:p>
                <a:r>
                  <a:rPr lang="zh-CN" altLang="en-US" sz="2800" dirty="0"/>
                  <a:t>求这只袋鼠从 </a:t>
                </a:r>
                <a14:m>
                  <m:oMath xmlns:m="http://schemas.openxmlformats.org/officeDocument/2006/math">
                    <m:r>
                      <a:rPr lang="en-US" altLang="zh-CN" sz="2800"/>
                      <m:t>𝑠</m:t>
                    </m:r>
                  </m:oMath>
                </a14:m>
                <a:r>
                  <a:rPr lang="zh-CN" altLang="en-US" sz="2800" dirty="0"/>
                  <a:t> 出发到 </a:t>
                </a:r>
                <a14:m>
                  <m:oMath xmlns:m="http://schemas.openxmlformats.org/officeDocument/2006/math">
                    <m:r>
                      <a:rPr lang="en-US" altLang="zh-CN" sz="2800"/>
                      <m:t>𝑡</m:t>
                    </m:r>
                  </m:oMath>
                </a14:m>
                <a:r>
                  <a:rPr lang="zh-CN" altLang="en-US" sz="2800" dirty="0"/>
                  <a:t> 结束，并且经过所有格子的方案数，对大质数取模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/>
                      <m:t>𝑛</m:t>
                    </m:r>
                    <m:r>
                      <a:rPr lang="en-US" altLang="zh-CN" sz="2800"/>
                      <m:t>≤2000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64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A812A-2E83-43F2-BF6D-69E9E487E34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CEOI2016 kangaroo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ctr">
                <a:noAutofit/>
              </a:bodyPr>
              <a:lstStyle/>
              <a:p>
                <a:r>
                  <a:rPr lang="zh-CN" altLang="en-US" sz="2800" dirty="0"/>
                  <a:t>我们考虑以格子从左到右的顺序计算</a:t>
                </a:r>
                <a:endParaRPr lang="en-US" altLang="zh-CN" sz="2800" dirty="0"/>
              </a:p>
              <a:p>
                <a:r>
                  <a:rPr lang="zh-CN" altLang="en-US" sz="2800" dirty="0"/>
                  <a:t>考虑在一个前缀中路径的形状</a:t>
                </a:r>
                <a:endParaRPr lang="en-US" altLang="zh-CN" sz="2800" dirty="0"/>
              </a:p>
              <a:p>
                <a:r>
                  <a:rPr lang="zh-CN" altLang="en-US" sz="2800" dirty="0"/>
                  <a:t>它可能有最多一个头，最多一个尾和若干段中间的部分</a:t>
                </a:r>
                <a:endParaRPr lang="en-US" altLang="zh-CN" sz="2800" dirty="0"/>
              </a:p>
              <a:p>
                <a:r>
                  <a:rPr lang="zh-CN" altLang="en-US" sz="2800" dirty="0"/>
                  <a:t>直接把这几种部分的数量记到状态中</a:t>
                </a:r>
                <a:endParaRPr lang="en-US" altLang="zh-CN" sz="2800" dirty="0"/>
              </a:p>
              <a:p>
                <a:r>
                  <a:rPr lang="zh-CN" altLang="en-US" sz="2800" dirty="0"/>
                  <a:t>讨论几种情况转移</a:t>
                </a:r>
                <a:endParaRPr lang="en-US" altLang="zh-CN" sz="2800" dirty="0"/>
              </a:p>
              <a:p>
                <a:r>
                  <a:rPr lang="zh-CN" altLang="en-US" sz="28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800"/>
                      <m:t>𝑂</m:t>
                    </m:r>
                    <m:d>
                      <m:dPr>
                        <m:ctrlPr>
                          <a:rPr lang="en-US" altLang="zh-CN" sz="2800"/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/>
                            </m:ctrlPr>
                          </m:sSupPr>
                          <m:e>
                            <m:r>
                              <a:rPr lang="en-US" altLang="zh-CN" sz="2800"/>
                              <m:t>𝑛</m:t>
                            </m:r>
                          </m:e>
                          <m:sup>
                            <m:r>
                              <a:rPr lang="en-US" altLang="zh-CN" sz="2800"/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25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A812A-2E83-43F2-BF6D-69E9E487E34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清华集训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2017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某位歌姬的故事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ctr">
                <a:noAutofit/>
              </a:bodyPr>
              <a:lstStyle/>
              <a:p>
                <a:r>
                  <a:rPr lang="zh-CN" altLang="en-US" sz="2800" dirty="0"/>
                  <a:t>有一个长为 </a:t>
                </a:r>
                <a14:m>
                  <m:oMath xmlns:m="http://schemas.openxmlformats.org/officeDocument/2006/math">
                    <m:r>
                      <a:rPr lang="en-US" altLang="zh-CN" sz="2800"/>
                      <m:t>𝑛</m:t>
                    </m:r>
                  </m:oMath>
                </a14:m>
                <a:r>
                  <a:rPr lang="zh-CN" altLang="en-US" sz="2800" dirty="0"/>
                  <a:t> 的数列，数列中每个数限制在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/>
                        </m:ctrlPr>
                      </m:dPr>
                      <m:e>
                        <m:r>
                          <a:rPr lang="en-US" altLang="zh-CN" sz="2800"/>
                          <m:t>1,</m:t>
                        </m:r>
                        <m:r>
                          <a:rPr lang="en-US" altLang="zh-CN" sz="2800"/>
                          <m:t>𝐴</m:t>
                        </m:r>
                      </m:e>
                    </m:d>
                  </m:oMath>
                </a14:m>
                <a:r>
                  <a:rPr lang="zh-CN" altLang="en-US" sz="2800" dirty="0"/>
                  <a:t> 的范围内</a:t>
                </a:r>
                <a:endParaRPr lang="en-US" altLang="zh-CN" sz="2800" dirty="0"/>
              </a:p>
              <a:p>
                <a:r>
                  <a:rPr lang="zh-CN" altLang="en-US" sz="28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800"/>
                      <m:t>𝑚</m:t>
                    </m:r>
                  </m:oMath>
                </a14:m>
                <a:r>
                  <a:rPr lang="zh-CN" altLang="en-US" sz="2800" dirty="0"/>
                  <a:t> 个限制形如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/>
                        </m:ctrlPr>
                      </m:dPr>
                      <m:e>
                        <m:r>
                          <a:rPr lang="en-US" altLang="zh-CN" sz="2800"/>
                          <m:t>𝑙</m:t>
                        </m:r>
                        <m:r>
                          <a:rPr lang="en-US" altLang="zh-CN" sz="2800"/>
                          <m:t>,</m:t>
                        </m:r>
                        <m:r>
                          <a:rPr lang="en-US" altLang="zh-CN" sz="2800"/>
                          <m:t>𝑟</m:t>
                        </m:r>
                        <m:r>
                          <a:rPr lang="en-US" altLang="zh-CN" sz="2800"/>
                          <m:t>,</m:t>
                        </m:r>
                        <m:r>
                          <a:rPr lang="en-US" altLang="zh-CN" sz="2800"/>
                          <m:t>h</m:t>
                        </m:r>
                      </m:e>
                    </m:d>
                  </m:oMath>
                </a14:m>
                <a:r>
                  <a:rPr lang="zh-CN" altLang="en-US" sz="2800" dirty="0"/>
                  <a:t> 表示第 </a:t>
                </a:r>
                <a14:m>
                  <m:oMath xmlns:m="http://schemas.openxmlformats.org/officeDocument/2006/math">
                    <m:r>
                      <a:rPr lang="en-US" altLang="zh-CN" sz="2800"/>
                      <m:t>𝑙</m:t>
                    </m:r>
                  </m:oMath>
                </a14:m>
                <a:r>
                  <a:rPr lang="zh-CN" altLang="en-US" sz="2800" dirty="0"/>
                  <a:t> 到第 </a:t>
                </a:r>
                <a14:m>
                  <m:oMath xmlns:m="http://schemas.openxmlformats.org/officeDocument/2006/math">
                    <m:r>
                      <a:rPr lang="en-US" altLang="zh-CN" sz="2800"/>
                      <m:t>𝑟</m:t>
                    </m:r>
                  </m:oMath>
                </a14:m>
                <a:r>
                  <a:rPr lang="zh-CN" altLang="en-US" sz="2800" dirty="0"/>
                  <a:t> 个数的最大值为 </a:t>
                </a:r>
                <a14:m>
                  <m:oMath xmlns:m="http://schemas.openxmlformats.org/officeDocument/2006/math">
                    <m:r>
                      <a:rPr lang="en-US" altLang="zh-CN" sz="2800"/>
                      <m:t>h</m:t>
                    </m:r>
                  </m:oMath>
                </a14:m>
                <a:endParaRPr lang="en-US" altLang="zh-CN" sz="2800" dirty="0"/>
              </a:p>
              <a:p>
                <a:r>
                  <a:rPr lang="zh-CN" altLang="en-US" sz="2800" dirty="0"/>
                  <a:t>求可能的数列的数量，对大质数取模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/>
                      <m:t>𝑛</m:t>
                    </m:r>
                    <m:r>
                      <a:rPr lang="en-US" altLang="zh-CN" sz="2800"/>
                      <m:t>≤9×</m:t>
                    </m:r>
                    <m:sSup>
                      <m:sSupPr>
                        <m:ctrlPr>
                          <a:rPr lang="en-US" altLang="zh-CN" sz="2800"/>
                        </m:ctrlPr>
                      </m:sSupPr>
                      <m:e>
                        <m:r>
                          <a:rPr lang="en-US" altLang="zh-CN" sz="2800"/>
                          <m:t>10</m:t>
                        </m:r>
                      </m:e>
                      <m:sup>
                        <m:r>
                          <a:rPr lang="en-US" altLang="zh-CN" sz="2800"/>
                          <m:t>8</m:t>
                        </m:r>
                      </m:sup>
                    </m:sSup>
                    <m:r>
                      <a:rPr lang="en-US" altLang="zh-CN" sz="2800"/>
                      <m:t>,</m:t>
                    </m:r>
                    <m:r>
                      <a:rPr lang="en-US" altLang="zh-CN" sz="2800"/>
                      <m:t>𝑚</m:t>
                    </m:r>
                    <m:r>
                      <a:rPr lang="en-US" altLang="zh-CN" sz="2800"/>
                      <m:t>≤500,</m:t>
                    </m:r>
                    <m:r>
                      <a:rPr lang="en-US" altLang="zh-CN" sz="2800"/>
                      <m:t>𝐴</m:t>
                    </m:r>
                    <m:r>
                      <a:rPr lang="en-US" altLang="zh-CN" sz="2800"/>
                      <m:t>≤9×</m:t>
                    </m:r>
                    <m:sSup>
                      <m:sSupPr>
                        <m:ctrlPr>
                          <a:rPr lang="en-US" altLang="zh-CN" sz="2800"/>
                        </m:ctrlPr>
                      </m:sSupPr>
                      <m:e>
                        <m:r>
                          <a:rPr lang="en-US" altLang="zh-CN" sz="2800"/>
                          <m:t>10</m:t>
                        </m:r>
                      </m:e>
                      <m:sup>
                        <m:r>
                          <a:rPr lang="en-US" altLang="zh-CN" sz="2800"/>
                          <m:t>8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23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A812A-2E83-43F2-BF6D-69E9E487E34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清华集训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2017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某位歌姬的故事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219887" cy="3649133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r>
                  <a:rPr lang="zh-CN" altLang="en-US" sz="2800" dirty="0"/>
                  <a:t>先离散化，把限制按 </a:t>
                </a:r>
                <a14:m>
                  <m:oMath xmlns:m="http://schemas.openxmlformats.org/officeDocument/2006/math">
                    <m:r>
                      <a:rPr lang="en-US" altLang="zh-CN" sz="2800"/>
                      <m:t>h</m:t>
                    </m:r>
                  </m:oMath>
                </a14:m>
                <a:r>
                  <a:rPr lang="zh-CN" altLang="en-US" sz="2800" dirty="0"/>
                  <a:t> 从小到大排序，因为 </a:t>
                </a:r>
                <a14:m>
                  <m:oMath xmlns:m="http://schemas.openxmlformats.org/officeDocument/2006/math">
                    <m:r>
                      <a:rPr lang="en-US" altLang="zh-CN" sz="2800"/>
                      <m:t>h</m:t>
                    </m:r>
                  </m:oMath>
                </a14:m>
                <a:r>
                  <a:rPr lang="zh-CN" altLang="en-US" sz="2800" dirty="0"/>
                  <a:t> 较小的限制有关的位置不会对那些 </a:t>
                </a:r>
                <a14:m>
                  <m:oMath xmlns:m="http://schemas.openxmlformats.org/officeDocument/2006/math">
                    <m:r>
                      <a:rPr lang="en-US" altLang="zh-CN" sz="2800"/>
                      <m:t>h</m:t>
                    </m:r>
                  </m:oMath>
                </a14:m>
                <a:r>
                  <a:rPr lang="zh-CN" altLang="en-US" sz="2800" dirty="0"/>
                  <a:t> 较大的产生影响</a:t>
                </a:r>
                <a:endParaRPr lang="en-US" altLang="zh-CN" sz="2800" dirty="0"/>
              </a:p>
              <a:p>
                <a:r>
                  <a:rPr lang="zh-CN" altLang="en-US" sz="2800" dirty="0"/>
                  <a:t>然后同时考虑一些 </a:t>
                </a:r>
                <a14:m>
                  <m:oMath xmlns:m="http://schemas.openxmlformats.org/officeDocument/2006/math">
                    <m:r>
                      <a:rPr lang="en-US" altLang="zh-CN" sz="2800"/>
                      <m:t>h</m:t>
                    </m:r>
                  </m:oMath>
                </a14:m>
                <a:r>
                  <a:rPr lang="zh-CN" altLang="en-US" sz="2800" dirty="0"/>
                  <a:t> 相等的限制，从左到右计算</a:t>
                </a:r>
                <a:endParaRPr lang="en-US" altLang="zh-CN" sz="2800" dirty="0"/>
              </a:p>
              <a:p>
                <a:r>
                  <a:rPr lang="zh-CN" altLang="en-US" sz="2800" dirty="0"/>
                  <a:t>记 </a:t>
                </a:r>
                <a14:m>
                  <m:oMath xmlns:m="http://schemas.openxmlformats.org/officeDocument/2006/math">
                    <m:r>
                      <a:rPr lang="en-US" altLang="zh-CN" sz="2800"/>
                      <m:t>𝑓</m:t>
                    </m:r>
                    <m:d>
                      <m:dPr>
                        <m:ctrlPr>
                          <a:rPr lang="en-US" altLang="zh-CN" sz="2800"/>
                        </m:ctrlPr>
                      </m:dPr>
                      <m:e>
                        <m:r>
                          <a:rPr lang="en-US" altLang="zh-CN" sz="2800"/>
                          <m:t>𝑖</m:t>
                        </m:r>
                        <m:r>
                          <a:rPr lang="en-US" altLang="zh-CN" sz="2800"/>
                          <m:t>,</m:t>
                        </m:r>
                        <m:r>
                          <a:rPr lang="en-US" altLang="zh-CN" sz="2800"/>
                          <m:t>𝑗</m:t>
                        </m:r>
                      </m:e>
                    </m:d>
                  </m:oMath>
                </a14:m>
                <a:r>
                  <a:rPr lang="zh-CN" altLang="en-US" sz="2800" dirty="0"/>
                  <a:t> 为上一个 </a:t>
                </a:r>
                <a14:m>
                  <m:oMath xmlns:m="http://schemas.openxmlformats.org/officeDocument/2006/math">
                    <m:r>
                      <a:rPr lang="en-US" altLang="zh-CN" sz="2800"/>
                      <m:t>h</m:t>
                    </m:r>
                  </m:oMath>
                </a14:m>
                <a:r>
                  <a:rPr lang="zh-CN" altLang="en-US" sz="2800" dirty="0"/>
                  <a:t> 出现在第 </a:t>
                </a:r>
                <a14:m>
                  <m:oMath xmlns:m="http://schemas.openxmlformats.org/officeDocument/2006/math">
                    <m:r>
                      <a:rPr lang="en-US" altLang="zh-CN" sz="2800"/>
                      <m:t>𝑗</m:t>
                    </m:r>
                  </m:oMath>
                </a14:m>
                <a:r>
                  <a:rPr lang="zh-CN" altLang="en-US" sz="2800" dirty="0"/>
                  <a:t> 段时前 </a:t>
                </a:r>
                <a14:m>
                  <m:oMath xmlns:m="http://schemas.openxmlformats.org/officeDocument/2006/math">
                    <m:r>
                      <a:rPr lang="en-US" altLang="zh-CN" sz="2800"/>
                      <m:t>𝑖</m:t>
                    </m:r>
                  </m:oMath>
                </a14:m>
                <a:r>
                  <a:rPr lang="zh-CN" altLang="en-US" sz="2800" dirty="0"/>
                  <a:t> 段的方案数</a:t>
                </a:r>
                <a:endParaRPr lang="en-US" altLang="zh-CN" sz="2800" dirty="0"/>
              </a:p>
              <a:p>
                <a:r>
                  <a:rPr lang="zh-CN" altLang="en-US" sz="2800" dirty="0"/>
                  <a:t>枚举上</a:t>
                </a:r>
                <a:r>
                  <a:rPr lang="en-US" altLang="zh-CN" sz="2800" dirty="0"/>
                  <a:t>/</a:t>
                </a:r>
                <a:r>
                  <a:rPr lang="zh-CN" altLang="en-US" sz="2800" dirty="0"/>
                  <a:t>下一段是否有 </a:t>
                </a:r>
                <a14:m>
                  <m:oMath xmlns:m="http://schemas.openxmlformats.org/officeDocument/2006/math">
                    <m:r>
                      <a:rPr lang="en-US" altLang="zh-CN" sz="2800"/>
                      <m:t>h</m:t>
                    </m:r>
                  </m:oMath>
                </a14:m>
                <a:r>
                  <a:rPr lang="zh-CN" altLang="en-US" sz="2800" dirty="0"/>
                  <a:t> 转移，注意要符合限制</a:t>
                </a:r>
                <a:endParaRPr lang="en-US" altLang="zh-CN" sz="2800" dirty="0"/>
              </a:p>
              <a:p>
                <a:r>
                  <a:rPr lang="zh-CN" altLang="en-US" sz="28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800"/>
                      <m:t>𝑂</m:t>
                    </m:r>
                    <m:d>
                      <m:dPr>
                        <m:ctrlPr>
                          <a:rPr lang="en-US" altLang="zh-CN" sz="2800"/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/>
                            </m:ctrlPr>
                          </m:sSupPr>
                          <m:e>
                            <m:r>
                              <a:rPr lang="en-US" altLang="zh-CN" sz="2800"/>
                              <m:t>𝑚</m:t>
                            </m:r>
                          </m:e>
                          <m:sup>
                            <m:r>
                              <a:rPr lang="en-US" altLang="zh-CN" sz="2800"/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219887" cy="3649133"/>
              </a:xfrm>
              <a:blipFill>
                <a:blip r:embed="rId2"/>
                <a:stretch>
                  <a:fillRect l="-1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22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A812A-2E83-43F2-BF6D-69E9E487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Balticoi2013 vim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82C78-4643-4938-BE24-222959314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630948" cy="364913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800" dirty="0"/>
              <a:t>仅用</a:t>
            </a:r>
            <a:r>
              <a:rPr lang="en-US" altLang="zh-CN" sz="2800" dirty="0" err="1"/>
              <a:t>h,x,f</a:t>
            </a:r>
            <a:r>
              <a:rPr lang="zh-CN" altLang="en-US" sz="2800" dirty="0"/>
              <a:t>操作且不能按</a:t>
            </a:r>
            <a:r>
              <a:rPr lang="en-US" altLang="zh-CN" sz="2800" dirty="0"/>
              <a:t>’e’</a:t>
            </a:r>
            <a:r>
              <a:rPr lang="zh-CN" altLang="en-US" sz="2800" dirty="0"/>
              <a:t>键，求在</a:t>
            </a:r>
            <a:r>
              <a:rPr lang="en-US" altLang="zh-CN" sz="2800" dirty="0"/>
              <a:t>Vim</a:t>
            </a:r>
            <a:r>
              <a:rPr lang="zh-CN" altLang="en-US" sz="2800" dirty="0"/>
              <a:t>中删去一个包含</a:t>
            </a:r>
            <a:r>
              <a:rPr lang="en-US" altLang="zh-CN" sz="2800" dirty="0"/>
              <a:t>’</a:t>
            </a:r>
            <a:r>
              <a:rPr lang="en-US" altLang="zh-CN" sz="2800" dirty="0" err="1"/>
              <a:t>a’~’j</a:t>
            </a:r>
            <a:r>
              <a:rPr lang="en-US" altLang="zh-CN" sz="2800" dirty="0"/>
              <a:t>’</a:t>
            </a:r>
            <a:r>
              <a:rPr lang="zh-CN" altLang="en-US" sz="2800" dirty="0"/>
              <a:t>的字符串中所有</a:t>
            </a:r>
            <a:r>
              <a:rPr lang="en-US" altLang="zh-CN" sz="2800" dirty="0"/>
              <a:t>’e’</a:t>
            </a:r>
            <a:r>
              <a:rPr lang="zh-CN" altLang="en-US" sz="2800" dirty="0"/>
              <a:t>的最少按键次数</a:t>
            </a:r>
            <a:endParaRPr lang="en-US" altLang="zh-CN" sz="2800" dirty="0"/>
          </a:p>
          <a:p>
            <a:r>
              <a:rPr lang="en-US" altLang="zh-CN" sz="2800" dirty="0"/>
              <a:t>h</a:t>
            </a:r>
            <a:r>
              <a:rPr lang="zh-CN" altLang="en-US" sz="2800" dirty="0"/>
              <a:t>：光标左移一格</a:t>
            </a:r>
            <a:endParaRPr lang="en-US" altLang="zh-CN" sz="2800" dirty="0"/>
          </a:p>
          <a:p>
            <a:r>
              <a:rPr lang="en-US" altLang="zh-CN" sz="2800" dirty="0"/>
              <a:t>x</a:t>
            </a:r>
            <a:r>
              <a:rPr lang="zh-CN" altLang="en-US" sz="2800" dirty="0"/>
              <a:t>：删去光标上的字符</a:t>
            </a:r>
            <a:endParaRPr lang="en-US" altLang="zh-CN" sz="2800" dirty="0"/>
          </a:p>
          <a:p>
            <a:r>
              <a:rPr lang="en-US" altLang="zh-CN" sz="2800" dirty="0"/>
              <a:t>f</a:t>
            </a:r>
            <a:r>
              <a:rPr lang="zh-CN" altLang="en-US" sz="2800" dirty="0"/>
              <a:t>：再输入一个字符，跳转到光标后第一个被输入的字符</a:t>
            </a:r>
            <a:endParaRPr lang="en-US" altLang="zh-CN" sz="2800" dirty="0"/>
          </a:p>
          <a:p>
            <a:r>
              <a:rPr lang="zh-CN" altLang="en-US" sz="2800" dirty="0"/>
              <a:t>串长不超过</a:t>
            </a:r>
            <a:r>
              <a:rPr lang="en-US" altLang="zh-CN" sz="2800" dirty="0"/>
              <a:t>70000</a:t>
            </a:r>
            <a:r>
              <a:rPr lang="zh-CN" altLang="en-US" sz="2800" dirty="0"/>
              <a:t>，保证</a:t>
            </a:r>
            <a:r>
              <a:rPr lang="en-US" altLang="zh-CN" sz="2800" dirty="0"/>
              <a:t>’e’</a:t>
            </a:r>
            <a:r>
              <a:rPr lang="zh-CN" altLang="en-US" sz="2800" dirty="0"/>
              <a:t>不出现在开头结尾</a:t>
            </a:r>
          </a:p>
        </p:txBody>
      </p:sp>
    </p:spTree>
    <p:extLst>
      <p:ext uri="{BB962C8B-B14F-4D97-AF65-F5344CB8AC3E}">
        <p14:creationId xmlns:p14="http://schemas.microsoft.com/office/powerpoint/2010/main" val="161387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A812A-2E83-43F2-BF6D-69E9E487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Balticoi2013 vim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82C78-4643-4938-BE24-222959314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211498" cy="364913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800" dirty="0"/>
              <a:t>先发现一个性质，每次开始删的时候一定要删掉光标左边的所有</a:t>
            </a:r>
            <a:r>
              <a:rPr lang="en-US" altLang="zh-CN" sz="2800" dirty="0"/>
              <a:t>’e’</a:t>
            </a:r>
          </a:p>
          <a:p>
            <a:r>
              <a:rPr lang="zh-CN" altLang="en-US" sz="2800" dirty="0"/>
              <a:t>然后考虑光标的路线，在同一个地方不可能用</a:t>
            </a:r>
            <a:r>
              <a:rPr lang="en-US" altLang="zh-CN" sz="2800" dirty="0"/>
              <a:t>f</a:t>
            </a:r>
            <a:r>
              <a:rPr lang="zh-CN" altLang="en-US" sz="2800" dirty="0"/>
              <a:t>经过三次或以上</a:t>
            </a:r>
            <a:endParaRPr lang="en-US" altLang="zh-CN" sz="2800" dirty="0"/>
          </a:p>
          <a:p>
            <a:r>
              <a:rPr lang="zh-CN" altLang="en-US" sz="2800" dirty="0"/>
              <a:t>于是可以从左到右确定光标经过的路线来计算答案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8683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A812A-2E83-43F2-BF6D-69E9E487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Balticoi2013 vim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010162" cy="3649133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r>
                  <a:rPr lang="zh-CN" altLang="en-US" sz="28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800"/>
                      <m:t>𝑓</m:t>
                    </m:r>
                    <m:d>
                      <m:dPr>
                        <m:ctrlPr>
                          <a:rPr lang="en-US" altLang="zh-CN" sz="2800"/>
                        </m:ctrlPr>
                      </m:dPr>
                      <m:e>
                        <m:r>
                          <a:rPr lang="en-US" altLang="zh-CN" sz="2800"/>
                          <m:t>𝑖</m:t>
                        </m:r>
                        <m:r>
                          <a:rPr lang="en-US" altLang="zh-CN" sz="2800"/>
                          <m:t>,</m:t>
                        </m:r>
                        <m:r>
                          <a:rPr lang="en-US" altLang="zh-CN" sz="2800"/>
                          <m:t>𝑗</m:t>
                        </m:r>
                        <m:r>
                          <a:rPr lang="en-US" altLang="zh-CN" sz="2800"/>
                          <m:t>,</m:t>
                        </m:r>
                        <m:r>
                          <a:rPr lang="en-US" altLang="zh-CN" sz="2800"/>
                          <m:t>𝑘</m:t>
                        </m:r>
                      </m:e>
                    </m:d>
                  </m:oMath>
                </a14:m>
                <a:r>
                  <a:rPr lang="zh-CN" altLang="en-US" sz="2800" dirty="0"/>
                  <a:t> 为在第 </a:t>
                </a:r>
                <a14:m>
                  <m:oMath xmlns:m="http://schemas.openxmlformats.org/officeDocument/2006/math">
                    <m:r>
                      <a:rPr lang="en-US" altLang="zh-CN" sz="2800"/>
                      <m:t>𝑖</m:t>
                    </m:r>
                  </m:oMath>
                </a14:m>
                <a:r>
                  <a:rPr lang="zh-CN" altLang="en-US" sz="2800" dirty="0"/>
                  <a:t> 位，第一次用 </a:t>
                </a:r>
                <a:r>
                  <a:rPr lang="en-US" altLang="zh-CN" sz="2800" dirty="0"/>
                  <a:t>f </a:t>
                </a:r>
                <a:r>
                  <a:rPr lang="zh-CN" altLang="en-US" sz="2800" dirty="0"/>
                  <a:t>操作经过之前选了字母 </a:t>
                </a:r>
                <a14:m>
                  <m:oMath xmlns:m="http://schemas.openxmlformats.org/officeDocument/2006/math">
                    <m:r>
                      <a:rPr lang="en-US" altLang="zh-CN" sz="2800"/>
                      <m:t>𝑗</m:t>
                    </m:r>
                  </m:oMath>
                </a14:m>
                <a:r>
                  <a:rPr lang="zh-CN" altLang="en-US" sz="2800" dirty="0"/>
                  <a:t> ，第二次选了字母 </a:t>
                </a:r>
                <a14:m>
                  <m:oMath xmlns:m="http://schemas.openxmlformats.org/officeDocument/2006/math">
                    <m:r>
                      <a:rPr lang="en-US" altLang="zh-CN" sz="2800"/>
                      <m:t>𝑘</m:t>
                    </m:r>
                  </m:oMath>
                </a14:m>
                <a:r>
                  <a:rPr lang="zh-CN" altLang="en-US" sz="2800" dirty="0"/>
                  <a:t> 的情况下，第 </a:t>
                </a:r>
                <a14:m>
                  <m:oMath xmlns:m="http://schemas.openxmlformats.org/officeDocument/2006/math">
                    <m:r>
                      <a:rPr lang="en-US" altLang="zh-CN" sz="2800"/>
                      <m:t>𝑖</m:t>
                    </m:r>
                  </m:oMath>
                </a14:m>
                <a:r>
                  <a:rPr lang="zh-CN" altLang="en-US" sz="2800" dirty="0"/>
                  <a:t> 位前面部分对答案的最小贡献，当 </a:t>
                </a:r>
                <a14:m>
                  <m:oMath xmlns:m="http://schemas.openxmlformats.org/officeDocument/2006/math">
                    <m:r>
                      <a:rPr lang="en-US" altLang="zh-CN" sz="2800"/>
                      <m:t>𝑘</m:t>
                    </m:r>
                    <m:r>
                      <a:rPr lang="en-US" altLang="zh-CN" sz="2800"/>
                      <m:t>=0</m:t>
                    </m:r>
                  </m:oMath>
                </a14:m>
                <a:r>
                  <a:rPr lang="zh-CN" altLang="en-US" sz="2800" dirty="0"/>
                  <a:t> 时表示只经过一次</a:t>
                </a:r>
                <a:endParaRPr lang="en-US" altLang="zh-CN" sz="2800" dirty="0"/>
              </a:p>
              <a:p>
                <a:r>
                  <a:rPr lang="zh-CN" altLang="en-US" sz="2800" dirty="0"/>
                  <a:t>在相等的地方枚举下一个 </a:t>
                </a:r>
                <a:r>
                  <a:rPr lang="en-US" altLang="zh-CN" sz="2800" dirty="0"/>
                  <a:t>f </a:t>
                </a:r>
                <a:r>
                  <a:rPr lang="zh-CN" altLang="en-US" sz="2800" dirty="0"/>
                  <a:t>操作转移</a:t>
                </a:r>
                <a:endParaRPr lang="en-US" altLang="zh-CN" sz="2800" dirty="0"/>
              </a:p>
              <a:p>
                <a:r>
                  <a:rPr lang="zh-CN" altLang="en-US" sz="2800" dirty="0"/>
                  <a:t>注意处理最后一段的情况</a:t>
                </a:r>
                <a:endParaRPr lang="en-US" altLang="zh-CN" sz="2800" dirty="0"/>
              </a:p>
              <a:p>
                <a:r>
                  <a:rPr lang="zh-CN" altLang="en-US" sz="2800" dirty="0"/>
                  <a:t>时间复杂度为</a:t>
                </a:r>
                <a:r>
                  <a:rPr lang="en-US" altLang="zh-CN" sz="2800" dirty="0"/>
                  <a:t>O(</a:t>
                </a:r>
                <a:r>
                  <a:rPr lang="zh-CN" altLang="en-US" sz="2800" dirty="0"/>
                  <a:t>串长</a:t>
                </a:r>
                <a:r>
                  <a:rPr lang="en-US" altLang="zh-CN" sz="2800" dirty="0"/>
                  <a:t>)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010162" cy="3649133"/>
              </a:xfrm>
              <a:blipFill>
                <a:blip r:embed="rId2"/>
                <a:stretch>
                  <a:fillRect l="-1096" r="-4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18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A812A-2E83-43F2-BF6D-69E9E487E34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LOJ #6037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 雅礼集训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2017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猜数列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ctr">
                <a:noAutofit/>
              </a:bodyPr>
              <a:lstStyle/>
              <a:p>
                <a:r>
                  <a:rPr lang="zh-CN" altLang="en-US" sz="2800" dirty="0"/>
                  <a:t>有一个长为 </a:t>
                </a:r>
                <a14:m>
                  <m:oMath xmlns:m="http://schemas.openxmlformats.org/officeDocument/2006/math">
                    <m:r>
                      <a:rPr lang="en-US" altLang="zh-CN" sz="2800"/>
                      <m:t>𝑚</m:t>
                    </m:r>
                  </m:oMath>
                </a14:m>
                <a:r>
                  <a:rPr lang="zh-CN" altLang="en-US" sz="2800" dirty="0"/>
                  <a:t> 的数列 </a:t>
                </a:r>
                <a14:m>
                  <m:oMath xmlns:m="http://schemas.openxmlformats.org/officeDocument/2006/math">
                    <m:r>
                      <a:rPr lang="en-US" altLang="zh-CN" sz="2800"/>
                      <m:t>𝐴</m:t>
                    </m:r>
                  </m:oMath>
                </a14:m>
                <a:r>
                  <a:rPr lang="zh-CN" altLang="en-US" sz="2800" dirty="0"/>
                  <a:t> ，你不知道它的内容，甚至不知道长度</a:t>
                </a:r>
                <a:endParaRPr lang="en-US" altLang="zh-CN" sz="2800" dirty="0"/>
              </a:p>
              <a:p>
                <a:r>
                  <a:rPr lang="zh-CN" altLang="en-US" sz="2800" dirty="0"/>
                  <a:t>你只知道 </a:t>
                </a:r>
                <a14:m>
                  <m:oMath xmlns:m="http://schemas.openxmlformats.org/officeDocument/2006/math">
                    <m:r>
                      <a:rPr lang="en-US" altLang="zh-CN" sz="2800"/>
                      <m:t>𝑛</m:t>
                    </m:r>
                  </m:oMath>
                </a14:m>
                <a:r>
                  <a:rPr lang="zh-CN" altLang="en-US" sz="2800" dirty="0"/>
                  <a:t> 条线索</a:t>
                </a:r>
                <a:endParaRPr lang="en-US" altLang="zh-CN" sz="2800" dirty="0"/>
              </a:p>
              <a:p>
                <a:r>
                  <a:rPr lang="zh-CN" altLang="en-US" sz="2800" dirty="0"/>
                  <a:t>每条线索都是一个数列，内容为从 </a:t>
                </a:r>
                <a14:m>
                  <m:oMath xmlns:m="http://schemas.openxmlformats.org/officeDocument/2006/math">
                    <m:r>
                      <a:rPr lang="en-US" altLang="zh-CN" sz="2800"/>
                      <m:t>𝐴</m:t>
                    </m:r>
                  </m:oMath>
                </a14:m>
                <a:r>
                  <a:rPr lang="zh-CN" altLang="en-US" sz="2800" dirty="0"/>
                  <a:t> 的某一位开始向左或向右，每次遇到一个没出现过的数就加入末尾</a:t>
                </a:r>
                <a:endParaRPr lang="en-US" altLang="zh-CN" sz="2800" dirty="0"/>
              </a:p>
              <a:p>
                <a:r>
                  <a:rPr lang="zh-CN" altLang="en-US" sz="2800" dirty="0"/>
                  <a:t>求可能的 </a:t>
                </a:r>
                <a14:m>
                  <m:oMath xmlns:m="http://schemas.openxmlformats.org/officeDocument/2006/math">
                    <m:r>
                      <a:rPr lang="en-US" altLang="zh-CN" sz="2800"/>
                      <m:t>𝐴</m:t>
                    </m:r>
                  </m:oMath>
                </a14:m>
                <a:r>
                  <a:rPr lang="zh-CN" altLang="en-US" sz="2800" dirty="0"/>
                  <a:t> 的最小长度或判断无解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/>
                      <m:t>𝑛</m:t>
                    </m:r>
                    <m:r>
                      <a:rPr lang="en-US" altLang="zh-CN" sz="2800"/>
                      <m:t>≤10</m:t>
                    </m:r>
                  </m:oMath>
                </a14:m>
                <a:r>
                  <a:rPr lang="zh-CN" altLang="en-US" sz="2800" dirty="0"/>
                  <a:t> ，线索中的元素为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/>
                        </m:ctrlPr>
                      </m:dPr>
                      <m:e>
                        <m:r>
                          <a:rPr lang="en-US" altLang="zh-CN" sz="2800"/>
                          <m:t>1,9</m:t>
                        </m:r>
                      </m:e>
                    </m:d>
                  </m:oMath>
                </a14:m>
                <a:r>
                  <a:rPr lang="zh-CN" altLang="en-US" sz="2800" dirty="0"/>
                  <a:t> 中的正整数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4" t="-1503" r="-4816" b="-3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A812A-2E83-43F2-BF6D-69E9E487E34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LOJ #6037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 雅礼集训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2017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猜数列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82C78-4643-4938-BE24-222959314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87155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800" dirty="0"/>
              <a:t>考虑从左往右逐个加入数字</a:t>
            </a:r>
            <a:endParaRPr lang="en-US" altLang="zh-CN" sz="2800" dirty="0"/>
          </a:p>
          <a:p>
            <a:r>
              <a:rPr lang="zh-CN" altLang="en-US" sz="2800" dirty="0"/>
              <a:t>如果线索必须是从左往右怎么做？</a:t>
            </a:r>
            <a:endParaRPr lang="en-US" altLang="zh-CN" sz="2800" dirty="0"/>
          </a:p>
          <a:p>
            <a:r>
              <a:rPr lang="zh-CN" altLang="en-US" sz="2800" dirty="0"/>
              <a:t>首先考虑状压已经出现过的线索</a:t>
            </a:r>
            <a:endParaRPr lang="en-US" altLang="zh-CN" sz="2800" dirty="0"/>
          </a:p>
          <a:p>
            <a:r>
              <a:rPr lang="zh-CN" altLang="en-US" sz="2800" dirty="0"/>
              <a:t>线索出现的位置可能重叠</a:t>
            </a:r>
            <a:endParaRPr lang="en-US" altLang="zh-CN" sz="2800" dirty="0"/>
          </a:p>
          <a:p>
            <a:r>
              <a:rPr lang="zh-CN" altLang="en-US" sz="2800" dirty="0"/>
              <a:t>那么我们考虑一条线索开始时的位置</a:t>
            </a:r>
            <a:endParaRPr lang="en-US" altLang="zh-CN" sz="2800" dirty="0"/>
          </a:p>
          <a:p>
            <a:r>
              <a:rPr lang="zh-CN" altLang="en-US" sz="2800" dirty="0"/>
              <a:t>此时若有别的线索还没结束，那么一定需要满足完成新的线索之时或之前能够完成旧的线索</a:t>
            </a:r>
          </a:p>
        </p:txBody>
      </p:sp>
    </p:spTree>
    <p:extLst>
      <p:ext uri="{BB962C8B-B14F-4D97-AF65-F5344CB8AC3E}">
        <p14:creationId xmlns:p14="http://schemas.microsoft.com/office/powerpoint/2010/main" val="92886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A812A-2E83-43F2-BF6D-69E9E487E34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AGC024E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Sequence Growing Hard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ctr">
                <a:noAutofit/>
              </a:bodyPr>
              <a:lstStyle/>
              <a:p>
                <a:r>
                  <a:rPr lang="zh-CN" altLang="en-US" sz="2800" dirty="0">
                    <a:ea typeface="宋体" panose="02010600030101010101" pitchFamily="2" charset="-122"/>
                  </a:rPr>
                  <a:t>求满足以下性质的 </a:t>
                </a:r>
                <a14:m>
                  <m:oMath xmlns:m="http://schemas.openxmlformats.org/officeDocument/2006/math">
                    <m:r>
                      <a:rPr lang="en-US" altLang="zh-CN" sz="2800"/>
                      <m:t>𝑛</m:t>
                    </m:r>
                  </m:oMath>
                </a14:m>
                <a:r>
                  <a:rPr lang="zh-CN" altLang="en-US" sz="2800" dirty="0">
                    <a:ea typeface="宋体" panose="02010600030101010101" pitchFamily="2" charset="-122"/>
                  </a:rPr>
                  <a:t> 元组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/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/>
                            </m:ctrlPr>
                          </m:sSubPr>
                          <m:e>
                            <m:r>
                              <a:rPr lang="en-US" altLang="zh-CN" sz="2800"/>
                              <m:t>𝐴</m:t>
                            </m:r>
                          </m:e>
                          <m:sub>
                            <m:r>
                              <a:rPr lang="en-US" altLang="zh-CN" sz="2800"/>
                              <m:t>1</m:t>
                            </m:r>
                          </m:sub>
                        </m:sSub>
                        <m:r>
                          <a:rPr lang="en-US" altLang="zh-CN" sz="2800"/>
                          <m:t>,</m:t>
                        </m:r>
                        <m:sSub>
                          <m:sSubPr>
                            <m:ctrlPr>
                              <a:rPr lang="en-US" altLang="zh-CN" sz="2800" i="1"/>
                            </m:ctrlPr>
                          </m:sSubPr>
                          <m:e>
                            <m:r>
                              <a:rPr lang="en-US" altLang="zh-CN" sz="2800"/>
                              <m:t>𝐴</m:t>
                            </m:r>
                          </m:e>
                          <m:sub>
                            <m:r>
                              <a:rPr lang="en-US" altLang="zh-CN" sz="2800"/>
                              <m:t>2</m:t>
                            </m:r>
                          </m:sub>
                        </m:sSub>
                        <m:r>
                          <a:rPr lang="en-US" altLang="zh-CN" sz="2800"/>
                          <m:t>,⋯,</m:t>
                        </m:r>
                        <m:sSub>
                          <m:sSubPr>
                            <m:ctrlPr>
                              <a:rPr lang="en-US" altLang="zh-CN" sz="2800" i="1"/>
                            </m:ctrlPr>
                          </m:sSubPr>
                          <m:e>
                            <m:r>
                              <a:rPr lang="en-US" altLang="zh-CN" sz="2800"/>
                              <m:t>𝐴</m:t>
                            </m:r>
                          </m:e>
                          <m:sub>
                            <m:r>
                              <a:rPr lang="en-US" altLang="zh-CN" sz="2800"/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800"/>
                      <m:t> </m:t>
                    </m:r>
                  </m:oMath>
                </a14:m>
                <a:r>
                  <a:rPr lang="zh-CN" altLang="en-US" sz="2800" dirty="0">
                    <a:ea typeface="宋体" panose="02010600030101010101" pitchFamily="2" charset="-122"/>
                  </a:rPr>
                  <a:t>个数：</a:t>
                </a:r>
                <a:endParaRPr lang="en-US" altLang="zh-CN" sz="2800" dirty="0">
                  <a:ea typeface="宋体" panose="0201060003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600"/>
                      <m:t>∀1≤</m:t>
                    </m:r>
                    <m:r>
                      <a:rPr lang="en-US" altLang="zh-CN" sz="2600"/>
                      <m:t>𝑖</m:t>
                    </m:r>
                    <m:r>
                      <a:rPr lang="en-US" altLang="zh-CN" sz="2600"/>
                      <m:t>≤</m:t>
                    </m:r>
                    <m:r>
                      <a:rPr lang="en-US" altLang="zh-CN" sz="2600"/>
                      <m:t>𝑛</m:t>
                    </m:r>
                    <m:r>
                      <a:rPr lang="en-US" altLang="zh-CN" sz="2600"/>
                      <m:t>,</m:t>
                    </m:r>
                  </m:oMath>
                </a14:m>
                <a:r>
                  <a:rPr lang="zh-CN" altLang="en-US" sz="26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/>
                        </m:ctrlPr>
                      </m:sSubPr>
                      <m:e>
                        <m:r>
                          <a:rPr lang="en-US" altLang="zh-CN" sz="2600" dirty="0"/>
                          <m:t>𝐴</m:t>
                        </m:r>
                      </m:e>
                      <m:sub>
                        <m:r>
                          <a:rPr lang="en-US" altLang="zh-CN" sz="2600" dirty="0"/>
                          <m:t>𝑖</m:t>
                        </m:r>
                      </m:sub>
                    </m:sSub>
                  </m:oMath>
                </a14:m>
                <a:r>
                  <a:rPr lang="zh-CN" altLang="en-US" sz="2600" dirty="0">
                    <a:ea typeface="宋体" panose="02010600030101010101" pitchFamily="2" charset="-122"/>
                  </a:rPr>
                  <a:t> 是一个长度为 </a:t>
                </a:r>
                <a14:m>
                  <m:oMath xmlns:m="http://schemas.openxmlformats.org/officeDocument/2006/math">
                    <m:r>
                      <a:rPr lang="en-US" altLang="zh-CN" sz="2600"/>
                      <m:t>𝑖</m:t>
                    </m:r>
                  </m:oMath>
                </a14:m>
                <a:r>
                  <a:rPr lang="zh-CN" altLang="en-US" sz="2600" dirty="0">
                    <a:ea typeface="宋体" panose="02010600030101010101" pitchFamily="2" charset="-122"/>
                  </a:rPr>
                  <a:t> 的数列；</a:t>
                </a:r>
                <a:endParaRPr lang="en-US" altLang="zh-CN" sz="2600" dirty="0">
                  <a:ea typeface="宋体" panose="0201060003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600"/>
                      <m:t>∀1≤</m:t>
                    </m:r>
                    <m:r>
                      <a:rPr lang="en-US" altLang="zh-CN" sz="2600"/>
                      <m:t>𝑖</m:t>
                    </m:r>
                    <m:r>
                      <a:rPr lang="en-US" altLang="zh-CN" sz="2600"/>
                      <m:t>≤</m:t>
                    </m:r>
                    <m:r>
                      <a:rPr lang="en-US" altLang="zh-CN" sz="2600"/>
                      <m:t>𝑛</m:t>
                    </m:r>
                    <m:r>
                      <a:rPr lang="en-US" altLang="zh-CN" sz="2600"/>
                      <m:t>,</m:t>
                    </m:r>
                  </m:oMath>
                </a14:m>
                <a:r>
                  <a:rPr lang="zh-CN" altLang="en-US" sz="26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/>
                        </m:ctrlPr>
                      </m:sSubPr>
                      <m:e>
                        <m:r>
                          <a:rPr lang="en-US" altLang="zh-CN" sz="2600" dirty="0"/>
                          <m:t>𝐴</m:t>
                        </m:r>
                      </m:e>
                      <m:sub>
                        <m:r>
                          <a:rPr lang="en-US" altLang="zh-CN" sz="2600" dirty="0"/>
                          <m:t>𝑖</m:t>
                        </m:r>
                      </m:sub>
                    </m:sSub>
                  </m:oMath>
                </a14:m>
                <a:r>
                  <a:rPr lang="zh-CN" altLang="en-US" sz="2600" dirty="0">
                    <a:ea typeface="宋体" panose="02010600030101010101" pitchFamily="2" charset="-122"/>
                  </a:rPr>
                  <a:t> 中的所有数均为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600" i="1"/>
                        </m:ctrlPr>
                      </m:dPr>
                      <m:e>
                        <m:r>
                          <a:rPr lang="en-US" altLang="zh-CN" sz="2600"/>
                          <m:t>1,</m:t>
                        </m:r>
                        <m:r>
                          <a:rPr lang="en-US" altLang="zh-CN" sz="2600"/>
                          <m:t>𝑘</m:t>
                        </m:r>
                      </m:e>
                    </m:d>
                  </m:oMath>
                </a14:m>
                <a:r>
                  <a:rPr lang="zh-CN" altLang="en-US" sz="2600" dirty="0">
                    <a:ea typeface="宋体" panose="02010600030101010101" pitchFamily="2" charset="-122"/>
                  </a:rPr>
                  <a:t> 之内的整数；</a:t>
                </a:r>
                <a:endParaRPr lang="en-US" altLang="zh-CN" sz="2600" dirty="0">
                  <a:ea typeface="宋体" panose="0201060003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600"/>
                      <m:t>∀1≤</m:t>
                    </m:r>
                    <m:r>
                      <a:rPr lang="en-US" altLang="zh-CN" sz="2600"/>
                      <m:t>𝑖</m:t>
                    </m:r>
                    <m:r>
                      <a:rPr lang="en-US" altLang="zh-CN" sz="2600"/>
                      <m:t>&lt;</m:t>
                    </m:r>
                    <m:r>
                      <a:rPr lang="en-US" altLang="zh-CN" sz="2600"/>
                      <m:t>𝑛</m:t>
                    </m:r>
                    <m:r>
                      <a:rPr lang="en-US" altLang="zh-CN" sz="2600"/>
                      <m:t>,</m:t>
                    </m:r>
                  </m:oMath>
                </a14:m>
                <a:r>
                  <a:rPr lang="zh-CN" altLang="en-US" sz="26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/>
                        </m:ctrlPr>
                      </m:sSubPr>
                      <m:e>
                        <m:r>
                          <a:rPr lang="en-US" altLang="zh-CN" sz="2600" dirty="0"/>
                          <m:t>𝐴</m:t>
                        </m:r>
                      </m:e>
                      <m:sub>
                        <m:r>
                          <a:rPr lang="en-US" altLang="zh-CN" sz="2600" dirty="0"/>
                          <m:t>𝑖</m:t>
                        </m:r>
                      </m:sub>
                    </m:sSub>
                  </m:oMath>
                </a14:m>
                <a:r>
                  <a:rPr lang="zh-CN" altLang="en-US" sz="2600" dirty="0">
                    <a:ea typeface="宋体" panose="02010600030101010101" pitchFamily="2" charset="-122"/>
                  </a:rPr>
                  <a:t> 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/>
                        </m:ctrlPr>
                      </m:sSubPr>
                      <m:e>
                        <m:r>
                          <a:rPr lang="en-US" altLang="zh-CN" sz="2600"/>
                          <m:t>𝐴</m:t>
                        </m:r>
                      </m:e>
                      <m:sub>
                        <m:r>
                          <a:rPr lang="en-US" altLang="zh-CN" sz="2600"/>
                          <m:t>𝑖</m:t>
                        </m:r>
                        <m:r>
                          <a:rPr lang="en-US" altLang="zh-CN" sz="2600"/>
                          <m:t>+1</m:t>
                        </m:r>
                      </m:sub>
                    </m:sSub>
                  </m:oMath>
                </a14:m>
                <a:r>
                  <a:rPr lang="zh-CN" altLang="en-US" sz="2600" dirty="0">
                    <a:ea typeface="宋体" panose="02010600030101010101" pitchFamily="2" charset="-122"/>
                  </a:rPr>
                  <a:t> 的子序列；</a:t>
                </a:r>
                <a:endParaRPr lang="en-US" altLang="zh-CN" sz="2600" dirty="0">
                  <a:ea typeface="宋体" panose="0201060003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600"/>
                      <m:t>∀1≤</m:t>
                    </m:r>
                    <m:r>
                      <a:rPr lang="en-US" altLang="zh-CN" sz="2600"/>
                      <m:t>𝑖</m:t>
                    </m:r>
                    <m:r>
                      <a:rPr lang="en-US" altLang="zh-CN" sz="2600"/>
                      <m:t>&lt;</m:t>
                    </m:r>
                    <m:r>
                      <a:rPr lang="en-US" altLang="zh-CN" sz="2600"/>
                      <m:t>𝑛</m:t>
                    </m:r>
                    <m:r>
                      <a:rPr lang="en-US" altLang="zh-CN" sz="2600"/>
                      <m:t>,</m:t>
                    </m:r>
                  </m:oMath>
                </a14:m>
                <a:r>
                  <a:rPr lang="zh-CN" altLang="en-US" sz="26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/>
                        </m:ctrlPr>
                      </m:sSubPr>
                      <m:e>
                        <m:r>
                          <a:rPr lang="en-US" altLang="zh-CN" sz="2600" dirty="0"/>
                          <m:t>𝐴</m:t>
                        </m:r>
                      </m:e>
                      <m:sub>
                        <m:r>
                          <a:rPr lang="en-US" altLang="zh-CN" sz="2600" dirty="0"/>
                          <m:t>𝑖</m:t>
                        </m:r>
                      </m:sub>
                    </m:sSub>
                  </m:oMath>
                </a14:m>
                <a:r>
                  <a:rPr lang="zh-CN" altLang="en-US" sz="2600" dirty="0">
                    <a:ea typeface="宋体" panose="02010600030101010101" pitchFamily="2" charset="-122"/>
                  </a:rPr>
                  <a:t> 的字典序比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/>
                        </m:ctrlPr>
                      </m:sSubPr>
                      <m:e>
                        <m:r>
                          <a:rPr lang="en-US" altLang="zh-CN" sz="2600"/>
                          <m:t>𝐴</m:t>
                        </m:r>
                      </m:e>
                      <m:sub>
                        <m:r>
                          <a:rPr lang="en-US" altLang="zh-CN" sz="2600"/>
                          <m:t>𝑖</m:t>
                        </m:r>
                        <m:r>
                          <a:rPr lang="en-US" altLang="zh-CN" sz="2600"/>
                          <m:t>+1</m:t>
                        </m:r>
                      </m:sub>
                    </m:sSub>
                  </m:oMath>
                </a14:m>
                <a:r>
                  <a:rPr lang="zh-CN" altLang="en-US" sz="2600" dirty="0">
                    <a:ea typeface="宋体" panose="02010600030101010101" pitchFamily="2" charset="-122"/>
                  </a:rPr>
                  <a:t> 小；</a:t>
                </a:r>
                <a:endParaRPr lang="en-US" altLang="zh-CN" sz="2600" dirty="0"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/>
                      <m:t>𝑛</m:t>
                    </m:r>
                    <m:r>
                      <a:rPr lang="en-US" altLang="zh-CN" sz="2800"/>
                      <m:t>,</m:t>
                    </m:r>
                    <m:r>
                      <a:rPr lang="en-US" altLang="zh-CN" sz="2800"/>
                      <m:t>𝑘</m:t>
                    </m:r>
                    <m:r>
                      <a:rPr lang="en-US" altLang="zh-CN" sz="2800"/>
                      <m:t>≤300</m:t>
                    </m:r>
                  </m:oMath>
                </a14:m>
                <a:endParaRPr lang="en-US" altLang="zh-CN" sz="2800" dirty="0"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24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A812A-2E83-43F2-BF6D-69E9E487E34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LOJ #6037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 雅礼集训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2017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猜数列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6"/>
                <a:ext cx="10131425" cy="387155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r>
                  <a:rPr lang="zh-CN" altLang="en-US" sz="28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800"/>
                      <m:t>𝑓</m:t>
                    </m:r>
                    <m:d>
                      <m:dPr>
                        <m:ctrlPr>
                          <a:rPr lang="en-US" altLang="zh-CN" sz="2800"/>
                        </m:ctrlPr>
                      </m:dPr>
                      <m:e>
                        <m:r>
                          <a:rPr lang="en-US" altLang="zh-CN" sz="2800"/>
                          <m:t>𝑆</m:t>
                        </m:r>
                        <m:r>
                          <a:rPr lang="en-US" altLang="zh-CN" sz="2800"/>
                          <m:t>,</m:t>
                        </m:r>
                        <m:r>
                          <a:rPr lang="en-US" altLang="zh-CN" sz="2800"/>
                          <m:t>𝑖</m:t>
                        </m:r>
                        <m:r>
                          <a:rPr lang="en-US" altLang="zh-CN" sz="2800"/>
                          <m:t>,</m:t>
                        </m:r>
                        <m:r>
                          <a:rPr lang="en-US" altLang="zh-CN" sz="2800"/>
                          <m:t>𝑗</m:t>
                        </m:r>
                      </m:e>
                    </m:d>
                  </m:oMath>
                </a14:m>
                <a:r>
                  <a:rPr lang="zh-CN" altLang="en-US" sz="2800" dirty="0"/>
                  <a:t> 为已经出现了线索集合 </a:t>
                </a:r>
                <a14:m>
                  <m:oMath xmlns:m="http://schemas.openxmlformats.org/officeDocument/2006/math">
                    <m:r>
                      <a:rPr lang="en-US" altLang="zh-CN" sz="2800"/>
                      <m:t>𝑆</m:t>
                    </m:r>
                  </m:oMath>
                </a14:m>
                <a:r>
                  <a:rPr lang="zh-CN" altLang="en-US" sz="2800" dirty="0"/>
                  <a:t> ，当前最后一个开始的线索为 </a:t>
                </a:r>
                <a14:m>
                  <m:oMath xmlns:m="http://schemas.openxmlformats.org/officeDocument/2006/math">
                    <m:r>
                      <a:rPr lang="en-US" altLang="zh-CN" sz="2800"/>
                      <m:t>𝑖</m:t>
                    </m:r>
                  </m:oMath>
                </a14:m>
                <a:r>
                  <a:rPr lang="zh-CN" altLang="en-US" sz="2800" dirty="0"/>
                  <a:t> 且匹配到第 </a:t>
                </a:r>
                <a14:m>
                  <m:oMath xmlns:m="http://schemas.openxmlformats.org/officeDocument/2006/math">
                    <m:r>
                      <a:rPr lang="en-US" altLang="zh-CN" sz="2800"/>
                      <m:t>𝑗</m:t>
                    </m:r>
                  </m:oMath>
                </a14:m>
                <a:r>
                  <a:rPr lang="zh-CN" altLang="en-US" sz="2800" dirty="0"/>
                  <a:t> 位时最短的序列长度</a:t>
                </a:r>
                <a:endParaRPr lang="en-US" altLang="zh-CN" sz="2800" dirty="0"/>
              </a:p>
              <a:p>
                <a:r>
                  <a:rPr lang="zh-CN" altLang="en-US" sz="2800" dirty="0"/>
                  <a:t>预处理 </a:t>
                </a:r>
                <a14:m>
                  <m:oMath xmlns:m="http://schemas.openxmlformats.org/officeDocument/2006/math">
                    <m:r>
                      <a:rPr lang="en-US" altLang="zh-CN" sz="2800"/>
                      <m:t>𝑎</m:t>
                    </m:r>
                    <m:d>
                      <m:dPr>
                        <m:ctrlPr>
                          <a:rPr lang="en-US" altLang="zh-CN" sz="2800"/>
                        </m:ctrlPr>
                      </m:dPr>
                      <m:e>
                        <m:r>
                          <a:rPr lang="en-US" altLang="zh-CN" sz="2800"/>
                          <m:t>𝑖</m:t>
                        </m:r>
                        <m:r>
                          <a:rPr lang="en-US" altLang="zh-CN" sz="2800"/>
                          <m:t>,</m:t>
                        </m:r>
                        <m:r>
                          <a:rPr lang="en-US" altLang="zh-CN" sz="2800"/>
                          <m:t>𝑗</m:t>
                        </m:r>
                        <m:r>
                          <a:rPr lang="en-US" altLang="zh-CN" sz="2800"/>
                          <m:t>,</m:t>
                        </m:r>
                        <m:r>
                          <a:rPr lang="en-US" altLang="zh-CN" sz="2800"/>
                          <m:t>𝑘</m:t>
                        </m:r>
                      </m:e>
                    </m:d>
                  </m:oMath>
                </a14:m>
                <a:r>
                  <a:rPr lang="zh-CN" altLang="en-US" sz="2800" dirty="0"/>
                  <a:t> 表示匹配到第 </a:t>
                </a:r>
                <a14:m>
                  <m:oMath xmlns:m="http://schemas.openxmlformats.org/officeDocument/2006/math">
                    <m:r>
                      <a:rPr lang="en-US" altLang="zh-CN" sz="2800"/>
                      <m:t>𝑖</m:t>
                    </m:r>
                  </m:oMath>
                </a14:m>
                <a:r>
                  <a:rPr lang="zh-CN" altLang="en-US" sz="2800" dirty="0"/>
                  <a:t> 条线索的第 </a:t>
                </a:r>
                <a14:m>
                  <m:oMath xmlns:m="http://schemas.openxmlformats.org/officeDocument/2006/math">
                    <m:r>
                      <a:rPr lang="en-US" altLang="zh-CN" sz="2800"/>
                      <m:t>𝑗</m:t>
                    </m:r>
                  </m:oMath>
                </a14:m>
                <a:r>
                  <a:rPr lang="zh-CN" altLang="en-US" sz="2800" dirty="0"/>
                  <a:t> 位时能否换到第 </a:t>
                </a:r>
                <a14:m>
                  <m:oMath xmlns:m="http://schemas.openxmlformats.org/officeDocument/2006/math">
                    <m:r>
                      <a:rPr lang="en-US" altLang="zh-CN" sz="2800"/>
                      <m:t>𝑘</m:t>
                    </m:r>
                  </m:oMath>
                </a14:m>
                <a:r>
                  <a:rPr lang="zh-CN" altLang="en-US" sz="2800" dirty="0"/>
                  <a:t> 条线索进行匹配</a:t>
                </a:r>
                <a:endParaRPr lang="en-US" altLang="zh-CN" sz="2800" dirty="0"/>
              </a:p>
              <a:p>
                <a:r>
                  <a:rPr lang="zh-CN" altLang="en-US" sz="2800" dirty="0"/>
                  <a:t>转移时往下再匹配，或者枚举一条新的满足条件的线索</a:t>
                </a:r>
                <a:endParaRPr lang="en-US" altLang="zh-CN" sz="2800" dirty="0"/>
              </a:p>
              <a:p>
                <a:r>
                  <a:rPr lang="zh-CN" altLang="en-US" sz="2800" dirty="0"/>
                  <a:t>这是一个边权只有 </a:t>
                </a:r>
                <a14:m>
                  <m:oMath xmlns:m="http://schemas.openxmlformats.org/officeDocument/2006/math">
                    <m:r>
                      <a:rPr lang="en-US" altLang="zh-CN" sz="2800"/>
                      <m:t>0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800"/>
                      <m:t>1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的最短路</a:t>
                </a:r>
                <a:endParaRPr lang="en-US" altLang="zh-CN" sz="2800" dirty="0"/>
              </a:p>
              <a:p>
                <a:r>
                  <a:rPr lang="zh-CN" altLang="en-US" sz="28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800"/>
                      <m:t>𝑂</m:t>
                    </m:r>
                    <m:d>
                      <m:dPr>
                        <m:ctrlPr>
                          <a:rPr lang="en-US" altLang="zh-CN" sz="2800"/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/>
                            </m:ctrlPr>
                          </m:sSupPr>
                          <m:e>
                            <m:r>
                              <a:rPr lang="en-US" altLang="zh-CN" sz="2800"/>
                              <m:t>2</m:t>
                            </m:r>
                          </m:e>
                          <m:sup>
                            <m:r>
                              <a:rPr lang="en-US" altLang="zh-CN" sz="2800"/>
                              <m:t>𝑛</m:t>
                            </m:r>
                          </m:sup>
                        </m:sSup>
                        <m:r>
                          <a:rPr lang="en-US" altLang="zh-CN" sz="2800"/>
                          <m:t>×</m:t>
                        </m:r>
                        <m:sSup>
                          <m:sSupPr>
                            <m:ctrlPr>
                              <a:rPr lang="en-US" altLang="zh-CN" sz="2800"/>
                            </m:ctrlPr>
                          </m:sSupPr>
                          <m:e>
                            <m:r>
                              <a:rPr lang="en-US" altLang="zh-CN" sz="2800"/>
                              <m:t>𝑛</m:t>
                            </m:r>
                          </m:e>
                          <m:sup>
                            <m:r>
                              <a:rPr lang="en-US" altLang="zh-CN" sz="2800"/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6"/>
                <a:ext cx="10131425" cy="3871555"/>
              </a:xfrm>
              <a:blipFill>
                <a:blip r:embed="rId2"/>
                <a:stretch>
                  <a:fillRect l="-1084" r="-60" b="-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5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A812A-2E83-43F2-BF6D-69E9E487E34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LOJ #6037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 雅礼集训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2017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猜数列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6"/>
                <a:ext cx="10131425" cy="387155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r>
                  <a:rPr lang="zh-CN" altLang="en-US" sz="2800" dirty="0"/>
                  <a:t>如果只有从右往左的线索呢？</a:t>
                </a:r>
                <a:endParaRPr lang="en-US" altLang="zh-CN" sz="2800" dirty="0"/>
              </a:p>
              <a:p>
                <a:r>
                  <a:rPr lang="zh-CN" altLang="en-US" sz="2800" dirty="0"/>
                  <a:t>从左往右的时候我们考虑线索开始的时刻，那么现在就考虑线索结束的时刻</a:t>
                </a:r>
                <a:endParaRPr lang="en-US" altLang="zh-CN" sz="2800" dirty="0"/>
              </a:p>
              <a:p>
                <a:r>
                  <a:rPr lang="zh-CN" altLang="en-US" sz="2800" dirty="0"/>
                  <a:t>结束的时候枚举下一条线索计算最多能够重叠多少</a:t>
                </a:r>
                <a:endParaRPr lang="en-US" altLang="zh-CN" sz="2800" dirty="0"/>
              </a:p>
              <a:p>
                <a:r>
                  <a:rPr lang="zh-CN" altLang="en-US" sz="2800" dirty="0"/>
                  <a:t>即记 </a:t>
                </a:r>
                <a14:m>
                  <m:oMath xmlns:m="http://schemas.openxmlformats.org/officeDocument/2006/math">
                    <m:r>
                      <a:rPr lang="en-US" altLang="zh-CN" sz="2800"/>
                      <m:t>𝑏</m:t>
                    </m:r>
                    <m:d>
                      <m:dPr>
                        <m:ctrlPr>
                          <a:rPr lang="en-US" altLang="zh-CN" sz="2800"/>
                        </m:ctrlPr>
                      </m:dPr>
                      <m:e>
                        <m:r>
                          <a:rPr lang="en-US" altLang="zh-CN" sz="2800"/>
                          <m:t>𝑖</m:t>
                        </m:r>
                        <m:r>
                          <a:rPr lang="en-US" altLang="zh-CN" sz="2800"/>
                          <m:t>,</m:t>
                        </m:r>
                        <m:r>
                          <a:rPr lang="en-US" altLang="zh-CN" sz="2800"/>
                          <m:t>𝑗</m:t>
                        </m:r>
                      </m:e>
                    </m:d>
                  </m:oMath>
                </a14:m>
                <a:r>
                  <a:rPr lang="zh-CN" altLang="en-US" sz="2800" dirty="0"/>
                  <a:t> 为第 </a:t>
                </a:r>
                <a14:m>
                  <m:oMath xmlns:m="http://schemas.openxmlformats.org/officeDocument/2006/math">
                    <m:r>
                      <a:rPr lang="en-US" altLang="zh-CN" sz="2800"/>
                      <m:t>𝑖</m:t>
                    </m:r>
                  </m:oMath>
                </a14:m>
                <a:r>
                  <a:rPr lang="zh-CN" altLang="en-US" sz="2800" dirty="0"/>
                  <a:t> 条线索结束时接第 </a:t>
                </a:r>
                <a14:m>
                  <m:oMath xmlns:m="http://schemas.openxmlformats.org/officeDocument/2006/math">
                    <m:r>
                      <a:rPr lang="en-US" altLang="zh-CN" sz="2800"/>
                      <m:t>𝑗</m:t>
                    </m:r>
                  </m:oMath>
                </a14:m>
                <a:r>
                  <a:rPr lang="zh-CN" altLang="en-US" sz="2800" dirty="0"/>
                  <a:t> 条线索最多可以匹配到第 </a:t>
                </a:r>
                <a14:m>
                  <m:oMath xmlns:m="http://schemas.openxmlformats.org/officeDocument/2006/math">
                    <m:r>
                      <a:rPr lang="en-US" altLang="zh-CN" sz="2800"/>
                      <m:t>𝑗</m:t>
                    </m:r>
                  </m:oMath>
                </a14:m>
                <a:r>
                  <a:rPr lang="zh-CN" altLang="en-US" sz="2800" dirty="0"/>
                  <a:t> 条线索的第几位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6"/>
                <a:ext cx="10131425" cy="3871555"/>
              </a:xfrm>
              <a:blipFill>
                <a:blip r:embed="rId2"/>
                <a:stretch>
                  <a:fillRect l="-1084" r="-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84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A812A-2E83-43F2-BF6D-69E9E487E34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LOJ #6037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 雅礼集训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2017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猜数列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6"/>
                <a:ext cx="10131425" cy="387155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r>
                  <a:rPr lang="zh-CN" altLang="en-US" sz="2800" dirty="0"/>
                  <a:t>如果只有从右往左的线索呢？</a:t>
                </a:r>
                <a:endParaRPr lang="en-US" altLang="zh-CN" sz="2800" dirty="0"/>
              </a:p>
              <a:p>
                <a:r>
                  <a:rPr lang="zh-CN" altLang="en-US" sz="2800" dirty="0"/>
                  <a:t>从左往右的时候我们考虑线索开始的时刻，那么现在就考虑线索结束的时刻</a:t>
                </a:r>
                <a:endParaRPr lang="en-US" altLang="zh-CN" sz="2800" dirty="0"/>
              </a:p>
              <a:p>
                <a:r>
                  <a:rPr lang="zh-CN" altLang="en-US" sz="2800" dirty="0"/>
                  <a:t>结束的时候枚举下一条线索计算最多能够重叠多少</a:t>
                </a:r>
                <a:endParaRPr lang="en-US" altLang="zh-CN" sz="2800" dirty="0"/>
              </a:p>
              <a:p>
                <a:r>
                  <a:rPr lang="zh-CN" altLang="en-US" sz="2800" dirty="0"/>
                  <a:t>即记 </a:t>
                </a:r>
                <a14:m>
                  <m:oMath xmlns:m="http://schemas.openxmlformats.org/officeDocument/2006/math">
                    <m:r>
                      <a:rPr lang="en-US" altLang="zh-CN" sz="2800"/>
                      <m:t>𝑏</m:t>
                    </m:r>
                    <m:d>
                      <m:dPr>
                        <m:ctrlPr>
                          <a:rPr lang="en-US" altLang="zh-CN" sz="2800"/>
                        </m:ctrlPr>
                      </m:dPr>
                      <m:e>
                        <m:r>
                          <a:rPr lang="en-US" altLang="zh-CN" sz="2800"/>
                          <m:t>𝑖</m:t>
                        </m:r>
                        <m:r>
                          <a:rPr lang="en-US" altLang="zh-CN" sz="2800"/>
                          <m:t>,</m:t>
                        </m:r>
                        <m:r>
                          <a:rPr lang="en-US" altLang="zh-CN" sz="2800"/>
                          <m:t>𝑗</m:t>
                        </m:r>
                      </m:e>
                    </m:d>
                  </m:oMath>
                </a14:m>
                <a:r>
                  <a:rPr lang="zh-CN" altLang="en-US" sz="2800" dirty="0"/>
                  <a:t> 为第 </a:t>
                </a:r>
                <a14:m>
                  <m:oMath xmlns:m="http://schemas.openxmlformats.org/officeDocument/2006/math">
                    <m:r>
                      <a:rPr lang="en-US" altLang="zh-CN" sz="2800"/>
                      <m:t>𝑖</m:t>
                    </m:r>
                  </m:oMath>
                </a14:m>
                <a:r>
                  <a:rPr lang="zh-CN" altLang="en-US" sz="2800" dirty="0"/>
                  <a:t> 条线索结束时接第 </a:t>
                </a:r>
                <a14:m>
                  <m:oMath xmlns:m="http://schemas.openxmlformats.org/officeDocument/2006/math">
                    <m:r>
                      <a:rPr lang="en-US" altLang="zh-CN" sz="2800"/>
                      <m:t>𝑗</m:t>
                    </m:r>
                  </m:oMath>
                </a14:m>
                <a:r>
                  <a:rPr lang="zh-CN" altLang="en-US" sz="2800" dirty="0"/>
                  <a:t> 条线索最多可以匹配到第 </a:t>
                </a:r>
                <a14:m>
                  <m:oMath xmlns:m="http://schemas.openxmlformats.org/officeDocument/2006/math">
                    <m:r>
                      <a:rPr lang="en-US" altLang="zh-CN" sz="2800"/>
                      <m:t>𝑗</m:t>
                    </m:r>
                  </m:oMath>
                </a14:m>
                <a:r>
                  <a:rPr lang="zh-CN" altLang="en-US" sz="2800" dirty="0"/>
                  <a:t> 条线索的第几位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6"/>
                <a:ext cx="10131425" cy="3871555"/>
              </a:xfrm>
              <a:blipFill>
                <a:blip r:embed="rId2"/>
                <a:stretch>
                  <a:fillRect l="-1084" r="-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95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A812A-2E83-43F2-BF6D-69E9E487E34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LOJ #6037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 雅礼集训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2017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猜数列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6"/>
                <a:ext cx="10572225" cy="387155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r>
                  <a:rPr lang="zh-CN" altLang="en-US" sz="2800" dirty="0"/>
                  <a:t>状态和转移类似</a:t>
                </a:r>
                <a:endParaRPr lang="en-US" altLang="zh-CN" sz="2800" dirty="0"/>
              </a:p>
              <a:p>
                <a:r>
                  <a:rPr lang="zh-CN" altLang="en-US" sz="28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800"/>
                      <m:t>𝑂</m:t>
                    </m:r>
                    <m:d>
                      <m:dPr>
                        <m:ctrlPr>
                          <a:rPr lang="en-US" altLang="zh-CN" sz="2800"/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/>
                            </m:ctrlPr>
                          </m:sSupPr>
                          <m:e>
                            <m:r>
                              <a:rPr lang="en-US" altLang="zh-CN" sz="2800"/>
                              <m:t>2</m:t>
                            </m:r>
                          </m:e>
                          <m:sup>
                            <m:r>
                              <a:rPr lang="en-US" altLang="zh-CN" sz="2800"/>
                              <m:t>𝑛</m:t>
                            </m:r>
                          </m:sup>
                        </m:sSup>
                        <m:r>
                          <a:rPr lang="en-US" altLang="zh-CN" sz="2800"/>
                          <m:t>×</m:t>
                        </m:r>
                        <m:sSup>
                          <m:sSupPr>
                            <m:ctrlPr>
                              <a:rPr lang="en-US" altLang="zh-CN" sz="2800"/>
                            </m:ctrlPr>
                          </m:sSupPr>
                          <m:e>
                            <m:r>
                              <a:rPr lang="en-US" altLang="zh-CN" sz="2800"/>
                              <m:t>𝑛</m:t>
                            </m:r>
                          </m:e>
                          <m:sup>
                            <m:r>
                              <a:rPr lang="en-US" altLang="zh-CN" sz="2800"/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800" dirty="0"/>
              </a:p>
              <a:p>
                <a:r>
                  <a:rPr lang="zh-CN" altLang="en-US" sz="2800" dirty="0"/>
                  <a:t>接下来就是考虑如何把向左的和向右的结合在一起</a:t>
                </a:r>
                <a:endParaRPr lang="en-US" altLang="zh-CN" sz="2800" dirty="0"/>
              </a:p>
              <a:p>
                <a:r>
                  <a:rPr lang="zh-CN" altLang="en-US" sz="28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800"/>
                      <m:t>𝑓</m:t>
                    </m:r>
                    <m:d>
                      <m:dPr>
                        <m:ctrlPr>
                          <a:rPr lang="en-US" altLang="zh-CN" sz="2800"/>
                        </m:ctrlPr>
                      </m:dPr>
                      <m:e>
                        <m:r>
                          <a:rPr lang="en-US" altLang="zh-CN" sz="2800"/>
                          <m:t>𝑆</m:t>
                        </m:r>
                        <m:r>
                          <a:rPr lang="en-US" altLang="zh-CN" sz="2800"/>
                          <m:t>,</m:t>
                        </m:r>
                        <m:r>
                          <a:rPr lang="en-US" altLang="zh-CN" sz="2800"/>
                          <m:t>𝑖</m:t>
                        </m:r>
                        <m:r>
                          <a:rPr lang="en-US" altLang="zh-CN" sz="2800"/>
                          <m:t>,</m:t>
                        </m:r>
                        <m:r>
                          <a:rPr lang="en-US" altLang="zh-CN" sz="2800"/>
                          <m:t>𝑗</m:t>
                        </m:r>
                        <m:r>
                          <a:rPr lang="en-US" altLang="zh-CN" sz="2800"/>
                          <m:t>,</m:t>
                        </m:r>
                        <m:r>
                          <a:rPr lang="en-US" altLang="zh-CN" sz="2800"/>
                          <m:t>𝑘</m:t>
                        </m:r>
                        <m:r>
                          <a:rPr lang="en-US" altLang="zh-CN" sz="2800"/>
                          <m:t>,</m:t>
                        </m:r>
                        <m:r>
                          <a:rPr lang="en-US" altLang="zh-CN" sz="2800"/>
                          <m:t>𝑙</m:t>
                        </m:r>
                      </m:e>
                    </m:d>
                  </m:oMath>
                </a14:m>
                <a:r>
                  <a:rPr lang="zh-CN" altLang="en-US" sz="2800" dirty="0"/>
                  <a:t> 为当前出现了集合 </a:t>
                </a:r>
                <a14:m>
                  <m:oMath xmlns:m="http://schemas.openxmlformats.org/officeDocument/2006/math">
                    <m:r>
                      <a:rPr lang="en-US" altLang="zh-CN" sz="2800"/>
                      <m:t>𝑆</m:t>
                    </m:r>
                  </m:oMath>
                </a14:m>
                <a:r>
                  <a:rPr lang="zh-CN" altLang="en-US" sz="2800" dirty="0"/>
                  <a:t> 中的线索，从左到右的第 </a:t>
                </a:r>
                <a14:m>
                  <m:oMath xmlns:m="http://schemas.openxmlformats.org/officeDocument/2006/math">
                    <m:r>
                      <a:rPr lang="en-US" altLang="zh-CN" sz="2800"/>
                      <m:t>𝑖</m:t>
                    </m:r>
                  </m:oMath>
                </a14:m>
                <a:r>
                  <a:rPr lang="zh-CN" altLang="en-US" sz="2800" dirty="0"/>
                  <a:t> 条线索匹配到第 </a:t>
                </a:r>
                <a14:m>
                  <m:oMath xmlns:m="http://schemas.openxmlformats.org/officeDocument/2006/math">
                    <m:r>
                      <a:rPr lang="en-US" altLang="zh-CN" sz="2800"/>
                      <m:t>𝑗</m:t>
                    </m:r>
                  </m:oMath>
                </a14:m>
                <a:r>
                  <a:rPr lang="zh-CN" altLang="en-US" sz="2800" dirty="0"/>
                  <a:t> 位，从右到左的第 </a:t>
                </a:r>
                <a14:m>
                  <m:oMath xmlns:m="http://schemas.openxmlformats.org/officeDocument/2006/math">
                    <m:r>
                      <a:rPr lang="en-US" altLang="zh-CN" sz="2800"/>
                      <m:t>𝑘</m:t>
                    </m:r>
                  </m:oMath>
                </a14:m>
                <a:r>
                  <a:rPr lang="zh-CN" altLang="en-US" sz="2800" dirty="0"/>
                  <a:t> 条线索匹配到第 </a:t>
                </a:r>
                <a14:m>
                  <m:oMath xmlns:m="http://schemas.openxmlformats.org/officeDocument/2006/math">
                    <m:r>
                      <a:rPr lang="en-US" altLang="zh-CN" sz="2800"/>
                      <m:t>𝑙</m:t>
                    </m:r>
                  </m:oMath>
                </a14:m>
                <a:r>
                  <a:rPr lang="zh-CN" altLang="en-US" sz="2800" dirty="0"/>
                  <a:t> 位的答案</a:t>
                </a:r>
                <a:endParaRPr lang="en-US" altLang="zh-CN" sz="2800" dirty="0"/>
              </a:p>
              <a:p>
                <a:r>
                  <a:rPr lang="zh-CN" altLang="en-US" sz="2800" dirty="0"/>
                  <a:t>特殊地当 </a:t>
                </a:r>
                <a14:m>
                  <m:oMath xmlns:m="http://schemas.openxmlformats.org/officeDocument/2006/math">
                    <m:r>
                      <a:rPr lang="en-US" altLang="zh-CN" sz="2800"/>
                      <m:t>𝑖</m:t>
                    </m:r>
                  </m:oMath>
                </a14:m>
                <a:r>
                  <a:rPr lang="zh-CN" altLang="en-US" sz="2800" dirty="0"/>
                  <a:t> 或 </a:t>
                </a:r>
                <a14:m>
                  <m:oMath xmlns:m="http://schemas.openxmlformats.org/officeDocument/2006/math">
                    <m:r>
                      <a:rPr lang="en-US" altLang="zh-CN" sz="2800"/>
                      <m:t>𝑘</m:t>
                    </m:r>
                  </m:oMath>
                </a14:m>
                <a:r>
                  <a:rPr lang="zh-CN" altLang="en-US" sz="2800" dirty="0"/>
                  <a:t> 等于 </a:t>
                </a:r>
                <a14:m>
                  <m:oMath xmlns:m="http://schemas.openxmlformats.org/officeDocument/2006/math">
                    <m:r>
                      <a:rPr lang="en-US" altLang="zh-CN" sz="2800"/>
                      <m:t>0</m:t>
                    </m:r>
                  </m:oMath>
                </a14:m>
                <a:r>
                  <a:rPr lang="zh-CN" altLang="en-US" sz="2800" dirty="0"/>
                  <a:t> 表示当前没有这个方向的线索正在匹配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6"/>
                <a:ext cx="10572225" cy="3871555"/>
              </a:xfrm>
              <a:blipFill>
                <a:blip r:embed="rId2"/>
                <a:stretch>
                  <a:fillRect l="-1038" r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10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A812A-2E83-43F2-BF6D-69E9E487E34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LOJ #6037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 雅礼集训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2017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猜数列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6"/>
                <a:ext cx="10131425" cy="387155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r>
                  <a:rPr lang="zh-CN" altLang="en-US" sz="2800" dirty="0"/>
                  <a:t>转移的时候往一边扩展一位，或者枚举一个新的线索替换某一跟方向的线索</a:t>
                </a:r>
                <a:endParaRPr lang="en-US" altLang="zh-CN" sz="2800" dirty="0"/>
              </a:p>
              <a:p>
                <a:r>
                  <a:rPr lang="zh-CN" altLang="en-US" sz="2800" dirty="0"/>
                  <a:t>注意扩展一位的时候处理好另一个方向的变化</a:t>
                </a:r>
                <a:endParaRPr lang="en-US" altLang="zh-CN" sz="2800" dirty="0"/>
              </a:p>
              <a:p>
                <a:r>
                  <a:rPr lang="zh-CN" altLang="en-US" sz="2800" dirty="0"/>
                  <a:t>同样是边权为 </a:t>
                </a:r>
                <a14:m>
                  <m:oMath xmlns:m="http://schemas.openxmlformats.org/officeDocument/2006/math">
                    <m:r>
                      <a:rPr lang="en-US" altLang="zh-CN" sz="2800"/>
                      <m:t>0/1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的最短路</a:t>
                </a:r>
                <a:endParaRPr lang="en-US" altLang="zh-CN" sz="2800" dirty="0"/>
              </a:p>
              <a:p>
                <a:r>
                  <a:rPr lang="zh-CN" altLang="en-US" sz="28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800"/>
                      <m:t>𝑂</m:t>
                    </m:r>
                    <m:d>
                      <m:dPr>
                        <m:ctrlPr>
                          <a:rPr lang="en-US" altLang="zh-CN" sz="2800"/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/>
                            </m:ctrlPr>
                          </m:sSupPr>
                          <m:e>
                            <m:r>
                              <a:rPr lang="en-US" altLang="zh-CN" sz="2800"/>
                              <m:t>2</m:t>
                            </m:r>
                          </m:e>
                          <m:sup>
                            <m:r>
                              <a:rPr lang="en-US" altLang="zh-CN" sz="2800"/>
                              <m:t>𝑛</m:t>
                            </m:r>
                          </m:sup>
                        </m:sSup>
                        <m:r>
                          <a:rPr lang="en-US" altLang="zh-CN" sz="2800"/>
                          <m:t>×</m:t>
                        </m:r>
                        <m:sSup>
                          <m:sSupPr>
                            <m:ctrlPr>
                              <a:rPr lang="en-US" altLang="zh-CN" sz="2800"/>
                            </m:ctrlPr>
                          </m:sSupPr>
                          <m:e>
                            <m:r>
                              <a:rPr lang="en-US" altLang="zh-CN" sz="2800"/>
                              <m:t>𝑛</m:t>
                            </m:r>
                          </m:e>
                          <m:sup>
                            <m:r>
                              <a:rPr lang="en-US" altLang="zh-CN" sz="2800"/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6"/>
                <a:ext cx="10131425" cy="3871555"/>
              </a:xfrm>
              <a:blipFill>
                <a:blip r:embed="rId2"/>
                <a:stretch>
                  <a:fillRect l="-1084" r="-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4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A812A-2E83-43F2-BF6D-69E9E487E34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CF1149D Abandoning roads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ctr">
                <a:noAutofit/>
              </a:bodyPr>
              <a:lstStyle/>
              <a:p>
                <a:r>
                  <a:rPr lang="zh-CN" altLang="en-US" sz="2800" dirty="0"/>
                  <a:t>有一张无向连通图，边权只有 </a:t>
                </a:r>
                <a14:m>
                  <m:oMath xmlns:m="http://schemas.openxmlformats.org/officeDocument/2006/math">
                    <m:r>
                      <a:rPr lang="en-US" altLang="zh-CN" sz="2800"/>
                      <m:t>𝑎</m:t>
                    </m:r>
                  </m:oMath>
                </a14:m>
                <a:r>
                  <a:rPr lang="zh-CN" altLang="en-US" sz="28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2800"/>
                      <m:t>𝑏</m:t>
                    </m:r>
                  </m:oMath>
                </a14:m>
                <a:r>
                  <a:rPr lang="zh-CN" altLang="en-US" sz="2800" dirty="0"/>
                  <a:t> 两种</a:t>
                </a:r>
                <a:endParaRPr lang="en-US" altLang="zh-CN" sz="2800" dirty="0"/>
              </a:p>
              <a:p>
                <a:r>
                  <a:rPr lang="zh-CN" altLang="en-US" sz="2800" dirty="0"/>
                  <a:t>对于所有节点 </a:t>
                </a:r>
                <a14:m>
                  <m:oMath xmlns:m="http://schemas.openxmlformats.org/officeDocument/2006/math">
                    <m:r>
                      <a:rPr lang="en-US" altLang="zh-CN" sz="2800"/>
                      <m:t>𝑖</m:t>
                    </m:r>
                  </m:oMath>
                </a14:m>
                <a:r>
                  <a:rPr lang="zh-CN" altLang="en-US" sz="2800" dirty="0"/>
                  <a:t> ，分别求一棵图的最小生成树使得节点 </a:t>
                </a:r>
                <a14:m>
                  <m:oMath xmlns:m="http://schemas.openxmlformats.org/officeDocument/2006/math">
                    <m:r>
                      <a:rPr lang="en-US" altLang="zh-CN" sz="2800"/>
                      <m:t>1</m:t>
                    </m:r>
                  </m:oMath>
                </a14:m>
                <a:r>
                  <a:rPr lang="zh-CN" altLang="en-US" sz="2800" dirty="0"/>
                  <a:t> 与节点 </a:t>
                </a:r>
                <a14:m>
                  <m:oMath xmlns:m="http://schemas.openxmlformats.org/officeDocument/2006/math">
                    <m:r>
                      <a:rPr lang="en-US" altLang="zh-CN" sz="2800"/>
                      <m:t>𝑖</m:t>
                    </m:r>
                  </m:oMath>
                </a14:m>
                <a:r>
                  <a:rPr lang="zh-CN" altLang="en-US" sz="2800" dirty="0"/>
                  <a:t> 在树上的最短路最短，输出该最短路的长度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/>
                      <m:t>𝑛</m:t>
                    </m:r>
                    <m:r>
                      <a:rPr lang="en-US" altLang="zh-CN" sz="2800"/>
                      <m:t>≤70,</m:t>
                    </m:r>
                    <m:r>
                      <a:rPr lang="en-US" altLang="zh-CN" sz="2800"/>
                      <m:t>𝑚</m:t>
                    </m:r>
                    <m:r>
                      <a:rPr lang="en-US" altLang="zh-CN" sz="2800"/>
                      <m:t>≤200,1≤</m:t>
                    </m:r>
                    <m:r>
                      <a:rPr lang="en-US" altLang="zh-CN" sz="2800"/>
                      <m:t>𝑎</m:t>
                    </m:r>
                    <m:r>
                      <a:rPr lang="en-US" altLang="zh-CN" sz="2800"/>
                      <m:t>&lt;</m:t>
                    </m:r>
                    <m:r>
                      <a:rPr lang="en-US" altLang="zh-CN" sz="2800"/>
                      <m:t>𝑏</m:t>
                    </m:r>
                    <m:r>
                      <a:rPr lang="en-US" altLang="zh-CN" sz="2800"/>
                      <m:t>≤</m:t>
                    </m:r>
                    <m:sSup>
                      <m:sSupPr>
                        <m:ctrlPr>
                          <a:rPr lang="en-US" altLang="zh-CN" sz="2800"/>
                        </m:ctrlPr>
                      </m:sSupPr>
                      <m:e>
                        <m:r>
                          <a:rPr lang="en-US" altLang="zh-CN" sz="2800"/>
                          <m:t>10</m:t>
                        </m:r>
                      </m:e>
                      <m:sup>
                        <m:r>
                          <a:rPr lang="en-US" altLang="zh-CN" sz="2800"/>
                          <m:t>7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A812A-2E83-43F2-BF6D-69E9E487E34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CF1149D Abandoning roads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ctr">
                <a:noAutofit/>
              </a:bodyPr>
              <a:lstStyle/>
              <a:p>
                <a:r>
                  <a:rPr lang="zh-CN" altLang="en-US" sz="2800" dirty="0"/>
                  <a:t>我们把仅保留边权为 </a:t>
                </a:r>
                <a14:m>
                  <m:oMath xmlns:m="http://schemas.openxmlformats.org/officeDocument/2006/math">
                    <m:r>
                      <a:rPr lang="en-US" altLang="zh-CN" sz="2800"/>
                      <m:t>𝑎</m:t>
                    </m:r>
                  </m:oMath>
                </a14:m>
                <a:r>
                  <a:rPr lang="zh-CN" altLang="en-US" sz="2800" dirty="0"/>
                  <a:t> 的边的图的连通块称为块</a:t>
                </a:r>
                <a:endParaRPr lang="en-US" altLang="zh-CN" sz="2800" dirty="0"/>
              </a:p>
              <a:p>
                <a:r>
                  <a:rPr lang="zh-CN" altLang="en-US" sz="2800" dirty="0"/>
                  <a:t>最小生成树上的路径不能进入一个块再出去再进来</a:t>
                </a:r>
                <a:endParaRPr lang="en-US" altLang="zh-CN" sz="2800" dirty="0"/>
              </a:p>
              <a:p>
                <a:r>
                  <a:rPr lang="zh-CN" altLang="en-US" sz="2800" dirty="0"/>
                  <a:t>一种朴素的方法是状压每个块是否被经过</a:t>
                </a:r>
                <a:endParaRPr lang="en-US" altLang="zh-CN" sz="2800" dirty="0"/>
              </a:p>
              <a:p>
                <a:r>
                  <a:rPr lang="zh-CN" altLang="en-US" sz="2800" dirty="0"/>
                  <a:t>注意到当块特别小的时候出去再进来不会更优</a:t>
                </a:r>
                <a:endParaRPr lang="en-US" altLang="zh-CN" sz="2800" dirty="0"/>
              </a:p>
              <a:p>
                <a:r>
                  <a:rPr lang="zh-CN" altLang="en-US" sz="2800" dirty="0"/>
                  <a:t>所以只要状压大小大于</a:t>
                </a:r>
                <a:r>
                  <a:rPr lang="en-US" altLang="zh-CN" sz="2800" dirty="0"/>
                  <a:t>3</a:t>
                </a:r>
                <a:r>
                  <a:rPr lang="zh-CN" altLang="en-US" sz="2800" dirty="0"/>
                  <a:t>的块</a:t>
                </a:r>
                <a:endParaRPr lang="en-US" altLang="zh-CN" sz="2800" dirty="0"/>
              </a:p>
              <a:p>
                <a:r>
                  <a:rPr lang="zh-CN" altLang="en-US" sz="28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800"/>
                      <m:t>𝑂</m:t>
                    </m:r>
                    <m:d>
                      <m:dPr>
                        <m:ctrlPr>
                          <a:rPr lang="en-US" altLang="zh-CN" sz="2800"/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/>
                            </m:ctrlPr>
                          </m:sSupPr>
                          <m:e>
                            <m:r>
                              <a:rPr lang="en-US" altLang="zh-CN" sz="2800"/>
                              <m:t>2</m:t>
                            </m:r>
                          </m:e>
                          <m:sup>
                            <m:box>
                              <m:boxPr>
                                <m:ctrlPr>
                                  <a:rPr lang="en-US" altLang="zh-CN" sz="2800"/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sz="2800"/>
                                    </m:ctrlPr>
                                  </m:fPr>
                                  <m:num>
                                    <m:r>
                                      <a:rPr lang="en-US" altLang="zh-CN" sz="2800"/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sz="2800"/>
                                      <m:t>4</m:t>
                                    </m:r>
                                  </m:den>
                                </m:f>
                              </m:e>
                            </m:box>
                          </m:sup>
                        </m:sSup>
                        <m:r>
                          <a:rPr lang="en-US" altLang="zh-CN" sz="2800"/>
                          <m:t>×</m:t>
                        </m:r>
                        <m:r>
                          <a:rPr lang="en-US" altLang="zh-CN" sz="2800"/>
                          <m:t>𝑚</m:t>
                        </m:r>
                        <m:func>
                          <m:funcPr>
                            <m:ctrlPr>
                              <a:rPr lang="en-US" altLang="zh-CN" sz="2800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/>
                              <m:t>log</m:t>
                            </m:r>
                          </m:fName>
                          <m:e>
                            <m:r>
                              <a:rPr lang="en-US" altLang="zh-CN" sz="2800"/>
                              <m:t>𝑛</m:t>
                            </m:r>
                          </m:e>
                        </m:func>
                        <m:r>
                          <a:rPr lang="en-US" altLang="zh-CN" sz="2800"/>
                          <m:t> </m:t>
                        </m:r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4" t="-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6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4ED315-744B-4187-A667-607EB6F77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637" y="2404844"/>
            <a:ext cx="10131425" cy="2267824"/>
          </a:xfrm>
        </p:spPr>
        <p:txBody>
          <a:bodyPr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祝大家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NOI ++RP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b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b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谢谢大家！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55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A812A-2E83-43F2-BF6D-69E9E487E34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AGC024E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Sequence Growing Hard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ctr">
                <a:noAutofit/>
              </a:bodyPr>
              <a:lstStyle/>
              <a:p>
                <a:r>
                  <a:rPr lang="zh-CN" altLang="en-US" sz="2800" dirty="0"/>
                  <a:t>显然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/>
                        </m:ctrlPr>
                      </m:sSubPr>
                      <m:e>
                        <m:r>
                          <a:rPr lang="en-US" altLang="zh-CN" sz="2800"/>
                          <m:t>𝐴</m:t>
                        </m:r>
                      </m:e>
                      <m:sub>
                        <m:r>
                          <a:rPr lang="en-US" altLang="zh-CN" sz="2800"/>
                          <m:t>𝑖</m:t>
                        </m:r>
                        <m:r>
                          <a:rPr lang="en-US" altLang="zh-CN" sz="2800"/>
                          <m:t>+1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可以由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/>
                        </m:ctrlPr>
                      </m:sSubPr>
                      <m:e>
                        <m:r>
                          <a:rPr lang="en-US" altLang="zh-CN" sz="2800"/>
                          <m:t>𝐴</m:t>
                        </m:r>
                      </m:e>
                      <m:sub>
                        <m:r>
                          <a:rPr lang="en-US" altLang="zh-CN" sz="2800"/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插入一个数得到</a:t>
                </a:r>
                <a:endParaRPr lang="en-US" altLang="zh-CN" sz="2800" dirty="0"/>
              </a:p>
              <a:p>
                <a:r>
                  <a:rPr lang="zh-CN" altLang="en-US" sz="2800" dirty="0"/>
                  <a:t>影响到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/>
                        </m:ctrlPr>
                      </m:sSubPr>
                      <m:e>
                        <m:r>
                          <a:rPr lang="en-US" altLang="zh-CN" sz="2800"/>
                          <m:t>𝐴</m:t>
                        </m:r>
                      </m:e>
                      <m:sub>
                        <m:r>
                          <a:rPr lang="en-US" altLang="zh-CN" sz="2800"/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/>
                        </m:ctrlPr>
                      </m:sSubPr>
                      <m:e>
                        <m:r>
                          <a:rPr lang="en-US" altLang="zh-CN" sz="2800"/>
                          <m:t>𝐴</m:t>
                        </m:r>
                      </m:e>
                      <m:sub>
                        <m:r>
                          <a:rPr lang="en-US" altLang="zh-CN" sz="2800"/>
                          <m:t>𝑖</m:t>
                        </m:r>
                        <m:r>
                          <a:rPr lang="en-US" altLang="zh-CN" sz="2800"/>
                          <m:t>+1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的字典序比较的只有新插入的位置</a:t>
                </a:r>
                <a:endParaRPr lang="en-US" altLang="zh-CN" sz="2800" dirty="0"/>
              </a:p>
              <a:p>
                <a:r>
                  <a:rPr lang="zh-CN" altLang="en-US" sz="2800" dirty="0"/>
                  <a:t>考虑每个数从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/>
                        </m:ctrlPr>
                      </m:sSubPr>
                      <m:e>
                        <m:r>
                          <a:rPr lang="en-US" altLang="zh-CN" sz="2800"/>
                          <m:t>𝐴</m:t>
                        </m:r>
                      </m:e>
                      <m:sub>
                        <m:r>
                          <a:rPr lang="en-US" altLang="zh-CN" sz="2800"/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/>
                        </m:ctrlPr>
                      </m:sSubPr>
                      <m:e>
                        <m:r>
                          <a:rPr lang="en-US" altLang="zh-CN" sz="2800"/>
                          <m:t>𝐴</m:t>
                        </m:r>
                      </m:e>
                      <m:sub>
                        <m:r>
                          <a:rPr lang="en-US" altLang="zh-CN" sz="2800"/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的一路上都经过了什么位置</a:t>
                </a:r>
                <a:endParaRPr lang="en-US" altLang="zh-CN" sz="2800" dirty="0"/>
              </a:p>
              <a:p>
                <a:r>
                  <a:rPr lang="zh-CN" altLang="en-US" sz="2800" dirty="0"/>
                  <a:t>下面是一个例子：</a:t>
                </a:r>
                <a:endParaRPr lang="en-US" altLang="zh-CN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50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A812A-2E83-43F2-BF6D-69E9E487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AGC024E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Sequence Growing Hard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8293441" cy="3649133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r>
                  <a:rPr lang="zh-CN" altLang="en-US" sz="2800" dirty="0"/>
                  <a:t>当一个数被插入的时候，一定要比上一个数更大</a:t>
                </a:r>
                <a:endParaRPr lang="en-US" altLang="zh-CN" sz="2800" dirty="0"/>
              </a:p>
              <a:p>
                <a:r>
                  <a:rPr lang="zh-CN" altLang="en-US" sz="2800" dirty="0"/>
                  <a:t>并且上一个数在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/>
                        </m:ctrlPr>
                      </m:sSubPr>
                      <m:e>
                        <m:r>
                          <a:rPr lang="en-US" altLang="zh-CN" sz="2800"/>
                          <m:t>𝐴</m:t>
                        </m:r>
                      </m:e>
                      <m:sub>
                        <m:r>
                          <a:rPr lang="en-US" altLang="zh-CN" sz="2800"/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/>
                  <a:t> 中的位置一定在其右边</a:t>
                </a:r>
                <a:endParaRPr lang="en-US" altLang="zh-CN" sz="2800" dirty="0"/>
              </a:p>
              <a:p>
                <a:r>
                  <a:rPr lang="zh-CN" altLang="en-US" sz="2800" dirty="0"/>
                  <a:t>所以可以发现并证明，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/>
                        </m:ctrlPr>
                      </m:sSubPr>
                      <m:e>
                        <m:r>
                          <a:rPr lang="en-US" altLang="zh-CN" sz="2800"/>
                          <m:t>𝐴</m:t>
                        </m:r>
                      </m:e>
                      <m:sub>
                        <m:r>
                          <a:rPr lang="en-US" altLang="zh-CN" sz="2800"/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/>
                  <a:t> 中一个数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/>
                        </m:ctrlPr>
                      </m:sSubPr>
                      <m:e>
                        <m:r>
                          <a:rPr lang="en-US" altLang="zh-CN" sz="2800"/>
                          <m:t>𝐴</m:t>
                        </m:r>
                      </m:e>
                      <m:sub>
                        <m:r>
                          <a:rPr lang="en-US" altLang="zh-CN" sz="2800"/>
                          <m:t>𝑛</m:t>
                        </m:r>
                        <m:r>
                          <a:rPr lang="en-US" altLang="zh-CN" sz="2800"/>
                          <m:t>,</m:t>
                        </m:r>
                        <m:r>
                          <a:rPr lang="en-US" altLang="zh-CN" sz="2800"/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/>
                  <a:t> 左边第一个在其之前插入的数与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/>
                        </m:ctrlPr>
                      </m:sSubPr>
                      <m:e>
                        <m:r>
                          <a:rPr lang="en-US" altLang="zh-CN" sz="2800"/>
                          <m:t>𝐴</m:t>
                        </m:r>
                      </m:e>
                      <m:sub>
                        <m:r>
                          <a:rPr lang="en-US" altLang="zh-CN" sz="2800"/>
                          <m:t>𝑛</m:t>
                        </m:r>
                        <m:r>
                          <a:rPr lang="en-US" altLang="zh-CN" sz="2800"/>
                          <m:t>,</m:t>
                        </m:r>
                        <m:r>
                          <a:rPr lang="en-US" altLang="zh-CN" sz="2800"/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/>
                  <a:t> 之间的所有数都比这个数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/>
                        </m:ctrlPr>
                      </m:sSubPr>
                      <m:e>
                        <m:r>
                          <a:rPr lang="en-US" altLang="zh-CN" sz="2800"/>
                          <m:t>𝐴</m:t>
                        </m:r>
                      </m:e>
                      <m:sub>
                        <m:r>
                          <a:rPr lang="en-US" altLang="zh-CN" sz="2800"/>
                          <m:t>𝑛</m:t>
                        </m:r>
                        <m:r>
                          <a:rPr lang="en-US" altLang="zh-CN" sz="2800"/>
                          <m:t>,</m:t>
                        </m:r>
                        <m:r>
                          <a:rPr lang="en-US" altLang="zh-CN" sz="2800"/>
                          <m:t>𝑖</m:t>
                        </m:r>
                      </m:sub>
                    </m:sSub>
                    <m:r>
                      <a:rPr lang="en-US" altLang="zh-CN" sz="2800"/>
                      <m:t> </m:t>
                    </m:r>
                  </m:oMath>
                </a14:m>
                <a:r>
                  <a:rPr lang="zh-CN" altLang="en-US" sz="2800" dirty="0"/>
                  <a:t>大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8293441" cy="3649133"/>
              </a:xfrm>
              <a:blipFill>
                <a:blip r:embed="rId2"/>
                <a:stretch>
                  <a:fillRect l="-1324" r="-1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C5935CA-4C48-4F29-83F5-0F637AD949BA}"/>
              </a:ext>
            </a:extLst>
          </p:cNvPr>
          <p:cNvSpPr txBox="1"/>
          <p:nvPr/>
        </p:nvSpPr>
        <p:spPr>
          <a:xfrm>
            <a:off x="9462177" y="2411419"/>
            <a:ext cx="16866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4</a:t>
            </a:r>
          </a:p>
          <a:p>
            <a:r>
              <a:rPr lang="en-US" altLang="zh-CN" sz="2400" dirty="0"/>
              <a:t>6 4</a:t>
            </a:r>
          </a:p>
          <a:p>
            <a:r>
              <a:rPr lang="en-US" altLang="zh-CN" sz="2400" dirty="0"/>
              <a:t>6 8 4</a:t>
            </a:r>
          </a:p>
          <a:p>
            <a:r>
              <a:rPr lang="en-US" altLang="zh-CN" sz="2400" dirty="0"/>
              <a:t>6 8 4 4</a:t>
            </a:r>
          </a:p>
          <a:p>
            <a:r>
              <a:rPr lang="en-US" altLang="zh-CN" sz="2400" dirty="0"/>
              <a:t>6 8 6 4 4</a:t>
            </a:r>
          </a:p>
          <a:p>
            <a:r>
              <a:rPr lang="en-US" altLang="zh-CN" sz="2400" dirty="0"/>
              <a:t>6 9 8 6 4 4</a:t>
            </a:r>
          </a:p>
          <a:p>
            <a:r>
              <a:rPr lang="en-US" altLang="zh-CN" sz="2400" dirty="0"/>
              <a:t>6 9 8 6 4 5 4</a:t>
            </a:r>
            <a:endParaRPr lang="zh-CN" altLang="en-US" sz="2400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2FE14843-3456-47F1-81CC-2DBEAA991813}"/>
              </a:ext>
            </a:extLst>
          </p:cNvPr>
          <p:cNvSpPr/>
          <p:nvPr/>
        </p:nvSpPr>
        <p:spPr>
          <a:xfrm>
            <a:off x="9613179" y="2621144"/>
            <a:ext cx="922789" cy="2239860"/>
          </a:xfrm>
          <a:custGeom>
            <a:avLst/>
            <a:gdLst>
              <a:gd name="connsiteX0" fmla="*/ 0 w 922789"/>
              <a:gd name="connsiteY0" fmla="*/ 0 h 2239860"/>
              <a:gd name="connsiteX1" fmla="*/ 486561 w 922789"/>
              <a:gd name="connsiteY1" fmla="*/ 746620 h 2239860"/>
              <a:gd name="connsiteX2" fmla="*/ 478172 w 922789"/>
              <a:gd name="connsiteY2" fmla="*/ 1115736 h 2239860"/>
              <a:gd name="connsiteX3" fmla="*/ 906011 w 922789"/>
              <a:gd name="connsiteY3" fmla="*/ 1828800 h 2239860"/>
              <a:gd name="connsiteX4" fmla="*/ 922789 w 922789"/>
              <a:gd name="connsiteY4" fmla="*/ 2231471 h 2239860"/>
              <a:gd name="connsiteX5" fmla="*/ 922789 w 922789"/>
              <a:gd name="connsiteY5" fmla="*/ 2239860 h 223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789" h="2239860">
                <a:moveTo>
                  <a:pt x="0" y="0"/>
                </a:moveTo>
                <a:lnTo>
                  <a:pt x="486561" y="746620"/>
                </a:lnTo>
                <a:lnTo>
                  <a:pt x="478172" y="1115736"/>
                </a:lnTo>
                <a:lnTo>
                  <a:pt x="906011" y="1828800"/>
                </a:lnTo>
                <a:lnTo>
                  <a:pt x="922789" y="2231471"/>
                </a:lnTo>
                <a:lnTo>
                  <a:pt x="922789" y="2239860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20E8A272-7805-403D-8912-AAC2BBD7D0E1}"/>
              </a:ext>
            </a:extLst>
          </p:cNvPr>
          <p:cNvSpPr/>
          <p:nvPr/>
        </p:nvSpPr>
        <p:spPr>
          <a:xfrm>
            <a:off x="9629957" y="3007037"/>
            <a:ext cx="0" cy="1828800"/>
          </a:xfrm>
          <a:custGeom>
            <a:avLst/>
            <a:gdLst>
              <a:gd name="connsiteX0" fmla="*/ 0 w 0"/>
              <a:gd name="connsiteY0" fmla="*/ 0 h 1828800"/>
              <a:gd name="connsiteX1" fmla="*/ 0 w 0"/>
              <a:gd name="connsiteY1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28800">
                <a:moveTo>
                  <a:pt x="0" y="0"/>
                </a:moveTo>
                <a:lnTo>
                  <a:pt x="0" y="1828800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3499E6A5-7F2D-46DD-9E33-59AC81B4FE19}"/>
              </a:ext>
            </a:extLst>
          </p:cNvPr>
          <p:cNvSpPr/>
          <p:nvPr/>
        </p:nvSpPr>
        <p:spPr>
          <a:xfrm>
            <a:off x="10309465" y="3745269"/>
            <a:ext cx="679508" cy="1098957"/>
          </a:xfrm>
          <a:custGeom>
            <a:avLst/>
            <a:gdLst>
              <a:gd name="connsiteX0" fmla="*/ 0 w 679508"/>
              <a:gd name="connsiteY0" fmla="*/ 0 h 1098957"/>
              <a:gd name="connsiteX1" fmla="*/ 679508 w 679508"/>
              <a:gd name="connsiteY1" fmla="*/ 1098957 h 109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9508" h="1098957">
                <a:moveTo>
                  <a:pt x="0" y="0"/>
                </a:moveTo>
                <a:lnTo>
                  <a:pt x="679508" y="1098957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689AD413-0ED2-4052-9A2C-5C82ACC9893B}"/>
              </a:ext>
            </a:extLst>
          </p:cNvPr>
          <p:cNvSpPr/>
          <p:nvPr/>
        </p:nvSpPr>
        <p:spPr>
          <a:xfrm>
            <a:off x="9848070" y="3367764"/>
            <a:ext cx="243281" cy="1476462"/>
          </a:xfrm>
          <a:custGeom>
            <a:avLst/>
            <a:gdLst>
              <a:gd name="connsiteX0" fmla="*/ 0 w 243281"/>
              <a:gd name="connsiteY0" fmla="*/ 0 h 1476462"/>
              <a:gd name="connsiteX1" fmla="*/ 8389 w 243281"/>
              <a:gd name="connsiteY1" fmla="*/ 721453 h 1476462"/>
              <a:gd name="connsiteX2" fmla="*/ 243281 w 243281"/>
              <a:gd name="connsiteY2" fmla="*/ 1107347 h 1476462"/>
              <a:gd name="connsiteX3" fmla="*/ 234892 w 243281"/>
              <a:gd name="connsiteY3" fmla="*/ 1476462 h 14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281" h="1476462">
                <a:moveTo>
                  <a:pt x="0" y="0"/>
                </a:moveTo>
                <a:cubicBezTo>
                  <a:pt x="2796" y="240484"/>
                  <a:pt x="5593" y="480969"/>
                  <a:pt x="8389" y="721453"/>
                </a:cubicBezTo>
                <a:lnTo>
                  <a:pt x="243281" y="1107347"/>
                </a:lnTo>
                <a:lnTo>
                  <a:pt x="234892" y="1476462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C4AC2F83-1CAD-4A42-A35E-23933F52A44B}"/>
              </a:ext>
            </a:extLst>
          </p:cNvPr>
          <p:cNvSpPr/>
          <p:nvPr/>
        </p:nvSpPr>
        <p:spPr>
          <a:xfrm>
            <a:off x="9839681" y="4458333"/>
            <a:ext cx="16778" cy="419449"/>
          </a:xfrm>
          <a:custGeom>
            <a:avLst/>
            <a:gdLst>
              <a:gd name="connsiteX0" fmla="*/ 16778 w 16778"/>
              <a:gd name="connsiteY0" fmla="*/ 0 h 419449"/>
              <a:gd name="connsiteX1" fmla="*/ 0 w 16778"/>
              <a:gd name="connsiteY1" fmla="*/ 419449 h 41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778" h="419449">
                <a:moveTo>
                  <a:pt x="16778" y="0"/>
                </a:moveTo>
                <a:lnTo>
                  <a:pt x="0" y="419449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A54F78C1-9443-4E09-8505-655177115494}"/>
              </a:ext>
            </a:extLst>
          </p:cNvPr>
          <p:cNvSpPr/>
          <p:nvPr/>
        </p:nvSpPr>
        <p:spPr>
          <a:xfrm>
            <a:off x="10091351" y="4089217"/>
            <a:ext cx="243281" cy="763398"/>
          </a:xfrm>
          <a:custGeom>
            <a:avLst/>
            <a:gdLst>
              <a:gd name="connsiteX0" fmla="*/ 0 w 243281"/>
              <a:gd name="connsiteY0" fmla="*/ 0 h 763398"/>
              <a:gd name="connsiteX1" fmla="*/ 243281 w 243281"/>
              <a:gd name="connsiteY1" fmla="*/ 402672 h 763398"/>
              <a:gd name="connsiteX2" fmla="*/ 226503 w 243281"/>
              <a:gd name="connsiteY2" fmla="*/ 763398 h 76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81" h="763398">
                <a:moveTo>
                  <a:pt x="0" y="0"/>
                </a:moveTo>
                <a:lnTo>
                  <a:pt x="243281" y="402672"/>
                </a:lnTo>
                <a:lnTo>
                  <a:pt x="226503" y="763398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74FE13DA-433B-4FAE-AF82-A673D69C5579}"/>
              </a:ext>
            </a:extLst>
          </p:cNvPr>
          <p:cNvSpPr/>
          <p:nvPr/>
        </p:nvSpPr>
        <p:spPr>
          <a:xfrm>
            <a:off x="10728914" y="4735170"/>
            <a:ext cx="0" cy="184557"/>
          </a:xfrm>
          <a:custGeom>
            <a:avLst/>
            <a:gdLst>
              <a:gd name="connsiteX0" fmla="*/ 0 w 0"/>
              <a:gd name="connsiteY0" fmla="*/ 0 h 184557"/>
              <a:gd name="connsiteX1" fmla="*/ 0 w 0"/>
              <a:gd name="connsiteY1" fmla="*/ 184557 h 184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4557">
                <a:moveTo>
                  <a:pt x="0" y="0"/>
                </a:moveTo>
                <a:lnTo>
                  <a:pt x="0" y="184557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3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A812A-2E83-43F2-BF6D-69E9E487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AGC024E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Sequence Growing Hard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8293441" cy="3649133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r>
                  <a:rPr lang="zh-CN" altLang="en-US" sz="2800" dirty="0"/>
                  <a:t>于是可以设计状态 </a:t>
                </a:r>
                <a14:m>
                  <m:oMath xmlns:m="http://schemas.openxmlformats.org/officeDocument/2006/math">
                    <m:r>
                      <a:rPr lang="en-US" altLang="zh-CN" sz="2800"/>
                      <m:t>𝑓</m:t>
                    </m:r>
                    <m:d>
                      <m:dPr>
                        <m:ctrlPr>
                          <a:rPr lang="en-US" altLang="zh-CN" sz="2800"/>
                        </m:ctrlPr>
                      </m:dPr>
                      <m:e>
                        <m:r>
                          <a:rPr lang="en-US" altLang="zh-CN" sz="2800"/>
                          <m:t>𝑖</m:t>
                        </m:r>
                        <m:r>
                          <a:rPr lang="en-US" altLang="zh-CN" sz="2800"/>
                          <m:t>,</m:t>
                        </m:r>
                        <m:r>
                          <a:rPr lang="en-US" altLang="zh-CN" sz="2800"/>
                          <m:t>𝑗</m:t>
                        </m:r>
                      </m:e>
                    </m:d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800"/>
                      <m:t>𝑛</m:t>
                    </m:r>
                    <m:r>
                      <a:rPr lang="en-US" altLang="zh-CN" sz="2800"/>
                      <m:t>=</m:t>
                    </m:r>
                    <m:r>
                      <a:rPr lang="en-US" altLang="zh-CN" sz="2800"/>
                      <m:t>𝑖</m:t>
                    </m:r>
                    <m:r>
                      <a:rPr lang="en-US" altLang="zh-CN" sz="2800"/>
                      <m:t>,</m:t>
                    </m:r>
                    <m:r>
                      <a:rPr lang="en-US" altLang="zh-CN" sz="2800"/>
                      <m:t>𝑘</m:t>
                    </m:r>
                    <m:r>
                      <a:rPr lang="en-US" altLang="zh-CN" sz="2800"/>
                      <m:t>=</m:t>
                    </m:r>
                    <m:r>
                      <a:rPr lang="en-US" altLang="zh-CN" sz="2800"/>
                      <m:t>𝑗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时的答案，枚举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/>
                        </m:ctrlPr>
                      </m:sSubPr>
                      <m:e>
                        <m:r>
                          <a:rPr lang="en-US" altLang="zh-CN" sz="2800"/>
                          <m:t>𝐴</m:t>
                        </m:r>
                      </m:e>
                      <m:sub>
                        <m:r>
                          <a:rPr lang="en-US" altLang="zh-CN" sz="2800"/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/>
                        </m:ctrlPr>
                      </m:sSubPr>
                      <m:e>
                        <m:r>
                          <a:rPr lang="en-US" altLang="zh-CN" sz="2800"/>
                          <m:t>𝐴</m:t>
                        </m:r>
                      </m:e>
                      <m:sub>
                        <m:r>
                          <a:rPr lang="en-US" altLang="zh-CN" sz="2800"/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中出现的位置和值转移</a:t>
                </a:r>
                <a:endParaRPr lang="en-US" altLang="zh-CN" sz="2800" dirty="0"/>
              </a:p>
              <a:p>
                <a:r>
                  <a:rPr lang="zh-CN" altLang="en-US" sz="2800" dirty="0"/>
                  <a:t>用前缀和优化即可优化到 </a:t>
                </a:r>
                <a14:m>
                  <m:oMath xmlns:m="http://schemas.openxmlformats.org/officeDocument/2006/math">
                    <m:r>
                      <a:rPr lang="en-US" altLang="zh-CN" sz="2800"/>
                      <m:t>𝑂</m:t>
                    </m:r>
                    <m:d>
                      <m:dPr>
                        <m:ctrlPr>
                          <a:rPr lang="en-US" altLang="zh-CN" sz="2800"/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/>
                            </m:ctrlPr>
                          </m:sSupPr>
                          <m:e>
                            <m:r>
                              <a:rPr lang="en-US" altLang="zh-CN" sz="2800"/>
                              <m:t>𝑛</m:t>
                            </m:r>
                          </m:e>
                          <m:sup>
                            <m:r>
                              <a:rPr lang="en-US" altLang="zh-CN" sz="2800"/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8293441" cy="3649133"/>
              </a:xfrm>
              <a:blipFill>
                <a:blip r:embed="rId2"/>
                <a:stretch>
                  <a:fillRect l="-1324" r="-5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60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A812A-2E83-43F2-BF6D-69E9E487E34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AGC028D chords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ctr">
                <a:noAutofit/>
              </a:bodyPr>
              <a:lstStyle/>
              <a:p>
                <a:r>
                  <a:rPr lang="zh-CN" altLang="en-US" sz="2800" dirty="0"/>
                  <a:t>圆上有 </a:t>
                </a:r>
                <a14:m>
                  <m:oMath xmlns:m="http://schemas.openxmlformats.org/officeDocument/2006/math">
                    <m:r>
                      <a:rPr lang="en-US" altLang="zh-CN" sz="2800"/>
                      <m:t>2</m:t>
                    </m:r>
                    <m:r>
                      <a:rPr lang="en-US" altLang="zh-CN" sz="2800"/>
                      <m:t>𝑛</m:t>
                    </m:r>
                  </m:oMath>
                </a14:m>
                <a:r>
                  <a:rPr lang="zh-CN" altLang="en-US" sz="2800" dirty="0"/>
                  <a:t> 个等分点按顺序编号为 </a:t>
                </a:r>
                <a14:m>
                  <m:oMath xmlns:m="http://schemas.openxmlformats.org/officeDocument/2006/math">
                    <m:r>
                      <a:rPr lang="en-US" altLang="zh-CN" sz="2800"/>
                      <m:t>1∼2</m:t>
                    </m:r>
                    <m:r>
                      <a:rPr lang="en-US" altLang="zh-CN" sz="2800"/>
                      <m:t>𝑛</m:t>
                    </m:r>
                  </m:oMath>
                </a14:m>
                <a:r>
                  <a:rPr lang="zh-CN" altLang="en-US" sz="2800" dirty="0"/>
                  <a:t>，需要两两配对，其中 </a:t>
                </a:r>
                <a14:m>
                  <m:oMath xmlns:m="http://schemas.openxmlformats.org/officeDocument/2006/math">
                    <m:r>
                      <a:rPr lang="en-US" altLang="zh-CN" sz="2800"/>
                      <m:t>𝑘</m:t>
                    </m:r>
                  </m:oMath>
                </a14:m>
                <a:r>
                  <a:rPr lang="zh-CN" altLang="en-US" sz="2800" dirty="0"/>
                  <a:t> 对已经配好。</a:t>
                </a:r>
                <a:endParaRPr lang="en-US" altLang="zh-CN" sz="2800" dirty="0"/>
              </a:p>
              <a:p>
                <a:r>
                  <a:rPr lang="zh-CN" altLang="en-US" sz="2800" dirty="0"/>
                  <a:t>现在按照如下方式定义一个配对方案的权值：</a:t>
                </a:r>
                <a:endParaRPr lang="en-US" altLang="zh-CN" sz="2800" dirty="0"/>
              </a:p>
              <a:p>
                <a:pPr lvl="1"/>
                <a:r>
                  <a:rPr lang="zh-CN" altLang="en-US" sz="2600" dirty="0">
                    <a:latin typeface="Cambria Math" panose="02040503050406030204" pitchFamily="18" charset="0"/>
                  </a:rPr>
                  <a:t>把 </a:t>
                </a:r>
                <a14:m>
                  <m:oMath xmlns:m="http://schemas.openxmlformats.org/officeDocument/2006/math">
                    <m:r>
                      <a:rPr lang="en-US" altLang="zh-CN" sz="26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600" dirty="0">
                    <a:latin typeface="Cambria Math" panose="02040503050406030204" pitchFamily="18" charset="0"/>
                  </a:rPr>
                  <a:t> 对配对的点连接形成 </a:t>
                </a:r>
                <a14:m>
                  <m:oMath xmlns:m="http://schemas.openxmlformats.org/officeDocument/2006/math">
                    <m:r>
                      <a:rPr lang="en-US" altLang="zh-CN" sz="26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600" dirty="0">
                    <a:latin typeface="Cambria Math" panose="02040503050406030204" pitchFamily="18" charset="0"/>
                  </a:rPr>
                  <a:t> 条弦，然后把每条弦看作图上的一个节点</a:t>
                </a:r>
                <a:endParaRPr lang="en-US" altLang="zh-CN" sz="260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sz="2600" dirty="0">
                    <a:latin typeface="Cambria Math" panose="02040503050406030204" pitchFamily="18" charset="0"/>
                  </a:rPr>
                  <a:t>两个节点之间有连边当且仅当两个节点对应的两条弦相交</a:t>
                </a:r>
                <a:endParaRPr lang="en-US" altLang="zh-CN" sz="260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sz="2600" dirty="0">
                    <a:latin typeface="Cambria Math" panose="02040503050406030204" pitchFamily="18" charset="0"/>
                  </a:rPr>
                  <a:t>配对方案的权值即为图的连通块数量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4" b="-1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11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A812A-2E83-43F2-BF6D-69E9E487E34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AGC028D chords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ctr">
                <a:noAutofit/>
              </a:bodyPr>
              <a:lstStyle/>
              <a:p>
                <a:r>
                  <a:rPr lang="zh-CN" altLang="en-US" sz="2800" dirty="0"/>
                  <a:t>求把剩下所有点配对的所有方案的权值和，对大质数取模输出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/>
                      <m:t>𝑛</m:t>
                    </m:r>
                    <m:r>
                      <a:rPr lang="en-US" altLang="zh-CN" sz="2800"/>
                      <m:t>,</m:t>
                    </m:r>
                    <m:r>
                      <a:rPr lang="en-US" altLang="zh-CN" sz="2800"/>
                      <m:t>𝑘</m:t>
                    </m:r>
                    <m:r>
                      <a:rPr lang="en-US" altLang="zh-CN" sz="2800"/>
                      <m:t>≤300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4" r="-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18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A812A-2E83-43F2-BF6D-69E9E487E34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AGC028D chords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789507" cy="3649133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r>
                  <a:rPr lang="zh-CN" altLang="en-US" sz="2800" dirty="0"/>
                  <a:t>考虑破环为链，两条弦相交当且仅当两条弦覆盖的区间相交且没有包含关系</a:t>
                </a:r>
                <a:endParaRPr lang="en-US" altLang="zh-CN" sz="2800" dirty="0"/>
              </a:p>
              <a:p>
                <a:r>
                  <a:rPr lang="zh-CN" altLang="en-US" sz="2800" dirty="0"/>
                  <a:t>考虑枚举连通块中编号最小与最大的两个点 </a:t>
                </a:r>
                <a14:m>
                  <m:oMath xmlns:m="http://schemas.openxmlformats.org/officeDocument/2006/math">
                    <m:r>
                      <a:rPr lang="en-US" altLang="zh-CN" sz="2800"/>
                      <m:t>𝑖</m:t>
                    </m:r>
                    <m:r>
                      <a:rPr lang="en-US" altLang="zh-CN" sz="2800"/>
                      <m:t>,</m:t>
                    </m:r>
                    <m:r>
                      <a:rPr lang="en-US" altLang="zh-CN" sz="2800"/>
                      <m:t>𝑗</m:t>
                    </m:r>
                  </m:oMath>
                </a14:m>
                <a:r>
                  <a:rPr lang="zh-CN" altLang="en-US" sz="2800" dirty="0"/>
                  <a:t> ，统计在多少种不同方案中存在这样的连通块，记为 </a:t>
                </a:r>
                <a14:m>
                  <m:oMath xmlns:m="http://schemas.openxmlformats.org/officeDocument/2006/math">
                    <m:r>
                      <a:rPr lang="en-US" altLang="zh-CN" sz="2800"/>
                      <m:t>𝑓</m:t>
                    </m:r>
                    <m:d>
                      <m:dPr>
                        <m:ctrlPr>
                          <a:rPr lang="en-US" altLang="zh-CN" sz="2800"/>
                        </m:ctrlPr>
                      </m:dPr>
                      <m:e>
                        <m:r>
                          <a:rPr lang="en-US" altLang="zh-CN" sz="2800"/>
                          <m:t>𝑖</m:t>
                        </m:r>
                        <m:r>
                          <a:rPr lang="en-US" altLang="zh-CN" sz="2800"/>
                          <m:t>,</m:t>
                        </m:r>
                        <m:r>
                          <a:rPr lang="en-US" altLang="zh-CN" sz="2800"/>
                          <m:t>𝑗</m:t>
                        </m:r>
                      </m:e>
                    </m:d>
                  </m:oMath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789507" cy="3649133"/>
              </a:xfrm>
              <a:blipFill>
                <a:blip r:embed="rId2"/>
                <a:stretch>
                  <a:fillRect l="-1018" r="-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6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A812A-2E83-43F2-BF6D-69E9E487E34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AGC028D chords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789507" cy="3649133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r>
                  <a:rPr lang="zh-CN" altLang="en-US" sz="2800" dirty="0"/>
                  <a:t>根据拓扑学知识，一定不存在一对匹配的点，其中一个编号在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/>
                        </m:ctrlPr>
                      </m:dPr>
                      <m:e>
                        <m:r>
                          <a:rPr lang="en-US" altLang="zh-CN" sz="2800"/>
                          <m:t>𝑖</m:t>
                        </m:r>
                        <m:r>
                          <a:rPr lang="en-US" altLang="zh-CN" sz="2800"/>
                          <m:t>,</m:t>
                        </m:r>
                        <m:r>
                          <a:rPr lang="en-US" altLang="zh-CN" sz="2800"/>
                          <m:t>𝑗</m:t>
                        </m:r>
                      </m:e>
                    </m:d>
                  </m:oMath>
                </a14:m>
                <a:r>
                  <a:rPr lang="zh-CN" altLang="en-US" sz="2800" dirty="0"/>
                  <a:t> 内，另一个在其之外</a:t>
                </a:r>
                <a:endParaRPr lang="en-US" altLang="zh-CN" sz="2800" dirty="0"/>
              </a:p>
              <a:p>
                <a:r>
                  <a:rPr lang="zh-CN" altLang="en-US" sz="2800" dirty="0"/>
                  <a:t>或者说 ，两个连通块的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/>
                        </m:ctrlPr>
                      </m:dPr>
                      <m:e>
                        <m:r>
                          <a:rPr lang="en-US" altLang="zh-CN" sz="2800"/>
                          <m:t>𝑖</m:t>
                        </m:r>
                        <m:r>
                          <a:rPr lang="en-US" altLang="zh-CN" sz="2800"/>
                          <m:t>,</m:t>
                        </m:r>
                        <m:r>
                          <a:rPr lang="en-US" altLang="zh-CN" sz="2800"/>
                          <m:t>𝑗</m:t>
                        </m:r>
                      </m:e>
                    </m:d>
                  </m:oMath>
                </a14:m>
                <a:r>
                  <a:rPr lang="zh-CN" altLang="en-US" sz="2800" dirty="0"/>
                  <a:t> 要么不交，要么一个包含于另一个 </a:t>
                </a:r>
                <a:endParaRPr lang="en-US" altLang="zh-CN" sz="2800" dirty="0"/>
              </a:p>
              <a:p>
                <a:r>
                  <a:rPr lang="zh-CN" altLang="en-US" sz="2800" dirty="0"/>
                  <a:t>那么在计数的时候，若存在一条不满足条件的边，则 </a:t>
                </a:r>
                <a14:m>
                  <m:oMath xmlns:m="http://schemas.openxmlformats.org/officeDocument/2006/math">
                    <m:r>
                      <a:rPr lang="en-US" altLang="zh-CN" sz="2800"/>
                      <m:t>𝑓</m:t>
                    </m:r>
                    <m:d>
                      <m:dPr>
                        <m:ctrlPr>
                          <a:rPr lang="en-US" altLang="zh-CN" sz="2800"/>
                        </m:ctrlPr>
                      </m:dPr>
                      <m:e>
                        <m:r>
                          <a:rPr lang="en-US" altLang="zh-CN" sz="2800"/>
                          <m:t>𝑖</m:t>
                        </m:r>
                        <m:r>
                          <a:rPr lang="en-US" altLang="zh-CN" sz="2800"/>
                          <m:t>,</m:t>
                        </m:r>
                        <m:r>
                          <a:rPr lang="en-US" altLang="zh-CN" sz="2800"/>
                          <m:t>𝑗</m:t>
                        </m:r>
                      </m:e>
                    </m:d>
                    <m:r>
                      <a:rPr lang="en-US" altLang="zh-CN" sz="2800"/>
                      <m:t>=0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82C78-4643-4938-BE24-222959314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789507" cy="3649133"/>
              </a:xfrm>
              <a:blipFill>
                <a:blip r:embed="rId2"/>
                <a:stretch>
                  <a:fillRect l="-1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58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8773</TotalTime>
  <Words>1794</Words>
  <Application>Microsoft Office PowerPoint</Application>
  <PresentationFormat>宽屏</PresentationFormat>
  <Paragraphs>138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Microsoft YaHei UI</vt:lpstr>
      <vt:lpstr>华文细黑</vt:lpstr>
      <vt:lpstr>Arial</vt:lpstr>
      <vt:lpstr>Calibri</vt:lpstr>
      <vt:lpstr>Calibri Light</vt:lpstr>
      <vt:lpstr>Cambria Math</vt:lpstr>
      <vt:lpstr>天体</vt:lpstr>
      <vt:lpstr>动态规划杂题选讲</vt:lpstr>
      <vt:lpstr>AGC024E Sequence Growing Hard</vt:lpstr>
      <vt:lpstr>AGC024E Sequence Growing Hard</vt:lpstr>
      <vt:lpstr>AGC024E Sequence Growing Hard</vt:lpstr>
      <vt:lpstr>AGC024E Sequence Growing Hard</vt:lpstr>
      <vt:lpstr>AGC028D chords</vt:lpstr>
      <vt:lpstr>AGC028D chords</vt:lpstr>
      <vt:lpstr>AGC028D chords</vt:lpstr>
      <vt:lpstr>AGC028D chords</vt:lpstr>
      <vt:lpstr>AGC028D chords</vt:lpstr>
      <vt:lpstr>CEOI2016 kangaroo</vt:lpstr>
      <vt:lpstr>CEOI2016 kangaroo</vt:lpstr>
      <vt:lpstr>清华集训2017 某位歌姬的故事</vt:lpstr>
      <vt:lpstr>清华集训2017 某位歌姬的故事</vt:lpstr>
      <vt:lpstr>Balticoi2013 vim</vt:lpstr>
      <vt:lpstr>Balticoi2013 vim</vt:lpstr>
      <vt:lpstr>Balticoi2013 vim</vt:lpstr>
      <vt:lpstr>LOJ #6037 雅礼集训2017 猜数列</vt:lpstr>
      <vt:lpstr>LOJ #6037 雅礼集训2017 猜数列</vt:lpstr>
      <vt:lpstr>LOJ #6037 雅礼集训2017 猜数列</vt:lpstr>
      <vt:lpstr>LOJ #6037 雅礼集训2017 猜数列</vt:lpstr>
      <vt:lpstr>LOJ #6037 雅礼集训2017 猜数列</vt:lpstr>
      <vt:lpstr>LOJ #6037 雅礼集训2017 猜数列</vt:lpstr>
      <vt:lpstr>LOJ #6037 雅礼集训2017 猜数列</vt:lpstr>
      <vt:lpstr>CF1149D Abandoning roads</vt:lpstr>
      <vt:lpstr>CF1149D Abandoning roads</vt:lpstr>
      <vt:lpstr>祝大家 NOI ++RP ！  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Eliminate Space</dc:creator>
  <cp:lastModifiedBy>Eliminate Space</cp:lastModifiedBy>
  <cp:revision>78</cp:revision>
  <dcterms:created xsi:type="dcterms:W3CDTF">2019-06-16T03:41:51Z</dcterms:created>
  <dcterms:modified xsi:type="dcterms:W3CDTF">2019-06-29T03:46:16Z</dcterms:modified>
</cp:coreProperties>
</file>