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0" r:id="rId2"/>
    <p:sldId id="258" r:id="rId3"/>
    <p:sldId id="259" r:id="rId4"/>
    <p:sldId id="261" r:id="rId5"/>
    <p:sldId id="293" r:id="rId6"/>
    <p:sldId id="260" r:id="rId7"/>
    <p:sldId id="294" r:id="rId8"/>
    <p:sldId id="262" r:id="rId9"/>
    <p:sldId id="263" r:id="rId10"/>
    <p:sldId id="295" r:id="rId11"/>
    <p:sldId id="264" r:id="rId12"/>
    <p:sldId id="296" r:id="rId13"/>
    <p:sldId id="297" r:id="rId14"/>
    <p:sldId id="269" r:id="rId15"/>
    <p:sldId id="265" r:id="rId16"/>
    <p:sldId id="298" r:id="rId17"/>
    <p:sldId id="266" r:id="rId18"/>
    <p:sldId id="299" r:id="rId19"/>
    <p:sldId id="268" r:id="rId20"/>
    <p:sldId id="271" r:id="rId21"/>
    <p:sldId id="272" r:id="rId22"/>
    <p:sldId id="273" r:id="rId23"/>
    <p:sldId id="274" r:id="rId24"/>
    <p:sldId id="275" r:id="rId25"/>
    <p:sldId id="300" r:id="rId26"/>
    <p:sldId id="276" r:id="rId27"/>
    <p:sldId id="301" r:id="rId28"/>
    <p:sldId id="277" r:id="rId29"/>
    <p:sldId id="278" r:id="rId30"/>
    <p:sldId id="302" r:id="rId31"/>
    <p:sldId id="280" r:id="rId32"/>
    <p:sldId id="281" r:id="rId33"/>
    <p:sldId id="282" r:id="rId34"/>
    <p:sldId id="283" r:id="rId35"/>
    <p:sldId id="284" r:id="rId36"/>
    <p:sldId id="285" r:id="rId37"/>
    <p:sldId id="303" r:id="rId38"/>
    <p:sldId id="286" r:id="rId39"/>
    <p:sldId id="287" r:id="rId40"/>
    <p:sldId id="288" r:id="rId41"/>
    <p:sldId id="305" r:id="rId42"/>
    <p:sldId id="289" r:id="rId43"/>
    <p:sldId id="290" r:id="rId44"/>
    <p:sldId id="304" r:id="rId45"/>
    <p:sldId id="306" r:id="rId46"/>
    <p:sldId id="292" r:id="rId47"/>
    <p:sldId id="307"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7/7/2019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6E6960-A418-472B-BEE4-3AE4FD757868}"/>
              </a:ext>
            </a:extLst>
          </p:cNvPr>
          <p:cNvSpPr>
            <a:spLocks noGrp="1"/>
          </p:cNvSpPr>
          <p:nvPr>
            <p:ph type="ctrTitle"/>
          </p:nvPr>
        </p:nvSpPr>
        <p:spPr/>
        <p:txBody>
          <a:bodyPr/>
          <a:lstStyle/>
          <a:p>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宝藏</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解题报告</a:t>
            </a:r>
          </a:p>
        </p:txBody>
      </p:sp>
      <p:sp>
        <p:nvSpPr>
          <p:cNvPr id="3" name="副标题 2">
            <a:extLst>
              <a:ext uri="{FF2B5EF4-FFF2-40B4-BE49-F238E27FC236}">
                <a16:creationId xmlns:a16="http://schemas.microsoft.com/office/drawing/2014/main" id="{BD1F3BCD-B206-49C6-ABAF-4CF664A05D61}"/>
              </a:ext>
            </a:extLst>
          </p:cNvPr>
          <p:cNvSpPr>
            <a:spLocks noGrp="1"/>
          </p:cNvSpPr>
          <p:nvPr>
            <p:ph type="subTitle" idx="1"/>
          </p:nvPr>
        </p:nvSpPr>
        <p:spPr/>
        <p:txBody>
          <a:bodyPr/>
          <a:lstStyle/>
          <a:p>
            <a:r>
              <a:rPr lang="en-US" altLang="zh-CN" cap="none" dirty="0" err="1">
                <a:latin typeface="Microsoft YaHei UI" panose="020B0503020204020204" pitchFamily="34" charset="-122"/>
                <a:ea typeface="Microsoft YaHei UI" panose="020B0503020204020204" pitchFamily="34" charset="-122"/>
              </a:rPr>
              <a:t>E.Space</a:t>
            </a:r>
            <a:endParaRPr lang="zh-CN" altLang="en-US" cap="none"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11180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5,6&amp;7</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设它们的位置分别为 </a:t>
                </a:r>
                <a14:m>
                  <m:oMath xmlns:m="http://schemas.openxmlformats.org/officeDocument/2006/math">
                    <m:r>
                      <a:rPr lang="en-US" altLang="zh-CN" sz="2800">
                        <a:latin typeface="Cambria Math" panose="02040503050406030204" pitchFamily="18" charset="0"/>
                        <a:ea typeface="宋体" panose="02010600030101010101" pitchFamily="2" charset="-122"/>
                      </a:rPr>
                      <m:t>𝑥</m:t>
                    </m:r>
                  </m:oMath>
                </a14:m>
                <a:r>
                  <a:rPr lang="en-US" altLang="zh-CN" sz="2800" dirty="0">
                    <a:ea typeface="宋体" panose="02010600030101010101" pitchFamily="2" charset="-122"/>
                  </a:rPr>
                  <a:t> </a:t>
                </a:r>
                <a:r>
                  <a:rPr lang="zh-CN" altLang="en-US" sz="2800" dirty="0">
                    <a:ea typeface="宋体" panose="02010600030101010101" pitchFamily="2" charset="-122"/>
                  </a:rPr>
                  <a:t>和 </a:t>
                </a:r>
                <a14:m>
                  <m:oMath xmlns:m="http://schemas.openxmlformats.org/officeDocument/2006/math">
                    <m:r>
                      <a:rPr lang="en-US" altLang="zh-CN" sz="2800">
                        <a:latin typeface="Cambria Math" panose="02040503050406030204" pitchFamily="18" charset="0"/>
                        <a:ea typeface="宋体" panose="02010600030101010101" pitchFamily="2" charset="-122"/>
                      </a:rPr>
                      <m:t>𝑦</m:t>
                    </m:r>
                  </m:oMath>
                </a14:m>
                <a:endParaRPr lang="en-US" altLang="zh-CN" sz="2800" dirty="0">
                  <a:ea typeface="宋体" panose="02010600030101010101" pitchFamily="2" charset="-122"/>
                </a:endParaRPr>
              </a:p>
              <a:p>
                <a:r>
                  <a:rPr lang="zh-CN" altLang="en-US" sz="2800" dirty="0">
                    <a:ea typeface="宋体" panose="02010600030101010101" pitchFamily="2" charset="-122"/>
                  </a:rPr>
                  <a:t>那么 </a:t>
                </a:r>
                <a14:m>
                  <m:oMath xmlns:m="http://schemas.openxmlformats.org/officeDocument/2006/math">
                    <m:r>
                      <a:rPr lang="en-US" altLang="zh-CN" sz="2800">
                        <a:latin typeface="Cambria Math" panose="02040503050406030204" pitchFamily="18" charset="0"/>
                        <a:ea typeface="宋体" panose="02010600030101010101" pitchFamily="2" charset="-122"/>
                      </a:rPr>
                      <m:t>𝑠</m:t>
                    </m:r>
                  </m:oMath>
                </a14:m>
                <a:r>
                  <a:rPr lang="en-US" altLang="zh-CN" sz="2800" dirty="0">
                    <a:ea typeface="宋体" panose="02010600030101010101" pitchFamily="2" charset="-122"/>
                  </a:rPr>
                  <a:t> </a:t>
                </a:r>
                <a:r>
                  <a:rPr lang="zh-CN" altLang="en-US" sz="2800" dirty="0">
                    <a:ea typeface="宋体" panose="02010600030101010101" pitchFamily="2" charset="-122"/>
                  </a:rPr>
                  <a:t>到 </a:t>
                </a:r>
                <a14:m>
                  <m:oMath xmlns:m="http://schemas.openxmlformats.org/officeDocument/2006/math">
                    <m:r>
                      <a:rPr lang="en-US" altLang="zh-CN" sz="2800">
                        <a:latin typeface="Cambria Math" panose="02040503050406030204" pitchFamily="18" charset="0"/>
                        <a:ea typeface="宋体" panose="02010600030101010101" pitchFamily="2" charset="-122"/>
                      </a:rPr>
                      <m:t>𝑥</m:t>
                    </m:r>
                  </m:oMath>
                </a14:m>
                <a:r>
                  <a:rPr lang="en-US" altLang="zh-CN" sz="2800" dirty="0">
                    <a:ea typeface="宋体" panose="02010600030101010101" pitchFamily="2" charset="-122"/>
                  </a:rPr>
                  <a:t> </a:t>
                </a:r>
                <a:r>
                  <a:rPr lang="zh-CN" altLang="en-US" sz="2800" dirty="0">
                    <a:ea typeface="宋体" panose="02010600030101010101" pitchFamily="2" charset="-122"/>
                  </a:rPr>
                  <a:t>的距离已经求好，</a:t>
                </a:r>
                <a14:m>
                  <m:oMath xmlns:m="http://schemas.openxmlformats.org/officeDocument/2006/math">
                    <m:r>
                      <a:rPr lang="en-US" altLang="zh-CN" sz="2800">
                        <a:latin typeface="Cambria Math" panose="02040503050406030204" pitchFamily="18" charset="0"/>
                        <a:ea typeface="宋体" panose="02010600030101010101" pitchFamily="2" charset="-122"/>
                      </a:rPr>
                      <m:t>𝑦</m:t>
                    </m:r>
                  </m:oMath>
                </a14:m>
                <a:r>
                  <a:rPr lang="en-US" altLang="zh-CN" sz="2800" dirty="0">
                    <a:ea typeface="宋体" panose="02010600030101010101" pitchFamily="2" charset="-122"/>
                  </a:rPr>
                  <a:t> </a:t>
                </a:r>
                <a:r>
                  <a:rPr lang="zh-CN" altLang="en-US" sz="2800" dirty="0">
                    <a:ea typeface="宋体" panose="02010600030101010101" pitchFamily="2" charset="-122"/>
                  </a:rPr>
                  <a:t>到 </a:t>
                </a:r>
                <a14:m>
                  <m:oMath xmlns:m="http://schemas.openxmlformats.org/officeDocument/2006/math">
                    <m:r>
                      <a:rPr lang="en-US" altLang="zh-CN" sz="2800">
                        <a:latin typeface="Cambria Math" panose="02040503050406030204" pitchFamily="18" charset="0"/>
                        <a:ea typeface="宋体" panose="02010600030101010101" pitchFamily="2" charset="-122"/>
                      </a:rPr>
                      <m:t>𝑡</m:t>
                    </m:r>
                  </m:oMath>
                </a14:m>
                <a:r>
                  <a:rPr lang="en-US" altLang="zh-CN" sz="2800" dirty="0">
                    <a:ea typeface="宋体" panose="02010600030101010101" pitchFamily="2" charset="-122"/>
                  </a:rPr>
                  <a:t> </a:t>
                </a:r>
                <a:r>
                  <a:rPr lang="zh-CN" altLang="en-US" sz="2800" dirty="0">
                    <a:ea typeface="宋体" panose="02010600030101010101" pitchFamily="2" charset="-122"/>
                  </a:rPr>
                  <a:t>的距离也只需做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𝑘</m:t>
                        </m:r>
                      </m:e>
                    </m:d>
                  </m:oMath>
                </a14:m>
                <a:r>
                  <a:rPr lang="en-US" altLang="zh-CN" sz="2800" dirty="0">
                    <a:ea typeface="宋体" panose="02010600030101010101" pitchFamily="2" charset="-122"/>
                  </a:rPr>
                  <a:t> </a:t>
                </a:r>
                <a:r>
                  <a:rPr lang="zh-CN" altLang="en-US" sz="2800" dirty="0">
                    <a:ea typeface="宋体" panose="02010600030101010101" pitchFamily="2" charset="-122"/>
                  </a:rPr>
                  <a:t>次的</a:t>
                </a:r>
                <a:r>
                  <a:rPr lang="en-US" altLang="zh-CN" sz="2800" dirty="0">
                    <a:ea typeface="宋体" panose="02010600030101010101" pitchFamily="2" charset="-122"/>
                  </a:rPr>
                  <a:t>Dijkstra</a:t>
                </a:r>
                <a:r>
                  <a:rPr lang="zh-CN" altLang="en-US" sz="2800" dirty="0">
                    <a:ea typeface="宋体" panose="02010600030101010101" pitchFamily="2" charset="-122"/>
                  </a:rPr>
                  <a:t>就可计算</a:t>
                </a:r>
                <a:endParaRPr lang="en-US" altLang="zh-CN" sz="2800" dirty="0">
                  <a:ea typeface="宋体" panose="02010600030101010101" pitchFamily="2" charset="-122"/>
                </a:endParaRPr>
              </a:p>
              <a:p>
                <a:r>
                  <a:rPr lang="zh-CN" altLang="en-US" sz="2800" dirty="0">
                    <a:ea typeface="宋体" panose="02010600030101010101" pitchFamily="2" charset="-122"/>
                  </a:rPr>
                  <a:t>接下来重要的是如何算 </a:t>
                </a:r>
                <a14:m>
                  <m:oMath xmlns:m="http://schemas.openxmlformats.org/officeDocument/2006/math">
                    <m:r>
                      <a:rPr lang="en-US" altLang="zh-CN" sz="2800">
                        <a:latin typeface="Cambria Math" panose="02040503050406030204" pitchFamily="18" charset="0"/>
                        <a:ea typeface="宋体" panose="02010600030101010101" pitchFamily="2" charset="-122"/>
                      </a:rPr>
                      <m:t>𝑥</m:t>
                    </m:r>
                  </m:oMath>
                </a14:m>
                <a:r>
                  <a:rPr lang="en-US" altLang="zh-CN" sz="2800" dirty="0">
                    <a:ea typeface="宋体" panose="02010600030101010101" pitchFamily="2" charset="-122"/>
                  </a:rPr>
                  <a:t> </a:t>
                </a:r>
                <a:r>
                  <a:rPr lang="zh-CN" altLang="en-US" sz="2800" dirty="0">
                    <a:ea typeface="宋体" panose="02010600030101010101" pitchFamily="2" charset="-122"/>
                  </a:rPr>
                  <a:t>到 </a:t>
                </a:r>
                <a14:m>
                  <m:oMath xmlns:m="http://schemas.openxmlformats.org/officeDocument/2006/math">
                    <m:r>
                      <a:rPr lang="en-US" altLang="zh-CN" sz="2800">
                        <a:latin typeface="Cambria Math" panose="02040503050406030204" pitchFamily="18" charset="0"/>
                        <a:ea typeface="宋体" panose="02010600030101010101" pitchFamily="2" charset="-122"/>
                      </a:rPr>
                      <m:t>𝑦</m:t>
                    </m:r>
                  </m:oMath>
                </a14:m>
                <a:r>
                  <a:rPr lang="en-US" altLang="zh-CN" sz="2800" dirty="0">
                    <a:ea typeface="宋体" panose="02010600030101010101" pitchFamily="2" charset="-122"/>
                  </a:rPr>
                  <a:t> </a:t>
                </a:r>
                <a:r>
                  <a:rPr lang="zh-CN" altLang="en-US" sz="2800" dirty="0">
                    <a:ea typeface="宋体" panose="02010600030101010101" pitchFamily="2" charset="-122"/>
                  </a:rPr>
                  <a:t>的最短距离</a:t>
                </a:r>
                <a:endParaRPr lang="en-US" altLang="zh-CN"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340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5,6&amp;7</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a:xfrm>
                <a:off x="685801" y="2142067"/>
                <a:ext cx="11059356" cy="4106333"/>
              </a:xfrm>
            </p:spPr>
            <p:txBody>
              <a:bodyPr vert="horz" lIns="91440" tIns="45720" rIns="91440" bIns="45720" rtlCol="0" anchor="ctr">
                <a:normAutofit/>
              </a:bodyPr>
              <a:lstStyle/>
              <a:p>
                <a:r>
                  <a:rPr lang="zh-CN" altLang="en-US" sz="2800" dirty="0">
                    <a:ea typeface="宋体" panose="02010600030101010101" pitchFamily="2" charset="-122"/>
                  </a:rPr>
                  <a:t>我们把含有晶石或结界的节点叫做关键点</a:t>
                </a:r>
                <a:endParaRPr lang="en-US" altLang="zh-CN" sz="2800" dirty="0">
                  <a:ea typeface="宋体" panose="02010600030101010101" pitchFamily="2" charset="-122"/>
                </a:endParaRPr>
              </a:p>
              <a:p>
                <a:r>
                  <a:rPr lang="zh-CN" altLang="en-US" sz="2800" dirty="0">
                    <a:ea typeface="宋体" panose="02010600030101010101" pitchFamily="2" charset="-122"/>
                  </a:rPr>
                  <a:t>首先关键点之间不经过其它关键点的距离可以通过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𝑘</m:t>
                        </m:r>
                      </m:e>
                    </m:d>
                  </m:oMath>
                </a14:m>
                <a:r>
                  <a:rPr lang="en-US" altLang="zh-CN" sz="2800" dirty="0">
                    <a:ea typeface="宋体" panose="02010600030101010101" pitchFamily="2" charset="-122"/>
                  </a:rPr>
                  <a:t> </a:t>
                </a:r>
                <a:r>
                  <a:rPr lang="zh-CN" altLang="en-US" sz="2800" dirty="0">
                    <a:ea typeface="宋体" panose="02010600030101010101" pitchFamily="2" charset="-122"/>
                  </a:rPr>
                  <a:t>次</a:t>
                </a:r>
                <a:r>
                  <a:rPr lang="en-US" altLang="zh-CN" sz="2800" dirty="0">
                    <a:ea typeface="宋体" panose="02010600030101010101" pitchFamily="2" charset="-122"/>
                  </a:rPr>
                  <a:t>Dijkstra</a:t>
                </a:r>
                <a:r>
                  <a:rPr lang="zh-CN" altLang="en-US" sz="2800" dirty="0">
                    <a:ea typeface="宋体" panose="02010600030101010101" pitchFamily="2" charset="-122"/>
                  </a:rPr>
                  <a:t>计算</a:t>
                </a:r>
                <a:endParaRPr lang="en-US" altLang="zh-CN" sz="2800" dirty="0">
                  <a:ea typeface="宋体" panose="02010600030101010101" pitchFamily="2" charset="-122"/>
                </a:endParaRPr>
              </a:p>
              <a:p>
                <a:r>
                  <a:rPr lang="zh-CN" altLang="en-US" sz="2800" dirty="0">
                    <a:ea typeface="宋体" panose="02010600030101010101" pitchFamily="2" charset="-122"/>
                  </a:rPr>
                  <a:t>我们记 </a:t>
                </a:r>
                <a14:m>
                  <m:oMath xmlns:m="http://schemas.openxmlformats.org/officeDocument/2006/math">
                    <m:r>
                      <a:rPr lang="en-US" altLang="zh-CN" sz="2800">
                        <a:latin typeface="Cambria Math" panose="02040503050406030204" pitchFamily="18" charset="0"/>
                        <a:ea typeface="宋体" panose="02010600030101010101" pitchFamily="2" charset="-122"/>
                      </a:rPr>
                      <m:t>𝑓</m:t>
                    </m:r>
                    <m:d>
                      <m:dPr>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𝑖</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𝑆</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𝑗</m:t>
                        </m:r>
                      </m:e>
                    </m:d>
                  </m:oMath>
                </a14:m>
                <a:r>
                  <a:rPr lang="en-US" altLang="zh-CN" sz="2800" dirty="0">
                    <a:ea typeface="宋体" panose="02010600030101010101" pitchFamily="2" charset="-122"/>
                  </a:rPr>
                  <a:t> </a:t>
                </a:r>
                <a:r>
                  <a:rPr lang="zh-CN" altLang="en-US" sz="2800" dirty="0">
                    <a:ea typeface="宋体" panose="02010600030101010101" pitchFamily="2" charset="-122"/>
                  </a:rPr>
                  <a:t>为从第 </a:t>
                </a:r>
                <a14:m>
                  <m:oMath xmlns:m="http://schemas.openxmlformats.org/officeDocument/2006/math">
                    <m:r>
                      <a:rPr lang="en-US" altLang="zh-CN" sz="2800">
                        <a:latin typeface="Cambria Math" panose="02040503050406030204" pitchFamily="18" charset="0"/>
                        <a:ea typeface="宋体" panose="02010600030101010101" pitchFamily="2" charset="-122"/>
                      </a:rPr>
                      <m:t>𝑖</m:t>
                    </m:r>
                  </m:oMath>
                </a14:m>
                <a:r>
                  <a:rPr lang="en-US" altLang="zh-CN" sz="2800" dirty="0">
                    <a:ea typeface="宋体" panose="02010600030101010101" pitchFamily="2" charset="-122"/>
                  </a:rPr>
                  <a:t> </a:t>
                </a:r>
                <a:r>
                  <a:rPr lang="zh-CN" altLang="en-US" sz="2800" dirty="0">
                    <a:ea typeface="宋体" panose="02010600030101010101" pitchFamily="2" charset="-122"/>
                  </a:rPr>
                  <a:t>个关键点开始，到第 </a:t>
                </a:r>
                <a14:m>
                  <m:oMath xmlns:m="http://schemas.openxmlformats.org/officeDocument/2006/math">
                    <m:r>
                      <a:rPr lang="en-US" altLang="zh-CN" sz="2800">
                        <a:latin typeface="Cambria Math" panose="02040503050406030204" pitchFamily="18" charset="0"/>
                        <a:ea typeface="宋体" panose="02010600030101010101" pitchFamily="2" charset="-122"/>
                      </a:rPr>
                      <m:t>𝑗</m:t>
                    </m:r>
                  </m:oMath>
                </a14:m>
                <a:r>
                  <a:rPr lang="en-US" altLang="zh-CN" sz="2800" dirty="0">
                    <a:ea typeface="宋体" panose="02010600030101010101" pitchFamily="2" charset="-122"/>
                  </a:rPr>
                  <a:t> </a:t>
                </a:r>
                <a:r>
                  <a:rPr lang="zh-CN" altLang="en-US" sz="2800" dirty="0">
                    <a:ea typeface="宋体" panose="02010600030101010101" pitchFamily="2" charset="-122"/>
                  </a:rPr>
                  <a:t>个关键点结束，结束时拿的晶石的集合为 </a:t>
                </a:r>
                <a14:m>
                  <m:oMath xmlns:m="http://schemas.openxmlformats.org/officeDocument/2006/math">
                    <m:r>
                      <a:rPr lang="en-US" altLang="zh-CN" sz="2800">
                        <a:latin typeface="Cambria Math" panose="02040503050406030204" pitchFamily="18" charset="0"/>
                        <a:ea typeface="宋体" panose="02010600030101010101" pitchFamily="2" charset="-122"/>
                      </a:rPr>
                      <m:t>𝑆</m:t>
                    </m:r>
                  </m:oMath>
                </a14:m>
                <a:r>
                  <a:rPr lang="en-US" altLang="zh-CN" sz="2800" dirty="0">
                    <a:ea typeface="宋体" panose="02010600030101010101" pitchFamily="2" charset="-122"/>
                  </a:rPr>
                  <a:t> </a:t>
                </a:r>
                <a:r>
                  <a:rPr lang="zh-CN" altLang="en-US" sz="2800" dirty="0">
                    <a:ea typeface="宋体" panose="02010600030101010101" pitchFamily="2" charset="-122"/>
                  </a:rPr>
                  <a:t>时的最短路</a:t>
                </a:r>
                <a:endParaRPr lang="en-US" altLang="zh-CN"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xfrm>
                <a:off x="685801" y="2142067"/>
                <a:ext cx="11059356" cy="4106333"/>
              </a:xfrm>
              <a:blipFill>
                <a:blip r:embed="rId2"/>
                <a:stretch>
                  <a:fillRect l="-992" r="-4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125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a:latin typeface="华文细黑" panose="02010600040101010101" pitchFamily="2" charset="-122"/>
                <a:ea typeface="华文细黑" panose="02010600040101010101" pitchFamily="2" charset="-122"/>
                <a:cs typeface="Leelawadee UI Semilight" panose="020B0402040204020203" pitchFamily="34" charset="-34"/>
              </a:rPr>
              <a:t>5,6&amp;7</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a:xfrm>
                <a:off x="685801" y="2142067"/>
                <a:ext cx="11059356" cy="4106333"/>
              </a:xfrm>
            </p:spPr>
            <p:txBody>
              <a:bodyPr vert="horz" lIns="91440" tIns="45720" rIns="91440" bIns="45720" rtlCol="0" anchor="ctr">
                <a:normAutofit/>
              </a:bodyPr>
              <a:lstStyle/>
              <a:p>
                <a:r>
                  <a:rPr lang="zh-CN" altLang="en-US" sz="2800" dirty="0"/>
                  <a:t>然后可以用类似子任务 </a:t>
                </a:r>
                <a14:m>
                  <m:oMath xmlns:m="http://schemas.openxmlformats.org/officeDocument/2006/math">
                    <m:r>
                      <a:rPr lang="en-US" altLang="zh-CN" sz="2800" dirty="0">
                        <a:latin typeface="Cambria Math" panose="02040503050406030204" pitchFamily="18" charset="0"/>
                      </a:rPr>
                      <m:t>3</m:t>
                    </m:r>
                  </m:oMath>
                </a14:m>
                <a:r>
                  <a:rPr lang="zh-CN" altLang="en-US" sz="2800" dirty="0"/>
                  <a:t> 的方法，在 </a:t>
                </a:r>
                <a14:m>
                  <m:oMath xmlns:m="http://schemas.openxmlformats.org/officeDocument/2006/math">
                    <m:r>
                      <a:rPr lang="en-US" altLang="zh-CN" sz="2800">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a:latin typeface="Cambria Math" panose="02040503050406030204" pitchFamily="18" charset="0"/>
                          </a:rPr>
                          <m:t>𝑖</m:t>
                        </m:r>
                        <m:r>
                          <a:rPr lang="en-US" altLang="zh-CN" sz="2800">
                            <a:latin typeface="Cambria Math" panose="02040503050406030204" pitchFamily="18" charset="0"/>
                          </a:rPr>
                          <m:t>,</m:t>
                        </m:r>
                        <m:r>
                          <a:rPr lang="en-US" altLang="zh-CN" sz="2800">
                            <a:latin typeface="Cambria Math" panose="02040503050406030204" pitchFamily="18" charset="0"/>
                          </a:rPr>
                          <m:t>𝑆</m:t>
                        </m:r>
                        <m:r>
                          <a:rPr lang="en-US" altLang="zh-CN" sz="2800">
                            <a:latin typeface="Cambria Math" panose="02040503050406030204" pitchFamily="18" charset="0"/>
                          </a:rPr>
                          <m:t>,∗</m:t>
                        </m:r>
                      </m:e>
                    </m:d>
                  </m:oMath>
                </a14:m>
                <a:r>
                  <a:rPr lang="en-US" altLang="zh-CN" sz="2800" dirty="0"/>
                  <a:t> </a:t>
                </a:r>
                <a:r>
                  <a:rPr lang="zh-CN" altLang="en-US" sz="2800" dirty="0"/>
                  <a:t>之间跑</a:t>
                </a:r>
                <a:r>
                  <a:rPr lang="en-US" altLang="zh-CN" sz="2800" dirty="0"/>
                  <a:t>Floyd</a:t>
                </a:r>
                <a:r>
                  <a:rPr lang="zh-CN" altLang="en-US" sz="2800" dirty="0"/>
                  <a:t>，然后在有晶石的位置转移 </a:t>
                </a:r>
                <a14:m>
                  <m:oMath xmlns:m="http://schemas.openxmlformats.org/officeDocument/2006/math">
                    <m:r>
                      <a:rPr lang="en-US" altLang="zh-CN" sz="2800">
                        <a:latin typeface="Cambria Math" panose="02040503050406030204" pitchFamily="18" charset="0"/>
                      </a:rPr>
                      <m:t>𝑆</m:t>
                    </m:r>
                  </m:oMath>
                </a14:m>
                <a:r>
                  <a:rPr lang="en-US" altLang="zh-CN" sz="2800" dirty="0"/>
                  <a:t> </a:t>
                </a:r>
                <a:r>
                  <a:rPr lang="zh-CN" altLang="en-US" sz="2800" dirty="0"/>
                  <a:t>这一维</a:t>
                </a:r>
                <a:endParaRPr lang="en-US" altLang="zh-CN" sz="2800" dirty="0"/>
              </a:p>
              <a:p>
                <a:r>
                  <a:rPr lang="zh-CN" altLang="en-US" sz="2800" dirty="0">
                    <a:ea typeface="宋体" panose="02010600030101010101" pitchFamily="2" charset="-122"/>
                  </a:rPr>
                  <a:t>记 </a:t>
                </a:r>
                <a14:m>
                  <m:oMath xmlns:m="http://schemas.openxmlformats.org/officeDocument/2006/math">
                    <m:r>
                      <a:rPr lang="en-US" altLang="zh-CN" sz="2800">
                        <a:latin typeface="Cambria Math" panose="02040503050406030204" pitchFamily="18" charset="0"/>
                        <a:ea typeface="宋体" panose="02010600030101010101" pitchFamily="2" charset="-122"/>
                      </a:rPr>
                      <m:t>𝑔</m:t>
                    </m:r>
                    <m:d>
                      <m:dPr>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𝑖</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𝑗</m:t>
                        </m:r>
                      </m:e>
                    </m:d>
                  </m:oMath>
                </a14:m>
                <a:r>
                  <a:rPr lang="en-US" altLang="zh-CN" sz="2800" dirty="0">
                    <a:ea typeface="宋体" panose="02010600030101010101" pitchFamily="2" charset="-122"/>
                  </a:rPr>
                  <a:t> </a:t>
                </a:r>
                <a:r>
                  <a:rPr lang="zh-CN" altLang="en-US" sz="2800" dirty="0">
                    <a:ea typeface="宋体" panose="02010600030101010101" pitchFamily="2" charset="-122"/>
                  </a:rPr>
                  <a:t>为从第 </a:t>
                </a:r>
                <a14:m>
                  <m:oMath xmlns:m="http://schemas.openxmlformats.org/officeDocument/2006/math">
                    <m:r>
                      <a:rPr lang="en-US" altLang="zh-CN" sz="2800">
                        <a:latin typeface="Cambria Math" panose="02040503050406030204" pitchFamily="18" charset="0"/>
                        <a:ea typeface="宋体" panose="02010600030101010101" pitchFamily="2" charset="-122"/>
                      </a:rPr>
                      <m:t>𝑖</m:t>
                    </m:r>
                  </m:oMath>
                </a14:m>
                <a:r>
                  <a:rPr lang="en-US" altLang="zh-CN" sz="2800" dirty="0">
                    <a:ea typeface="宋体" panose="02010600030101010101" pitchFamily="2" charset="-122"/>
                  </a:rPr>
                  <a:t> </a:t>
                </a:r>
                <a:r>
                  <a:rPr lang="zh-CN" altLang="en-US" sz="2800" dirty="0">
                    <a:ea typeface="宋体" panose="02010600030101010101" pitchFamily="2" charset="-122"/>
                  </a:rPr>
                  <a:t>个关键点到第 </a:t>
                </a:r>
                <a14:m>
                  <m:oMath xmlns:m="http://schemas.openxmlformats.org/officeDocument/2006/math">
                    <m:r>
                      <a:rPr lang="en-US" altLang="zh-CN" sz="2800">
                        <a:latin typeface="Cambria Math" panose="02040503050406030204" pitchFamily="18" charset="0"/>
                        <a:ea typeface="宋体" panose="02010600030101010101" pitchFamily="2" charset="-122"/>
                      </a:rPr>
                      <m:t>𝑗</m:t>
                    </m:r>
                  </m:oMath>
                </a14:m>
                <a:r>
                  <a:rPr lang="zh-CN" altLang="en-US" sz="2800" dirty="0">
                    <a:ea typeface="宋体" panose="02010600030101010101" pitchFamily="2" charset="-122"/>
                  </a:rPr>
                  <a:t> 个关键点的最短路</a:t>
                </a:r>
                <a:endParaRPr lang="en-US" altLang="zh-CN" sz="2800" dirty="0">
                  <a:ea typeface="宋体" panose="02010600030101010101" pitchFamily="2" charset="-122"/>
                </a:endParaRPr>
              </a:p>
              <a:p>
                <a14:m>
                  <m:oMath xmlns:m="http://schemas.openxmlformats.org/officeDocument/2006/math">
                    <m:r>
                      <a:rPr lang="en-US" altLang="zh-CN" sz="2800">
                        <a:latin typeface="Cambria Math" panose="02040503050406030204" pitchFamily="18" charset="0"/>
                        <a:ea typeface="宋体" panose="02010600030101010101" pitchFamily="2" charset="-122"/>
                      </a:rPr>
                      <m:t>𝑔</m:t>
                    </m:r>
                    <m:d>
                      <m:dPr>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𝑖</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𝑗</m:t>
                        </m:r>
                      </m:e>
                    </m:d>
                    <m:r>
                      <a:rPr lang="en-US" altLang="zh-CN" sz="2800">
                        <a:latin typeface="Cambria Math" panose="02040503050406030204" pitchFamily="18" charset="0"/>
                        <a:ea typeface="宋体" panose="02010600030101010101" pitchFamily="2" charset="-122"/>
                      </a:rPr>
                      <m:t>=</m:t>
                    </m:r>
                    <m:func>
                      <m:funcPr>
                        <m:ctrlPr>
                          <a:rPr lang="en-US" altLang="zh-CN" sz="2800" i="1">
                            <a:latin typeface="Cambria Math" panose="02040503050406030204" pitchFamily="18" charset="0"/>
                            <a:ea typeface="宋体" panose="02010600030101010101" pitchFamily="2" charset="-122"/>
                          </a:rPr>
                        </m:ctrlPr>
                      </m:funcPr>
                      <m:fName>
                        <m:r>
                          <m:rPr>
                            <m:sty m:val="p"/>
                          </m:rPr>
                          <a:rPr lang="en-US" altLang="zh-CN" sz="2800">
                            <a:latin typeface="Cambria Math" panose="02040503050406030204" pitchFamily="18" charset="0"/>
                            <a:ea typeface="宋体" panose="02010600030101010101" pitchFamily="2" charset="-122"/>
                          </a:rPr>
                          <m:t>min</m:t>
                        </m:r>
                      </m:fName>
                      <m:e>
                        <m:d>
                          <m:dPr>
                            <m:begChr m:val="{"/>
                            <m:endChr m:val="}"/>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𝑓</m:t>
                            </m:r>
                            <m:d>
                              <m:dPr>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𝑖</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𝑆</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𝑗</m:t>
                                </m:r>
                              </m:e>
                            </m:d>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𝑆</m:t>
                            </m:r>
                            <m:r>
                              <a:rPr lang="en-US" altLang="zh-CN" sz="2800">
                                <a:latin typeface="Cambria Math" panose="02040503050406030204" pitchFamily="18" charset="0"/>
                                <a:ea typeface="宋体" panose="02010600030101010101" pitchFamily="2" charset="-122"/>
                              </a:rPr>
                              <m:t>⊆{1,2,⋯,</m:t>
                            </m:r>
                            <m:r>
                              <a:rPr lang="en-US" altLang="zh-CN" sz="2800">
                                <a:latin typeface="Cambria Math" panose="02040503050406030204" pitchFamily="18" charset="0"/>
                                <a:ea typeface="宋体" panose="02010600030101010101" pitchFamily="2" charset="-122"/>
                              </a:rPr>
                              <m:t>𝑘</m:t>
                            </m:r>
                            <m:r>
                              <a:rPr lang="en-US" altLang="zh-CN" sz="2800">
                                <a:latin typeface="Cambria Math" panose="02040503050406030204" pitchFamily="18" charset="0"/>
                                <a:ea typeface="宋体" panose="02010600030101010101" pitchFamily="2" charset="-122"/>
                              </a:rPr>
                              <m:t>}</m:t>
                            </m:r>
                          </m:e>
                        </m:d>
                      </m:e>
                    </m:func>
                  </m:oMath>
                </a14:m>
                <a:r>
                  <a:rPr lang="zh-CN" altLang="en-US" sz="2800" dirty="0">
                    <a:ea typeface="宋体" panose="02010600030101010101" pitchFamily="2" charset="-122"/>
                  </a:rPr>
                  <a:t> </a:t>
                </a:r>
                <a:endParaRPr lang="en-US" altLang="zh-CN" sz="2800" dirty="0">
                  <a:ea typeface="宋体" panose="02010600030101010101" pitchFamily="2" charset="-122"/>
                </a:endParaRPr>
              </a:p>
              <a:p>
                <a:r>
                  <a:rPr lang="zh-CN" altLang="en-US" sz="2800" dirty="0">
                    <a:ea typeface="宋体" panose="02010600030101010101" pitchFamily="2" charset="-122"/>
                  </a:rPr>
                  <a:t>询问的时候枚举 </a:t>
                </a:r>
                <a14:m>
                  <m:oMath xmlns:m="http://schemas.openxmlformats.org/officeDocument/2006/math">
                    <m:r>
                      <a:rPr lang="en-US" altLang="zh-CN" sz="2800">
                        <a:latin typeface="Cambria Math" panose="02040503050406030204" pitchFamily="18" charset="0"/>
                        <a:ea typeface="宋体" panose="02010600030101010101" pitchFamily="2" charset="-122"/>
                      </a:rPr>
                      <m:t>𝑥</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𝑦</m:t>
                    </m:r>
                  </m:oMath>
                </a14:m>
                <a:r>
                  <a:rPr lang="en-US" altLang="zh-CN" sz="2800" dirty="0">
                    <a:ea typeface="宋体" panose="02010600030101010101" pitchFamily="2" charset="-122"/>
                  </a:rPr>
                  <a:t> </a:t>
                </a:r>
                <a:r>
                  <a:rPr lang="zh-CN" altLang="en-US" sz="2800" dirty="0">
                    <a:ea typeface="宋体" panose="02010600030101010101" pitchFamily="2" charset="-122"/>
                  </a:rPr>
                  <a:t>更新答案</a:t>
                </a:r>
                <a:endParaRPr lang="en-US" altLang="zh-CN"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xfrm>
                <a:off x="685801" y="2142067"/>
                <a:ext cx="11059356" cy="4106333"/>
              </a:xfrm>
              <a:blipFill>
                <a:blip r:embed="rId2"/>
                <a:stretch>
                  <a:fillRect l="-9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282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a:latin typeface="华文细黑" panose="02010600040101010101" pitchFamily="2" charset="-122"/>
                <a:ea typeface="华文细黑" panose="02010600040101010101" pitchFamily="2" charset="-122"/>
                <a:cs typeface="Leelawadee UI Semilight" panose="020B0402040204020203" pitchFamily="34" charset="-34"/>
              </a:rPr>
              <a:t>5,6&amp;7</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a:xfrm>
                <a:off x="685801" y="2142067"/>
                <a:ext cx="11059356" cy="4106333"/>
              </a:xfrm>
            </p:spPr>
            <p:txBody>
              <a:bodyPr vert="horz" lIns="91440" tIns="45720" rIns="91440" bIns="45720" rtlCol="0" anchor="ctr">
                <a:normAutofit/>
              </a:bodyPr>
              <a:lstStyle/>
              <a:p>
                <a:r>
                  <a:rPr lang="zh-CN" altLang="en-US" sz="2800" dirty="0">
                    <a:ea typeface="宋体" panose="02010600030101010101" pitchFamily="2" charset="-122"/>
                  </a:rPr>
                  <a:t>由于 </a:t>
                </a:r>
                <a14:m>
                  <m:oMath xmlns:m="http://schemas.openxmlformats.org/officeDocument/2006/math">
                    <m:r>
                      <a:rPr lang="en-US" altLang="zh-CN" sz="2800">
                        <a:latin typeface="Cambria Math" panose="02040503050406030204" pitchFamily="18" charset="0"/>
                        <a:ea typeface="宋体" panose="02010600030101010101" pitchFamily="2" charset="-122"/>
                      </a:rPr>
                      <m:t>𝑄</m:t>
                    </m:r>
                    <m:r>
                      <a:rPr lang="en-US" altLang="zh-CN" sz="2800">
                        <a:latin typeface="Cambria Math" panose="02040503050406030204" pitchFamily="18" charset="0"/>
                        <a:ea typeface="宋体" panose="02010600030101010101" pitchFamily="2" charset="-122"/>
                      </a:rPr>
                      <m:t>&gt;</m:t>
                    </m:r>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𝑛</m:t>
                        </m:r>
                      </m:e>
                      <m:sup>
                        <m:r>
                          <a:rPr lang="en-US" altLang="zh-CN" sz="2800">
                            <a:latin typeface="Cambria Math" panose="02040503050406030204" pitchFamily="18" charset="0"/>
                            <a:ea typeface="宋体" panose="02010600030101010101" pitchFamily="2" charset="-122"/>
                          </a:rPr>
                          <m:t>2</m:t>
                        </m:r>
                      </m:sup>
                    </m:sSup>
                  </m:oMath>
                </a14:m>
                <a:r>
                  <a:rPr lang="en-US" altLang="zh-CN" sz="2800" dirty="0">
                    <a:ea typeface="宋体" panose="02010600030101010101" pitchFamily="2" charset="-122"/>
                  </a:rPr>
                  <a:t> </a:t>
                </a:r>
                <a:r>
                  <a:rPr lang="zh-CN" altLang="en-US" sz="2800" dirty="0">
                    <a:ea typeface="宋体" panose="02010600030101010101" pitchFamily="2" charset="-122"/>
                  </a:rPr>
                  <a:t>，所以可以先枚举每个点对再处理询问</a:t>
                </a:r>
                <a:endParaRPr lang="en-US" altLang="zh-CN" sz="2800" dirty="0">
                  <a:ea typeface="宋体" panose="02010600030101010101" pitchFamily="2" charset="-122"/>
                </a:endParaRPr>
              </a:p>
              <a:p>
                <a:r>
                  <a:rPr lang="zh-CN" altLang="en-US" sz="2800" dirty="0">
                    <a:ea typeface="宋体" panose="02010600030101010101" pitchFamily="2" charset="-122"/>
                  </a:rPr>
                  <a:t>时间复杂度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𝑛</m:t>
                            </m:r>
                          </m:e>
                          <m:sup>
                            <m:r>
                              <a:rPr lang="en-US" altLang="zh-CN" sz="2800">
                                <a:latin typeface="Cambria Math" panose="02040503050406030204" pitchFamily="18" charset="0"/>
                                <a:ea typeface="宋体" panose="02010600030101010101" pitchFamily="2" charset="-122"/>
                              </a:rPr>
                              <m:t>3</m:t>
                            </m:r>
                          </m:sup>
                        </m:sSup>
                        <m:r>
                          <a:rPr lang="en-US" altLang="zh-CN" sz="2800">
                            <a:latin typeface="Cambria Math" panose="02040503050406030204" pitchFamily="18" charset="0"/>
                            <a:ea typeface="宋体" panose="02010600030101010101" pitchFamily="2" charset="-122"/>
                          </a:rPr>
                          <m:t>+</m:t>
                        </m:r>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𝑘</m:t>
                            </m:r>
                          </m:e>
                          <m:sup>
                            <m:r>
                              <a:rPr lang="en-US" altLang="zh-CN" sz="2800">
                                <a:latin typeface="Cambria Math" panose="02040503050406030204" pitchFamily="18" charset="0"/>
                                <a:ea typeface="宋体" panose="02010600030101010101" pitchFamily="2" charset="-122"/>
                              </a:rPr>
                              <m:t>3</m:t>
                            </m:r>
                          </m:sup>
                        </m:sSup>
                        <m:r>
                          <a:rPr lang="en-US" altLang="zh-CN" sz="2800">
                            <a:latin typeface="Cambria Math" panose="02040503050406030204" pitchFamily="18" charset="0"/>
                            <a:ea typeface="宋体" panose="02010600030101010101" pitchFamily="2" charset="-122"/>
                          </a:rPr>
                          <m:t>×</m:t>
                        </m:r>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2</m:t>
                            </m:r>
                          </m:e>
                          <m:sup>
                            <m:r>
                              <a:rPr lang="en-US" altLang="zh-CN" sz="2800">
                                <a:latin typeface="Cambria Math" panose="02040503050406030204" pitchFamily="18" charset="0"/>
                                <a:ea typeface="宋体" panose="02010600030101010101" pitchFamily="2" charset="-122"/>
                              </a:rPr>
                              <m:t>𝑘</m:t>
                            </m:r>
                          </m:sup>
                        </m:sSup>
                        <m:r>
                          <a:rPr lang="en-US" altLang="zh-CN" sz="2800">
                            <a:latin typeface="Cambria Math" panose="02040503050406030204" pitchFamily="18" charset="0"/>
                            <a:ea typeface="宋体" panose="02010600030101010101" pitchFamily="2" charset="-122"/>
                          </a:rPr>
                          <m:t>+</m:t>
                        </m:r>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𝑛</m:t>
                            </m:r>
                          </m:e>
                          <m:sup>
                            <m:r>
                              <a:rPr lang="en-US" altLang="zh-CN" sz="2800">
                                <a:latin typeface="Cambria Math" panose="02040503050406030204" pitchFamily="18" charset="0"/>
                                <a:ea typeface="宋体" panose="02010600030101010101" pitchFamily="2" charset="-122"/>
                              </a:rPr>
                              <m:t>2</m:t>
                            </m:r>
                          </m:sup>
                        </m:sSup>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𝑘</m:t>
                            </m:r>
                          </m:e>
                          <m:sup>
                            <m:r>
                              <a:rPr lang="en-US" altLang="zh-CN" sz="2800">
                                <a:latin typeface="Cambria Math" panose="02040503050406030204" pitchFamily="18" charset="0"/>
                                <a:ea typeface="宋体" panose="02010600030101010101" pitchFamily="2" charset="-122"/>
                              </a:rPr>
                              <m:t>2</m:t>
                            </m:r>
                          </m:sup>
                        </m:sSup>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𝑄</m:t>
                        </m:r>
                      </m:e>
                    </m:d>
                  </m:oMath>
                </a14:m>
                <a:endParaRPr lang="en-US" altLang="zh-CN" sz="2800" dirty="0">
                  <a:ea typeface="宋体" panose="02010600030101010101" pitchFamily="2" charset="-122"/>
                </a:endParaRPr>
              </a:p>
              <a:p>
                <a:r>
                  <a:rPr lang="zh-CN" altLang="en-US" sz="2800" dirty="0">
                    <a:ea typeface="宋体" panose="02010600030101010101" pitchFamily="2" charset="-122"/>
                  </a:rPr>
                  <a:t>期望得分：</a:t>
                </a:r>
                <a:r>
                  <a:rPr lang="en-US" altLang="zh-CN" sz="2800" dirty="0">
                    <a:ea typeface="宋体" panose="02010600030101010101" pitchFamily="2" charset="-122"/>
                  </a:rPr>
                  <a:t>93pts</a:t>
                </a:r>
                <a:r>
                  <a:rPr lang="zh-CN" altLang="en-US" sz="2800" dirty="0">
                    <a:ea typeface="宋体" panose="02010600030101010101" pitchFamily="2" charset="-122"/>
                  </a:rPr>
                  <a:t>，如果常数较大可能不能通过子任务 </a:t>
                </a:r>
                <a:r>
                  <a:rPr lang="en-US" altLang="zh-CN" sz="2800" dirty="0">
                    <a:ea typeface="宋体" panose="02010600030101010101" pitchFamily="2" charset="-122"/>
                  </a:rPr>
                  <a:t>7</a:t>
                </a:r>
                <a:r>
                  <a:rPr lang="zh-CN" altLang="en-US" sz="2800" dirty="0">
                    <a:ea typeface="宋体" panose="02010600030101010101" pitchFamily="2" charset="-122"/>
                  </a:rPr>
                  <a:t>，如果常数足够优秀可能可以通过子任务 </a:t>
                </a:r>
                <a:r>
                  <a:rPr lang="en-US" altLang="zh-CN" sz="2800" dirty="0">
                    <a:ea typeface="宋体" panose="02010600030101010101" pitchFamily="2" charset="-122"/>
                  </a:rPr>
                  <a:t>8</a:t>
                </a: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xfrm>
                <a:off x="685801" y="2142067"/>
                <a:ext cx="11059356" cy="4106333"/>
              </a:xfrm>
              <a:blipFill>
                <a:blip r:embed="rId2"/>
                <a:stretch>
                  <a:fillRect l="-9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836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另：子任务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5</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a:xfrm>
                <a:off x="685801" y="2142067"/>
                <a:ext cx="11059356" cy="4106333"/>
              </a:xfrm>
            </p:spPr>
            <p:txBody>
              <a:bodyPr vert="horz" lIns="91440" tIns="45720" rIns="91440" bIns="45720" rtlCol="0" anchor="ctr">
                <a:normAutofit/>
              </a:bodyPr>
              <a:lstStyle/>
              <a:p>
                <a:r>
                  <a:rPr lang="zh-CN" altLang="en-US" sz="2800" dirty="0">
                    <a:ea typeface="宋体" panose="02010600030101010101" pitchFamily="2" charset="-122"/>
                  </a:rPr>
                  <a:t>如果有同学想到瓶颈为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𝑛</m:t>
                            </m:r>
                          </m:e>
                          <m:sup>
                            <m:r>
                              <a:rPr lang="en-US" altLang="zh-CN" sz="2800">
                                <a:latin typeface="Cambria Math" panose="02040503050406030204" pitchFamily="18" charset="0"/>
                                <a:ea typeface="宋体" panose="02010600030101010101" pitchFamily="2" charset="-122"/>
                              </a:rPr>
                              <m:t>2</m:t>
                            </m:r>
                          </m:sup>
                        </m:sSup>
                        <m:r>
                          <a:rPr lang="en-US" altLang="zh-CN" sz="2800">
                            <a:latin typeface="Cambria Math" panose="02040503050406030204" pitchFamily="18" charset="0"/>
                            <a:ea typeface="宋体" panose="02010600030101010101" pitchFamily="2" charset="-122"/>
                          </a:rPr>
                          <m:t>×</m:t>
                        </m:r>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2</m:t>
                            </m:r>
                          </m:e>
                          <m:sup>
                            <m:r>
                              <a:rPr lang="en-US" altLang="zh-CN" sz="2800">
                                <a:latin typeface="Cambria Math" panose="02040503050406030204" pitchFamily="18" charset="0"/>
                                <a:ea typeface="宋体" panose="02010600030101010101" pitchFamily="2" charset="-122"/>
                              </a:rPr>
                              <m:t>𝑘</m:t>
                            </m:r>
                          </m:sup>
                        </m:sSup>
                      </m:e>
                    </m:d>
                  </m:oMath>
                </a14:m>
                <a:r>
                  <a:rPr lang="en-US" altLang="zh-CN" sz="2800" dirty="0">
                    <a:ea typeface="宋体" panose="02010600030101010101" pitchFamily="2" charset="-122"/>
                  </a:rPr>
                  <a:t> </a:t>
                </a:r>
                <a:r>
                  <a:rPr lang="zh-CN" altLang="en-US" sz="2800" dirty="0">
                    <a:ea typeface="宋体" panose="02010600030101010101" pitchFamily="2" charset="-122"/>
                  </a:rPr>
                  <a:t>的算法可以通过子任务 </a:t>
                </a:r>
                <a:r>
                  <a:rPr lang="en-US" altLang="zh-CN" sz="2800" dirty="0">
                    <a:ea typeface="宋体" panose="02010600030101010101" pitchFamily="2" charset="-122"/>
                  </a:rPr>
                  <a:t>5</a:t>
                </a:r>
              </a:p>
              <a:p>
                <a:r>
                  <a:rPr lang="zh-CN" altLang="en-US" sz="2800" dirty="0">
                    <a:ea typeface="宋体" panose="02010600030101010101" pitchFamily="2" charset="-122"/>
                  </a:rPr>
                  <a:t>这是我出这道题一开始的想法，也是这题本来的数据范围</a:t>
                </a:r>
                <a:endParaRPr lang="en-US" altLang="zh-CN" sz="2800" dirty="0">
                  <a:ea typeface="宋体" panose="02010600030101010101" pitchFamily="2" charset="-122"/>
                </a:endParaRPr>
              </a:p>
              <a:p>
                <a:r>
                  <a:rPr lang="zh-CN" altLang="en-US" sz="2800" dirty="0">
                    <a:ea typeface="宋体" panose="02010600030101010101" pitchFamily="2" charset="-122"/>
                  </a:rPr>
                  <a:t>但后来发现了更优的做法，于是就加强了</a:t>
                </a:r>
                <a:endParaRPr lang="en-US" altLang="zh-CN" sz="2800" dirty="0">
                  <a:ea typeface="宋体" panose="02010600030101010101" pitchFamily="2" charset="-122"/>
                </a:endParaRPr>
              </a:p>
              <a:p>
                <a:r>
                  <a:rPr lang="zh-CN" altLang="en-US" sz="2800" dirty="0">
                    <a:ea typeface="宋体" panose="02010600030101010101" pitchFamily="2" charset="-122"/>
                  </a:rPr>
                  <a:t>由于时间关系，这里不详细介绍这种做法</a:t>
                </a:r>
                <a:endParaRPr lang="en-US" altLang="zh-CN"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xfrm>
                <a:off x="685801" y="2142067"/>
                <a:ext cx="11059356" cy="4106333"/>
              </a:xfrm>
              <a:blipFill>
                <a:blip r:embed="rId2"/>
                <a:stretch>
                  <a:fillRect l="-9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821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8</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a:xfrm>
            <a:off x="685801" y="2142067"/>
            <a:ext cx="10375776" cy="4106333"/>
          </a:xfrm>
        </p:spPr>
        <p:txBody>
          <a:bodyPr vert="horz" lIns="91440" tIns="45720" rIns="91440" bIns="45720" rtlCol="0" anchor="ctr">
            <a:normAutofit/>
          </a:bodyPr>
          <a:lstStyle/>
          <a:p>
            <a:r>
              <a:rPr lang="zh-CN" altLang="en-US" sz="2800" dirty="0">
                <a:ea typeface="宋体" panose="02010600030101010101" pitchFamily="2" charset="-122"/>
              </a:rPr>
              <a:t>我们还需要进一步优化</a:t>
            </a:r>
            <a:endParaRPr lang="en-US" altLang="zh-CN" sz="2800" dirty="0">
              <a:ea typeface="宋体" panose="02010600030101010101" pitchFamily="2" charset="-122"/>
            </a:endParaRPr>
          </a:p>
          <a:p>
            <a:r>
              <a:rPr lang="zh-CN" altLang="en-US" sz="2800" dirty="0">
                <a:ea typeface="宋体" panose="02010600030101010101" pitchFamily="2" charset="-122"/>
              </a:rPr>
              <a:t>考虑</a:t>
            </a:r>
            <a:r>
              <a:rPr lang="en-US" altLang="zh-CN" sz="2800" dirty="0">
                <a:ea typeface="宋体" panose="02010600030101010101" pitchFamily="2" charset="-122"/>
              </a:rPr>
              <a:t>Floyd</a:t>
            </a:r>
            <a:r>
              <a:rPr lang="zh-CN" altLang="en-US" sz="2800" dirty="0">
                <a:ea typeface="宋体" panose="02010600030101010101" pitchFamily="2" charset="-122"/>
              </a:rPr>
              <a:t>实际上在做什么</a:t>
            </a:r>
            <a:endParaRPr lang="en-US" altLang="zh-CN" sz="2800" dirty="0">
              <a:ea typeface="宋体" panose="02010600030101010101" pitchFamily="2" charset="-122"/>
            </a:endParaRPr>
          </a:p>
          <a:p>
            <a:r>
              <a:rPr lang="zh-CN" altLang="en-US" sz="2800" dirty="0">
                <a:ea typeface="宋体" panose="02010600030101010101" pitchFamily="2" charset="-122"/>
              </a:rPr>
              <a:t>它是每次加入一个点作为中间点更新最短路</a:t>
            </a:r>
            <a:endParaRPr lang="en-US" altLang="zh-CN" sz="2800" dirty="0">
              <a:ea typeface="宋体" panose="02010600030101010101" pitchFamily="2" charset="-122"/>
            </a:endParaRPr>
          </a:p>
          <a:p>
            <a:r>
              <a:rPr lang="zh-CN" altLang="en-US" sz="2800" dirty="0">
                <a:ea typeface="宋体" panose="02010600030101010101" pitchFamily="2" charset="-122"/>
              </a:rPr>
              <a:t>所以开始我们可以做一遍不枚举所有包含结界的点的</a:t>
            </a:r>
            <a:r>
              <a:rPr lang="en-US" altLang="zh-CN" sz="2800" dirty="0">
                <a:ea typeface="宋体" panose="02010600030101010101" pitchFamily="2" charset="-122"/>
              </a:rPr>
              <a:t>Floyd</a:t>
            </a:r>
            <a:r>
              <a:rPr lang="zh-CN" altLang="en-US" sz="2800" dirty="0">
                <a:ea typeface="宋体" panose="02010600030101010101" pitchFamily="2" charset="-122"/>
              </a:rPr>
              <a:t>，求出任意两点不经过任何一个结界（不包括起点和终点）的最短路</a:t>
            </a:r>
            <a:endParaRPr lang="en-US" altLang="zh-CN" sz="2800" dirty="0">
              <a:ea typeface="宋体" panose="02010600030101010101" pitchFamily="2" charset="-122"/>
            </a:endParaRPr>
          </a:p>
        </p:txBody>
      </p:sp>
    </p:spTree>
    <p:extLst>
      <p:ext uri="{BB962C8B-B14F-4D97-AF65-F5344CB8AC3E}">
        <p14:creationId xmlns:p14="http://schemas.microsoft.com/office/powerpoint/2010/main" val="131228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8</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a:xfrm>
                <a:off x="685801" y="2142067"/>
                <a:ext cx="10375776" cy="4106333"/>
              </a:xfrm>
            </p:spPr>
            <p:txBody>
              <a:bodyPr vert="horz" lIns="91440" tIns="45720" rIns="91440" bIns="45720" rtlCol="0" anchor="ctr">
                <a:normAutofit/>
              </a:bodyPr>
              <a:lstStyle/>
              <a:p>
                <a:r>
                  <a:rPr lang="zh-CN" altLang="en-US" sz="2800" dirty="0">
                    <a:ea typeface="宋体" panose="02010600030101010101" pitchFamily="2" charset="-122"/>
                  </a:rPr>
                  <a:t>然后可以对每个集合 </a:t>
                </a:r>
                <a14:m>
                  <m:oMath xmlns:m="http://schemas.openxmlformats.org/officeDocument/2006/math">
                    <m:r>
                      <a:rPr lang="en-US" altLang="zh-CN" sz="2800">
                        <a:latin typeface="Cambria Math" panose="02040503050406030204" pitchFamily="18" charset="0"/>
                        <a:ea typeface="宋体" panose="02010600030101010101" pitchFamily="2" charset="-122"/>
                      </a:rPr>
                      <m:t>𝑆</m:t>
                    </m:r>
                  </m:oMath>
                </a14:m>
                <a:r>
                  <a:rPr lang="zh-CN" altLang="en-US" sz="2800" dirty="0">
                    <a:ea typeface="宋体" panose="02010600030101010101" pitchFamily="2" charset="-122"/>
                  </a:rPr>
                  <a:t> 每次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𝑘</m:t>
                            </m:r>
                          </m:e>
                          <m:sup>
                            <m:r>
                              <a:rPr lang="en-US" altLang="zh-CN" sz="2800">
                                <a:latin typeface="Cambria Math" panose="02040503050406030204" pitchFamily="18" charset="0"/>
                                <a:ea typeface="宋体" panose="02010600030101010101" pitchFamily="2" charset="-122"/>
                              </a:rPr>
                              <m:t>2</m:t>
                            </m:r>
                          </m:sup>
                        </m:sSup>
                      </m:e>
                    </m:d>
                  </m:oMath>
                </a14:m>
                <a:r>
                  <a:rPr lang="zh-CN" altLang="en-US" sz="2800" dirty="0">
                    <a:ea typeface="宋体" panose="02010600030101010101" pitchFamily="2" charset="-122"/>
                  </a:rPr>
                  <a:t> 求出拿的晶石的集合为 </a:t>
                </a:r>
                <a14:m>
                  <m:oMath xmlns:m="http://schemas.openxmlformats.org/officeDocument/2006/math">
                    <m:r>
                      <a:rPr lang="en-US" altLang="zh-CN" sz="2800">
                        <a:latin typeface="Cambria Math" panose="02040503050406030204" pitchFamily="18" charset="0"/>
                        <a:ea typeface="宋体" panose="02010600030101010101" pitchFamily="2" charset="-122"/>
                      </a:rPr>
                      <m:t>𝑆</m:t>
                    </m:r>
                  </m:oMath>
                </a14:m>
                <a:r>
                  <a:rPr lang="en-US" altLang="zh-CN" sz="2800" dirty="0">
                    <a:ea typeface="宋体" panose="02010600030101010101" pitchFamily="2" charset="-122"/>
                  </a:rPr>
                  <a:t> </a:t>
                </a:r>
                <a:r>
                  <a:rPr lang="zh-CN" altLang="en-US" sz="2800" dirty="0">
                    <a:ea typeface="宋体" panose="02010600030101010101" pitchFamily="2" charset="-122"/>
                  </a:rPr>
                  <a:t>时任意两个关键点之间的最短路</a:t>
                </a:r>
                <a:endParaRPr lang="en-US" altLang="zh-CN" sz="2800" dirty="0">
                  <a:ea typeface="宋体" panose="02010600030101010101" pitchFamily="2" charset="-122"/>
                </a:endParaRPr>
              </a:p>
              <a:p>
                <a:r>
                  <a:rPr lang="zh-CN" altLang="en-US" sz="2800" dirty="0">
                    <a:ea typeface="宋体" panose="02010600030101010101" pitchFamily="2" charset="-122"/>
                  </a:rPr>
                  <a:t>做法是找到 </a:t>
                </a:r>
                <a14:m>
                  <m:oMath xmlns:m="http://schemas.openxmlformats.org/officeDocument/2006/math">
                    <m:r>
                      <a:rPr lang="en-US" altLang="zh-CN" sz="2800">
                        <a:latin typeface="Cambria Math" panose="02040503050406030204" pitchFamily="18" charset="0"/>
                        <a:ea typeface="宋体" panose="02010600030101010101" pitchFamily="2" charset="-122"/>
                      </a:rPr>
                      <m:t>𝑆</m:t>
                    </m:r>
                  </m:oMath>
                </a14:m>
                <a:r>
                  <a:rPr lang="en-US" altLang="zh-CN" sz="2800" dirty="0">
                    <a:ea typeface="宋体" panose="02010600030101010101" pitchFamily="2" charset="-122"/>
                  </a:rPr>
                  <a:t> </a:t>
                </a:r>
                <a:r>
                  <a:rPr lang="zh-CN" altLang="en-US" sz="2800" dirty="0">
                    <a:ea typeface="宋体" panose="02010600030101010101" pitchFamily="2" charset="-122"/>
                  </a:rPr>
                  <a:t>中能破解的编号最大的节点，然后在还未更新该节点的最短路的基础上用该节点为中间点更新最短路</a:t>
                </a:r>
                <a:endParaRPr lang="en-US" altLang="zh-CN" sz="2800" dirty="0">
                  <a:ea typeface="宋体" panose="02010600030101010101" pitchFamily="2" charset="-122"/>
                </a:endParaRPr>
              </a:p>
              <a:p>
                <a:r>
                  <a:rPr lang="zh-CN" altLang="en-US" sz="2800" dirty="0">
                    <a:ea typeface="宋体" panose="02010600030101010101" pitchFamily="2" charset="-122"/>
                  </a:rPr>
                  <a:t>这一步总的时间复杂度为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𝑘</m:t>
                            </m:r>
                          </m:e>
                          <m:sup>
                            <m:r>
                              <a:rPr lang="en-US" altLang="zh-CN" sz="2800">
                                <a:latin typeface="Cambria Math" panose="02040503050406030204" pitchFamily="18" charset="0"/>
                                <a:ea typeface="宋体" panose="02010600030101010101" pitchFamily="2" charset="-122"/>
                              </a:rPr>
                              <m:t>2</m:t>
                            </m:r>
                          </m:sup>
                        </m:sSup>
                        <m:r>
                          <a:rPr lang="en-US" altLang="zh-CN" sz="2800">
                            <a:latin typeface="Cambria Math" panose="02040503050406030204" pitchFamily="18" charset="0"/>
                            <a:ea typeface="宋体" panose="02010600030101010101" pitchFamily="2" charset="-122"/>
                          </a:rPr>
                          <m:t>×</m:t>
                        </m:r>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2</m:t>
                            </m:r>
                          </m:e>
                          <m:sup>
                            <m:r>
                              <a:rPr lang="en-US" altLang="zh-CN" sz="2800">
                                <a:latin typeface="Cambria Math" panose="02040503050406030204" pitchFamily="18" charset="0"/>
                                <a:ea typeface="宋体" panose="02010600030101010101" pitchFamily="2" charset="-122"/>
                              </a:rPr>
                              <m:t>𝑘</m:t>
                            </m:r>
                          </m:sup>
                        </m:sSup>
                      </m:e>
                    </m:d>
                  </m:oMath>
                </a14:m>
                <a:endParaRPr lang="en-US" altLang="zh-CN"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xfrm>
                <a:off x="685801" y="2142067"/>
                <a:ext cx="10375776" cy="4106333"/>
              </a:xfrm>
              <a:blipFill>
                <a:blip r:embed="rId2"/>
                <a:stretch>
                  <a:fillRect l="-10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245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8</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a:xfrm>
                <a:off x="685801" y="2142067"/>
                <a:ext cx="11059356" cy="4106333"/>
              </a:xfrm>
            </p:spPr>
            <p:txBody>
              <a:bodyPr vert="horz" lIns="91440" tIns="45720" rIns="91440" bIns="45720" rtlCol="0" anchor="ctr">
                <a:normAutofit/>
              </a:bodyPr>
              <a:lstStyle/>
              <a:p>
                <a:r>
                  <a:rPr lang="zh-CN" altLang="en-US" sz="2800" dirty="0">
                    <a:ea typeface="宋体" panose="02010600030101010101" pitchFamily="2" charset="-122"/>
                  </a:rPr>
                  <a:t>于是在求 </a:t>
                </a:r>
                <a14:m>
                  <m:oMath xmlns:m="http://schemas.openxmlformats.org/officeDocument/2006/math">
                    <m:r>
                      <a:rPr lang="en-US" altLang="zh-CN" sz="2800">
                        <a:latin typeface="Cambria Math" panose="02040503050406030204" pitchFamily="18" charset="0"/>
                        <a:ea typeface="宋体" panose="02010600030101010101" pitchFamily="2" charset="-122"/>
                      </a:rPr>
                      <m:t>𝑓</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𝑖</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𝑆</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𝑗</m:t>
                    </m:r>
                    <m:r>
                      <a:rPr lang="en-US" altLang="zh-CN" sz="2800">
                        <a:latin typeface="Cambria Math" panose="02040503050406030204" pitchFamily="18" charset="0"/>
                        <a:ea typeface="宋体" panose="02010600030101010101" pitchFamily="2" charset="-122"/>
                      </a:rPr>
                      <m:t>)</m:t>
                    </m:r>
                  </m:oMath>
                </a14:m>
                <a:r>
                  <a:rPr lang="en-US" altLang="zh-CN" sz="2800" dirty="0">
                    <a:ea typeface="宋体" panose="02010600030101010101" pitchFamily="2" charset="-122"/>
                  </a:rPr>
                  <a:t> </a:t>
                </a:r>
                <a:r>
                  <a:rPr lang="zh-CN" altLang="en-US" sz="2800" dirty="0">
                    <a:ea typeface="宋体" panose="02010600030101010101" pitchFamily="2" charset="-122"/>
                  </a:rPr>
                  <a:t>的时候，可以不用考虑不含任何晶石的 </a:t>
                </a:r>
                <a14:m>
                  <m:oMath xmlns:m="http://schemas.openxmlformats.org/officeDocument/2006/math">
                    <m:r>
                      <a:rPr lang="en-US" altLang="zh-CN" sz="2800">
                        <a:latin typeface="Cambria Math" panose="02040503050406030204" pitchFamily="18" charset="0"/>
                        <a:ea typeface="宋体" panose="02010600030101010101" pitchFamily="2" charset="-122"/>
                      </a:rPr>
                      <m:t>𝑗</m:t>
                    </m:r>
                  </m:oMath>
                </a14:m>
                <a:r>
                  <a:rPr lang="en-US" altLang="zh-CN" sz="2800" dirty="0">
                    <a:ea typeface="宋体" panose="02010600030101010101" pitchFamily="2" charset="-122"/>
                  </a:rPr>
                  <a:t> </a:t>
                </a:r>
              </a:p>
              <a:p>
                <a:r>
                  <a:rPr lang="zh-CN" altLang="en-US" sz="2800" dirty="0">
                    <a:ea typeface="宋体" panose="02010600030101010101" pitchFamily="2" charset="-122"/>
                  </a:rPr>
                  <a:t>而是选择在更新 </a:t>
                </a:r>
                <a14:m>
                  <m:oMath xmlns:m="http://schemas.openxmlformats.org/officeDocument/2006/math">
                    <m:r>
                      <a:rPr lang="en-US" altLang="zh-CN" sz="2800">
                        <a:latin typeface="Cambria Math" panose="02040503050406030204" pitchFamily="18" charset="0"/>
                        <a:ea typeface="宋体" panose="02010600030101010101" pitchFamily="2" charset="-122"/>
                      </a:rPr>
                      <m:t>𝑔</m:t>
                    </m:r>
                  </m:oMath>
                </a14:m>
                <a:r>
                  <a:rPr lang="en-US" altLang="zh-CN" sz="2800" dirty="0">
                    <a:ea typeface="宋体" panose="02010600030101010101" pitchFamily="2" charset="-122"/>
                  </a:rPr>
                  <a:t> </a:t>
                </a:r>
                <a:r>
                  <a:rPr lang="zh-CN" altLang="en-US" sz="2800" dirty="0">
                    <a:ea typeface="宋体" panose="02010600030101010101" pitchFamily="2" charset="-122"/>
                  </a:rPr>
                  <a:t>的时候枚举一个含结界的节点</a:t>
                </a:r>
                <a:endParaRPr lang="en-US" altLang="zh-CN" sz="2800" dirty="0">
                  <a:ea typeface="宋体" panose="02010600030101010101" pitchFamily="2" charset="-122"/>
                </a:endParaRPr>
              </a:p>
              <a:p>
                <a:r>
                  <a:rPr lang="zh-CN" altLang="en-US" sz="2800" dirty="0">
                    <a:ea typeface="宋体" panose="02010600030101010101" pitchFamily="2" charset="-122"/>
                  </a:rPr>
                  <a:t>还有在枚举 </a:t>
                </a:r>
                <a14:m>
                  <m:oMath xmlns:m="http://schemas.openxmlformats.org/officeDocument/2006/math">
                    <m:r>
                      <a:rPr lang="en-US" altLang="zh-CN" sz="2800">
                        <a:latin typeface="Cambria Math" panose="02040503050406030204" pitchFamily="18" charset="0"/>
                        <a:ea typeface="宋体" panose="02010600030101010101" pitchFamily="2" charset="-122"/>
                      </a:rPr>
                      <m:t>𝑆</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𝑗</m:t>
                    </m:r>
                  </m:oMath>
                </a14:m>
                <a:r>
                  <a:rPr lang="en-US" altLang="zh-CN" sz="2800" dirty="0">
                    <a:ea typeface="宋体" panose="02010600030101010101" pitchFamily="2" charset="-122"/>
                  </a:rPr>
                  <a:t> </a:t>
                </a:r>
                <a:r>
                  <a:rPr lang="zh-CN" altLang="en-US" sz="2800" dirty="0">
                    <a:ea typeface="宋体" panose="02010600030101010101" pitchFamily="2" charset="-122"/>
                  </a:rPr>
                  <a:t>和下一个晶石时可以尽量避免枚举无用的值</a:t>
                </a:r>
                <a:endParaRPr lang="en-US" altLang="zh-CN" sz="2800" dirty="0">
                  <a:ea typeface="宋体" panose="02010600030101010101" pitchFamily="2" charset="-122"/>
                </a:endParaRPr>
              </a:p>
              <a:p>
                <a:r>
                  <a:rPr lang="zh-CN" altLang="en-US" sz="2800" dirty="0">
                    <a:ea typeface="宋体" panose="02010600030101010101" pitchFamily="2" charset="-122"/>
                  </a:rPr>
                  <a:t>这些方法都可以减少许多的常数</a:t>
                </a:r>
                <a:endParaRPr lang="en-US" altLang="zh-CN"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xfrm>
                <a:off x="685801" y="2142067"/>
                <a:ext cx="11059356" cy="4106333"/>
              </a:xfrm>
              <a:blipFill>
                <a:blip r:embed="rId2"/>
                <a:stretch>
                  <a:fillRect l="-9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521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8</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a:xfrm>
                <a:off x="685801" y="2142067"/>
                <a:ext cx="11059356" cy="4106333"/>
              </a:xfrm>
            </p:spPr>
            <p:txBody>
              <a:bodyPr vert="horz" lIns="91440" tIns="45720" rIns="91440" bIns="45720" rtlCol="0" anchor="ctr">
                <a:normAutofit/>
              </a:bodyPr>
              <a:lstStyle/>
              <a:p>
                <a:r>
                  <a:rPr lang="zh-CN" altLang="en-US" sz="2800" dirty="0">
                    <a:ea typeface="宋体" panose="02010600030101010101" pitchFamily="2" charset="-122"/>
                  </a:rPr>
                  <a:t>这样处理之后时间复杂度仍为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𝑛</m:t>
                            </m:r>
                          </m:e>
                          <m:sup>
                            <m:r>
                              <a:rPr lang="en-US" altLang="zh-CN" sz="2800">
                                <a:latin typeface="Cambria Math" panose="02040503050406030204" pitchFamily="18" charset="0"/>
                                <a:ea typeface="宋体" panose="02010600030101010101" pitchFamily="2" charset="-122"/>
                              </a:rPr>
                              <m:t>3</m:t>
                            </m:r>
                          </m:sup>
                        </m:sSup>
                        <m:r>
                          <a:rPr lang="en-US" altLang="zh-CN" sz="2800">
                            <a:latin typeface="Cambria Math" panose="02040503050406030204" pitchFamily="18" charset="0"/>
                            <a:ea typeface="宋体" panose="02010600030101010101" pitchFamily="2" charset="-122"/>
                          </a:rPr>
                          <m:t>+</m:t>
                        </m:r>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𝑘</m:t>
                            </m:r>
                          </m:e>
                          <m:sup>
                            <m:r>
                              <a:rPr lang="en-US" altLang="zh-CN" sz="2800">
                                <a:latin typeface="Cambria Math" panose="02040503050406030204" pitchFamily="18" charset="0"/>
                                <a:ea typeface="宋体" panose="02010600030101010101" pitchFamily="2" charset="-122"/>
                              </a:rPr>
                              <m:t>3</m:t>
                            </m:r>
                          </m:sup>
                        </m:sSup>
                        <m:r>
                          <a:rPr lang="en-US" altLang="zh-CN" sz="2800">
                            <a:latin typeface="Cambria Math" panose="02040503050406030204" pitchFamily="18" charset="0"/>
                            <a:ea typeface="宋体" panose="02010600030101010101" pitchFamily="2" charset="-122"/>
                          </a:rPr>
                          <m:t>×</m:t>
                        </m:r>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2</m:t>
                            </m:r>
                          </m:e>
                          <m:sup>
                            <m:r>
                              <a:rPr lang="en-US" altLang="zh-CN" sz="2800">
                                <a:latin typeface="Cambria Math" panose="02040503050406030204" pitchFamily="18" charset="0"/>
                                <a:ea typeface="宋体" panose="02010600030101010101" pitchFamily="2" charset="-122"/>
                              </a:rPr>
                              <m:t>𝑘</m:t>
                            </m:r>
                          </m:sup>
                        </m:sSup>
                        <m:r>
                          <a:rPr lang="en-US" altLang="zh-CN" sz="2800">
                            <a:latin typeface="Cambria Math" panose="02040503050406030204" pitchFamily="18" charset="0"/>
                            <a:ea typeface="宋体" panose="02010600030101010101" pitchFamily="2" charset="-122"/>
                          </a:rPr>
                          <m:t>+</m:t>
                        </m:r>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𝑛</m:t>
                            </m:r>
                          </m:e>
                          <m:sup>
                            <m:r>
                              <a:rPr lang="en-US" altLang="zh-CN" sz="2800">
                                <a:latin typeface="Cambria Math" panose="02040503050406030204" pitchFamily="18" charset="0"/>
                                <a:ea typeface="宋体" panose="02010600030101010101" pitchFamily="2" charset="-122"/>
                              </a:rPr>
                              <m:t>2</m:t>
                            </m:r>
                          </m:sup>
                        </m:sSup>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𝑘</m:t>
                            </m:r>
                          </m:e>
                          <m:sup>
                            <m:r>
                              <a:rPr lang="en-US" altLang="zh-CN" sz="2800">
                                <a:latin typeface="Cambria Math" panose="02040503050406030204" pitchFamily="18" charset="0"/>
                                <a:ea typeface="宋体" panose="02010600030101010101" pitchFamily="2" charset="-122"/>
                              </a:rPr>
                              <m:t>2</m:t>
                            </m:r>
                          </m:sup>
                        </m:sSup>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𝑄</m:t>
                        </m:r>
                      </m:e>
                    </m:d>
                  </m:oMath>
                </a14:m>
                <a:endParaRPr lang="en-US" altLang="zh-CN" sz="2800" dirty="0">
                  <a:ea typeface="宋体" panose="02010600030101010101" pitchFamily="2" charset="-122"/>
                </a:endParaRPr>
              </a:p>
              <a:p>
                <a:r>
                  <a:rPr lang="zh-CN" altLang="en-US" sz="2800" dirty="0">
                    <a:ea typeface="宋体" panose="02010600030101010101" pitchFamily="2" charset="-122"/>
                  </a:rPr>
                  <a:t>但是因为常数优秀就可以通过 </a:t>
                </a:r>
                <a14:m>
                  <m:oMath xmlns:m="http://schemas.openxmlformats.org/officeDocument/2006/math">
                    <m:r>
                      <a:rPr lang="en-US" altLang="zh-CN" sz="2800">
                        <a:latin typeface="Cambria Math" panose="02040503050406030204" pitchFamily="18" charset="0"/>
                        <a:ea typeface="宋体" panose="02010600030101010101" pitchFamily="2" charset="-122"/>
                      </a:rPr>
                      <m:t>𝑘</m:t>
                    </m:r>
                    <m:r>
                      <a:rPr lang="en-US" altLang="zh-CN" sz="2800">
                        <a:latin typeface="Cambria Math" panose="02040503050406030204" pitchFamily="18" charset="0"/>
                        <a:ea typeface="宋体" panose="02010600030101010101" pitchFamily="2" charset="-122"/>
                      </a:rPr>
                      <m:t>=16</m:t>
                    </m:r>
                  </m:oMath>
                </a14:m>
                <a:r>
                  <a:rPr lang="en-US" altLang="zh-CN" sz="2800" dirty="0">
                    <a:ea typeface="宋体" panose="02010600030101010101" pitchFamily="2" charset="-122"/>
                  </a:rPr>
                  <a:t> </a:t>
                </a:r>
                <a:r>
                  <a:rPr lang="zh-CN" altLang="en-US" sz="2800" dirty="0">
                    <a:ea typeface="宋体" panose="02010600030101010101" pitchFamily="2" charset="-122"/>
                  </a:rPr>
                  <a:t>的数据</a:t>
                </a:r>
                <a:endParaRPr lang="en-US" altLang="zh-CN" sz="2800" dirty="0">
                  <a:ea typeface="宋体" panose="02010600030101010101" pitchFamily="2" charset="-122"/>
                </a:endParaRPr>
              </a:p>
              <a:p>
                <a:r>
                  <a:rPr lang="en-US" altLang="zh-CN" sz="2800" dirty="0">
                    <a:ea typeface="宋体" panose="02010600030101010101" pitchFamily="2" charset="-122"/>
                  </a:rPr>
                  <a:t>Std</a:t>
                </a:r>
                <a:r>
                  <a:rPr lang="zh-CN" altLang="en-US" sz="2800" dirty="0">
                    <a:ea typeface="宋体" panose="02010600030101010101" pitchFamily="2" charset="-122"/>
                  </a:rPr>
                  <a:t>最慢的点跑了不超过</a:t>
                </a:r>
                <a:r>
                  <a:rPr lang="en-US" altLang="zh-CN" sz="2800" dirty="0">
                    <a:ea typeface="宋体" panose="02010600030101010101" pitchFamily="2" charset="-122"/>
                  </a:rPr>
                  <a:t>1.2s</a:t>
                </a:r>
              </a:p>
              <a:p>
                <a:r>
                  <a:rPr lang="zh-CN" altLang="en-US" sz="2800" dirty="0">
                    <a:ea typeface="宋体" panose="02010600030101010101" pitchFamily="2" charset="-122"/>
                  </a:rPr>
                  <a:t>期望得分：</a:t>
                </a:r>
                <a:r>
                  <a:rPr lang="en-US" altLang="zh-CN" sz="2800" dirty="0">
                    <a:ea typeface="宋体" panose="02010600030101010101" pitchFamily="2" charset="-122"/>
                  </a:rPr>
                  <a:t>100pts</a:t>
                </a: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xfrm>
                <a:off x="685801" y="2142067"/>
                <a:ext cx="11059356" cy="4106333"/>
              </a:xfrm>
              <a:blipFill>
                <a:blip r:embed="rId2"/>
                <a:stretch>
                  <a:fillRect l="-9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059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注意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a:xfrm>
                <a:off x="685801" y="2142067"/>
                <a:ext cx="11059356" cy="4106333"/>
              </a:xfrm>
            </p:spPr>
            <p:txBody>
              <a:bodyPr vert="horz" lIns="91440" tIns="45720" rIns="91440" bIns="45720" rtlCol="0" anchor="ctr">
                <a:normAutofit/>
              </a:bodyPr>
              <a:lstStyle/>
              <a:p>
                <a:r>
                  <a:rPr lang="zh-CN" altLang="en-US" sz="2800" dirty="0">
                    <a:ea typeface="宋体" panose="02010600030101010101" pitchFamily="2" charset="-122"/>
                  </a:rPr>
                  <a:t>最后需要注意的是，这样处理后要注意较多的细节</a:t>
                </a:r>
                <a:endParaRPr lang="en-US" altLang="zh-CN" sz="2800" dirty="0">
                  <a:ea typeface="宋体" panose="02010600030101010101" pitchFamily="2" charset="-122"/>
                </a:endParaRPr>
              </a:p>
              <a:p>
                <a:r>
                  <a:rPr lang="zh-CN" altLang="en-US" sz="2800" dirty="0">
                    <a:ea typeface="宋体" panose="02010600030101010101" pitchFamily="2" charset="-122"/>
                  </a:rPr>
                  <a:t>比如枚举的 </a:t>
                </a:r>
                <a14:m>
                  <m:oMath xmlns:m="http://schemas.openxmlformats.org/officeDocument/2006/math">
                    <m:r>
                      <a:rPr lang="en-US" altLang="zh-CN" sz="2800">
                        <a:latin typeface="Cambria Math" panose="02040503050406030204" pitchFamily="18" charset="0"/>
                        <a:ea typeface="宋体" panose="02010600030101010101" pitchFamily="2" charset="-122"/>
                      </a:rPr>
                      <m:t>𝑥</m:t>
                    </m:r>
                  </m:oMath>
                </a14:m>
                <a:r>
                  <a:rPr lang="en-US" altLang="zh-CN" sz="2800" dirty="0">
                    <a:ea typeface="宋体" panose="02010600030101010101" pitchFamily="2" charset="-122"/>
                  </a:rPr>
                  <a:t> </a:t>
                </a:r>
                <a:r>
                  <a:rPr lang="zh-CN" altLang="en-US" sz="2800" dirty="0">
                    <a:ea typeface="宋体" panose="02010600030101010101" pitchFamily="2" charset="-122"/>
                  </a:rPr>
                  <a:t>上不能有结界，如果 </a:t>
                </a:r>
                <a14:m>
                  <m:oMath xmlns:m="http://schemas.openxmlformats.org/officeDocument/2006/math">
                    <m:r>
                      <a:rPr lang="en-US" altLang="zh-CN" sz="2800">
                        <a:latin typeface="Cambria Math" panose="02040503050406030204" pitchFamily="18" charset="0"/>
                        <a:ea typeface="宋体" panose="02010600030101010101" pitchFamily="2" charset="-122"/>
                      </a:rPr>
                      <m:t>𝑡</m:t>
                    </m:r>
                  </m:oMath>
                </a14:m>
                <a:r>
                  <a:rPr lang="en-US" altLang="zh-CN" sz="2800" dirty="0">
                    <a:ea typeface="宋体" panose="02010600030101010101" pitchFamily="2" charset="-122"/>
                  </a:rPr>
                  <a:t> </a:t>
                </a:r>
                <a:r>
                  <a:rPr lang="zh-CN" altLang="en-US" sz="2800" dirty="0">
                    <a:ea typeface="宋体" panose="02010600030101010101" pitchFamily="2" charset="-122"/>
                  </a:rPr>
                  <a:t>上有结界要特殊处理</a:t>
                </a:r>
                <a:endParaRPr lang="en-US" altLang="zh-CN" sz="2800" dirty="0">
                  <a:ea typeface="宋体" panose="02010600030101010101" pitchFamily="2" charset="-122"/>
                </a:endParaRPr>
              </a:p>
              <a:p>
                <a:r>
                  <a:rPr lang="zh-CN" altLang="en-US" sz="2800" dirty="0">
                    <a:ea typeface="宋体" panose="02010600030101010101" pitchFamily="2" charset="-122"/>
                  </a:rPr>
                  <a:t>还有转移的时候时刻注意枚举的下一个点一定所有的结界都被破解</a:t>
                </a:r>
                <a:endParaRPr lang="en-US" altLang="zh-CN" sz="2800" dirty="0">
                  <a:ea typeface="宋体" panose="02010600030101010101" pitchFamily="2" charset="-122"/>
                </a:endParaRPr>
              </a:p>
              <a:p>
                <a:r>
                  <a:rPr lang="zh-CN" altLang="en-US" sz="2800" dirty="0">
                    <a:ea typeface="宋体" panose="02010600030101010101" pitchFamily="2" charset="-122"/>
                  </a:rPr>
                  <a:t>注意多个结界都在同一个点上的情况</a:t>
                </a:r>
                <a:endParaRPr lang="en-US" altLang="zh-CN" sz="2800" dirty="0">
                  <a:ea typeface="宋体" panose="02010600030101010101" pitchFamily="2" charset="-122"/>
                </a:endParaRPr>
              </a:p>
              <a:p>
                <a:r>
                  <a:rPr lang="zh-CN" altLang="en-US" sz="2800" dirty="0">
                    <a:ea typeface="宋体" panose="02010600030101010101" pitchFamily="2" charset="-122"/>
                  </a:rPr>
                  <a:t>等等等等</a:t>
                </a:r>
                <a:endParaRPr lang="en-US" altLang="zh-CN"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xfrm>
                <a:off x="685801" y="2142067"/>
                <a:ext cx="11059356" cy="4106333"/>
              </a:xfrm>
              <a:blipFill>
                <a:blip r:embed="rId2"/>
                <a:stretch>
                  <a:fillRect l="-9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668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p:txBody>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题目大意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有一张带权的无向图</a:t>
                </a:r>
                <a:endParaRPr lang="en-US" altLang="zh-CN" sz="2800" dirty="0">
                  <a:ea typeface="宋体" panose="02010600030101010101" pitchFamily="2" charset="-122"/>
                </a:endParaRPr>
              </a:p>
              <a:p>
                <a:r>
                  <a:rPr lang="zh-CN" altLang="en-US" sz="2800" dirty="0">
                    <a:ea typeface="宋体" panose="02010600030101010101" pitchFamily="2" charset="-122"/>
                  </a:rPr>
                  <a:t>有固定位置的钥匙和占据一整个节点的门</a:t>
                </a:r>
                <a:endParaRPr lang="en-US" altLang="zh-CN" sz="2800" dirty="0">
                  <a:ea typeface="宋体" panose="02010600030101010101" pitchFamily="2" charset="-122"/>
                </a:endParaRPr>
              </a:p>
              <a:p>
                <a:r>
                  <a:rPr lang="zh-CN" altLang="en-US" sz="2800" dirty="0">
                    <a:ea typeface="宋体" panose="02010600030101010101" pitchFamily="2" charset="-122"/>
                  </a:rPr>
                  <a:t>多组询问，问从 </a:t>
                </a:r>
                <a14:m>
                  <m:oMath xmlns:m="http://schemas.openxmlformats.org/officeDocument/2006/math">
                    <m:r>
                      <a:rPr lang="en-US" altLang="zh-CN" sz="2800">
                        <a:latin typeface="Cambria Math" panose="02040503050406030204" pitchFamily="18" charset="0"/>
                        <a:ea typeface="宋体" panose="02010600030101010101" pitchFamily="2" charset="-122"/>
                      </a:rPr>
                      <m:t>𝑠</m:t>
                    </m:r>
                  </m:oMath>
                </a14:m>
                <a:r>
                  <a:rPr lang="zh-CN" altLang="en-US" sz="2800" dirty="0">
                    <a:ea typeface="宋体" panose="02010600030101010101" pitchFamily="2" charset="-122"/>
                  </a:rPr>
                  <a:t> 到 </a:t>
                </a:r>
                <a14:m>
                  <m:oMath xmlns:m="http://schemas.openxmlformats.org/officeDocument/2006/math">
                    <m:r>
                      <a:rPr lang="en-US" altLang="zh-CN" sz="2800">
                        <a:latin typeface="Cambria Math" panose="02040503050406030204" pitchFamily="18" charset="0"/>
                        <a:ea typeface="宋体" panose="02010600030101010101" pitchFamily="2" charset="-122"/>
                      </a:rPr>
                      <m:t>𝑡</m:t>
                    </m:r>
                  </m:oMath>
                </a14:m>
                <a:r>
                  <a:rPr lang="zh-CN" altLang="en-US" sz="2800" dirty="0">
                    <a:ea typeface="宋体" panose="02010600030101010101" pitchFamily="2" charset="-122"/>
                  </a:rPr>
                  <a:t> 需要走的最短距离</a:t>
                </a: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344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6E6960-A418-472B-BEE4-3AE4FD757868}"/>
              </a:ext>
            </a:extLst>
          </p:cNvPr>
          <p:cNvSpPr>
            <a:spLocks noGrp="1"/>
          </p:cNvSpPr>
          <p:nvPr>
            <p:ph type="ctrTitle"/>
          </p:nvPr>
        </p:nvSpPr>
        <p:spPr>
          <a:xfrm>
            <a:off x="2424418" y="1964267"/>
            <a:ext cx="8735707" cy="2421464"/>
          </a:xfrm>
        </p:spPr>
        <p:txBody>
          <a:bodyPr/>
          <a:lstStyle/>
          <a:p>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最大权独立集问题</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解题报告</a:t>
            </a:r>
          </a:p>
        </p:txBody>
      </p:sp>
      <p:sp>
        <p:nvSpPr>
          <p:cNvPr id="3" name="副标题 2">
            <a:extLst>
              <a:ext uri="{FF2B5EF4-FFF2-40B4-BE49-F238E27FC236}">
                <a16:creationId xmlns:a16="http://schemas.microsoft.com/office/drawing/2014/main" id="{BD1F3BCD-B206-49C6-ABAF-4CF664A05D61}"/>
              </a:ext>
            </a:extLst>
          </p:cNvPr>
          <p:cNvSpPr>
            <a:spLocks noGrp="1"/>
          </p:cNvSpPr>
          <p:nvPr>
            <p:ph type="subTitle" idx="1"/>
          </p:nvPr>
        </p:nvSpPr>
        <p:spPr/>
        <p:txBody>
          <a:bodyPr/>
          <a:lstStyle/>
          <a:p>
            <a:r>
              <a:rPr lang="en-US" altLang="zh-CN" cap="none" dirty="0" err="1">
                <a:latin typeface="Microsoft YaHei UI" panose="020B0503020204020204" pitchFamily="34" charset="-122"/>
                <a:ea typeface="Microsoft YaHei UI" panose="020B0503020204020204" pitchFamily="34" charset="-122"/>
              </a:rPr>
              <a:t>E.Space</a:t>
            </a:r>
            <a:endParaRPr lang="zh-CN" altLang="en-US" cap="none"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35896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题目大意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给一棵有点权的树，进行 </a:t>
                </a:r>
                <a14:m>
                  <m:oMath xmlns:m="http://schemas.openxmlformats.org/officeDocument/2006/math">
                    <m:d>
                      <m:dPr>
                        <m:begChr m:val="|"/>
                        <m:endChr m:val="|"/>
                        <m:ctrlPr>
                          <a:rPr lang="en-US" altLang="zh-CN" sz="2800" i="1" smtClean="0">
                            <a:latin typeface="Cambria Math" panose="02040503050406030204" pitchFamily="18" charset="0"/>
                          </a:rPr>
                        </m:ctrlPr>
                      </m:dPr>
                      <m:e>
                        <m:r>
                          <a:rPr lang="en-US" altLang="zh-CN" sz="2800" smtClean="0">
                            <a:latin typeface="Cambria Math" panose="02040503050406030204" pitchFamily="18" charset="0"/>
                          </a:rPr>
                          <m:t>𝑉</m:t>
                        </m:r>
                      </m:e>
                    </m:d>
                  </m:oMath>
                </a14:m>
                <a:r>
                  <a:rPr lang="zh-CN" altLang="en-US" sz="2800" dirty="0">
                    <a:ea typeface="宋体" panose="02010600030101010101" pitchFamily="2" charset="-122"/>
                  </a:rPr>
                  <a:t> 次操作，每次删掉一个点，并把相邻点的点权加上删去的点的权值，需要最大化所有点在被删去之时的权值之和</a:t>
                </a: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r="-3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306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1&amp;2</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14:m>
                  <m:oMath xmlns:m="http://schemas.openxmlformats.org/officeDocument/2006/math">
                    <m:r>
                      <a:rPr lang="zh-CN" altLang="en-US" sz="2800">
                        <a:latin typeface="Cambria Math" panose="02040503050406030204" pitchFamily="18" charset="0"/>
                        <a:ea typeface="宋体" panose="02010600030101010101" pitchFamily="2" charset="-122"/>
                      </a:rPr>
                      <m:t>暴力</m:t>
                    </m:r>
                  </m:oMath>
                </a14:m>
                <a:r>
                  <a:rPr lang="zh-CN" altLang="en-US" sz="2800" dirty="0">
                    <a:ea typeface="宋体" panose="02010600030101010101" pitchFamily="2" charset="-122"/>
                  </a:rPr>
                  <a:t>枚举删掉的顺序</a:t>
                </a:r>
                <a:endParaRPr lang="en-US" altLang="zh-CN" sz="2800" dirty="0">
                  <a:ea typeface="宋体" panose="02010600030101010101" pitchFamily="2" charset="-122"/>
                </a:endParaRPr>
              </a:p>
              <a:p>
                <a:r>
                  <a:rPr lang="zh-CN" altLang="en-US" sz="2800" dirty="0">
                    <a:ea typeface="宋体" panose="02010600030101010101" pitchFamily="2" charset="-122"/>
                  </a:rPr>
                  <a:t>时间复杂度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𝑛</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𝑛</m:t>
                        </m:r>
                      </m:e>
                    </m:d>
                  </m:oMath>
                </a14:m>
                <a:endParaRPr lang="en-US" altLang="zh-CN" sz="2800" dirty="0">
                  <a:ea typeface="宋体" panose="02010600030101010101" pitchFamily="2" charset="-122"/>
                </a:endParaRPr>
              </a:p>
              <a:p>
                <a:r>
                  <a:rPr lang="zh-CN" altLang="en-US" sz="2800" dirty="0">
                    <a:ea typeface="宋体" panose="02010600030101010101" pitchFamily="2" charset="-122"/>
                  </a:rPr>
                  <a:t>期望得分：</a:t>
                </a:r>
                <a:r>
                  <a:rPr lang="en-US" altLang="zh-CN" sz="2800" dirty="0">
                    <a:ea typeface="宋体" panose="02010600030101010101" pitchFamily="2" charset="-122"/>
                  </a:rPr>
                  <a:t>10pts</a:t>
                </a: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233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5&amp;6</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对于链的情况，删去一些点后每个连通块都是一条链并且只有两端的权值和最初不同</a:t>
                </a:r>
                <a:endParaRPr lang="en-US" altLang="zh-CN" sz="2800" dirty="0">
                  <a:ea typeface="宋体" panose="02010600030101010101" pitchFamily="2" charset="-122"/>
                </a:endParaRPr>
              </a:p>
              <a:p>
                <a:r>
                  <a:rPr lang="zh-CN" altLang="en-US" sz="2800" dirty="0">
                    <a:ea typeface="宋体" panose="02010600030101010101" pitchFamily="2" charset="-122"/>
                  </a:rPr>
                  <a:t>所以可以记 </a:t>
                </a:r>
                <a14:m>
                  <m:oMath xmlns:m="http://schemas.openxmlformats.org/officeDocument/2006/math">
                    <m:r>
                      <a:rPr lang="en-US" altLang="zh-CN" sz="2800">
                        <a:latin typeface="Cambria Math" panose="02040503050406030204" pitchFamily="18" charset="0"/>
                        <a:ea typeface="宋体" panose="02010600030101010101" pitchFamily="2" charset="-122"/>
                      </a:rPr>
                      <m:t>𝑓</m:t>
                    </m:r>
                    <m:d>
                      <m:dPr>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𝑖</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𝑗</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𝑘</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𝑙</m:t>
                        </m:r>
                      </m:e>
                    </m:d>
                  </m:oMath>
                </a14:m>
                <a:r>
                  <a:rPr lang="zh-CN" altLang="en-US" sz="2800" dirty="0">
                    <a:ea typeface="宋体" panose="02010600030101010101" pitchFamily="2" charset="-122"/>
                  </a:rPr>
                  <a:t> 为 </a:t>
                </a:r>
                <a14:m>
                  <m:oMath xmlns:m="http://schemas.openxmlformats.org/officeDocument/2006/math">
                    <m:d>
                      <m:dPr>
                        <m:begChr m:val="["/>
                        <m:endChr m:val="]"/>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𝑖</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𝑗</m:t>
                        </m:r>
                      </m:e>
                    </m:d>
                  </m:oMath>
                </a14:m>
                <a:r>
                  <a:rPr lang="zh-CN" altLang="en-US" sz="2800" dirty="0">
                    <a:ea typeface="宋体" panose="02010600030101010101" pitchFamily="2" charset="-122"/>
                  </a:rPr>
                  <a:t> 中点 </a:t>
                </a:r>
                <a14:m>
                  <m:oMath xmlns:m="http://schemas.openxmlformats.org/officeDocument/2006/math">
                    <m:r>
                      <a:rPr lang="en-US" altLang="zh-CN" sz="2800">
                        <a:latin typeface="Cambria Math" panose="02040503050406030204" pitchFamily="18" charset="0"/>
                        <a:ea typeface="宋体" panose="02010600030101010101" pitchFamily="2" charset="-122"/>
                      </a:rPr>
                      <m:t>𝑖</m:t>
                    </m:r>
                  </m:oMath>
                </a14:m>
                <a:r>
                  <a:rPr lang="zh-CN" altLang="en-US" sz="2800" dirty="0">
                    <a:ea typeface="宋体" panose="02010600030101010101" pitchFamily="2" charset="-122"/>
                  </a:rPr>
                  <a:t> 加了 </a:t>
                </a:r>
                <a14:m>
                  <m:oMath xmlns:m="http://schemas.openxmlformats.org/officeDocument/2006/math">
                    <m:d>
                      <m:dPr>
                        <m:begChr m:val="["/>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𝑘</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𝑖</m:t>
                        </m:r>
                      </m:e>
                    </m:d>
                  </m:oMath>
                </a14:m>
                <a:r>
                  <a:rPr lang="zh-CN" altLang="en-US" sz="2800" dirty="0">
                    <a:ea typeface="宋体" panose="02010600030101010101" pitchFamily="2" charset="-122"/>
                  </a:rPr>
                  <a:t> 这段的权值，点 </a:t>
                </a:r>
                <a14:m>
                  <m:oMath xmlns:m="http://schemas.openxmlformats.org/officeDocument/2006/math">
                    <m:r>
                      <a:rPr lang="en-US" altLang="zh-CN" sz="2800">
                        <a:latin typeface="Cambria Math" panose="02040503050406030204" pitchFamily="18" charset="0"/>
                        <a:ea typeface="宋体" panose="02010600030101010101" pitchFamily="2" charset="-122"/>
                      </a:rPr>
                      <m:t>𝑗</m:t>
                    </m:r>
                  </m:oMath>
                </a14:m>
                <a:r>
                  <a:rPr lang="zh-CN" altLang="en-US" sz="2800" dirty="0">
                    <a:ea typeface="宋体" panose="02010600030101010101" pitchFamily="2" charset="-122"/>
                  </a:rPr>
                  <a:t> 加了 </a:t>
                </a:r>
                <a14:m>
                  <m:oMath xmlns:m="http://schemas.openxmlformats.org/officeDocument/2006/math">
                    <m:d>
                      <m:dPr>
                        <m:endChr m:val="]"/>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𝑗</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𝑙</m:t>
                        </m:r>
                      </m:e>
                    </m:d>
                  </m:oMath>
                </a14:m>
                <a:r>
                  <a:rPr lang="zh-CN" altLang="en-US" sz="2800" dirty="0">
                    <a:ea typeface="宋体" panose="02010600030101010101" pitchFamily="2" charset="-122"/>
                  </a:rPr>
                  <a:t> 这段的权值的答案</a:t>
                </a:r>
                <a:endParaRPr lang="en-US" altLang="zh-CN" sz="2800" dirty="0">
                  <a:ea typeface="宋体" panose="02010600030101010101" pitchFamily="2" charset="-122"/>
                </a:endParaRPr>
              </a:p>
              <a:p>
                <a:r>
                  <a:rPr lang="zh-CN" altLang="en-US" sz="2800" dirty="0">
                    <a:ea typeface="宋体" panose="02010600030101010101" pitchFamily="2" charset="-122"/>
                  </a:rPr>
                  <a:t>暴力枚举第一个删哪里转移</a:t>
                </a:r>
                <a:endParaRPr lang="en-US" altLang="zh-CN" sz="2800" dirty="0">
                  <a:ea typeface="宋体" panose="02010600030101010101" pitchFamily="2" charset="-122"/>
                </a:endParaRPr>
              </a:p>
              <a:p>
                <a:r>
                  <a:rPr lang="zh-CN" altLang="en-US" sz="2800" dirty="0">
                    <a:ea typeface="宋体" panose="02010600030101010101" pitchFamily="2" charset="-122"/>
                  </a:rPr>
                  <a:t>时间复杂度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𝑛</m:t>
                            </m:r>
                          </m:e>
                          <m:sup>
                            <m:r>
                              <a:rPr lang="en-US" altLang="zh-CN" sz="2800">
                                <a:latin typeface="Cambria Math" panose="02040503050406030204" pitchFamily="18" charset="0"/>
                                <a:ea typeface="宋体" panose="02010600030101010101" pitchFamily="2" charset="-122"/>
                              </a:rPr>
                              <m:t>5</m:t>
                            </m:r>
                          </m:sup>
                        </m:sSup>
                      </m:e>
                    </m:d>
                  </m:oMath>
                </a14:m>
                <a:endParaRPr lang="en-US" altLang="zh-CN" sz="2800" dirty="0">
                  <a:ea typeface="宋体" panose="02010600030101010101" pitchFamily="2" charset="-122"/>
                </a:endParaRPr>
              </a:p>
              <a:p>
                <a:r>
                  <a:rPr lang="zh-CN" altLang="en-US" sz="2800" dirty="0">
                    <a:ea typeface="宋体" panose="02010600030101010101" pitchFamily="2" charset="-122"/>
                  </a:rPr>
                  <a:t>期望得分：</a:t>
                </a:r>
                <a:r>
                  <a:rPr lang="en-US" altLang="zh-CN" sz="2800" dirty="0">
                    <a:ea typeface="宋体" panose="02010600030101010101" pitchFamily="2" charset="-122"/>
                  </a:rPr>
                  <a:t>14pts</a:t>
                </a:r>
                <a:endParaRPr lang="zh-CN" altLang="en-US"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t="-1503" r="-361" b="-48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046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3&amp;4</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接下来考虑每个点在被删去的时候的权值是从哪里贡献来的</a:t>
            </a:r>
            <a:endParaRPr lang="en-US" altLang="zh-CN" sz="2800" dirty="0">
              <a:ea typeface="宋体" panose="02010600030101010101" pitchFamily="2" charset="-122"/>
            </a:endParaRPr>
          </a:p>
          <a:p>
            <a:r>
              <a:rPr lang="zh-CN" altLang="en-US" sz="2800" dirty="0">
                <a:ea typeface="宋体" panose="02010600030101010101" pitchFamily="2" charset="-122"/>
              </a:rPr>
              <a:t>容易发现这只和每条边的两个端点哪个先被删有关</a:t>
            </a:r>
            <a:endParaRPr lang="en-US" altLang="zh-CN" sz="2800" dirty="0">
              <a:ea typeface="宋体" panose="02010600030101010101" pitchFamily="2" charset="-122"/>
            </a:endParaRPr>
          </a:p>
          <a:p>
            <a:r>
              <a:rPr lang="zh-CN" altLang="en-US" sz="2800" dirty="0">
                <a:ea typeface="宋体" panose="02010600030101010101" pitchFamily="2" charset="-122"/>
              </a:rPr>
              <a:t>我们把所有边定向，对于每一条边我们把先删的端点指向后删的端点</a:t>
            </a:r>
            <a:endParaRPr lang="en-US" altLang="zh-CN" sz="2800" dirty="0">
              <a:ea typeface="宋体" panose="02010600030101010101" pitchFamily="2" charset="-122"/>
            </a:endParaRPr>
          </a:p>
        </p:txBody>
      </p:sp>
    </p:spTree>
    <p:extLst>
      <p:ext uri="{BB962C8B-B14F-4D97-AF65-F5344CB8AC3E}">
        <p14:creationId xmlns:p14="http://schemas.microsoft.com/office/powerpoint/2010/main" val="121207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3&amp;4</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这样一个点被删去时的贡献就是所有能够到达这个点的所有点的权值和</a:t>
                </a:r>
                <a:endParaRPr lang="en-US" altLang="zh-CN" sz="2800" dirty="0">
                  <a:ea typeface="宋体" panose="02010600030101010101" pitchFamily="2" charset="-122"/>
                </a:endParaRPr>
              </a:p>
              <a:p>
                <a:r>
                  <a:rPr lang="zh-CN" altLang="en-US" sz="2800" dirty="0">
                    <a:ea typeface="宋体" panose="02010600030101010101" pitchFamily="2" charset="-122"/>
                  </a:rPr>
                  <a:t>于是可以暴力枚举边的方向求答案，时间复杂度为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2</m:t>
                            </m:r>
                          </m:e>
                          <m:sup>
                            <m:r>
                              <a:rPr lang="en-US" altLang="zh-CN" sz="2800">
                                <a:latin typeface="Cambria Math" panose="02040503050406030204" pitchFamily="18" charset="0"/>
                                <a:ea typeface="宋体" panose="02010600030101010101" pitchFamily="2" charset="-122"/>
                              </a:rPr>
                              <m:t>𝑛</m:t>
                            </m:r>
                          </m:sup>
                        </m:sSup>
                        <m:r>
                          <a:rPr lang="en-US" altLang="zh-CN" sz="2800">
                            <a:latin typeface="Cambria Math" panose="02040503050406030204" pitchFamily="18" charset="0"/>
                            <a:ea typeface="宋体" panose="02010600030101010101" pitchFamily="2" charset="-122"/>
                          </a:rPr>
                          <m:t>×</m:t>
                        </m:r>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𝑛</m:t>
                            </m:r>
                          </m:e>
                          <m:sup>
                            <m:r>
                              <a:rPr lang="en-US" altLang="zh-CN" sz="2800">
                                <a:latin typeface="Cambria Math" panose="02040503050406030204" pitchFamily="18" charset="0"/>
                                <a:ea typeface="宋体" panose="02010600030101010101" pitchFamily="2" charset="-122"/>
                              </a:rPr>
                              <m:t>2</m:t>
                            </m:r>
                          </m:sup>
                        </m:sSup>
                      </m:e>
                    </m:d>
                  </m:oMath>
                </a14:m>
                <a:endParaRPr lang="en-US" altLang="zh-CN" sz="2800" dirty="0">
                  <a:ea typeface="宋体" panose="02010600030101010101" pitchFamily="2" charset="-122"/>
                </a:endParaRPr>
              </a:p>
              <a:p>
                <a:r>
                  <a:rPr lang="zh-CN" altLang="en-US" sz="2800" dirty="0">
                    <a:ea typeface="宋体" panose="02010600030101010101" pitchFamily="2" charset="-122"/>
                  </a:rPr>
                  <a:t>期望得分：</a:t>
                </a:r>
                <a:r>
                  <a:rPr lang="en-US" altLang="zh-CN" sz="2800" dirty="0">
                    <a:ea typeface="宋体" panose="02010600030101010101" pitchFamily="2" charset="-122"/>
                  </a:rPr>
                  <a:t>10+18=22pts</a:t>
                </a:r>
                <a:endParaRPr lang="zh-CN" altLang="en-US"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r="-3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19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7&amp;8</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然后考虑把这个定向放在链上</a:t>
                </a:r>
                <a:endParaRPr lang="en-US" altLang="zh-CN" sz="2800" dirty="0">
                  <a:ea typeface="宋体" panose="02010600030101010101" pitchFamily="2" charset="-122"/>
                </a:endParaRPr>
              </a:p>
              <a:p>
                <a:r>
                  <a:rPr lang="zh-CN" altLang="en-US" sz="2800" dirty="0">
                    <a:ea typeface="宋体" panose="02010600030101010101" pitchFamily="2" charset="-122"/>
                  </a:rPr>
                  <a:t>我们发现可以快速地统计一整段连续同向的边对答案的贡献</a:t>
                </a:r>
                <a:endParaRPr lang="en-US" altLang="zh-CN" sz="2800" dirty="0">
                  <a:ea typeface="宋体" panose="02010600030101010101" pitchFamily="2" charset="-122"/>
                </a:endParaRPr>
              </a:p>
              <a:p>
                <a:r>
                  <a:rPr lang="zh-CN" altLang="en-US" sz="2800" dirty="0">
                    <a:ea typeface="宋体" panose="02010600030101010101" pitchFamily="2" charset="-122"/>
                  </a:rPr>
                  <a:t>于是可以设 </a:t>
                </a:r>
                <a14:m>
                  <m:oMath xmlns:m="http://schemas.openxmlformats.org/officeDocument/2006/math">
                    <m:r>
                      <a:rPr lang="en-US" altLang="zh-CN" sz="2800">
                        <a:latin typeface="Cambria Math" panose="02040503050406030204" pitchFamily="18" charset="0"/>
                        <a:ea typeface="宋体" panose="02010600030101010101" pitchFamily="2" charset="-122"/>
                      </a:rPr>
                      <m:t>𝑓</m:t>
                    </m:r>
                    <m:d>
                      <m:dPr>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𝑖</m:t>
                        </m:r>
                        <m:r>
                          <a:rPr lang="en-US" altLang="zh-CN" sz="2800">
                            <a:latin typeface="Cambria Math" panose="02040503050406030204" pitchFamily="18" charset="0"/>
                            <a:ea typeface="宋体" panose="02010600030101010101" pitchFamily="2" charset="-122"/>
                          </a:rPr>
                          <m:t>,0/1</m:t>
                        </m:r>
                      </m:e>
                    </m:d>
                  </m:oMath>
                </a14:m>
                <a:r>
                  <a:rPr lang="en-US" altLang="zh-CN" sz="2800" dirty="0">
                    <a:ea typeface="宋体" panose="02010600030101010101" pitchFamily="2" charset="-122"/>
                  </a:rPr>
                  <a:t> </a:t>
                </a:r>
                <a:r>
                  <a:rPr lang="zh-CN" altLang="en-US" sz="2800" dirty="0">
                    <a:ea typeface="宋体" panose="02010600030101010101" pitchFamily="2" charset="-122"/>
                  </a:rPr>
                  <a:t>为一段结束在 </a:t>
                </a:r>
                <a14:m>
                  <m:oMath xmlns:m="http://schemas.openxmlformats.org/officeDocument/2006/math">
                    <m:r>
                      <a:rPr lang="en-US" altLang="zh-CN" sz="2800">
                        <a:latin typeface="Cambria Math" panose="02040503050406030204" pitchFamily="18" charset="0"/>
                        <a:ea typeface="宋体" panose="02010600030101010101" pitchFamily="2" charset="-122"/>
                      </a:rPr>
                      <m:t>𝑖</m:t>
                    </m:r>
                  </m:oMath>
                </a14:m>
                <a:r>
                  <a:rPr lang="zh-CN" altLang="en-US" sz="2800" dirty="0">
                    <a:ea typeface="宋体" panose="02010600030101010101" pitchFamily="2" charset="-122"/>
                  </a:rPr>
                  <a:t>，最后一段方向为向左</a:t>
                </a:r>
                <a:r>
                  <a:rPr lang="en-US" altLang="zh-CN" sz="2800" dirty="0">
                    <a:ea typeface="宋体" panose="02010600030101010101" pitchFamily="2" charset="-122"/>
                  </a:rPr>
                  <a:t>/</a:t>
                </a:r>
                <a:r>
                  <a:rPr lang="zh-CN" altLang="en-US" sz="2800" dirty="0">
                    <a:ea typeface="宋体" panose="02010600030101010101" pitchFamily="2" charset="-122"/>
                  </a:rPr>
                  <a:t>向右时的答案</a:t>
                </a:r>
                <a:endParaRPr lang="en-US" altLang="zh-CN"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r="-9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784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7&amp;8</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枚举上一段</a:t>
                </a:r>
                <a:r>
                  <a:rPr lang="en-US" altLang="zh-CN" sz="2800" dirty="0">
                    <a:ea typeface="宋体" panose="02010600030101010101" pitchFamily="2" charset="-122"/>
                  </a:rPr>
                  <a:t>/</a:t>
                </a:r>
                <a:r>
                  <a:rPr lang="zh-CN" altLang="en-US" sz="2800" dirty="0">
                    <a:ea typeface="宋体" panose="02010600030101010101" pitchFamily="2" charset="-122"/>
                  </a:rPr>
                  <a:t>下一段的位置转移</a:t>
                </a:r>
                <a:endParaRPr lang="en-US" altLang="zh-CN" sz="2800" dirty="0">
                  <a:ea typeface="宋体" panose="02010600030101010101" pitchFamily="2" charset="-122"/>
                </a:endParaRPr>
              </a:p>
              <a:p>
                <a:r>
                  <a:rPr lang="zh-CN" altLang="en-US" sz="2800" dirty="0">
                    <a:ea typeface="宋体" panose="02010600030101010101" pitchFamily="2" charset="-122"/>
                  </a:rPr>
                  <a:t>时间复杂度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𝑛</m:t>
                            </m:r>
                          </m:e>
                          <m:sup>
                            <m:r>
                              <a:rPr lang="en-US" altLang="zh-CN" sz="2800">
                                <a:latin typeface="Cambria Math" panose="02040503050406030204" pitchFamily="18" charset="0"/>
                                <a:ea typeface="宋体" panose="02010600030101010101" pitchFamily="2" charset="-122"/>
                              </a:rPr>
                              <m:t>2</m:t>
                            </m:r>
                          </m:sup>
                        </m:sSup>
                      </m:e>
                    </m:d>
                  </m:oMath>
                </a14:m>
                <a:endParaRPr lang="en-US" altLang="zh-CN" sz="2800" dirty="0">
                  <a:ea typeface="宋体" panose="02010600030101010101" pitchFamily="2" charset="-122"/>
                </a:endParaRPr>
              </a:p>
              <a:p>
                <a:r>
                  <a:rPr lang="zh-CN" altLang="en-US" sz="2800" dirty="0">
                    <a:ea typeface="宋体" panose="02010600030101010101" pitchFamily="2" charset="-122"/>
                  </a:rPr>
                  <a:t>期望得分：</a:t>
                </a:r>
                <a:r>
                  <a:rPr lang="en-US" altLang="zh-CN" sz="2800" dirty="0">
                    <a:ea typeface="宋体" panose="02010600030101010101" pitchFamily="2" charset="-122"/>
                  </a:rPr>
                  <a:t>14+20=34pts </a:t>
                </a: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273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9~12</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树上的情况也是类似的</a:t>
            </a:r>
            <a:endParaRPr lang="en-US" altLang="zh-CN" sz="2800" dirty="0">
              <a:ea typeface="宋体" panose="02010600030101010101" pitchFamily="2" charset="-122"/>
            </a:endParaRPr>
          </a:p>
          <a:p>
            <a:r>
              <a:rPr lang="zh-CN" altLang="en-US" sz="2800" dirty="0">
                <a:ea typeface="宋体" panose="02010600030101010101" pitchFamily="2" charset="-122"/>
              </a:rPr>
              <a:t>但是为了要算贡献，我们必须知道一个点能够到达的点的数量</a:t>
            </a:r>
            <a:endParaRPr lang="en-US" altLang="zh-CN" sz="2800" dirty="0">
              <a:ea typeface="宋体" panose="02010600030101010101" pitchFamily="2" charset="-122"/>
            </a:endParaRPr>
          </a:p>
          <a:p>
            <a:r>
              <a:rPr lang="zh-CN" altLang="en-US" sz="2800" dirty="0">
                <a:ea typeface="宋体" panose="02010600030101010101" pitchFamily="2" charset="-122"/>
              </a:rPr>
              <a:t>若一个点的父亲边指向内，那么能够到达的点数可以通过子树内确定</a:t>
            </a:r>
            <a:endParaRPr lang="en-US" altLang="zh-CN" sz="2800" dirty="0">
              <a:ea typeface="宋体" panose="02010600030101010101" pitchFamily="2" charset="-122"/>
            </a:endParaRPr>
          </a:p>
          <a:p>
            <a:r>
              <a:rPr lang="zh-CN" altLang="en-US" sz="2800" dirty="0">
                <a:ea typeface="宋体" panose="02010600030101010101" pitchFamily="2" charset="-122"/>
              </a:rPr>
              <a:t>若一个点的父亲边指向外，那么我们需要枚举实际能够到达的点数</a:t>
            </a:r>
            <a:endParaRPr lang="en-US" altLang="zh-CN" sz="2800" dirty="0">
              <a:ea typeface="宋体" panose="02010600030101010101" pitchFamily="2" charset="-122"/>
            </a:endParaRPr>
          </a:p>
        </p:txBody>
      </p:sp>
    </p:spTree>
    <p:extLst>
      <p:ext uri="{BB962C8B-B14F-4D97-AF65-F5344CB8AC3E}">
        <p14:creationId xmlns:p14="http://schemas.microsoft.com/office/powerpoint/2010/main" val="255245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9-12</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设 </a:t>
                </a:r>
                <a14:m>
                  <m:oMath xmlns:m="http://schemas.openxmlformats.org/officeDocument/2006/math">
                    <m:r>
                      <a:rPr lang="en-US" altLang="zh-CN" sz="2800">
                        <a:latin typeface="Cambria Math" panose="02040503050406030204" pitchFamily="18" charset="0"/>
                        <a:ea typeface="宋体" panose="02010600030101010101" pitchFamily="2" charset="-122"/>
                      </a:rPr>
                      <m:t>𝑓</m:t>
                    </m:r>
                    <m:d>
                      <m:dPr>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𝑖</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𝑗</m:t>
                        </m:r>
                      </m:e>
                    </m:d>
                  </m:oMath>
                </a14:m>
                <a:r>
                  <a:rPr lang="en-US" altLang="zh-CN" sz="2800" dirty="0">
                    <a:ea typeface="宋体" panose="02010600030101010101" pitchFamily="2" charset="-122"/>
                  </a:rPr>
                  <a:t> </a:t>
                </a:r>
                <a:r>
                  <a:rPr lang="zh-CN" altLang="en-US" sz="2800" dirty="0">
                    <a:ea typeface="宋体" panose="02010600030101010101" pitchFamily="2" charset="-122"/>
                  </a:rPr>
                  <a:t>为 </a:t>
                </a:r>
                <a14:m>
                  <m:oMath xmlns:m="http://schemas.openxmlformats.org/officeDocument/2006/math">
                    <m:r>
                      <a:rPr lang="en-US" altLang="zh-CN" sz="2800">
                        <a:latin typeface="Cambria Math" panose="02040503050406030204" pitchFamily="18" charset="0"/>
                        <a:ea typeface="宋体" panose="02010600030101010101" pitchFamily="2" charset="-122"/>
                      </a:rPr>
                      <m:t>𝑖</m:t>
                    </m:r>
                  </m:oMath>
                </a14:m>
                <a:r>
                  <a:rPr lang="en-US" altLang="zh-CN" sz="2800" dirty="0">
                    <a:ea typeface="宋体" panose="02010600030101010101" pitchFamily="2" charset="-122"/>
                  </a:rPr>
                  <a:t> </a:t>
                </a:r>
                <a:r>
                  <a:rPr lang="zh-CN" altLang="en-US" sz="2800" dirty="0">
                    <a:ea typeface="宋体" panose="02010600030101010101" pitchFamily="2" charset="-122"/>
                  </a:rPr>
                  <a:t>子树父亲边向内时 </a:t>
                </a:r>
                <a14:m>
                  <m:oMath xmlns:m="http://schemas.openxmlformats.org/officeDocument/2006/math">
                    <m:r>
                      <a:rPr lang="en-US" altLang="zh-CN" sz="2800">
                        <a:latin typeface="Cambria Math" panose="02040503050406030204" pitchFamily="18" charset="0"/>
                        <a:ea typeface="宋体" panose="02010600030101010101" pitchFamily="2" charset="-122"/>
                      </a:rPr>
                      <m:t>𝑖</m:t>
                    </m:r>
                  </m:oMath>
                </a14:m>
                <a:r>
                  <a:rPr lang="en-US" altLang="zh-CN" sz="2800" dirty="0">
                    <a:ea typeface="宋体" panose="02010600030101010101" pitchFamily="2" charset="-122"/>
                  </a:rPr>
                  <a:t> </a:t>
                </a:r>
                <a:r>
                  <a:rPr lang="zh-CN" altLang="en-US" sz="2800" dirty="0">
                    <a:ea typeface="宋体" panose="02010600030101010101" pitchFamily="2" charset="-122"/>
                  </a:rPr>
                  <a:t>能够到达 </a:t>
                </a:r>
                <a14:m>
                  <m:oMath xmlns:m="http://schemas.openxmlformats.org/officeDocument/2006/math">
                    <m:r>
                      <a:rPr lang="en-US" altLang="zh-CN" sz="2800">
                        <a:latin typeface="Cambria Math" panose="02040503050406030204" pitchFamily="18" charset="0"/>
                        <a:ea typeface="宋体" panose="02010600030101010101" pitchFamily="2" charset="-122"/>
                      </a:rPr>
                      <m:t>𝑗</m:t>
                    </m:r>
                  </m:oMath>
                </a14:m>
                <a:r>
                  <a:rPr lang="en-US" altLang="zh-CN" sz="2800" dirty="0">
                    <a:ea typeface="宋体" panose="02010600030101010101" pitchFamily="2" charset="-122"/>
                  </a:rPr>
                  <a:t> </a:t>
                </a:r>
                <a:r>
                  <a:rPr lang="zh-CN" altLang="en-US" sz="2800" dirty="0">
                    <a:ea typeface="宋体" panose="02010600030101010101" pitchFamily="2" charset="-122"/>
                  </a:rPr>
                  <a:t>个节点的答案</a:t>
                </a:r>
                <a:endParaRPr lang="en-US" altLang="zh-CN" sz="2800" dirty="0">
                  <a:ea typeface="宋体" panose="02010600030101010101" pitchFamily="2" charset="-122"/>
                </a:endParaRPr>
              </a:p>
              <a:p>
                <a:r>
                  <a:rPr lang="zh-CN" altLang="en-US" sz="2800" dirty="0">
                    <a:ea typeface="宋体" panose="02010600030101010101" pitchFamily="2" charset="-122"/>
                  </a:rPr>
                  <a:t>设 </a:t>
                </a:r>
                <a14:m>
                  <m:oMath xmlns:m="http://schemas.openxmlformats.org/officeDocument/2006/math">
                    <m:r>
                      <a:rPr lang="en-US" altLang="zh-CN" sz="2800">
                        <a:latin typeface="Cambria Math" panose="02040503050406030204" pitchFamily="18" charset="0"/>
                        <a:ea typeface="宋体" panose="02010600030101010101" pitchFamily="2" charset="-122"/>
                      </a:rPr>
                      <m:t>𝑔</m:t>
                    </m:r>
                    <m:d>
                      <m:dPr>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𝑖</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𝑗</m:t>
                        </m:r>
                      </m:e>
                    </m:d>
                  </m:oMath>
                </a14:m>
                <a:r>
                  <a:rPr lang="en-US" altLang="zh-CN" sz="2800" dirty="0">
                    <a:ea typeface="宋体" panose="02010600030101010101" pitchFamily="2" charset="-122"/>
                  </a:rPr>
                  <a:t> </a:t>
                </a:r>
                <a:r>
                  <a:rPr lang="zh-CN" altLang="en-US" sz="2800" dirty="0">
                    <a:ea typeface="宋体" panose="02010600030101010101" pitchFamily="2" charset="-122"/>
                  </a:rPr>
                  <a:t>为 </a:t>
                </a:r>
                <a14:m>
                  <m:oMath xmlns:m="http://schemas.openxmlformats.org/officeDocument/2006/math">
                    <m:r>
                      <a:rPr lang="en-US" altLang="zh-CN" sz="2800">
                        <a:latin typeface="Cambria Math" panose="02040503050406030204" pitchFamily="18" charset="0"/>
                        <a:ea typeface="宋体" panose="02010600030101010101" pitchFamily="2" charset="-122"/>
                      </a:rPr>
                      <m:t>𝑖</m:t>
                    </m:r>
                  </m:oMath>
                </a14:m>
                <a:r>
                  <a:rPr lang="en-US" altLang="zh-CN" sz="2800" dirty="0">
                    <a:ea typeface="宋体" panose="02010600030101010101" pitchFamily="2" charset="-122"/>
                  </a:rPr>
                  <a:t> </a:t>
                </a:r>
                <a:r>
                  <a:rPr lang="zh-CN" altLang="en-US" sz="2800" dirty="0">
                    <a:ea typeface="宋体" panose="02010600030101010101" pitchFamily="2" charset="-122"/>
                  </a:rPr>
                  <a:t>子树父亲边向外时 </a:t>
                </a:r>
                <a14:m>
                  <m:oMath xmlns:m="http://schemas.openxmlformats.org/officeDocument/2006/math">
                    <m:r>
                      <a:rPr lang="en-US" altLang="zh-CN" sz="2800">
                        <a:latin typeface="Cambria Math" panose="02040503050406030204" pitchFamily="18" charset="0"/>
                        <a:ea typeface="宋体" panose="02010600030101010101" pitchFamily="2" charset="-122"/>
                      </a:rPr>
                      <m:t>𝑖</m:t>
                    </m:r>
                  </m:oMath>
                </a14:m>
                <a:r>
                  <a:rPr lang="en-US" altLang="zh-CN" sz="2800" dirty="0">
                    <a:ea typeface="宋体" panose="02010600030101010101" pitchFamily="2" charset="-122"/>
                  </a:rPr>
                  <a:t> </a:t>
                </a:r>
                <a:r>
                  <a:rPr lang="zh-CN" altLang="en-US" sz="2800" dirty="0">
                    <a:ea typeface="宋体" panose="02010600030101010101" pitchFamily="2" charset="-122"/>
                  </a:rPr>
                  <a:t>还需要到达 </a:t>
                </a:r>
                <a14:m>
                  <m:oMath xmlns:m="http://schemas.openxmlformats.org/officeDocument/2006/math">
                    <m:r>
                      <a:rPr lang="en-US" altLang="zh-CN" sz="2800">
                        <a:latin typeface="Cambria Math" panose="02040503050406030204" pitchFamily="18" charset="0"/>
                        <a:ea typeface="宋体" panose="02010600030101010101" pitchFamily="2" charset="-122"/>
                      </a:rPr>
                      <m:t>𝑗</m:t>
                    </m:r>
                  </m:oMath>
                </a14:m>
                <a:r>
                  <a:rPr lang="en-US" altLang="zh-CN" sz="2800" dirty="0">
                    <a:ea typeface="宋体" panose="02010600030101010101" pitchFamily="2" charset="-122"/>
                  </a:rPr>
                  <a:t> </a:t>
                </a:r>
                <a:r>
                  <a:rPr lang="zh-CN" altLang="en-US" sz="2800" dirty="0">
                    <a:ea typeface="宋体" panose="02010600030101010101" pitchFamily="2" charset="-122"/>
                  </a:rPr>
                  <a:t>个节点的答案</a:t>
                </a:r>
                <a:endParaRPr lang="en-US" altLang="zh-CN" sz="2800" dirty="0">
                  <a:ea typeface="宋体" panose="02010600030101010101" pitchFamily="2" charset="-122"/>
                </a:endParaRPr>
              </a:p>
              <a:p>
                <a:r>
                  <a:rPr lang="zh-CN" altLang="en-US" sz="2800" dirty="0">
                    <a:ea typeface="宋体" panose="02010600030101010101" pitchFamily="2" charset="-122"/>
                  </a:rPr>
                  <a:t>计算 </a:t>
                </a:r>
                <a14:m>
                  <m:oMath xmlns:m="http://schemas.openxmlformats.org/officeDocument/2006/math">
                    <m:r>
                      <a:rPr lang="en-US" altLang="zh-CN" sz="2800">
                        <a:latin typeface="Cambria Math" panose="02040503050406030204" pitchFamily="18" charset="0"/>
                        <a:ea typeface="宋体" panose="02010600030101010101" pitchFamily="2" charset="-122"/>
                      </a:rPr>
                      <m:t>𝑓</m:t>
                    </m:r>
                    <m:d>
                      <m:dPr>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𝑖</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𝑗</m:t>
                        </m:r>
                      </m:e>
                    </m:d>
                  </m:oMath>
                </a14:m>
                <a:r>
                  <a:rPr lang="en-US" altLang="zh-CN" sz="2800" dirty="0">
                    <a:ea typeface="宋体" panose="02010600030101010101" pitchFamily="2" charset="-122"/>
                  </a:rPr>
                  <a:t> </a:t>
                </a:r>
                <a:r>
                  <a:rPr lang="zh-CN" altLang="en-US" sz="2800" dirty="0">
                    <a:ea typeface="宋体" panose="02010600030101010101" pitchFamily="2" charset="-122"/>
                  </a:rPr>
                  <a:t>的时候要么由儿子的 </a:t>
                </a:r>
                <a14:m>
                  <m:oMath xmlns:m="http://schemas.openxmlformats.org/officeDocument/2006/math">
                    <m:r>
                      <a:rPr lang="en-US" altLang="zh-CN" sz="2800">
                        <a:latin typeface="Cambria Math" panose="02040503050406030204" pitchFamily="18" charset="0"/>
                        <a:ea typeface="宋体" panose="02010600030101010101" pitchFamily="2" charset="-122"/>
                      </a:rPr>
                      <m:t>𝑓</m:t>
                    </m:r>
                  </m:oMath>
                </a14:m>
                <a:r>
                  <a:rPr lang="en-US" altLang="zh-CN" sz="2800" dirty="0">
                    <a:ea typeface="宋体" panose="02010600030101010101" pitchFamily="2" charset="-122"/>
                  </a:rPr>
                  <a:t> </a:t>
                </a:r>
                <a:r>
                  <a:rPr lang="zh-CN" altLang="en-US" sz="2800" dirty="0">
                    <a:ea typeface="宋体" panose="02010600030101010101" pitchFamily="2" charset="-122"/>
                  </a:rPr>
                  <a:t>背包贡献，要么由儿子的 </a:t>
                </a:r>
                <a14:m>
                  <m:oMath xmlns:m="http://schemas.openxmlformats.org/officeDocument/2006/math">
                    <m:r>
                      <a:rPr lang="en-US" altLang="zh-CN" sz="2800">
                        <a:latin typeface="Cambria Math" panose="02040503050406030204" pitchFamily="18" charset="0"/>
                        <a:ea typeface="宋体" panose="02010600030101010101" pitchFamily="2" charset="-122"/>
                      </a:rPr>
                      <m:t>𝑔</m:t>
                    </m:r>
                    <m:d>
                      <m:dPr>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𝑗</m:t>
                        </m:r>
                      </m:e>
                    </m:d>
                  </m:oMath>
                </a14:m>
                <a:r>
                  <a:rPr lang="en-US" altLang="zh-CN" sz="2800" dirty="0">
                    <a:ea typeface="宋体" panose="02010600030101010101" pitchFamily="2" charset="-122"/>
                  </a:rPr>
                  <a:t> </a:t>
                </a:r>
                <a:r>
                  <a:rPr lang="zh-CN" altLang="en-US" sz="2800" dirty="0">
                    <a:ea typeface="宋体" panose="02010600030101010101" pitchFamily="2" charset="-122"/>
                  </a:rPr>
                  <a:t>贡献</a:t>
                </a:r>
                <a:endParaRPr lang="en-US" altLang="zh-CN" sz="2800" dirty="0">
                  <a:ea typeface="宋体" panose="02010600030101010101" pitchFamily="2" charset="-122"/>
                </a:endParaRPr>
              </a:p>
              <a:p>
                <a:r>
                  <a:rPr lang="zh-CN" altLang="en-US" sz="2800" dirty="0">
                    <a:ea typeface="宋体" panose="02010600030101010101" pitchFamily="2" charset="-122"/>
                  </a:rPr>
                  <a:t>计算 </a:t>
                </a:r>
                <a14:m>
                  <m:oMath xmlns:m="http://schemas.openxmlformats.org/officeDocument/2006/math">
                    <m:r>
                      <a:rPr lang="en-US" altLang="zh-CN" sz="2800">
                        <a:latin typeface="Cambria Math" panose="02040503050406030204" pitchFamily="18" charset="0"/>
                        <a:ea typeface="宋体" panose="02010600030101010101" pitchFamily="2" charset="-122"/>
                      </a:rPr>
                      <m:t>𝑔</m:t>
                    </m:r>
                    <m:d>
                      <m:dPr>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𝑖</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𝑗</m:t>
                        </m:r>
                      </m:e>
                    </m:d>
                  </m:oMath>
                </a14:m>
                <a:r>
                  <a:rPr lang="en-US" altLang="zh-CN" sz="2800" dirty="0">
                    <a:ea typeface="宋体" panose="02010600030101010101" pitchFamily="2" charset="-122"/>
                  </a:rPr>
                  <a:t> </a:t>
                </a:r>
                <a:r>
                  <a:rPr lang="zh-CN" altLang="en-US" sz="2800" dirty="0">
                    <a:ea typeface="宋体" panose="02010600030101010101" pitchFamily="2" charset="-122"/>
                  </a:rPr>
                  <a:t>的时候先枚举 </a:t>
                </a:r>
                <a14:m>
                  <m:oMath xmlns:m="http://schemas.openxmlformats.org/officeDocument/2006/math">
                    <m:r>
                      <a:rPr lang="en-US" altLang="zh-CN" sz="2800">
                        <a:latin typeface="Cambria Math" panose="02040503050406030204" pitchFamily="18" charset="0"/>
                        <a:ea typeface="宋体" panose="02010600030101010101" pitchFamily="2" charset="-122"/>
                      </a:rPr>
                      <m:t>𝑗</m:t>
                    </m:r>
                  </m:oMath>
                </a14:m>
                <a:r>
                  <a:rPr lang="en-US" altLang="zh-CN" sz="2800" dirty="0">
                    <a:ea typeface="宋体" panose="02010600030101010101" pitchFamily="2" charset="-122"/>
                  </a:rPr>
                  <a:t> </a:t>
                </a:r>
                <a:r>
                  <a:rPr lang="zh-CN" altLang="en-US" sz="2800" dirty="0">
                    <a:ea typeface="宋体" panose="02010600030101010101" pitchFamily="2" charset="-122"/>
                  </a:rPr>
                  <a:t>，然后转移和 </a:t>
                </a:r>
                <a14:m>
                  <m:oMath xmlns:m="http://schemas.openxmlformats.org/officeDocument/2006/math">
                    <m:r>
                      <a:rPr lang="en-US" altLang="zh-CN" sz="2800">
                        <a:latin typeface="Cambria Math" panose="02040503050406030204" pitchFamily="18" charset="0"/>
                        <a:ea typeface="宋体" panose="02010600030101010101" pitchFamily="2" charset="-122"/>
                      </a:rPr>
                      <m:t>𝑓</m:t>
                    </m:r>
                  </m:oMath>
                </a14:m>
                <a:r>
                  <a:rPr lang="en-US" altLang="zh-CN" sz="2800" dirty="0">
                    <a:ea typeface="宋体" panose="02010600030101010101" pitchFamily="2" charset="-122"/>
                  </a:rPr>
                  <a:t> </a:t>
                </a:r>
                <a:r>
                  <a:rPr lang="zh-CN" altLang="en-US" sz="2800" dirty="0">
                    <a:ea typeface="宋体" panose="02010600030101010101" pitchFamily="2" charset="-122"/>
                  </a:rPr>
                  <a:t>的类似</a:t>
                </a:r>
                <a:endParaRPr lang="en-US" altLang="zh-CN"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023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1</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14:m>
                  <m:oMath xmlns:m="http://schemas.openxmlformats.org/officeDocument/2006/math">
                    <m:r>
                      <a:rPr lang="en-US" altLang="zh-CN" sz="2800">
                        <a:latin typeface="Cambria Math" panose="02040503050406030204" pitchFamily="18" charset="0"/>
                        <a:ea typeface="宋体" panose="02010600030101010101" pitchFamily="2" charset="-122"/>
                      </a:rPr>
                      <m:t>𝑘</m:t>
                    </m:r>
                    <m:r>
                      <a:rPr lang="en-US" altLang="zh-CN" sz="2800">
                        <a:latin typeface="Cambria Math" panose="02040503050406030204" pitchFamily="18" charset="0"/>
                        <a:ea typeface="宋体" panose="02010600030101010101" pitchFamily="2" charset="-122"/>
                      </a:rPr>
                      <m:t>=0</m:t>
                    </m:r>
                  </m:oMath>
                </a14:m>
                <a:endParaRPr lang="en-US" altLang="zh-CN" sz="2800" dirty="0">
                  <a:ea typeface="宋体" panose="02010600030101010101" pitchFamily="2" charset="-122"/>
                </a:endParaRPr>
              </a:p>
              <a:p>
                <a:r>
                  <a:rPr lang="zh-CN" altLang="en-US" sz="2800" dirty="0">
                    <a:ea typeface="宋体" panose="02010600030101010101" pitchFamily="2" charset="-122"/>
                  </a:rPr>
                  <a:t>相当于一般无向图的多源多汇最短路</a:t>
                </a:r>
                <a:endParaRPr lang="en-US" altLang="zh-CN" sz="2800" dirty="0">
                  <a:ea typeface="宋体" panose="02010600030101010101" pitchFamily="2" charset="-122"/>
                </a:endParaRPr>
              </a:p>
              <a:p>
                <a:r>
                  <a:rPr lang="en-US" altLang="zh-CN" sz="2800" dirty="0">
                    <a:ea typeface="宋体" panose="02010600030101010101" pitchFamily="2" charset="-122"/>
                  </a:rPr>
                  <a:t>Dijkstra/Floyd-</a:t>
                </a:r>
                <a:r>
                  <a:rPr lang="en-US" altLang="zh-CN" sz="2800" dirty="0" err="1">
                    <a:ea typeface="宋体" panose="02010600030101010101" pitchFamily="2" charset="-122"/>
                  </a:rPr>
                  <a:t>Warshall</a:t>
                </a:r>
                <a:endParaRPr lang="en-US" altLang="zh-CN" sz="2800" dirty="0">
                  <a:ea typeface="宋体" panose="02010600030101010101" pitchFamily="2" charset="-122"/>
                </a:endParaRPr>
              </a:p>
              <a:p>
                <a:r>
                  <a:rPr lang="zh-CN" altLang="en-US" sz="2800" dirty="0">
                    <a:ea typeface="宋体" panose="02010600030101010101" pitchFamily="2" charset="-122"/>
                  </a:rPr>
                  <a:t>时间复杂度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𝑛</m:t>
                            </m:r>
                          </m:e>
                          <m:sup>
                            <m:r>
                              <a:rPr lang="en-US" altLang="zh-CN" sz="2800">
                                <a:latin typeface="Cambria Math" panose="02040503050406030204" pitchFamily="18" charset="0"/>
                                <a:ea typeface="宋体" panose="02010600030101010101" pitchFamily="2" charset="-122"/>
                              </a:rPr>
                              <m:t>3</m:t>
                            </m:r>
                          </m:sup>
                        </m:sSup>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𝑄</m:t>
                        </m:r>
                      </m:e>
                    </m:d>
                  </m:oMath>
                </a14:m>
                <a:endParaRPr lang="en-US" altLang="zh-CN" sz="2800" dirty="0">
                  <a:ea typeface="宋体" panose="02010600030101010101" pitchFamily="2" charset="-122"/>
                </a:endParaRPr>
              </a:p>
              <a:p>
                <a:r>
                  <a:rPr lang="zh-CN" altLang="en-US" sz="2800" dirty="0">
                    <a:ea typeface="宋体" panose="02010600030101010101" pitchFamily="2" charset="-122"/>
                  </a:rPr>
                  <a:t>期望得分：</a:t>
                </a:r>
                <a:r>
                  <a:rPr lang="en-US" altLang="zh-CN" sz="2800" dirty="0">
                    <a:ea typeface="宋体" panose="02010600030101010101" pitchFamily="2" charset="-122"/>
                  </a:rPr>
                  <a:t>6pts</a:t>
                </a:r>
                <a:endParaRPr lang="zh-CN" altLang="en-US"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869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9-12</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时间复杂度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𝑛</m:t>
                            </m:r>
                          </m:e>
                          <m:sup>
                            <m:r>
                              <a:rPr lang="en-US" altLang="zh-CN" sz="2800">
                                <a:latin typeface="Cambria Math" panose="02040503050406030204" pitchFamily="18" charset="0"/>
                                <a:ea typeface="宋体" panose="02010600030101010101" pitchFamily="2" charset="-122"/>
                              </a:rPr>
                              <m:t>3</m:t>
                            </m:r>
                          </m:sup>
                        </m:sSup>
                      </m:e>
                    </m:d>
                  </m:oMath>
                </a14:m>
                <a:endParaRPr lang="en-US" altLang="zh-CN" sz="2800" dirty="0">
                  <a:ea typeface="宋体" panose="02010600030101010101" pitchFamily="2" charset="-122"/>
                </a:endParaRPr>
              </a:p>
              <a:p>
                <a:r>
                  <a:rPr lang="zh-CN" altLang="en-US" sz="2800" dirty="0">
                    <a:ea typeface="宋体" panose="02010600030101010101" pitchFamily="2" charset="-122"/>
                  </a:rPr>
                  <a:t>期望得分：</a:t>
                </a:r>
                <a:r>
                  <a:rPr lang="en-US" altLang="zh-CN" sz="2800" dirty="0">
                    <a:ea typeface="宋体" panose="02010600030101010101" pitchFamily="2" charset="-122"/>
                  </a:rPr>
                  <a:t>100pts</a:t>
                </a: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450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6E6960-A418-472B-BEE4-3AE4FD757868}"/>
              </a:ext>
            </a:extLst>
          </p:cNvPr>
          <p:cNvSpPr>
            <a:spLocks noGrp="1"/>
          </p:cNvSpPr>
          <p:nvPr>
            <p:ph type="ctrTitle"/>
          </p:nvPr>
        </p:nvSpPr>
        <p:spPr>
          <a:xfrm>
            <a:off x="1820411" y="1964267"/>
            <a:ext cx="9339715" cy="2421464"/>
          </a:xfrm>
        </p:spPr>
        <p:txBody>
          <a:bodyPr/>
          <a:lstStyle/>
          <a:p>
            <a:r>
              <a:rPr lang="en-US" altLang="zh-CN" dirty="0">
                <a:latin typeface="Microsoft YaHei UI" panose="020B0503020204020204" pitchFamily="34" charset="-122"/>
                <a:ea typeface="Microsoft YaHei UI" panose="020B0503020204020204" pitchFamily="34" charset="-122"/>
              </a:rPr>
              <a:t>《</a:t>
            </a:r>
            <a:r>
              <a:rPr lang="en-US" altLang="zh-CN" dirty="0" err="1">
                <a:latin typeface="Microsoft YaHei UI" panose="020B0503020204020204" pitchFamily="34" charset="-122"/>
                <a:ea typeface="Microsoft YaHei UI" panose="020B0503020204020204" pitchFamily="34" charset="-122"/>
              </a:rPr>
              <a:t>E.Space</a:t>
            </a:r>
            <a:r>
              <a:rPr lang="zh-CN" altLang="en-US" dirty="0">
                <a:latin typeface="Microsoft YaHei UI" panose="020B0503020204020204" pitchFamily="34" charset="-122"/>
                <a:ea typeface="Microsoft YaHei UI" panose="020B0503020204020204" pitchFamily="34" charset="-122"/>
              </a:rPr>
              <a:t>不会用</a:t>
            </a:r>
            <a:r>
              <a:rPr lang="en-US" altLang="zh-CN" dirty="0">
                <a:latin typeface="Microsoft YaHei UI" panose="020B0503020204020204" pitchFamily="34" charset="-122"/>
                <a:ea typeface="Microsoft YaHei UI" panose="020B0503020204020204" pitchFamily="34" charset="-122"/>
              </a:rPr>
              <a:t>VIM》</a:t>
            </a:r>
            <a:r>
              <a:rPr lang="zh-CN" altLang="en-US" dirty="0">
                <a:latin typeface="Microsoft YaHei UI" panose="020B0503020204020204" pitchFamily="34" charset="-122"/>
                <a:ea typeface="Microsoft YaHei UI" panose="020B0503020204020204" pitchFamily="34" charset="-122"/>
              </a:rPr>
              <a:t>解题报告</a:t>
            </a:r>
          </a:p>
        </p:txBody>
      </p:sp>
      <p:sp>
        <p:nvSpPr>
          <p:cNvPr id="3" name="副标题 2">
            <a:extLst>
              <a:ext uri="{FF2B5EF4-FFF2-40B4-BE49-F238E27FC236}">
                <a16:creationId xmlns:a16="http://schemas.microsoft.com/office/drawing/2014/main" id="{BD1F3BCD-B206-49C6-ABAF-4CF664A05D61}"/>
              </a:ext>
            </a:extLst>
          </p:cNvPr>
          <p:cNvSpPr>
            <a:spLocks noGrp="1"/>
          </p:cNvSpPr>
          <p:nvPr>
            <p:ph type="subTitle" idx="1"/>
          </p:nvPr>
        </p:nvSpPr>
        <p:spPr/>
        <p:txBody>
          <a:bodyPr/>
          <a:lstStyle/>
          <a:p>
            <a:r>
              <a:rPr lang="en-US" altLang="zh-CN" cap="none" dirty="0" err="1">
                <a:latin typeface="Microsoft YaHei UI" panose="020B0503020204020204" pitchFamily="34" charset="-122"/>
                <a:ea typeface="Microsoft YaHei UI" panose="020B0503020204020204" pitchFamily="34" charset="-122"/>
              </a:rPr>
              <a:t>E.Space</a:t>
            </a:r>
            <a:endParaRPr lang="zh-CN" altLang="en-US" cap="none"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89052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题目大意</a:t>
            </a:r>
          </a:p>
        </p:txBody>
      </p:sp>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仅用</a:t>
            </a:r>
            <a:r>
              <a:rPr lang="en-US" altLang="zh-CN" sz="2800" dirty="0" err="1">
                <a:ea typeface="宋体" panose="02010600030101010101" pitchFamily="2" charset="-122"/>
              </a:rPr>
              <a:t>h,x,f</a:t>
            </a:r>
            <a:r>
              <a:rPr lang="zh-CN" altLang="en-US" sz="2800" dirty="0">
                <a:ea typeface="宋体" panose="02010600030101010101" pitchFamily="2" charset="-122"/>
              </a:rPr>
              <a:t>操作且不能按空格，求在</a:t>
            </a:r>
            <a:r>
              <a:rPr lang="en-US" altLang="zh-CN" sz="2800" dirty="0">
                <a:ea typeface="宋体" panose="02010600030101010101" pitchFamily="2" charset="-122"/>
              </a:rPr>
              <a:t>Vim</a:t>
            </a:r>
            <a:r>
              <a:rPr lang="zh-CN" altLang="en-US" sz="2800" dirty="0">
                <a:ea typeface="宋体" panose="02010600030101010101" pitchFamily="2" charset="-122"/>
              </a:rPr>
              <a:t>中删去一个带空格数字串中所有空格的最少按键次数</a:t>
            </a:r>
          </a:p>
        </p:txBody>
      </p:sp>
    </p:spTree>
    <p:extLst>
      <p:ext uri="{BB962C8B-B14F-4D97-AF65-F5344CB8AC3E}">
        <p14:creationId xmlns:p14="http://schemas.microsoft.com/office/powerpoint/2010/main" val="397029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1</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直接状压每一位是否被删去以及当前的光标位置</a:t>
                </a:r>
                <a:endParaRPr lang="en-US" altLang="zh-CN" sz="2800" dirty="0">
                  <a:ea typeface="宋体" panose="02010600030101010101" pitchFamily="2" charset="-122"/>
                </a:endParaRPr>
              </a:p>
              <a:p>
                <a:r>
                  <a:rPr lang="zh-CN" altLang="en-US" sz="2800" dirty="0">
                    <a:ea typeface="宋体" panose="02010600030101010101" pitchFamily="2" charset="-122"/>
                  </a:rPr>
                  <a:t>最短路转移</a:t>
                </a:r>
                <a:endParaRPr lang="en-US" altLang="zh-CN" sz="2800" dirty="0">
                  <a:ea typeface="宋体" panose="02010600030101010101" pitchFamily="2" charset="-122"/>
                </a:endParaRPr>
              </a:p>
              <a:p>
                <a:r>
                  <a:rPr lang="zh-CN" altLang="en-US" sz="2800" dirty="0">
                    <a:ea typeface="宋体" panose="02010600030101010101" pitchFamily="2" charset="-122"/>
                  </a:rPr>
                  <a:t>时间复杂度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2</m:t>
                            </m:r>
                          </m:e>
                          <m:sup>
                            <m:r>
                              <a:rPr lang="en-US" altLang="zh-CN" sz="2800">
                                <a:latin typeface="Cambria Math" panose="02040503050406030204" pitchFamily="18" charset="0"/>
                                <a:ea typeface="宋体" panose="02010600030101010101" pitchFamily="2" charset="-122"/>
                              </a:rPr>
                              <m:t>𝑛</m:t>
                            </m:r>
                          </m:sup>
                        </m:sSup>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𝑛</m:t>
                        </m:r>
                      </m:e>
                    </m:d>
                  </m:oMath>
                </a14:m>
                <a:endParaRPr lang="zh-CN" altLang="en-US"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567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2&amp;3</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可以发现，一旦开始删就要把光标左边所有的空格都删掉</a:t>
                </a:r>
                <a:endParaRPr lang="en-US" altLang="zh-CN" sz="2800" dirty="0">
                  <a:ea typeface="宋体" panose="02010600030101010101" pitchFamily="2" charset="-122"/>
                </a:endParaRPr>
              </a:p>
              <a:p>
                <a:r>
                  <a:rPr lang="zh-CN" altLang="en-US" sz="2800" dirty="0">
                    <a:ea typeface="宋体" panose="02010600030101010101" pitchFamily="2" charset="-122"/>
                  </a:rPr>
                  <a:t>这样只需要记左边多少个空格被删掉</a:t>
                </a:r>
                <a:endParaRPr lang="en-US" altLang="zh-CN" sz="2800" dirty="0">
                  <a:ea typeface="宋体" panose="02010600030101010101" pitchFamily="2" charset="-122"/>
                </a:endParaRPr>
              </a:p>
              <a:p>
                <a:r>
                  <a:rPr lang="zh-CN" altLang="en-US" sz="2800" dirty="0">
                    <a:ea typeface="宋体" panose="02010600030101010101" pitchFamily="2" charset="-122"/>
                  </a:rPr>
                  <a:t>时间复杂度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𝑛</m:t>
                            </m:r>
                          </m:e>
                          <m:sup>
                            <m:r>
                              <a:rPr lang="en-US" altLang="zh-CN" sz="2800">
                                <a:latin typeface="Cambria Math" panose="02040503050406030204" pitchFamily="18" charset="0"/>
                                <a:ea typeface="宋体" panose="02010600030101010101" pitchFamily="2" charset="-122"/>
                              </a:rPr>
                              <m:t>2</m:t>
                            </m:r>
                          </m:sup>
                        </m:sSup>
                      </m:e>
                    </m:d>
                  </m:oMath>
                </a14:m>
                <a:endParaRPr lang="en-US" altLang="zh-CN" sz="2800" dirty="0">
                  <a:ea typeface="宋体" panose="02010600030101010101" pitchFamily="2" charset="-122"/>
                </a:endParaRPr>
              </a:p>
              <a:p>
                <a:r>
                  <a:rPr lang="zh-CN" altLang="en-US" sz="2800" dirty="0">
                    <a:ea typeface="宋体" panose="02010600030101010101" pitchFamily="2" charset="-122"/>
                  </a:rPr>
                  <a:t>期望得分：</a:t>
                </a:r>
                <a:r>
                  <a:rPr lang="en-US" altLang="zh-CN" sz="2800" dirty="0">
                    <a:ea typeface="宋体" panose="02010600030101010101" pitchFamily="2" charset="-122"/>
                  </a:rPr>
                  <a:t>50pts</a:t>
                </a:r>
                <a:endParaRPr lang="zh-CN" altLang="en-US"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8049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4&amp;5</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直接优化暴力似乎有点难</a:t>
            </a:r>
            <a:endParaRPr lang="en-US" altLang="zh-CN" sz="2800" dirty="0">
              <a:ea typeface="宋体" panose="02010600030101010101" pitchFamily="2" charset="-122"/>
            </a:endParaRPr>
          </a:p>
          <a:p>
            <a:r>
              <a:rPr lang="zh-CN" altLang="en-US" sz="2800" dirty="0">
                <a:ea typeface="宋体" panose="02010600030101010101" pitchFamily="2" charset="-122"/>
              </a:rPr>
              <a:t>那么我们从另一个方向思考</a:t>
            </a:r>
            <a:endParaRPr lang="en-US" altLang="zh-CN" sz="2800" dirty="0">
              <a:ea typeface="宋体" panose="02010600030101010101" pitchFamily="2" charset="-122"/>
            </a:endParaRPr>
          </a:p>
          <a:p>
            <a:r>
              <a:rPr lang="zh-CN" altLang="en-US" sz="2800" dirty="0">
                <a:ea typeface="宋体" panose="02010600030101010101" pitchFamily="2" charset="-122"/>
              </a:rPr>
              <a:t>光标的移动轨迹大概长啥样</a:t>
            </a:r>
            <a:endParaRPr lang="en-US" altLang="zh-CN" sz="2800" dirty="0">
              <a:ea typeface="宋体" panose="02010600030101010101" pitchFamily="2" charset="-122"/>
            </a:endParaRPr>
          </a:p>
          <a:p>
            <a:r>
              <a:rPr lang="zh-CN" altLang="en-US" sz="2800" dirty="0">
                <a:ea typeface="宋体" panose="02010600030101010101" pitchFamily="2" charset="-122"/>
              </a:rPr>
              <a:t>经过每个字符不超过</a:t>
            </a:r>
            <a:r>
              <a:rPr lang="en-US" altLang="zh-CN" sz="2800" dirty="0">
                <a:ea typeface="宋体" panose="02010600030101010101" pitchFamily="2" charset="-122"/>
              </a:rPr>
              <a:t>3</a:t>
            </a:r>
            <a:r>
              <a:rPr lang="zh-CN" altLang="en-US" sz="2800" dirty="0">
                <a:ea typeface="宋体" panose="02010600030101010101" pitchFamily="2" charset="-122"/>
              </a:rPr>
              <a:t>次</a:t>
            </a:r>
            <a:endParaRPr lang="en-US" altLang="zh-CN" sz="2800" dirty="0">
              <a:ea typeface="宋体" panose="02010600030101010101" pitchFamily="2" charset="-122"/>
            </a:endParaRPr>
          </a:p>
          <a:p>
            <a:r>
              <a:rPr lang="zh-CN" altLang="en-US" sz="2800" dirty="0">
                <a:ea typeface="宋体" panose="02010600030101010101" pitchFamily="2" charset="-122"/>
              </a:rPr>
              <a:t>于是可以从左到右考虑这件事情</a:t>
            </a:r>
          </a:p>
        </p:txBody>
      </p:sp>
    </p:spTree>
    <p:extLst>
      <p:ext uri="{BB962C8B-B14F-4D97-AF65-F5344CB8AC3E}">
        <p14:creationId xmlns:p14="http://schemas.microsoft.com/office/powerpoint/2010/main" val="139284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4&amp;5</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记 </a:t>
                </a:r>
                <a14:m>
                  <m:oMath xmlns:m="http://schemas.openxmlformats.org/officeDocument/2006/math">
                    <m:r>
                      <a:rPr lang="en-US" altLang="zh-CN" sz="2800">
                        <a:latin typeface="Cambria Math" panose="02040503050406030204" pitchFamily="18" charset="0"/>
                        <a:ea typeface="宋体" panose="02010600030101010101" pitchFamily="2" charset="-122"/>
                      </a:rPr>
                      <m:t>𝑓</m:t>
                    </m:r>
                    <m:d>
                      <m:dPr>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𝑖</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𝑗</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𝑘</m:t>
                        </m:r>
                      </m:e>
                    </m:d>
                  </m:oMath>
                </a14:m>
                <a:r>
                  <a:rPr lang="zh-CN" altLang="en-US" sz="2800" dirty="0">
                    <a:ea typeface="宋体" panose="02010600030101010101" pitchFamily="2" charset="-122"/>
                  </a:rPr>
                  <a:t> 为在第 </a:t>
                </a:r>
                <a14:m>
                  <m:oMath xmlns:m="http://schemas.openxmlformats.org/officeDocument/2006/math">
                    <m:r>
                      <a:rPr lang="en-US" altLang="zh-CN" sz="2800">
                        <a:latin typeface="Cambria Math" panose="02040503050406030204" pitchFamily="18" charset="0"/>
                        <a:ea typeface="宋体" panose="02010600030101010101" pitchFamily="2" charset="-122"/>
                      </a:rPr>
                      <m:t>𝑖</m:t>
                    </m:r>
                  </m:oMath>
                </a14:m>
                <a:r>
                  <a:rPr lang="zh-CN" altLang="en-US" sz="2800" dirty="0">
                    <a:ea typeface="宋体" panose="02010600030101010101" pitchFamily="2" charset="-122"/>
                  </a:rPr>
                  <a:t> 位，第一次用 </a:t>
                </a:r>
                <a:r>
                  <a:rPr lang="en-US" altLang="zh-CN" sz="2800" dirty="0">
                    <a:ea typeface="宋体" panose="02010600030101010101" pitchFamily="2" charset="-122"/>
                  </a:rPr>
                  <a:t>f </a:t>
                </a:r>
                <a:r>
                  <a:rPr lang="zh-CN" altLang="en-US" sz="2800" dirty="0">
                    <a:ea typeface="宋体" panose="02010600030101010101" pitchFamily="2" charset="-122"/>
                  </a:rPr>
                  <a:t>操作经过之前选了数字 </a:t>
                </a:r>
                <a14:m>
                  <m:oMath xmlns:m="http://schemas.openxmlformats.org/officeDocument/2006/math">
                    <m:r>
                      <a:rPr lang="en-US" altLang="zh-CN" sz="2800">
                        <a:latin typeface="Cambria Math" panose="02040503050406030204" pitchFamily="18" charset="0"/>
                        <a:ea typeface="宋体" panose="02010600030101010101" pitchFamily="2" charset="-122"/>
                      </a:rPr>
                      <m:t>𝑗</m:t>
                    </m:r>
                  </m:oMath>
                </a14:m>
                <a:r>
                  <a:rPr lang="zh-CN" altLang="en-US" sz="2800" dirty="0">
                    <a:ea typeface="宋体" panose="02010600030101010101" pitchFamily="2" charset="-122"/>
                  </a:rPr>
                  <a:t> ，第二次选了数字 </a:t>
                </a:r>
                <a14:m>
                  <m:oMath xmlns:m="http://schemas.openxmlformats.org/officeDocument/2006/math">
                    <m:r>
                      <a:rPr lang="en-US" altLang="zh-CN" sz="2800">
                        <a:latin typeface="Cambria Math" panose="02040503050406030204" pitchFamily="18" charset="0"/>
                        <a:ea typeface="宋体" panose="02010600030101010101" pitchFamily="2" charset="-122"/>
                      </a:rPr>
                      <m:t>𝑘</m:t>
                    </m:r>
                  </m:oMath>
                </a14:m>
                <a:r>
                  <a:rPr lang="zh-CN" altLang="en-US" sz="2800" dirty="0">
                    <a:ea typeface="宋体" panose="02010600030101010101" pitchFamily="2" charset="-122"/>
                  </a:rPr>
                  <a:t> 的情况下，第 </a:t>
                </a:r>
                <a14:m>
                  <m:oMath xmlns:m="http://schemas.openxmlformats.org/officeDocument/2006/math">
                    <m:r>
                      <a:rPr lang="en-US" altLang="zh-CN" sz="2800">
                        <a:latin typeface="Cambria Math" panose="02040503050406030204" pitchFamily="18" charset="0"/>
                        <a:ea typeface="宋体" panose="02010600030101010101" pitchFamily="2" charset="-122"/>
                      </a:rPr>
                      <m:t>𝑖</m:t>
                    </m:r>
                  </m:oMath>
                </a14:m>
                <a:r>
                  <a:rPr lang="zh-CN" altLang="en-US" sz="2800" dirty="0">
                    <a:ea typeface="宋体" panose="02010600030101010101" pitchFamily="2" charset="-122"/>
                  </a:rPr>
                  <a:t> 位前面部分对答案的最小贡献，当 </a:t>
                </a:r>
                <a14:m>
                  <m:oMath xmlns:m="http://schemas.openxmlformats.org/officeDocument/2006/math">
                    <m:r>
                      <a:rPr lang="en-US" altLang="zh-CN" sz="2800">
                        <a:latin typeface="Cambria Math" panose="02040503050406030204" pitchFamily="18" charset="0"/>
                        <a:ea typeface="宋体" panose="02010600030101010101" pitchFamily="2" charset="-122"/>
                      </a:rPr>
                      <m:t>𝑘</m:t>
                    </m:r>
                    <m:r>
                      <a:rPr lang="en-US" altLang="zh-CN" sz="2800">
                        <a:latin typeface="Cambria Math" panose="02040503050406030204" pitchFamily="18" charset="0"/>
                        <a:ea typeface="宋体" panose="02010600030101010101" pitchFamily="2" charset="-122"/>
                      </a:rPr>
                      <m:t>=0</m:t>
                    </m:r>
                  </m:oMath>
                </a14:m>
                <a:r>
                  <a:rPr lang="zh-CN" altLang="en-US" sz="2800" dirty="0">
                    <a:ea typeface="宋体" panose="02010600030101010101" pitchFamily="2" charset="-122"/>
                  </a:rPr>
                  <a:t> 时表示只经过一次</a:t>
                </a:r>
                <a:endParaRPr lang="en-US" altLang="zh-CN" sz="2800" dirty="0">
                  <a:ea typeface="宋体" panose="02010600030101010101" pitchFamily="2" charset="-122"/>
                </a:endParaRPr>
              </a:p>
              <a:p>
                <a:r>
                  <a:rPr lang="zh-CN" altLang="en-US" sz="2800" dirty="0">
                    <a:ea typeface="宋体" panose="02010600030101010101" pitchFamily="2" charset="-122"/>
                  </a:rPr>
                  <a:t>在相等的地方枚举下一个 </a:t>
                </a:r>
                <a:r>
                  <a:rPr lang="en-US" altLang="zh-CN" sz="2800" dirty="0">
                    <a:ea typeface="宋体" panose="02010600030101010101" pitchFamily="2" charset="-122"/>
                  </a:rPr>
                  <a:t>f </a:t>
                </a:r>
                <a:r>
                  <a:rPr lang="zh-CN" altLang="en-US" sz="2800" dirty="0">
                    <a:ea typeface="宋体" panose="02010600030101010101" pitchFamily="2" charset="-122"/>
                  </a:rPr>
                  <a:t>操作转移</a:t>
                </a:r>
                <a:endParaRPr lang="en-US" altLang="zh-CN" sz="2800" dirty="0">
                  <a:ea typeface="宋体" panose="02010600030101010101" pitchFamily="2" charset="-122"/>
                </a:endParaRPr>
              </a:p>
              <a:p>
                <a:r>
                  <a:rPr lang="zh-CN" altLang="en-US" sz="2800" dirty="0">
                    <a:ea typeface="宋体" panose="02010600030101010101" pitchFamily="2" charset="-122"/>
                  </a:rPr>
                  <a:t>注意处理最后一段的情况</a:t>
                </a:r>
                <a:endParaRPr lang="en-US" altLang="zh-CN"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r="-48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942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4&amp;5</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通过子任务 </a:t>
                </a:r>
                <a:r>
                  <a:rPr lang="en-US" altLang="zh-CN" sz="2800" dirty="0">
                    <a:ea typeface="宋体" panose="02010600030101010101" pitchFamily="2" charset="-122"/>
                  </a:rPr>
                  <a:t>5 </a:t>
                </a:r>
                <a:r>
                  <a:rPr lang="zh-CN" altLang="en-US" sz="2800" dirty="0">
                    <a:ea typeface="宋体" panose="02010600030101010101" pitchFamily="2" charset="-122"/>
                  </a:rPr>
                  <a:t>可能需要使用滚动数组</a:t>
                </a:r>
                <a:endParaRPr lang="en-US" altLang="zh-CN" sz="2800" dirty="0">
                  <a:ea typeface="宋体" panose="02010600030101010101" pitchFamily="2" charset="-122"/>
                </a:endParaRPr>
              </a:p>
              <a:p>
                <a:r>
                  <a:rPr lang="zh-CN" altLang="en-US" sz="2800" dirty="0">
                    <a:ea typeface="宋体" panose="02010600030101010101" pitchFamily="2" charset="-122"/>
                  </a:rPr>
                  <a:t>时间复杂度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𝑛</m:t>
                        </m:r>
                      </m:e>
                    </m:d>
                  </m:oMath>
                </a14:m>
                <a:r>
                  <a:rPr lang="zh-CN" altLang="en-US" sz="2800" dirty="0">
                    <a:ea typeface="宋体" panose="02010600030101010101" pitchFamily="2" charset="-122"/>
                  </a:rPr>
                  <a:t> ，若把字符集大小 </a:t>
                </a:r>
                <a14:m>
                  <m:oMath xmlns:m="http://schemas.openxmlformats.org/officeDocument/2006/math">
                    <m:r>
                      <m:rPr>
                        <m:sty m:val="p"/>
                      </m:rPr>
                      <a:rPr lang="en-US" altLang="zh-CN" sz="2800">
                        <a:latin typeface="Cambria Math" panose="02040503050406030204" pitchFamily="18" charset="0"/>
                        <a:ea typeface="宋体" panose="02010600030101010101" pitchFamily="2" charset="-122"/>
                      </a:rPr>
                      <m:t>Σ</m:t>
                    </m:r>
                  </m:oMath>
                </a14:m>
                <a:r>
                  <a:rPr lang="zh-CN" altLang="en-US" sz="2800" dirty="0">
                    <a:ea typeface="宋体" panose="02010600030101010101" pitchFamily="2" charset="-122"/>
                  </a:rPr>
                  <a:t> 看成变量的话为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𝑛</m:t>
                        </m:r>
                        <m:sSup>
                          <m:sSupPr>
                            <m:ctrlPr>
                              <a:rPr lang="en-US" altLang="zh-CN" sz="2800" i="1">
                                <a:latin typeface="Cambria Math" panose="02040503050406030204" pitchFamily="18" charset="0"/>
                                <a:ea typeface="宋体" panose="02010600030101010101" pitchFamily="2" charset="-122"/>
                              </a:rPr>
                            </m:ctrlPr>
                          </m:sSupPr>
                          <m:e>
                            <m:r>
                              <m:rPr>
                                <m:sty m:val="p"/>
                              </m:rPr>
                              <a:rPr lang="en-US" altLang="zh-CN" sz="2800">
                                <a:latin typeface="Cambria Math" panose="02040503050406030204" pitchFamily="18" charset="0"/>
                                <a:ea typeface="宋体" panose="02010600030101010101" pitchFamily="2" charset="-122"/>
                              </a:rPr>
                              <m:t>Σ</m:t>
                            </m:r>
                          </m:e>
                          <m:sup>
                            <m:r>
                              <a:rPr lang="en-US" altLang="zh-CN" sz="2800">
                                <a:latin typeface="Cambria Math" panose="02040503050406030204" pitchFamily="18" charset="0"/>
                                <a:ea typeface="宋体" panose="02010600030101010101" pitchFamily="2" charset="-122"/>
                              </a:rPr>
                              <m:t>2</m:t>
                            </m:r>
                          </m:sup>
                        </m:sSup>
                      </m:e>
                    </m:d>
                  </m:oMath>
                </a14:m>
                <a:endParaRPr lang="en-US" altLang="zh-CN" sz="2800" dirty="0">
                  <a:ea typeface="宋体" panose="02010600030101010101" pitchFamily="2" charset="-122"/>
                </a:endParaRPr>
              </a:p>
              <a:p>
                <a:r>
                  <a:rPr lang="zh-CN" altLang="en-US" sz="2800" dirty="0">
                    <a:ea typeface="宋体" panose="02010600030101010101" pitchFamily="2" charset="-122"/>
                  </a:rPr>
                  <a:t>期望得分：</a:t>
                </a:r>
                <a:r>
                  <a:rPr lang="en-US" altLang="zh-CN" sz="2800" dirty="0">
                    <a:ea typeface="宋体" panose="02010600030101010101" pitchFamily="2" charset="-122"/>
                  </a:rPr>
                  <a:t>100pts</a:t>
                </a:r>
                <a:endParaRPr lang="zh-CN" altLang="en-US"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578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6E6960-A418-472B-BEE4-3AE4FD757868}"/>
              </a:ext>
            </a:extLst>
          </p:cNvPr>
          <p:cNvSpPr>
            <a:spLocks noGrp="1"/>
          </p:cNvSpPr>
          <p:nvPr>
            <p:ph type="ctrTitle"/>
          </p:nvPr>
        </p:nvSpPr>
        <p:spPr>
          <a:xfrm>
            <a:off x="1820411" y="1964267"/>
            <a:ext cx="9339715" cy="2421464"/>
          </a:xfrm>
        </p:spPr>
        <p:txBody>
          <a:bodyPr/>
          <a:lstStyle/>
          <a:p>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贪吃的史莱姆</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解题报告</a:t>
            </a:r>
          </a:p>
        </p:txBody>
      </p:sp>
      <p:sp>
        <p:nvSpPr>
          <p:cNvPr id="3" name="副标题 2">
            <a:extLst>
              <a:ext uri="{FF2B5EF4-FFF2-40B4-BE49-F238E27FC236}">
                <a16:creationId xmlns:a16="http://schemas.microsoft.com/office/drawing/2014/main" id="{BD1F3BCD-B206-49C6-ABAF-4CF664A05D61}"/>
              </a:ext>
            </a:extLst>
          </p:cNvPr>
          <p:cNvSpPr>
            <a:spLocks noGrp="1"/>
          </p:cNvSpPr>
          <p:nvPr>
            <p:ph type="subTitle" idx="1"/>
          </p:nvPr>
        </p:nvSpPr>
        <p:spPr/>
        <p:txBody>
          <a:bodyPr/>
          <a:lstStyle/>
          <a:p>
            <a:r>
              <a:rPr lang="en-US" altLang="zh-CN" cap="none" dirty="0" err="1">
                <a:latin typeface="Microsoft YaHei UI" panose="020B0503020204020204" pitchFamily="34" charset="-122"/>
                <a:ea typeface="Microsoft YaHei UI" panose="020B0503020204020204" pitchFamily="34" charset="-122"/>
              </a:rPr>
              <a:t>E.Space</a:t>
            </a:r>
            <a:endParaRPr lang="zh-CN" altLang="en-US" cap="none"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25382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题目大意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给定一棵树，问有多少个排列使得每连续 </a:t>
                </a:r>
                <a14:m>
                  <m:oMath xmlns:m="http://schemas.openxmlformats.org/officeDocument/2006/math">
                    <m:r>
                      <a:rPr lang="en-US" altLang="zh-CN" sz="2800">
                        <a:latin typeface="Cambria Math" panose="02040503050406030204" pitchFamily="18" charset="0"/>
                        <a:ea typeface="宋体" panose="02010600030101010101" pitchFamily="2" charset="-122"/>
                      </a:rPr>
                      <m:t>𝑚</m:t>
                    </m:r>
                  </m:oMath>
                </a14:m>
                <a:r>
                  <a:rPr lang="zh-CN" altLang="en-US" sz="2800" dirty="0">
                    <a:ea typeface="宋体" panose="02010600030101010101" pitchFamily="2" charset="-122"/>
                  </a:rPr>
                  <a:t> 个点的导出子图是连通的</a:t>
                </a:r>
                <a:endParaRPr lang="en-US" altLang="zh-CN" sz="2800" dirty="0">
                  <a:ea typeface="宋体" panose="02010600030101010101" pitchFamily="2" charset="-122"/>
                </a:endParaRPr>
              </a:p>
              <a:p>
                <a:r>
                  <a:rPr lang="zh-CN" altLang="en-US" sz="2800" dirty="0">
                    <a:ea typeface="宋体" panose="02010600030101010101" pitchFamily="2" charset="-122"/>
                  </a:rPr>
                  <a:t>对 </a:t>
                </a:r>
                <a14:m>
                  <m:oMath xmlns:m="http://schemas.openxmlformats.org/officeDocument/2006/math">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10</m:t>
                        </m:r>
                      </m:e>
                      <m:sup>
                        <m:r>
                          <a:rPr lang="en-US" altLang="zh-CN" sz="2800">
                            <a:latin typeface="Cambria Math" panose="02040503050406030204" pitchFamily="18" charset="0"/>
                            <a:ea typeface="宋体" panose="02010600030101010101" pitchFamily="2" charset="-122"/>
                          </a:rPr>
                          <m:t>9</m:t>
                        </m:r>
                      </m:sup>
                    </m:sSup>
                    <m:r>
                      <a:rPr lang="en-US" altLang="zh-CN" sz="2800">
                        <a:latin typeface="Cambria Math" panose="02040503050406030204" pitchFamily="18" charset="0"/>
                        <a:ea typeface="宋体" panose="02010600030101010101" pitchFamily="2" charset="-122"/>
                      </a:rPr>
                      <m:t>+9</m:t>
                    </m:r>
                  </m:oMath>
                </a14:m>
                <a:r>
                  <a:rPr lang="zh-CN" altLang="en-US" sz="2800" dirty="0">
                    <a:ea typeface="宋体" panose="02010600030101010101" pitchFamily="2" charset="-122"/>
                  </a:rPr>
                  <a:t> 取模</a:t>
                </a:r>
                <a:endParaRPr lang="en-US" altLang="zh-CN" sz="2800" dirty="0">
                  <a:ea typeface="宋体" panose="02010600030101010101" pitchFamily="2" charset="-122"/>
                </a:endParaRPr>
              </a:p>
              <a:p>
                <a:r>
                  <a:rPr lang="en-US" altLang="zh-CN" sz="2800" dirty="0">
                    <a:ea typeface="宋体" panose="02010600030101010101" pitchFamily="2" charset="-122"/>
                  </a:rPr>
                  <a:t>Source</a:t>
                </a:r>
                <a:r>
                  <a:rPr lang="zh-CN" altLang="en-US" sz="2800" dirty="0">
                    <a:ea typeface="宋体" panose="02010600030101010101" pitchFamily="2" charset="-122"/>
                  </a:rPr>
                  <a:t>：</a:t>
                </a:r>
                <a:r>
                  <a:rPr lang="en-US" altLang="zh-CN" sz="2800" dirty="0" err="1">
                    <a:ea typeface="宋体" panose="02010600030101010101" pitchFamily="2" charset="-122"/>
                  </a:rPr>
                  <a:t>Topcoder</a:t>
                </a:r>
                <a:r>
                  <a:rPr lang="en-US" altLang="zh-CN" sz="2800" dirty="0">
                    <a:ea typeface="宋体" panose="02010600030101010101" pitchFamily="2" charset="-122"/>
                  </a:rPr>
                  <a:t> SRM562 Div.1 Hard</a:t>
                </a: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528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2</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14:m>
                  <m:oMath xmlns:m="http://schemas.openxmlformats.org/officeDocument/2006/math">
                    <m:r>
                      <a:rPr lang="zh-CN" altLang="en-US" sz="2800">
                        <a:latin typeface="Cambria Math" panose="02040503050406030204" pitchFamily="18" charset="0"/>
                        <a:ea typeface="宋体" panose="02010600030101010101" pitchFamily="2" charset="-122"/>
                      </a:rPr>
                      <m:t>把</m:t>
                    </m:r>
                  </m:oMath>
                </a14:m>
                <a:r>
                  <a:rPr lang="zh-CN" altLang="en-US" sz="2800" dirty="0">
                    <a:ea typeface="宋体" panose="02010600030101010101" pitchFamily="2" charset="-122"/>
                  </a:rPr>
                  <a:t>拿到了哪些晶石直接记在状态里</a:t>
                </a:r>
                <a:endParaRPr lang="en-US" altLang="zh-CN" sz="2800" dirty="0">
                  <a:ea typeface="宋体" panose="02010600030101010101" pitchFamily="2" charset="-122"/>
                </a:endParaRPr>
              </a:p>
              <a:p>
                <a:r>
                  <a:rPr lang="zh-CN" altLang="en-US" sz="2800" dirty="0">
                    <a:ea typeface="宋体" panose="02010600030101010101" pitchFamily="2" charset="-122"/>
                  </a:rPr>
                  <a:t>记 </a:t>
                </a:r>
                <a14:m>
                  <m:oMath xmlns:m="http://schemas.openxmlformats.org/officeDocument/2006/math">
                    <m:r>
                      <a:rPr lang="en-US" altLang="zh-CN" sz="2800">
                        <a:latin typeface="Cambria Math" panose="02040503050406030204" pitchFamily="18" charset="0"/>
                        <a:ea typeface="宋体" panose="02010600030101010101" pitchFamily="2" charset="-122"/>
                      </a:rPr>
                      <m:t>𝑓</m:t>
                    </m:r>
                    <m:d>
                      <m:dPr>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𝑠</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𝑆</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𝑡</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𝑇</m:t>
                        </m:r>
                      </m:e>
                    </m:d>
                  </m:oMath>
                </a14:m>
                <a:r>
                  <a:rPr lang="en-US" altLang="zh-CN" sz="2800" dirty="0">
                    <a:ea typeface="宋体" panose="02010600030101010101" pitchFamily="2" charset="-122"/>
                  </a:rPr>
                  <a:t> </a:t>
                </a:r>
                <a:r>
                  <a:rPr lang="zh-CN" altLang="en-US" sz="2800" dirty="0">
                    <a:ea typeface="宋体" panose="02010600030101010101" pitchFamily="2" charset="-122"/>
                  </a:rPr>
                  <a:t>为起点在 </a:t>
                </a:r>
                <a14:m>
                  <m:oMath xmlns:m="http://schemas.openxmlformats.org/officeDocument/2006/math">
                    <m:r>
                      <a:rPr lang="en-US" altLang="zh-CN" sz="2800">
                        <a:latin typeface="Cambria Math" panose="02040503050406030204" pitchFamily="18" charset="0"/>
                        <a:ea typeface="宋体" panose="02010600030101010101" pitchFamily="2" charset="-122"/>
                      </a:rPr>
                      <m:t>𝑠</m:t>
                    </m:r>
                  </m:oMath>
                </a14:m>
                <a:r>
                  <a:rPr lang="en-US" altLang="zh-CN" sz="2800" dirty="0">
                    <a:ea typeface="宋体" panose="02010600030101010101" pitchFamily="2" charset="-122"/>
                  </a:rPr>
                  <a:t> </a:t>
                </a:r>
                <a:r>
                  <a:rPr lang="zh-CN" altLang="en-US" sz="2800" dirty="0">
                    <a:ea typeface="宋体" panose="02010600030101010101" pitchFamily="2" charset="-122"/>
                  </a:rPr>
                  <a:t>，开始时手上的晶石集合为 </a:t>
                </a:r>
                <a14:m>
                  <m:oMath xmlns:m="http://schemas.openxmlformats.org/officeDocument/2006/math">
                    <m:r>
                      <a:rPr lang="en-US" altLang="zh-CN" sz="2800">
                        <a:latin typeface="Cambria Math" panose="02040503050406030204" pitchFamily="18" charset="0"/>
                        <a:ea typeface="宋体" panose="02010600030101010101" pitchFamily="2" charset="-122"/>
                      </a:rPr>
                      <m:t>𝑆</m:t>
                    </m:r>
                  </m:oMath>
                </a14:m>
                <a:r>
                  <a:rPr lang="zh-CN" altLang="en-US" sz="2800" dirty="0">
                    <a:ea typeface="宋体" panose="02010600030101010101" pitchFamily="2" charset="-122"/>
                  </a:rPr>
                  <a:t>，终点在 </a:t>
                </a:r>
                <a14:m>
                  <m:oMath xmlns:m="http://schemas.openxmlformats.org/officeDocument/2006/math">
                    <m:r>
                      <a:rPr lang="en-US" altLang="zh-CN" sz="2800">
                        <a:latin typeface="Cambria Math" panose="02040503050406030204" pitchFamily="18" charset="0"/>
                        <a:ea typeface="宋体" panose="02010600030101010101" pitchFamily="2" charset="-122"/>
                      </a:rPr>
                      <m:t>𝑡</m:t>
                    </m:r>
                  </m:oMath>
                </a14:m>
                <a:r>
                  <a:rPr lang="en-US" altLang="zh-CN" sz="2800" dirty="0">
                    <a:ea typeface="宋体" panose="02010600030101010101" pitchFamily="2" charset="-122"/>
                  </a:rPr>
                  <a:t> </a:t>
                </a:r>
                <a:r>
                  <a:rPr lang="zh-CN" altLang="en-US" sz="2800" dirty="0">
                    <a:ea typeface="宋体" panose="02010600030101010101" pitchFamily="2" charset="-122"/>
                  </a:rPr>
                  <a:t>，结束时手上的晶石集合为 </a:t>
                </a:r>
                <a14:m>
                  <m:oMath xmlns:m="http://schemas.openxmlformats.org/officeDocument/2006/math">
                    <m:r>
                      <a:rPr lang="en-US" altLang="zh-CN" sz="2800">
                        <a:latin typeface="Cambria Math" panose="02040503050406030204" pitchFamily="18" charset="0"/>
                        <a:ea typeface="宋体" panose="02010600030101010101" pitchFamily="2" charset="-122"/>
                      </a:rPr>
                      <m:t>𝑇</m:t>
                    </m:r>
                  </m:oMath>
                </a14:m>
                <a:r>
                  <a:rPr lang="zh-CN" altLang="en-US" sz="2800" dirty="0">
                    <a:ea typeface="宋体" panose="02010600030101010101" pitchFamily="2" charset="-122"/>
                  </a:rPr>
                  <a:t> 的最短路</a:t>
                </a:r>
                <a:endParaRPr lang="en-US" altLang="zh-CN" sz="2800" dirty="0">
                  <a:ea typeface="宋体" panose="02010600030101010101" pitchFamily="2" charset="-122"/>
                </a:endParaRPr>
              </a:p>
              <a:p>
                <a:r>
                  <a:rPr lang="zh-CN" altLang="en-US" sz="2800" dirty="0">
                    <a:ea typeface="宋体" panose="02010600030101010101" pitchFamily="2" charset="-122"/>
                  </a:rPr>
                  <a:t>直接</a:t>
                </a:r>
                <a:r>
                  <a:rPr lang="en-US" altLang="zh-CN" sz="2800" dirty="0">
                    <a:ea typeface="宋体" panose="02010600030101010101" pitchFamily="2" charset="-122"/>
                  </a:rPr>
                  <a:t>Floyd</a:t>
                </a:r>
                <a:r>
                  <a:rPr lang="zh-CN" altLang="en-US" sz="2800" dirty="0">
                    <a:ea typeface="宋体" panose="02010600030101010101" pitchFamily="2" charset="-122"/>
                  </a:rPr>
                  <a:t>跑最短路</a:t>
                </a:r>
                <a:endParaRPr lang="en-US" altLang="zh-CN" sz="2800" dirty="0">
                  <a:ea typeface="宋体" panose="02010600030101010101" pitchFamily="2" charset="-122"/>
                </a:endParaRPr>
              </a:p>
              <a:p>
                <a:r>
                  <a:rPr lang="zh-CN" altLang="en-US" sz="2800" dirty="0">
                    <a:ea typeface="宋体" panose="02010600030101010101" pitchFamily="2" charset="-122"/>
                  </a:rPr>
                  <a:t>询问时枚举到达终点时拿到了哪些晶石</a:t>
                </a:r>
                <a:endParaRPr lang="en-US" altLang="zh-CN"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348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1</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直接枚举排列判断是否连通</a:t>
                </a:r>
                <a:endParaRPr lang="en-US" altLang="zh-CN" sz="2800" dirty="0">
                  <a:ea typeface="宋体" panose="02010600030101010101" pitchFamily="2" charset="-122"/>
                </a:endParaRPr>
              </a:p>
              <a:p>
                <a:r>
                  <a:rPr lang="zh-CN" altLang="en-US" sz="2800" dirty="0">
                    <a:ea typeface="宋体" panose="02010600030101010101" pitchFamily="2" charset="-122"/>
                  </a:rPr>
                  <a:t>可以做到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𝑛</m:t>
                        </m:r>
                        <m:r>
                          <a:rPr lang="en-US" altLang="zh-CN" sz="2800">
                            <a:latin typeface="Cambria Math" panose="02040503050406030204" pitchFamily="18" charset="0"/>
                            <a:ea typeface="宋体" panose="02010600030101010101" pitchFamily="2" charset="-122"/>
                          </a:rPr>
                          <m:t>!</m:t>
                        </m:r>
                      </m:e>
                    </m:d>
                  </m:oMath>
                </a14:m>
                <a:endParaRPr lang="en-US" altLang="zh-CN" sz="2800" dirty="0">
                  <a:ea typeface="宋体" panose="02010600030101010101" pitchFamily="2" charset="-122"/>
                </a:endParaRPr>
              </a:p>
              <a:p>
                <a:r>
                  <a:rPr lang="zh-CN" altLang="en-US" sz="2800" dirty="0">
                    <a:ea typeface="宋体" panose="02010600030101010101" pitchFamily="2" charset="-122"/>
                  </a:rPr>
                  <a:t>期望得分：</a:t>
                </a:r>
                <a:r>
                  <a:rPr lang="en-US" altLang="zh-CN" sz="2800" dirty="0">
                    <a:ea typeface="宋体" panose="02010600030101010101" pitchFamily="2" charset="-122"/>
                  </a:rPr>
                  <a:t>9pts</a:t>
                </a:r>
                <a:endParaRPr lang="zh-CN" altLang="en-US"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684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2 </a:t>
            </a:r>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by </a:t>
            </a:r>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陈鸿基）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这部分原来是 </a:t>
                </a:r>
                <a14:m>
                  <m:oMath xmlns:m="http://schemas.openxmlformats.org/officeDocument/2006/math">
                    <m:r>
                      <a:rPr lang="en-US" altLang="zh-CN" sz="2800" b="0" i="1" smtClean="0">
                        <a:latin typeface="Cambria Math" panose="02040503050406030204" pitchFamily="18" charset="0"/>
                        <a:ea typeface="宋体" panose="02010600030101010101" pitchFamily="2" charset="-122"/>
                      </a:rPr>
                      <m:t>𝑛</m:t>
                    </m:r>
                    <m:r>
                      <a:rPr lang="en-US" altLang="zh-CN" sz="2800" b="0" i="1" smtClean="0">
                        <a:latin typeface="Cambria Math" panose="02040503050406030204" pitchFamily="18" charset="0"/>
                        <a:ea typeface="宋体" panose="02010600030101010101" pitchFamily="2" charset="-122"/>
                      </a:rPr>
                      <m:t>≤15</m:t>
                    </m:r>
                  </m:oMath>
                </a14:m>
                <a:r>
                  <a:rPr lang="zh-CN" altLang="en-US" sz="2800" dirty="0">
                    <a:ea typeface="宋体" panose="02010600030101010101" pitchFamily="2" charset="-122"/>
                  </a:rPr>
                  <a:t>，出题人不会做，一看数据只有 </a:t>
                </a:r>
                <a14:m>
                  <m:oMath xmlns:m="http://schemas.openxmlformats.org/officeDocument/2006/math">
                    <m:r>
                      <a:rPr lang="en-US" altLang="zh-CN" sz="2800" b="0" i="1" smtClean="0">
                        <a:latin typeface="Cambria Math" panose="02040503050406030204" pitchFamily="18" charset="0"/>
                        <a:ea typeface="宋体" panose="02010600030101010101" pitchFamily="2" charset="-122"/>
                      </a:rPr>
                      <m:t>𝑛</m:t>
                    </m:r>
                    <m:r>
                      <a:rPr lang="en-US" altLang="zh-CN" sz="2800" b="0" i="1" smtClean="0">
                        <a:latin typeface="Cambria Math" panose="02040503050406030204" pitchFamily="18" charset="0"/>
                        <a:ea typeface="宋体" panose="02010600030101010101" pitchFamily="2" charset="-122"/>
                      </a:rPr>
                      <m:t>≤12</m:t>
                    </m:r>
                  </m:oMath>
                </a14:m>
                <a:r>
                  <a:rPr lang="zh-CN" altLang="en-US" sz="2800" dirty="0">
                    <a:ea typeface="宋体" panose="02010600030101010101" pitchFamily="2" charset="-122"/>
                  </a:rPr>
                  <a:t>，所以改小了；如果有人会 </a:t>
                </a:r>
                <a14:m>
                  <m:oMath xmlns:m="http://schemas.openxmlformats.org/officeDocument/2006/math">
                    <m:r>
                      <a:rPr lang="en-US" altLang="zh-CN" sz="2800" b="0" i="1" smtClean="0">
                        <a:latin typeface="Cambria Math" panose="02040503050406030204" pitchFamily="18" charset="0"/>
                        <a:ea typeface="宋体" panose="02010600030101010101" pitchFamily="2" charset="-122"/>
                      </a:rPr>
                      <m:t>𝑛</m:t>
                    </m:r>
                    <m:r>
                      <a:rPr lang="en-US" altLang="zh-CN" sz="2800" b="0" i="1" smtClean="0">
                        <a:latin typeface="Cambria Math" panose="02040503050406030204" pitchFamily="18" charset="0"/>
                        <a:ea typeface="宋体" panose="02010600030101010101" pitchFamily="2" charset="-122"/>
                      </a:rPr>
                      <m:t>≤15</m:t>
                    </m:r>
                  </m:oMath>
                </a14:m>
                <a:r>
                  <a:rPr lang="zh-CN" altLang="en-US" sz="2800" dirty="0">
                    <a:ea typeface="宋体" panose="02010600030101010101" pitchFamily="2" charset="-122"/>
                  </a:rPr>
                  <a:t> 欢迎分享做法</a:t>
                </a:r>
                <a:endParaRPr lang="en-US" altLang="zh-CN" sz="2800" dirty="0">
                  <a:ea typeface="宋体" panose="02010600030101010101" pitchFamily="2" charset="-122"/>
                </a:endParaRPr>
              </a:p>
              <a:p>
                <a:r>
                  <a:rPr lang="zh-CN" altLang="en-US" sz="2800" dirty="0">
                    <a:ea typeface="宋体" panose="02010600030101010101" pitchFamily="2" charset="-122"/>
                  </a:rPr>
                  <a:t>考虑压已经经过的点和当前的队列</a:t>
                </a:r>
                <a:endParaRPr lang="en-US" altLang="zh-CN" sz="2800" dirty="0">
                  <a:ea typeface="宋体" panose="02010600030101010101" pitchFamily="2" charset="-122"/>
                </a:endParaRPr>
              </a:p>
              <a:p>
                <a:r>
                  <a:rPr lang="zh-CN" altLang="en-US" sz="2800" dirty="0">
                    <a:ea typeface="宋体" panose="02010600030101010101" pitchFamily="2" charset="-122"/>
                  </a:rPr>
                  <a:t>记 </a:t>
                </a:r>
                <a14:m>
                  <m:oMath xmlns:m="http://schemas.openxmlformats.org/officeDocument/2006/math">
                    <m:r>
                      <a:rPr lang="en-US" altLang="zh-CN" sz="2800" b="0" i="1" smtClean="0">
                        <a:latin typeface="Cambria Math" panose="02040503050406030204" pitchFamily="18" charset="0"/>
                        <a:ea typeface="宋体" panose="02010600030101010101" pitchFamily="2" charset="-122"/>
                      </a:rPr>
                      <m:t>𝑓</m:t>
                    </m:r>
                    <m:d>
                      <m:dPr>
                        <m:ctrlPr>
                          <a:rPr lang="en-US" altLang="zh-CN" sz="2800" b="0" i="1" smtClean="0">
                            <a:latin typeface="Cambria Math" panose="02040503050406030204" pitchFamily="18" charset="0"/>
                            <a:ea typeface="宋体" panose="02010600030101010101" pitchFamily="2" charset="-122"/>
                          </a:rPr>
                        </m:ctrlPr>
                      </m:dPr>
                      <m:e>
                        <m:r>
                          <a:rPr lang="en-US" altLang="zh-CN" sz="2800" b="0" i="1" smtClean="0">
                            <a:latin typeface="Cambria Math" panose="02040503050406030204" pitchFamily="18" charset="0"/>
                            <a:ea typeface="宋体" panose="02010600030101010101" pitchFamily="2" charset="-122"/>
                          </a:rPr>
                          <m:t>𝑖</m:t>
                        </m:r>
                        <m:r>
                          <a:rPr lang="en-US" altLang="zh-CN" sz="2800" b="0" i="1" smtClean="0">
                            <a:latin typeface="Cambria Math" panose="02040503050406030204" pitchFamily="18" charset="0"/>
                            <a:ea typeface="宋体" panose="02010600030101010101" pitchFamily="2" charset="-122"/>
                          </a:rPr>
                          <m:t>,</m:t>
                        </m:r>
                        <m:r>
                          <a:rPr lang="en-US" altLang="zh-CN" sz="2800" b="0" i="1" smtClean="0">
                            <a:latin typeface="Cambria Math" panose="02040503050406030204" pitchFamily="18" charset="0"/>
                            <a:ea typeface="宋体" panose="02010600030101010101" pitchFamily="2" charset="-122"/>
                          </a:rPr>
                          <m:t>𝑆</m:t>
                        </m:r>
                        <m:r>
                          <a:rPr lang="en-US" altLang="zh-CN" sz="2800" b="0" i="1" smtClean="0">
                            <a:latin typeface="Cambria Math" panose="02040503050406030204" pitchFamily="18" charset="0"/>
                            <a:ea typeface="宋体" panose="02010600030101010101" pitchFamily="2" charset="-122"/>
                          </a:rPr>
                          <m:t>,</m:t>
                        </m:r>
                        <m:r>
                          <a:rPr lang="en-US" altLang="zh-CN" sz="2800" b="0" i="1" smtClean="0">
                            <a:latin typeface="Cambria Math" panose="02040503050406030204" pitchFamily="18" charset="0"/>
                            <a:ea typeface="宋体" panose="02010600030101010101" pitchFamily="2" charset="-122"/>
                          </a:rPr>
                          <m:t>𝑞</m:t>
                        </m:r>
                      </m:e>
                    </m:d>
                  </m:oMath>
                </a14:m>
                <a:r>
                  <a:rPr lang="zh-CN" altLang="en-US" sz="2800" dirty="0">
                    <a:ea typeface="宋体" panose="02010600030101010101" pitchFamily="2" charset="-122"/>
                  </a:rPr>
                  <a:t> 表示第 </a:t>
                </a:r>
                <a14:m>
                  <m:oMath xmlns:m="http://schemas.openxmlformats.org/officeDocument/2006/math">
                    <m:r>
                      <a:rPr lang="en-US" altLang="zh-CN" sz="2800" b="0" i="1" smtClean="0">
                        <a:latin typeface="Cambria Math" panose="02040503050406030204" pitchFamily="18" charset="0"/>
                        <a:ea typeface="宋体" panose="02010600030101010101" pitchFamily="2" charset="-122"/>
                      </a:rPr>
                      <m:t>𝑖</m:t>
                    </m:r>
                  </m:oMath>
                </a14:m>
                <a:r>
                  <a:rPr lang="zh-CN" altLang="en-US" sz="2800" dirty="0">
                    <a:ea typeface="宋体" panose="02010600030101010101" pitchFamily="2" charset="-122"/>
                  </a:rPr>
                  <a:t> 步时已经经过 </a:t>
                </a:r>
                <a14:m>
                  <m:oMath xmlns:m="http://schemas.openxmlformats.org/officeDocument/2006/math">
                    <m:r>
                      <a:rPr lang="en-US" altLang="zh-CN" sz="2800" b="0" i="1" smtClean="0">
                        <a:latin typeface="Cambria Math" panose="02040503050406030204" pitchFamily="18" charset="0"/>
                        <a:ea typeface="宋体" panose="02010600030101010101" pitchFamily="2" charset="-122"/>
                      </a:rPr>
                      <m:t>𝑆</m:t>
                    </m:r>
                  </m:oMath>
                </a14:m>
                <a:r>
                  <a:rPr lang="zh-CN" altLang="en-US" sz="2800" dirty="0">
                    <a:ea typeface="宋体" panose="02010600030101010101" pitchFamily="2" charset="-122"/>
                  </a:rPr>
                  <a:t> 中所有点，队列为 </a:t>
                </a:r>
                <a14:m>
                  <m:oMath xmlns:m="http://schemas.openxmlformats.org/officeDocument/2006/math">
                    <m:r>
                      <a:rPr lang="en-US" altLang="zh-CN" sz="2800" b="0" i="1" smtClean="0">
                        <a:latin typeface="Cambria Math" panose="02040503050406030204" pitchFamily="18" charset="0"/>
                        <a:ea typeface="宋体" panose="02010600030101010101" pitchFamily="2" charset="-122"/>
                      </a:rPr>
                      <m:t>𝑞</m:t>
                    </m:r>
                  </m:oMath>
                </a14:m>
                <a:r>
                  <a:rPr lang="zh-CN" altLang="en-US" sz="2800" dirty="0">
                    <a:ea typeface="宋体" panose="02010600030101010101" pitchFamily="2" charset="-122"/>
                  </a:rPr>
                  <a:t> 的方案数，则合法状态数不超过 </a:t>
                </a:r>
                <a14:m>
                  <m:oMath xmlns:m="http://schemas.openxmlformats.org/officeDocument/2006/math">
                    <m:sSubSup>
                      <m:sSubSupPr>
                        <m:ctrlPr>
                          <a:rPr lang="en-US" altLang="zh-CN" sz="2800" b="0" i="1" smtClean="0">
                            <a:latin typeface="Cambria Math" panose="02040503050406030204" pitchFamily="18" charset="0"/>
                            <a:ea typeface="宋体" panose="02010600030101010101" pitchFamily="2" charset="-122"/>
                          </a:rPr>
                        </m:ctrlPr>
                      </m:sSubSupPr>
                      <m:e>
                        <m:r>
                          <a:rPr lang="en-US" altLang="zh-CN" sz="2800" b="0" i="1" smtClean="0">
                            <a:latin typeface="Cambria Math" panose="02040503050406030204" pitchFamily="18" charset="0"/>
                            <a:ea typeface="宋体" panose="02010600030101010101" pitchFamily="2" charset="-122"/>
                          </a:rPr>
                          <m:t>𝐴</m:t>
                        </m:r>
                      </m:e>
                      <m:sub>
                        <m:r>
                          <a:rPr lang="en-US" altLang="zh-CN" sz="2800" b="0" i="1" smtClean="0">
                            <a:latin typeface="Cambria Math" panose="02040503050406030204" pitchFamily="18" charset="0"/>
                            <a:ea typeface="宋体" panose="02010600030101010101" pitchFamily="2" charset="-122"/>
                          </a:rPr>
                          <m:t>𝑛</m:t>
                        </m:r>
                      </m:sub>
                      <m:sup>
                        <m:r>
                          <a:rPr lang="en-US" altLang="zh-CN" sz="2800" b="0" i="1" smtClean="0">
                            <a:latin typeface="Cambria Math" panose="02040503050406030204" pitchFamily="18" charset="0"/>
                            <a:ea typeface="宋体" panose="02010600030101010101" pitchFamily="2" charset="-122"/>
                          </a:rPr>
                          <m:t>𝑚</m:t>
                        </m:r>
                      </m:sup>
                    </m:sSubSup>
                    <m:sSup>
                      <m:sSupPr>
                        <m:ctrlPr>
                          <a:rPr lang="en-US" altLang="zh-CN" sz="2800" b="0" i="1" smtClean="0">
                            <a:latin typeface="Cambria Math" panose="02040503050406030204" pitchFamily="18" charset="0"/>
                            <a:ea typeface="宋体" panose="02010600030101010101" pitchFamily="2" charset="-122"/>
                          </a:rPr>
                        </m:ctrlPr>
                      </m:sSupPr>
                      <m:e>
                        <m:r>
                          <a:rPr lang="en-US" altLang="zh-CN" sz="2800" b="0" i="1" smtClean="0">
                            <a:latin typeface="Cambria Math" panose="02040503050406030204" pitchFamily="18" charset="0"/>
                            <a:ea typeface="宋体" panose="02010600030101010101" pitchFamily="2" charset="-122"/>
                          </a:rPr>
                          <m:t>2</m:t>
                        </m:r>
                      </m:e>
                      <m:sup>
                        <m:r>
                          <a:rPr lang="en-US" altLang="zh-CN" sz="2800" b="0" i="1" smtClean="0">
                            <a:latin typeface="Cambria Math" panose="02040503050406030204" pitchFamily="18" charset="0"/>
                            <a:ea typeface="宋体" panose="02010600030101010101" pitchFamily="2" charset="-122"/>
                          </a:rPr>
                          <m:t>𝑛</m:t>
                        </m:r>
                        <m:r>
                          <a:rPr lang="en-US" altLang="zh-CN" sz="2800" b="0" i="1" smtClean="0">
                            <a:latin typeface="Cambria Math" panose="02040503050406030204" pitchFamily="18" charset="0"/>
                            <a:ea typeface="宋体" panose="02010600030101010101" pitchFamily="2" charset="-122"/>
                          </a:rPr>
                          <m:t>−</m:t>
                        </m:r>
                        <m:r>
                          <a:rPr lang="en-US" altLang="zh-CN" sz="2800" b="0" i="1" smtClean="0">
                            <a:latin typeface="Cambria Math" panose="02040503050406030204" pitchFamily="18" charset="0"/>
                            <a:ea typeface="宋体" panose="02010600030101010101" pitchFamily="2" charset="-122"/>
                          </a:rPr>
                          <m:t>𝑚</m:t>
                        </m:r>
                      </m:sup>
                    </m:sSup>
                  </m:oMath>
                </a14:m>
                <a:r>
                  <a:rPr lang="zh-CN" altLang="en-US" sz="2800" dirty="0">
                    <a:ea typeface="宋体" panose="02010600030101010101" pitchFamily="2" charset="-122"/>
                  </a:rPr>
                  <a:t>（似乎不是很满）</a:t>
                </a:r>
                <a:endParaRPr lang="en-US" altLang="zh-CN" sz="2800" dirty="0">
                  <a:ea typeface="宋体" panose="02010600030101010101" pitchFamily="2" charset="-122"/>
                </a:endParaRPr>
              </a:p>
              <a:p>
                <a:r>
                  <a:rPr lang="zh-CN" altLang="en-US" sz="2800" dirty="0">
                    <a:ea typeface="宋体" panose="02010600030101010101" pitchFamily="2" charset="-122"/>
                  </a:rPr>
                  <a:t>总复杂度 </a:t>
                </a:r>
                <a14:m>
                  <m:oMath xmlns:m="http://schemas.openxmlformats.org/officeDocument/2006/math">
                    <m:r>
                      <a:rPr lang="en-US" altLang="zh-CN" sz="2800" b="0" i="1" smtClean="0">
                        <a:latin typeface="Cambria Math" panose="02040503050406030204" pitchFamily="18" charset="0"/>
                        <a:ea typeface="宋体" panose="02010600030101010101" pitchFamily="2" charset="-122"/>
                      </a:rPr>
                      <m:t>𝑂</m:t>
                    </m:r>
                    <m:d>
                      <m:dPr>
                        <m:ctrlPr>
                          <a:rPr lang="en-US" altLang="zh-CN" sz="2800" b="0" i="1" smtClean="0">
                            <a:latin typeface="Cambria Math" panose="02040503050406030204" pitchFamily="18" charset="0"/>
                            <a:ea typeface="宋体" panose="02010600030101010101" pitchFamily="2" charset="-122"/>
                          </a:rPr>
                        </m:ctrlPr>
                      </m:dPr>
                      <m:e>
                        <m:sSubSup>
                          <m:sSubSupPr>
                            <m:ctrlPr>
                              <a:rPr lang="en-US" altLang="zh-CN" sz="2800" b="0" i="1" smtClean="0">
                                <a:latin typeface="Cambria Math" panose="02040503050406030204" pitchFamily="18" charset="0"/>
                                <a:ea typeface="宋体" panose="02010600030101010101" pitchFamily="2" charset="-122"/>
                              </a:rPr>
                            </m:ctrlPr>
                          </m:sSubSupPr>
                          <m:e>
                            <m:r>
                              <a:rPr lang="en-US" altLang="zh-CN" sz="2800" b="0" i="1" smtClean="0">
                                <a:latin typeface="Cambria Math" panose="02040503050406030204" pitchFamily="18" charset="0"/>
                                <a:ea typeface="宋体" panose="02010600030101010101" pitchFamily="2" charset="-122"/>
                              </a:rPr>
                              <m:t>𝐴</m:t>
                            </m:r>
                          </m:e>
                          <m:sub>
                            <m:r>
                              <a:rPr lang="en-US" altLang="zh-CN" sz="2800" b="0" i="1" smtClean="0">
                                <a:latin typeface="Cambria Math" panose="02040503050406030204" pitchFamily="18" charset="0"/>
                                <a:ea typeface="宋体" panose="02010600030101010101" pitchFamily="2" charset="-122"/>
                              </a:rPr>
                              <m:t>𝑛</m:t>
                            </m:r>
                          </m:sub>
                          <m:sup>
                            <m:r>
                              <a:rPr lang="en-US" altLang="zh-CN" sz="2800" b="0" i="1" smtClean="0">
                                <a:latin typeface="Cambria Math" panose="02040503050406030204" pitchFamily="18" charset="0"/>
                                <a:ea typeface="宋体" panose="02010600030101010101" pitchFamily="2" charset="-122"/>
                              </a:rPr>
                              <m:t>𝑚</m:t>
                            </m:r>
                          </m:sup>
                        </m:sSubSup>
                        <m:sSup>
                          <m:sSupPr>
                            <m:ctrlPr>
                              <a:rPr lang="en-US" altLang="zh-CN" sz="2800" b="0" i="1" smtClean="0">
                                <a:latin typeface="Cambria Math" panose="02040503050406030204" pitchFamily="18" charset="0"/>
                                <a:ea typeface="宋体" panose="02010600030101010101" pitchFamily="2" charset="-122"/>
                              </a:rPr>
                            </m:ctrlPr>
                          </m:sSupPr>
                          <m:e>
                            <m:r>
                              <a:rPr lang="en-US" altLang="zh-CN" sz="2800" b="0" i="1" smtClean="0">
                                <a:latin typeface="Cambria Math" panose="02040503050406030204" pitchFamily="18" charset="0"/>
                                <a:ea typeface="宋体" panose="02010600030101010101" pitchFamily="2" charset="-122"/>
                              </a:rPr>
                              <m:t>2</m:t>
                            </m:r>
                          </m:e>
                          <m:sup>
                            <m:r>
                              <a:rPr lang="en-US" altLang="zh-CN" sz="2800" b="0" i="1" smtClean="0">
                                <a:latin typeface="Cambria Math" panose="02040503050406030204" pitchFamily="18" charset="0"/>
                                <a:ea typeface="宋体" panose="02010600030101010101" pitchFamily="2" charset="-122"/>
                              </a:rPr>
                              <m:t>𝑛</m:t>
                            </m:r>
                            <m:r>
                              <a:rPr lang="en-US" altLang="zh-CN" sz="2800" b="0" i="1" smtClean="0">
                                <a:latin typeface="Cambria Math" panose="02040503050406030204" pitchFamily="18" charset="0"/>
                                <a:ea typeface="宋体" panose="02010600030101010101" pitchFamily="2" charset="-122"/>
                              </a:rPr>
                              <m:t>−</m:t>
                            </m:r>
                            <m:r>
                              <a:rPr lang="en-US" altLang="zh-CN" sz="2800" b="0" i="1" smtClean="0">
                                <a:latin typeface="Cambria Math" panose="02040503050406030204" pitchFamily="18" charset="0"/>
                                <a:ea typeface="宋体" panose="02010600030101010101" pitchFamily="2" charset="-122"/>
                              </a:rPr>
                              <m:t>𝑚</m:t>
                            </m:r>
                          </m:sup>
                        </m:sSup>
                        <m:r>
                          <a:rPr lang="en-US" altLang="zh-CN" sz="2800" b="0" i="1" smtClean="0">
                            <a:latin typeface="Cambria Math" panose="02040503050406030204" pitchFamily="18" charset="0"/>
                            <a:ea typeface="宋体" panose="02010600030101010101" pitchFamily="2" charset="-122"/>
                          </a:rPr>
                          <m:t>𝑛</m:t>
                        </m:r>
                      </m:e>
                    </m:d>
                  </m:oMath>
                </a14:m>
                <a:r>
                  <a:rPr lang="zh-CN" altLang="en-US" sz="2800" dirty="0">
                    <a:ea typeface="宋体" panose="02010600030101010101" pitchFamily="2" charset="-122"/>
                  </a:rPr>
                  <a:t>，需要用哈希表（假设 </a:t>
                </a:r>
                <a14:m>
                  <m:oMath xmlns:m="http://schemas.openxmlformats.org/officeDocument/2006/math">
                    <m:r>
                      <a:rPr lang="en-US" altLang="zh-CN" sz="2800" b="0" i="1" smtClean="0">
                        <a:latin typeface="Cambria Math" panose="02040503050406030204" pitchFamily="18" charset="0"/>
                        <a:ea typeface="宋体" panose="02010600030101010101" pitchFamily="2" charset="-122"/>
                      </a:rPr>
                      <m:t>𝑂</m:t>
                    </m:r>
                    <m:d>
                      <m:dPr>
                        <m:ctrlPr>
                          <a:rPr lang="en-US" altLang="zh-CN" sz="2800" b="0" i="1" smtClean="0">
                            <a:latin typeface="Cambria Math" panose="02040503050406030204" pitchFamily="18" charset="0"/>
                            <a:ea typeface="宋体" panose="02010600030101010101" pitchFamily="2" charset="-122"/>
                          </a:rPr>
                        </m:ctrlPr>
                      </m:dPr>
                      <m:e>
                        <m:r>
                          <a:rPr lang="en-US" altLang="zh-CN" sz="2800" b="0" i="1" smtClean="0">
                            <a:latin typeface="Cambria Math" panose="02040503050406030204" pitchFamily="18" charset="0"/>
                            <a:ea typeface="宋体" panose="02010600030101010101" pitchFamily="2" charset="-122"/>
                          </a:rPr>
                          <m:t>1</m:t>
                        </m:r>
                      </m:e>
                    </m:d>
                  </m:oMath>
                </a14:m>
                <a:r>
                  <a:rPr lang="zh-CN" altLang="en-US" sz="2800" dirty="0">
                    <a:ea typeface="宋体" panose="02010600030101010101" pitchFamily="2" charset="-122"/>
                  </a:rPr>
                  <a:t>）之类的存状态</a:t>
                </a:r>
                <a:endParaRPr lang="en-US" altLang="zh-CN"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r="-4756" b="-13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447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3</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a:lstStyle/>
          <a:p>
            <a:endParaRPr lang="en-US" altLang="zh-CN" dirty="0">
              <a:latin typeface="Microsoft YaHei UI" panose="020B0503020204020204" pitchFamily="34" charset="-122"/>
              <a:ea typeface="Microsoft YaHei UI" panose="020B0503020204020204" pitchFamily="34" charset="-122"/>
            </a:endParaRPr>
          </a:p>
          <a:p>
            <a:endParaRPr lang="zh-CN" altLang="en-US"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5EF340E2-8A45-432F-A1E0-603E016B1056}"/>
                  </a:ext>
                </a:extLst>
              </p:cNvPr>
              <p:cNvSpPr txBox="1">
                <a:spLocks/>
              </p:cNvSpPr>
              <p:nvPr/>
            </p:nvSpPr>
            <p:spPr>
              <a:xfrm>
                <a:off x="838201" y="2294467"/>
                <a:ext cx="10131425" cy="3649133"/>
              </a:xfrm>
              <a:prstGeom prst="rect">
                <a:avLst/>
              </a:prstGeom>
            </p:spPr>
            <p:txBody>
              <a:bodyPr vert="horz" lIns="91440" tIns="45720" rIns="91440" bIns="45720" rtlCol="0" anchor="ctr">
                <a:normAutofit/>
              </a:bodyPr>
              <a:lstStyle>
                <a:lvl1pPr marL="285750" indent="-285750">
                  <a:spcBef>
                    <a:spcPts val="0"/>
                  </a:spcBef>
                  <a:spcAft>
                    <a:spcPts val="1000"/>
                  </a:spcAft>
                  <a:buClr>
                    <a:schemeClr val="tx1"/>
                  </a:buClr>
                  <a:buSzPct val="100000"/>
                  <a:buFont typeface="Arial"/>
                  <a:buChar char="•"/>
                  <a:defRPr sz="2800" cap="none">
                    <a:effectLst/>
                    <a:ea typeface="宋体" panose="02010600030101010101" pitchFamily="2" charset="-122"/>
                  </a:defRPr>
                </a:lvl1pPr>
                <a:lvl2pPr marL="742950" indent="-285750">
                  <a:spcBef>
                    <a:spcPts val="0"/>
                  </a:spcBef>
                  <a:spcAft>
                    <a:spcPts val="1000"/>
                  </a:spcAft>
                  <a:buClr>
                    <a:schemeClr val="tx1"/>
                  </a:buClr>
                  <a:buSzPct val="100000"/>
                  <a:buFont typeface="Arial"/>
                  <a:buChar char="•"/>
                  <a:defRPr sz="1600" cap="none">
                    <a:effectLst/>
                  </a:defRPr>
                </a:lvl2pPr>
                <a:lvl3pPr marL="1200150" indent="-285750">
                  <a:spcBef>
                    <a:spcPts val="0"/>
                  </a:spcBef>
                  <a:spcAft>
                    <a:spcPts val="1000"/>
                  </a:spcAft>
                  <a:buClr>
                    <a:schemeClr val="tx1"/>
                  </a:buClr>
                  <a:buSzPct val="100000"/>
                  <a:buFont typeface="Arial"/>
                  <a:buChar char="•"/>
                  <a:defRPr sz="1400" cap="none">
                    <a:effectLst/>
                  </a:defRPr>
                </a:lvl3pPr>
                <a:lvl4pPr marL="1543050" indent="-171450">
                  <a:spcBef>
                    <a:spcPts val="0"/>
                  </a:spcBef>
                  <a:spcAft>
                    <a:spcPts val="1000"/>
                  </a:spcAft>
                  <a:buClr>
                    <a:schemeClr val="tx1"/>
                  </a:buClr>
                  <a:buSzPct val="100000"/>
                  <a:buFont typeface="Arial"/>
                  <a:buChar char="•"/>
                  <a:defRPr sz="1200" cap="none">
                    <a:effectLst/>
                  </a:defRPr>
                </a:lvl4pPr>
                <a:lvl5pPr marL="2000250" indent="-171450">
                  <a:spcBef>
                    <a:spcPts val="0"/>
                  </a:spcBef>
                  <a:spcAft>
                    <a:spcPts val="1000"/>
                  </a:spcAft>
                  <a:buClr>
                    <a:schemeClr val="tx1"/>
                  </a:buClr>
                  <a:buSzPct val="100000"/>
                  <a:buFont typeface="Arial"/>
                  <a:buChar char="•"/>
                  <a:defRPr sz="1200" cap="none">
                    <a:effectLst/>
                  </a:defRPr>
                </a:lvl5pPr>
                <a:lvl6pPr marL="2514600" indent="-228600">
                  <a:spcBef>
                    <a:spcPts val="0"/>
                  </a:spcBef>
                  <a:spcAft>
                    <a:spcPts val="1000"/>
                  </a:spcAft>
                  <a:buClr>
                    <a:schemeClr val="tx1"/>
                  </a:buClr>
                  <a:buSzPct val="100000"/>
                  <a:buFont typeface="Arial"/>
                  <a:buChar char="•"/>
                  <a:defRPr sz="1200" cap="none">
                    <a:effectLst/>
                  </a:defRPr>
                </a:lvl6pPr>
                <a:lvl7pPr marL="2971800" indent="-228600">
                  <a:spcBef>
                    <a:spcPts val="0"/>
                  </a:spcBef>
                  <a:spcAft>
                    <a:spcPts val="1000"/>
                  </a:spcAft>
                  <a:buClr>
                    <a:schemeClr val="tx1"/>
                  </a:buClr>
                  <a:buSzPct val="100000"/>
                  <a:buFont typeface="Arial"/>
                  <a:buChar char="•"/>
                  <a:defRPr sz="1200" cap="none">
                    <a:effectLst/>
                  </a:defRPr>
                </a:lvl7pPr>
                <a:lvl8pPr marL="3429000" indent="-228600">
                  <a:spcBef>
                    <a:spcPts val="0"/>
                  </a:spcBef>
                  <a:spcAft>
                    <a:spcPts val="1000"/>
                  </a:spcAft>
                  <a:buClr>
                    <a:schemeClr val="tx1"/>
                  </a:buClr>
                  <a:buSzPct val="100000"/>
                  <a:buFont typeface="Arial"/>
                  <a:buChar char="•"/>
                  <a:defRPr sz="1200" cap="none">
                    <a:effectLst/>
                  </a:defRPr>
                </a:lvl8pPr>
                <a:lvl9pPr marL="3886200" indent="-228600">
                  <a:spcBef>
                    <a:spcPts val="0"/>
                  </a:spcBef>
                  <a:spcAft>
                    <a:spcPts val="1000"/>
                  </a:spcAft>
                  <a:buClr>
                    <a:schemeClr val="tx1"/>
                  </a:buClr>
                  <a:buSzPct val="100000"/>
                  <a:buFont typeface="Arial"/>
                  <a:buChar char="•"/>
                  <a:defRPr sz="1200" cap="none">
                    <a:effectLst/>
                  </a:defRPr>
                </a:lvl9pPr>
              </a:lstStyle>
              <a:p>
                <a:r>
                  <a:rPr lang="zh-CN" altLang="en-US" dirty="0"/>
                  <a:t>可以发现，当 </a:t>
                </a:r>
                <a14:m>
                  <m:oMath xmlns:m="http://schemas.openxmlformats.org/officeDocument/2006/math">
                    <m:r>
                      <a:rPr lang="en-US" altLang="zh-CN">
                        <a:latin typeface="Cambria Math" panose="02040503050406030204" pitchFamily="18" charset="0"/>
                      </a:rPr>
                      <m:t>2</m:t>
                    </m:r>
                    <m:r>
                      <a:rPr lang="en-US" altLang="zh-CN">
                        <a:latin typeface="Cambria Math" panose="02040503050406030204" pitchFamily="18" charset="0"/>
                      </a:rPr>
                      <m:t>𝑚</m:t>
                    </m:r>
                    <m:r>
                      <a:rPr lang="en-US" altLang="zh-CN">
                        <a:latin typeface="Cambria Math" panose="02040503050406030204" pitchFamily="18" charset="0"/>
                      </a:rPr>
                      <m:t>≤</m:t>
                    </m:r>
                    <m:r>
                      <a:rPr lang="en-US" altLang="zh-CN">
                        <a:latin typeface="Cambria Math" panose="02040503050406030204" pitchFamily="18" charset="0"/>
                      </a:rPr>
                      <m:t>𝑛</m:t>
                    </m:r>
                  </m:oMath>
                </a14:m>
                <a:r>
                  <a:rPr lang="zh-CN" altLang="en-US" dirty="0"/>
                  <a:t> 时答案不为 </a:t>
                </a:r>
                <a14:m>
                  <m:oMath xmlns:m="http://schemas.openxmlformats.org/officeDocument/2006/math">
                    <m:r>
                      <a:rPr lang="en-US" altLang="zh-CN">
                        <a:latin typeface="Cambria Math" panose="02040503050406030204" pitchFamily="18" charset="0"/>
                      </a:rPr>
                      <m:t>0</m:t>
                    </m:r>
                  </m:oMath>
                </a14:m>
                <a:r>
                  <a:rPr lang="zh-CN" altLang="en-US" dirty="0"/>
                  <a:t> 当且仅当存在两棵大小均为 </a:t>
                </a:r>
                <a14:m>
                  <m:oMath xmlns:m="http://schemas.openxmlformats.org/officeDocument/2006/math">
                    <m:r>
                      <a:rPr lang="en-US" altLang="zh-CN">
                        <a:latin typeface="Cambria Math" panose="02040503050406030204" pitchFamily="18" charset="0"/>
                      </a:rPr>
                      <m:t>𝑚</m:t>
                    </m:r>
                  </m:oMath>
                </a14:m>
                <a:r>
                  <a:rPr lang="zh-CN" altLang="en-US" dirty="0"/>
                  <a:t> 的不相交的子树，且这两棵子树的根之间由一条链连接</a:t>
                </a:r>
                <a:endParaRPr lang="en-US" altLang="zh-CN" dirty="0"/>
              </a:p>
              <a:p>
                <a:r>
                  <a:rPr lang="zh-CN" altLang="en-US" dirty="0"/>
                  <a:t>判断方法即先找到两棵大小为 </a:t>
                </a:r>
                <a14:m>
                  <m:oMath xmlns:m="http://schemas.openxmlformats.org/officeDocument/2006/math">
                    <m:r>
                      <a:rPr lang="en-US" altLang="zh-CN">
                        <a:latin typeface="Cambria Math" panose="02040503050406030204" pitchFamily="18" charset="0"/>
                      </a:rPr>
                      <m:t>𝑚</m:t>
                    </m:r>
                  </m:oMath>
                </a14:m>
                <a:r>
                  <a:rPr lang="zh-CN" altLang="en-US" dirty="0"/>
                  <a:t> 的不相交子树，再判根之间的距离</a:t>
                </a:r>
                <a:endParaRPr lang="en-US" altLang="zh-CN" dirty="0"/>
              </a:p>
              <a:p>
                <a:r>
                  <a:rPr lang="zh-CN" altLang="en-US" dirty="0"/>
                  <a:t>答案若不为 </a:t>
                </a:r>
                <a14:m>
                  <m:oMath xmlns:m="http://schemas.openxmlformats.org/officeDocument/2006/math">
                    <m:r>
                      <a:rPr lang="en-US" altLang="zh-CN">
                        <a:latin typeface="Cambria Math" panose="02040503050406030204" pitchFamily="18" charset="0"/>
                      </a:rPr>
                      <m:t>0</m:t>
                    </m:r>
                  </m:oMath>
                </a14:m>
                <a:r>
                  <a:rPr lang="zh-CN" altLang="en-US" dirty="0"/>
                  <a:t> 则为两棵大小为 </a:t>
                </a:r>
                <a14:m>
                  <m:oMath xmlns:m="http://schemas.openxmlformats.org/officeDocument/2006/math">
                    <m:r>
                      <a:rPr lang="en-US" altLang="zh-CN">
                        <a:latin typeface="Cambria Math" panose="02040503050406030204" pitchFamily="18" charset="0"/>
                      </a:rPr>
                      <m:t>𝑚</m:t>
                    </m:r>
                  </m:oMath>
                </a14:m>
                <a:r>
                  <a:rPr lang="zh-CN" altLang="en-US" dirty="0"/>
                  <a:t> 的子树的拓扑序数的积乘以 </a:t>
                </a:r>
                <a14:m>
                  <m:oMath xmlns:m="http://schemas.openxmlformats.org/officeDocument/2006/math">
                    <m:r>
                      <a:rPr lang="en-US" altLang="zh-CN">
                        <a:latin typeface="Cambria Math" panose="02040503050406030204" pitchFamily="18" charset="0"/>
                      </a:rPr>
                      <m:t>2</m:t>
                    </m:r>
                  </m:oMath>
                </a14:m>
                <a:endParaRPr lang="zh-CN" altLang="en-US" dirty="0"/>
              </a:p>
            </p:txBody>
          </p:sp>
        </mc:Choice>
        <mc:Fallback xmlns="">
          <p:sp>
            <p:nvSpPr>
              <p:cNvPr id="4" name="内容占位符 2">
                <a:extLst>
                  <a:ext uri="{FF2B5EF4-FFF2-40B4-BE49-F238E27FC236}">
                    <a16:creationId xmlns:a16="http://schemas.microsoft.com/office/drawing/2014/main" id="{5EF340E2-8A45-432F-A1E0-603E016B1056}"/>
                  </a:ext>
                </a:extLst>
              </p:cNvPr>
              <p:cNvSpPr txBox="1">
                <a:spLocks noRot="1" noChangeAspect="1" noMove="1" noResize="1" noEditPoints="1" noAdjustHandles="1" noChangeArrowheads="1" noChangeShapeType="1" noTextEdit="1"/>
              </p:cNvSpPr>
              <p:nvPr/>
            </p:nvSpPr>
            <p:spPr>
              <a:xfrm>
                <a:off x="838201" y="2294467"/>
                <a:ext cx="10131425" cy="3649133"/>
              </a:xfrm>
              <a:prstGeom prst="rect">
                <a:avLst/>
              </a:prstGeom>
              <a:blipFill>
                <a:blip r:embed="rId2"/>
                <a:stretch>
                  <a:fillRect l="-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05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4</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5EF340E2-8A45-432F-A1E0-603E016B1056}"/>
                  </a:ext>
                </a:extLst>
              </p:cNvPr>
              <p:cNvSpPr txBox="1">
                <a:spLocks/>
              </p:cNvSpPr>
              <p:nvPr/>
            </p:nvSpPr>
            <p:spPr>
              <a:xfrm>
                <a:off x="838201" y="2294467"/>
                <a:ext cx="10131425" cy="3649133"/>
              </a:xfrm>
              <a:prstGeom prst="rect">
                <a:avLst/>
              </a:prstGeom>
            </p:spPr>
            <p:txBody>
              <a:bodyPr vert="horz" lIns="91440" tIns="45720" rIns="91440" bIns="45720" rtlCol="0" anchor="ctr">
                <a:normAutofit/>
              </a:bodyPr>
              <a:lstStyle>
                <a:lvl1pPr marL="285750" indent="-285750">
                  <a:spcBef>
                    <a:spcPts val="0"/>
                  </a:spcBef>
                  <a:spcAft>
                    <a:spcPts val="1000"/>
                  </a:spcAft>
                  <a:buClr>
                    <a:schemeClr val="tx1"/>
                  </a:buClr>
                  <a:buSzPct val="100000"/>
                  <a:buFont typeface="Arial"/>
                  <a:buChar char="•"/>
                  <a:defRPr sz="2800" cap="none">
                    <a:effectLst/>
                    <a:ea typeface="宋体" panose="02010600030101010101" pitchFamily="2" charset="-122"/>
                  </a:defRPr>
                </a:lvl1pPr>
                <a:lvl2pPr marL="742950" indent="-285750">
                  <a:spcBef>
                    <a:spcPts val="0"/>
                  </a:spcBef>
                  <a:spcAft>
                    <a:spcPts val="1000"/>
                  </a:spcAft>
                  <a:buClr>
                    <a:schemeClr val="tx1"/>
                  </a:buClr>
                  <a:buSzPct val="100000"/>
                  <a:buFont typeface="Arial"/>
                  <a:buChar char="•"/>
                  <a:defRPr sz="1600" cap="none">
                    <a:effectLst/>
                  </a:defRPr>
                </a:lvl2pPr>
                <a:lvl3pPr marL="1200150" indent="-285750">
                  <a:spcBef>
                    <a:spcPts val="0"/>
                  </a:spcBef>
                  <a:spcAft>
                    <a:spcPts val="1000"/>
                  </a:spcAft>
                  <a:buClr>
                    <a:schemeClr val="tx1"/>
                  </a:buClr>
                  <a:buSzPct val="100000"/>
                  <a:buFont typeface="Arial"/>
                  <a:buChar char="•"/>
                  <a:defRPr sz="1400" cap="none">
                    <a:effectLst/>
                  </a:defRPr>
                </a:lvl3pPr>
                <a:lvl4pPr marL="1543050" indent="-171450">
                  <a:spcBef>
                    <a:spcPts val="0"/>
                  </a:spcBef>
                  <a:spcAft>
                    <a:spcPts val="1000"/>
                  </a:spcAft>
                  <a:buClr>
                    <a:schemeClr val="tx1"/>
                  </a:buClr>
                  <a:buSzPct val="100000"/>
                  <a:buFont typeface="Arial"/>
                  <a:buChar char="•"/>
                  <a:defRPr sz="1200" cap="none">
                    <a:effectLst/>
                  </a:defRPr>
                </a:lvl4pPr>
                <a:lvl5pPr marL="2000250" indent="-171450">
                  <a:spcBef>
                    <a:spcPts val="0"/>
                  </a:spcBef>
                  <a:spcAft>
                    <a:spcPts val="1000"/>
                  </a:spcAft>
                  <a:buClr>
                    <a:schemeClr val="tx1"/>
                  </a:buClr>
                  <a:buSzPct val="100000"/>
                  <a:buFont typeface="Arial"/>
                  <a:buChar char="•"/>
                  <a:defRPr sz="1200" cap="none">
                    <a:effectLst/>
                  </a:defRPr>
                </a:lvl5pPr>
                <a:lvl6pPr marL="2514600" indent="-228600">
                  <a:spcBef>
                    <a:spcPts val="0"/>
                  </a:spcBef>
                  <a:spcAft>
                    <a:spcPts val="1000"/>
                  </a:spcAft>
                  <a:buClr>
                    <a:schemeClr val="tx1"/>
                  </a:buClr>
                  <a:buSzPct val="100000"/>
                  <a:buFont typeface="Arial"/>
                  <a:buChar char="•"/>
                  <a:defRPr sz="1200" cap="none">
                    <a:effectLst/>
                  </a:defRPr>
                </a:lvl6pPr>
                <a:lvl7pPr marL="2971800" indent="-228600">
                  <a:spcBef>
                    <a:spcPts val="0"/>
                  </a:spcBef>
                  <a:spcAft>
                    <a:spcPts val="1000"/>
                  </a:spcAft>
                  <a:buClr>
                    <a:schemeClr val="tx1"/>
                  </a:buClr>
                  <a:buSzPct val="100000"/>
                  <a:buFont typeface="Arial"/>
                  <a:buChar char="•"/>
                  <a:defRPr sz="1200" cap="none">
                    <a:effectLst/>
                  </a:defRPr>
                </a:lvl7pPr>
                <a:lvl8pPr marL="3429000" indent="-228600">
                  <a:spcBef>
                    <a:spcPts val="0"/>
                  </a:spcBef>
                  <a:spcAft>
                    <a:spcPts val="1000"/>
                  </a:spcAft>
                  <a:buClr>
                    <a:schemeClr val="tx1"/>
                  </a:buClr>
                  <a:buSzPct val="100000"/>
                  <a:buFont typeface="Arial"/>
                  <a:buChar char="•"/>
                  <a:defRPr sz="1200" cap="none">
                    <a:effectLst/>
                  </a:defRPr>
                </a:lvl8pPr>
                <a:lvl9pPr marL="3886200" indent="-228600">
                  <a:spcBef>
                    <a:spcPts val="0"/>
                  </a:spcBef>
                  <a:spcAft>
                    <a:spcPts val="1000"/>
                  </a:spcAft>
                  <a:buClr>
                    <a:schemeClr val="tx1"/>
                  </a:buClr>
                  <a:buSzPct val="100000"/>
                  <a:buFont typeface="Arial"/>
                  <a:buChar char="•"/>
                  <a:defRPr sz="1200" cap="none">
                    <a:effectLst/>
                  </a:defRPr>
                </a:lvl9pPr>
              </a:lstStyle>
              <a:p>
                <a:r>
                  <a:rPr lang="zh-CN" altLang="en-US" dirty="0"/>
                  <a:t>对于 </a:t>
                </a:r>
                <a14:m>
                  <m:oMath xmlns:m="http://schemas.openxmlformats.org/officeDocument/2006/math">
                    <m:r>
                      <a:rPr lang="en-US" altLang="zh-CN">
                        <a:latin typeface="Cambria Math" panose="02040503050406030204" pitchFamily="18" charset="0"/>
                      </a:rPr>
                      <m:t>2</m:t>
                    </m:r>
                    <m:r>
                      <a:rPr lang="en-US" altLang="zh-CN">
                        <a:latin typeface="Cambria Math" panose="02040503050406030204" pitchFamily="18" charset="0"/>
                      </a:rPr>
                      <m:t>𝑚</m:t>
                    </m:r>
                    <m:r>
                      <a:rPr lang="en-US" altLang="zh-CN">
                        <a:latin typeface="Cambria Math" panose="02040503050406030204" pitchFamily="18" charset="0"/>
                      </a:rPr>
                      <m:t>&gt;</m:t>
                    </m:r>
                    <m:r>
                      <a:rPr lang="en-US" altLang="zh-CN">
                        <a:latin typeface="Cambria Math" panose="02040503050406030204" pitchFamily="18" charset="0"/>
                      </a:rPr>
                      <m:t>𝑛</m:t>
                    </m:r>
                  </m:oMath>
                </a14:m>
                <a:r>
                  <a:rPr lang="zh-CN" altLang="en-US" dirty="0"/>
                  <a:t> 的情况，可以注意到一定有节点始终被史莱姆占据</a:t>
                </a:r>
                <a:endParaRPr lang="en-US" altLang="zh-CN" dirty="0"/>
              </a:p>
              <a:p>
                <a:r>
                  <a:rPr lang="zh-CN" altLang="en-US" dirty="0"/>
                  <a:t>考虑起始状态和最终状态，有 </a:t>
                </a:r>
                <a14:m>
                  <m:oMath xmlns:m="http://schemas.openxmlformats.org/officeDocument/2006/math">
                    <m:r>
                      <a:rPr lang="en-US" altLang="zh-CN">
                        <a:latin typeface="Cambria Math" panose="02040503050406030204" pitchFamily="18" charset="0"/>
                      </a:rPr>
                      <m:t>𝑛</m:t>
                    </m:r>
                    <m:r>
                      <a:rPr lang="en-US" altLang="zh-CN">
                        <a:latin typeface="Cambria Math" panose="02040503050406030204" pitchFamily="18" charset="0"/>
                      </a:rPr>
                      <m:t>−</m:t>
                    </m:r>
                    <m:r>
                      <a:rPr lang="en-US" altLang="zh-CN">
                        <a:latin typeface="Cambria Math" panose="02040503050406030204" pitchFamily="18" charset="0"/>
                      </a:rPr>
                      <m:t>𝑚</m:t>
                    </m:r>
                  </m:oMath>
                </a14:m>
                <a:r>
                  <a:rPr lang="en-US" altLang="zh-CN" dirty="0"/>
                  <a:t> </a:t>
                </a:r>
                <a:r>
                  <a:rPr lang="zh-CN" altLang="en-US" dirty="0"/>
                  <a:t>的物质从一个节点转移到了另一个节点</a:t>
                </a:r>
                <a:endParaRPr lang="en-US" altLang="zh-CN" dirty="0"/>
              </a:p>
              <a:p>
                <a:r>
                  <a:rPr lang="zh-CN" altLang="en-US" dirty="0"/>
                  <a:t>可以发现这些位置都必须是一些子树，并且一棵子树中要么全部为起始状态的节点，要么为最终状态的节点</a:t>
                </a:r>
                <a:endParaRPr lang="en-US" altLang="zh-CN" dirty="0"/>
              </a:p>
            </p:txBody>
          </p:sp>
        </mc:Choice>
        <mc:Fallback xmlns="">
          <p:sp>
            <p:nvSpPr>
              <p:cNvPr id="4" name="内容占位符 2">
                <a:extLst>
                  <a:ext uri="{FF2B5EF4-FFF2-40B4-BE49-F238E27FC236}">
                    <a16:creationId xmlns:a16="http://schemas.microsoft.com/office/drawing/2014/main" id="{5EF340E2-8A45-432F-A1E0-603E016B1056}"/>
                  </a:ext>
                </a:extLst>
              </p:cNvPr>
              <p:cNvSpPr txBox="1">
                <a:spLocks noRot="1" noChangeAspect="1" noMove="1" noResize="1" noEditPoints="1" noAdjustHandles="1" noChangeArrowheads="1" noChangeShapeType="1" noTextEdit="1"/>
              </p:cNvSpPr>
              <p:nvPr/>
            </p:nvSpPr>
            <p:spPr>
              <a:xfrm>
                <a:off x="838201" y="2294467"/>
                <a:ext cx="10131425" cy="3649133"/>
              </a:xfrm>
              <a:prstGeom prst="rect">
                <a:avLst/>
              </a:prstGeom>
              <a:blipFill>
                <a:blip r:embed="rId2"/>
                <a:stretch>
                  <a:fillRect l="-1084" r="-7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214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4</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5EF340E2-8A45-432F-A1E0-603E016B1056}"/>
                  </a:ext>
                </a:extLst>
              </p:cNvPr>
              <p:cNvSpPr txBox="1">
                <a:spLocks/>
              </p:cNvSpPr>
              <p:nvPr/>
            </p:nvSpPr>
            <p:spPr>
              <a:xfrm>
                <a:off x="838201" y="2294467"/>
                <a:ext cx="10131425" cy="3649133"/>
              </a:xfrm>
              <a:prstGeom prst="rect">
                <a:avLst/>
              </a:prstGeom>
            </p:spPr>
            <p:txBody>
              <a:bodyPr vert="horz" lIns="91440" tIns="45720" rIns="91440" bIns="45720" rtlCol="0" anchor="ctr">
                <a:normAutofit lnSpcReduction="10000"/>
              </a:bodyPr>
              <a:lstStyle>
                <a:lvl1pPr marL="285750" indent="-285750">
                  <a:spcBef>
                    <a:spcPts val="0"/>
                  </a:spcBef>
                  <a:spcAft>
                    <a:spcPts val="1000"/>
                  </a:spcAft>
                  <a:buClr>
                    <a:schemeClr val="tx1"/>
                  </a:buClr>
                  <a:buSzPct val="100000"/>
                  <a:buFont typeface="Arial"/>
                  <a:buChar char="•"/>
                  <a:defRPr sz="2800" cap="none">
                    <a:effectLst/>
                    <a:ea typeface="宋体" panose="02010600030101010101" pitchFamily="2" charset="-122"/>
                  </a:defRPr>
                </a:lvl1pPr>
                <a:lvl2pPr marL="742950" indent="-285750">
                  <a:spcBef>
                    <a:spcPts val="0"/>
                  </a:spcBef>
                  <a:spcAft>
                    <a:spcPts val="1000"/>
                  </a:spcAft>
                  <a:buClr>
                    <a:schemeClr val="tx1"/>
                  </a:buClr>
                  <a:buSzPct val="100000"/>
                  <a:buFont typeface="Arial"/>
                  <a:buChar char="•"/>
                  <a:defRPr sz="1600" cap="none">
                    <a:effectLst/>
                  </a:defRPr>
                </a:lvl2pPr>
                <a:lvl3pPr marL="1200150" indent="-285750">
                  <a:spcBef>
                    <a:spcPts val="0"/>
                  </a:spcBef>
                  <a:spcAft>
                    <a:spcPts val="1000"/>
                  </a:spcAft>
                  <a:buClr>
                    <a:schemeClr val="tx1"/>
                  </a:buClr>
                  <a:buSzPct val="100000"/>
                  <a:buFont typeface="Arial"/>
                  <a:buChar char="•"/>
                  <a:defRPr sz="1400" cap="none">
                    <a:effectLst/>
                  </a:defRPr>
                </a:lvl3pPr>
                <a:lvl4pPr marL="1543050" indent="-171450">
                  <a:spcBef>
                    <a:spcPts val="0"/>
                  </a:spcBef>
                  <a:spcAft>
                    <a:spcPts val="1000"/>
                  </a:spcAft>
                  <a:buClr>
                    <a:schemeClr val="tx1"/>
                  </a:buClr>
                  <a:buSzPct val="100000"/>
                  <a:buFont typeface="Arial"/>
                  <a:buChar char="•"/>
                  <a:defRPr sz="1200" cap="none">
                    <a:effectLst/>
                  </a:defRPr>
                </a:lvl4pPr>
                <a:lvl5pPr marL="2000250" indent="-171450">
                  <a:spcBef>
                    <a:spcPts val="0"/>
                  </a:spcBef>
                  <a:spcAft>
                    <a:spcPts val="1000"/>
                  </a:spcAft>
                  <a:buClr>
                    <a:schemeClr val="tx1"/>
                  </a:buClr>
                  <a:buSzPct val="100000"/>
                  <a:buFont typeface="Arial"/>
                  <a:buChar char="•"/>
                  <a:defRPr sz="1200" cap="none">
                    <a:effectLst/>
                  </a:defRPr>
                </a:lvl5pPr>
                <a:lvl6pPr marL="2514600" indent="-228600">
                  <a:spcBef>
                    <a:spcPts val="0"/>
                  </a:spcBef>
                  <a:spcAft>
                    <a:spcPts val="1000"/>
                  </a:spcAft>
                  <a:buClr>
                    <a:schemeClr val="tx1"/>
                  </a:buClr>
                  <a:buSzPct val="100000"/>
                  <a:buFont typeface="Arial"/>
                  <a:buChar char="•"/>
                  <a:defRPr sz="1200" cap="none">
                    <a:effectLst/>
                  </a:defRPr>
                </a:lvl6pPr>
                <a:lvl7pPr marL="2971800" indent="-228600">
                  <a:spcBef>
                    <a:spcPts val="0"/>
                  </a:spcBef>
                  <a:spcAft>
                    <a:spcPts val="1000"/>
                  </a:spcAft>
                  <a:buClr>
                    <a:schemeClr val="tx1"/>
                  </a:buClr>
                  <a:buSzPct val="100000"/>
                  <a:buFont typeface="Arial"/>
                  <a:buChar char="•"/>
                  <a:defRPr sz="1200" cap="none">
                    <a:effectLst/>
                  </a:defRPr>
                </a:lvl7pPr>
                <a:lvl8pPr marL="3429000" indent="-228600">
                  <a:spcBef>
                    <a:spcPts val="0"/>
                  </a:spcBef>
                  <a:spcAft>
                    <a:spcPts val="1000"/>
                  </a:spcAft>
                  <a:buClr>
                    <a:schemeClr val="tx1"/>
                  </a:buClr>
                  <a:buSzPct val="100000"/>
                  <a:buFont typeface="Arial"/>
                  <a:buChar char="•"/>
                  <a:defRPr sz="1200" cap="none">
                    <a:effectLst/>
                  </a:defRPr>
                </a:lvl8pPr>
                <a:lvl9pPr marL="3886200" indent="-228600">
                  <a:spcBef>
                    <a:spcPts val="0"/>
                  </a:spcBef>
                  <a:spcAft>
                    <a:spcPts val="1000"/>
                  </a:spcAft>
                  <a:buClr>
                    <a:schemeClr val="tx1"/>
                  </a:buClr>
                  <a:buSzPct val="100000"/>
                  <a:buFont typeface="Arial"/>
                  <a:buChar char="•"/>
                  <a:defRPr sz="1200" cap="none">
                    <a:effectLst/>
                  </a:defRPr>
                </a:lvl9pPr>
              </a:lstStyle>
              <a:p>
                <a:r>
                  <a:rPr lang="zh-CN" altLang="en-US" dirty="0"/>
                  <a:t>所以可以考虑记 </a:t>
                </a:r>
                <a14:m>
                  <m:oMath xmlns:m="http://schemas.openxmlformats.org/officeDocument/2006/math">
                    <m:r>
                      <a:rPr lang="en-US" altLang="zh-CN">
                        <a:latin typeface="Cambria Math" panose="02040503050406030204" pitchFamily="18" charset="0"/>
                      </a:rPr>
                      <m:t>𝑓</m:t>
                    </m:r>
                    <m:d>
                      <m:dPr>
                        <m:ctrlPr>
                          <a:rPr lang="en-US" altLang="zh-CN" i="1">
                            <a:latin typeface="Cambria Math" panose="02040503050406030204" pitchFamily="18" charset="0"/>
                          </a:rPr>
                        </m:ctrlPr>
                      </m:dPr>
                      <m:e>
                        <m:r>
                          <a:rPr lang="en-US" altLang="zh-CN">
                            <a:latin typeface="Cambria Math" panose="02040503050406030204" pitchFamily="18" charset="0"/>
                          </a:rPr>
                          <m:t>𝑖</m:t>
                        </m:r>
                        <m:r>
                          <a:rPr lang="en-US" altLang="zh-CN">
                            <a:latin typeface="Cambria Math" panose="02040503050406030204" pitchFamily="18" charset="0"/>
                          </a:rPr>
                          <m:t>,</m:t>
                        </m:r>
                        <m:r>
                          <a:rPr lang="en-US" altLang="zh-CN">
                            <a:latin typeface="Cambria Math" panose="02040503050406030204" pitchFamily="18" charset="0"/>
                          </a:rPr>
                          <m:t>𝑗</m:t>
                        </m:r>
                        <m:r>
                          <a:rPr lang="en-US" altLang="zh-CN">
                            <a:latin typeface="Cambria Math" panose="02040503050406030204" pitchFamily="18" charset="0"/>
                          </a:rPr>
                          <m:t>,</m:t>
                        </m:r>
                        <m:r>
                          <a:rPr lang="en-US" altLang="zh-CN">
                            <a:latin typeface="Cambria Math" panose="02040503050406030204" pitchFamily="18" charset="0"/>
                          </a:rPr>
                          <m:t>𝑘</m:t>
                        </m:r>
                      </m:e>
                    </m:d>
                  </m:oMath>
                </a14:m>
                <a:r>
                  <a:rPr lang="en-US" altLang="zh-CN" dirty="0"/>
                  <a:t> </a:t>
                </a:r>
                <a:r>
                  <a:rPr lang="zh-CN" altLang="en-US" dirty="0"/>
                  <a:t>为第 </a:t>
                </a:r>
                <a14:m>
                  <m:oMath xmlns:m="http://schemas.openxmlformats.org/officeDocument/2006/math">
                    <m:r>
                      <a:rPr lang="en-US" altLang="zh-CN">
                        <a:latin typeface="Cambria Math" panose="02040503050406030204" pitchFamily="18" charset="0"/>
                      </a:rPr>
                      <m:t>𝑖</m:t>
                    </m:r>
                  </m:oMath>
                </a14:m>
                <a:r>
                  <a:rPr lang="en-US" altLang="zh-CN" dirty="0"/>
                  <a:t> </a:t>
                </a:r>
                <a:r>
                  <a:rPr lang="zh-CN" altLang="en-US" dirty="0"/>
                  <a:t>个子树中节点 </a:t>
                </a:r>
                <a14:m>
                  <m:oMath xmlns:m="http://schemas.openxmlformats.org/officeDocument/2006/math">
                    <m:r>
                      <a:rPr lang="en-US" altLang="zh-CN" b="0" i="1" smtClean="0">
                        <a:latin typeface="Cambria Math" panose="02040503050406030204" pitchFamily="18" charset="0"/>
                      </a:rPr>
                      <m:t>𝑖</m:t>
                    </m:r>
                  </m:oMath>
                </a14:m>
                <a:r>
                  <a:rPr lang="zh-CN" altLang="en-US" dirty="0"/>
                  <a:t> 始终被占据且安排了 </a:t>
                </a:r>
                <a14:m>
                  <m:oMath xmlns:m="http://schemas.openxmlformats.org/officeDocument/2006/math">
                    <m:r>
                      <a:rPr lang="en-US" altLang="zh-CN">
                        <a:latin typeface="Cambria Math" panose="02040503050406030204" pitchFamily="18" charset="0"/>
                      </a:rPr>
                      <m:t>𝑗</m:t>
                    </m:r>
                  </m:oMath>
                </a14:m>
                <a:r>
                  <a:rPr lang="en-US" altLang="zh-CN" dirty="0"/>
                  <a:t> </a:t>
                </a:r>
                <a:r>
                  <a:rPr lang="zh-CN" altLang="en-US" dirty="0"/>
                  <a:t>个起始状态节点和 </a:t>
                </a:r>
                <a14:m>
                  <m:oMath xmlns:m="http://schemas.openxmlformats.org/officeDocument/2006/math">
                    <m:r>
                      <a:rPr lang="en-US" altLang="zh-CN">
                        <a:latin typeface="Cambria Math" panose="02040503050406030204" pitchFamily="18" charset="0"/>
                      </a:rPr>
                      <m:t>𝑘</m:t>
                    </m:r>
                  </m:oMath>
                </a14:m>
                <a:r>
                  <a:rPr lang="en-US" altLang="zh-CN" dirty="0"/>
                  <a:t> </a:t>
                </a:r>
                <a:r>
                  <a:rPr lang="zh-CN" altLang="en-US" dirty="0"/>
                  <a:t>个最终状态节点的方案数</a:t>
                </a:r>
                <a:endParaRPr lang="en-US" altLang="zh-CN" dirty="0"/>
              </a:p>
              <a:p>
                <a:r>
                  <a:rPr lang="zh-CN" altLang="en-US" dirty="0"/>
                  <a:t>这个可以用树形背包转移</a:t>
                </a:r>
                <a:endParaRPr lang="en-US" altLang="zh-CN" dirty="0"/>
              </a:p>
              <a:p>
                <a:r>
                  <a:rPr lang="zh-CN" altLang="en-US" dirty="0"/>
                  <a:t>但有个疑问是出现根不是始终被占据的情况怎么办</a:t>
                </a:r>
                <a:endParaRPr lang="en-US" altLang="zh-CN" dirty="0"/>
              </a:p>
              <a:p>
                <a:r>
                  <a:rPr lang="zh-CN" altLang="en-US" dirty="0"/>
                  <a:t>注意到 </a:t>
                </a:r>
                <a14:m>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a14:m>
                <a:r>
                  <a:rPr lang="zh-CN" altLang="en-US" dirty="0"/>
                  <a:t> 都不超过 </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𝑚</m:t>
                    </m:r>
                  </m:oMath>
                </a14:m>
                <a:r>
                  <a:rPr lang="en-US" altLang="zh-CN" dirty="0"/>
                  <a:t> </a:t>
                </a:r>
                <a:r>
                  <a:rPr lang="zh-CN" altLang="en-US" dirty="0"/>
                  <a:t>，且 </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&lt;</m:t>
                    </m:r>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den>
                    </m:f>
                  </m:oMath>
                </a14:m>
                <a:endParaRPr lang="en-US" altLang="zh-CN" dirty="0"/>
              </a:p>
              <a:p>
                <a:r>
                  <a:rPr lang="zh-CN" altLang="en-US" dirty="0"/>
                  <a:t>所以如果选择树的一个重心当作根，就可以保证根始终被史莱姆占据</a:t>
                </a:r>
                <a:endParaRPr lang="en-US" altLang="zh-CN" dirty="0"/>
              </a:p>
            </p:txBody>
          </p:sp>
        </mc:Choice>
        <mc:Fallback xmlns="">
          <p:sp>
            <p:nvSpPr>
              <p:cNvPr id="4" name="内容占位符 2">
                <a:extLst>
                  <a:ext uri="{FF2B5EF4-FFF2-40B4-BE49-F238E27FC236}">
                    <a16:creationId xmlns:a16="http://schemas.microsoft.com/office/drawing/2014/main" id="{5EF340E2-8A45-432F-A1E0-603E016B1056}"/>
                  </a:ext>
                </a:extLst>
              </p:cNvPr>
              <p:cNvSpPr txBox="1">
                <a:spLocks noRot="1" noChangeAspect="1" noMove="1" noResize="1" noEditPoints="1" noAdjustHandles="1" noChangeArrowheads="1" noChangeShapeType="1" noTextEdit="1"/>
              </p:cNvSpPr>
              <p:nvPr/>
            </p:nvSpPr>
            <p:spPr>
              <a:xfrm>
                <a:off x="838201" y="2294467"/>
                <a:ext cx="10131425" cy="3649133"/>
              </a:xfrm>
              <a:prstGeom prst="rect">
                <a:avLst/>
              </a:prstGeom>
              <a:blipFill>
                <a:blip r:embed="rId2"/>
                <a:stretch>
                  <a:fillRect l="-1084" t="-334" r="-361" b="-8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599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4</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5EF340E2-8A45-432F-A1E0-603E016B1056}"/>
                  </a:ext>
                </a:extLst>
              </p:cNvPr>
              <p:cNvSpPr txBox="1">
                <a:spLocks/>
              </p:cNvSpPr>
              <p:nvPr/>
            </p:nvSpPr>
            <p:spPr>
              <a:xfrm>
                <a:off x="838201" y="2294467"/>
                <a:ext cx="10131425" cy="3649133"/>
              </a:xfrm>
              <a:prstGeom prst="rect">
                <a:avLst/>
              </a:prstGeom>
            </p:spPr>
            <p:txBody>
              <a:bodyPr vert="horz" lIns="91440" tIns="45720" rIns="91440" bIns="45720" rtlCol="0" anchor="ctr">
                <a:normAutofit/>
              </a:bodyPr>
              <a:lstStyle>
                <a:lvl1pPr marL="285750" indent="-285750">
                  <a:spcBef>
                    <a:spcPts val="0"/>
                  </a:spcBef>
                  <a:spcAft>
                    <a:spcPts val="1000"/>
                  </a:spcAft>
                  <a:buClr>
                    <a:schemeClr val="tx1"/>
                  </a:buClr>
                  <a:buSzPct val="100000"/>
                  <a:buFont typeface="Arial"/>
                  <a:buChar char="•"/>
                  <a:defRPr sz="2800" cap="none">
                    <a:effectLst/>
                    <a:ea typeface="宋体" panose="02010600030101010101" pitchFamily="2" charset="-122"/>
                  </a:defRPr>
                </a:lvl1pPr>
                <a:lvl2pPr marL="742950" indent="-285750">
                  <a:spcBef>
                    <a:spcPts val="0"/>
                  </a:spcBef>
                  <a:spcAft>
                    <a:spcPts val="1000"/>
                  </a:spcAft>
                  <a:buClr>
                    <a:schemeClr val="tx1"/>
                  </a:buClr>
                  <a:buSzPct val="100000"/>
                  <a:buFont typeface="Arial"/>
                  <a:buChar char="•"/>
                  <a:defRPr sz="1600" cap="none">
                    <a:effectLst/>
                  </a:defRPr>
                </a:lvl2pPr>
                <a:lvl3pPr marL="1200150" indent="-285750">
                  <a:spcBef>
                    <a:spcPts val="0"/>
                  </a:spcBef>
                  <a:spcAft>
                    <a:spcPts val="1000"/>
                  </a:spcAft>
                  <a:buClr>
                    <a:schemeClr val="tx1"/>
                  </a:buClr>
                  <a:buSzPct val="100000"/>
                  <a:buFont typeface="Arial"/>
                  <a:buChar char="•"/>
                  <a:defRPr sz="1400" cap="none">
                    <a:effectLst/>
                  </a:defRPr>
                </a:lvl3pPr>
                <a:lvl4pPr marL="1543050" indent="-171450">
                  <a:spcBef>
                    <a:spcPts val="0"/>
                  </a:spcBef>
                  <a:spcAft>
                    <a:spcPts val="1000"/>
                  </a:spcAft>
                  <a:buClr>
                    <a:schemeClr val="tx1"/>
                  </a:buClr>
                  <a:buSzPct val="100000"/>
                  <a:buFont typeface="Arial"/>
                  <a:buChar char="•"/>
                  <a:defRPr sz="1200" cap="none">
                    <a:effectLst/>
                  </a:defRPr>
                </a:lvl4pPr>
                <a:lvl5pPr marL="2000250" indent="-171450">
                  <a:spcBef>
                    <a:spcPts val="0"/>
                  </a:spcBef>
                  <a:spcAft>
                    <a:spcPts val="1000"/>
                  </a:spcAft>
                  <a:buClr>
                    <a:schemeClr val="tx1"/>
                  </a:buClr>
                  <a:buSzPct val="100000"/>
                  <a:buFont typeface="Arial"/>
                  <a:buChar char="•"/>
                  <a:defRPr sz="1200" cap="none">
                    <a:effectLst/>
                  </a:defRPr>
                </a:lvl5pPr>
                <a:lvl6pPr marL="2514600" indent="-228600">
                  <a:spcBef>
                    <a:spcPts val="0"/>
                  </a:spcBef>
                  <a:spcAft>
                    <a:spcPts val="1000"/>
                  </a:spcAft>
                  <a:buClr>
                    <a:schemeClr val="tx1"/>
                  </a:buClr>
                  <a:buSzPct val="100000"/>
                  <a:buFont typeface="Arial"/>
                  <a:buChar char="•"/>
                  <a:defRPr sz="1200" cap="none">
                    <a:effectLst/>
                  </a:defRPr>
                </a:lvl6pPr>
                <a:lvl7pPr marL="2971800" indent="-228600">
                  <a:spcBef>
                    <a:spcPts val="0"/>
                  </a:spcBef>
                  <a:spcAft>
                    <a:spcPts val="1000"/>
                  </a:spcAft>
                  <a:buClr>
                    <a:schemeClr val="tx1"/>
                  </a:buClr>
                  <a:buSzPct val="100000"/>
                  <a:buFont typeface="Arial"/>
                  <a:buChar char="•"/>
                  <a:defRPr sz="1200" cap="none">
                    <a:effectLst/>
                  </a:defRPr>
                </a:lvl7pPr>
                <a:lvl8pPr marL="3429000" indent="-228600">
                  <a:spcBef>
                    <a:spcPts val="0"/>
                  </a:spcBef>
                  <a:spcAft>
                    <a:spcPts val="1000"/>
                  </a:spcAft>
                  <a:buClr>
                    <a:schemeClr val="tx1"/>
                  </a:buClr>
                  <a:buSzPct val="100000"/>
                  <a:buFont typeface="Arial"/>
                  <a:buChar char="•"/>
                  <a:defRPr sz="1200" cap="none">
                    <a:effectLst/>
                  </a:defRPr>
                </a:lvl8pPr>
                <a:lvl9pPr marL="3886200" indent="-228600">
                  <a:spcBef>
                    <a:spcPts val="0"/>
                  </a:spcBef>
                  <a:spcAft>
                    <a:spcPts val="1000"/>
                  </a:spcAft>
                  <a:buClr>
                    <a:schemeClr val="tx1"/>
                  </a:buClr>
                  <a:buSzPct val="100000"/>
                  <a:buFont typeface="Arial"/>
                  <a:buChar char="•"/>
                  <a:defRPr sz="1200" cap="none">
                    <a:effectLst/>
                  </a:defRPr>
                </a:lvl9pPr>
              </a:lstStyle>
              <a:p>
                <a:r>
                  <a:rPr lang="zh-CN" altLang="en-US" dirty="0"/>
                  <a:t>时间复杂度为 </a:t>
                </a:r>
                <a14:m>
                  <m:oMath xmlns:m="http://schemas.openxmlformats.org/officeDocument/2006/math">
                    <m:r>
                      <a:rPr lang="en-US" altLang="zh-CN">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a:latin typeface="Cambria Math" panose="02040503050406030204" pitchFamily="18" charset="0"/>
                              </a:rPr>
                              <m:t>𝑛</m:t>
                            </m:r>
                          </m:e>
                          <m:sup>
                            <m:r>
                              <a:rPr lang="en-US" altLang="zh-CN">
                                <a:latin typeface="Cambria Math" panose="02040503050406030204" pitchFamily="18" charset="0"/>
                              </a:rPr>
                              <m:t>4</m:t>
                            </m:r>
                          </m:sup>
                        </m:sSup>
                      </m:e>
                    </m:d>
                  </m:oMath>
                </a14:m>
                <a:endParaRPr lang="en-US" altLang="zh-CN" dirty="0"/>
              </a:p>
              <a:p>
                <a:r>
                  <a:rPr lang="zh-CN" altLang="en-US" dirty="0"/>
                  <a:t>期望得分：</a:t>
                </a:r>
                <a:r>
                  <a:rPr lang="en-US" altLang="zh-CN" dirty="0"/>
                  <a:t>77pts</a:t>
                </a:r>
              </a:p>
            </p:txBody>
          </p:sp>
        </mc:Choice>
        <mc:Fallback xmlns="">
          <p:sp>
            <p:nvSpPr>
              <p:cNvPr id="4" name="内容占位符 2">
                <a:extLst>
                  <a:ext uri="{FF2B5EF4-FFF2-40B4-BE49-F238E27FC236}">
                    <a16:creationId xmlns:a16="http://schemas.microsoft.com/office/drawing/2014/main" id="{5EF340E2-8A45-432F-A1E0-603E016B1056}"/>
                  </a:ext>
                </a:extLst>
              </p:cNvPr>
              <p:cNvSpPr txBox="1">
                <a:spLocks noRot="1" noChangeAspect="1" noMove="1" noResize="1" noEditPoints="1" noAdjustHandles="1" noChangeArrowheads="1" noChangeShapeType="1" noTextEdit="1"/>
              </p:cNvSpPr>
              <p:nvPr/>
            </p:nvSpPr>
            <p:spPr>
              <a:xfrm>
                <a:off x="838201" y="2294467"/>
                <a:ext cx="10131425" cy="3649133"/>
              </a:xfrm>
              <a:prstGeom prst="rect">
                <a:avLst/>
              </a:prstGeom>
              <a:blipFill>
                <a:blip r:embed="rId2"/>
                <a:stretch>
                  <a:fillRect l="-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976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5</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5EF340E2-8A45-432F-A1E0-603E016B1056}"/>
                  </a:ext>
                </a:extLst>
              </p:cNvPr>
              <p:cNvSpPr txBox="1">
                <a:spLocks/>
              </p:cNvSpPr>
              <p:nvPr/>
            </p:nvSpPr>
            <p:spPr>
              <a:xfrm>
                <a:off x="838201" y="2294467"/>
                <a:ext cx="10131425" cy="3649133"/>
              </a:xfrm>
              <a:prstGeom prst="rect">
                <a:avLst/>
              </a:prstGeom>
            </p:spPr>
            <p:txBody>
              <a:bodyPr vert="horz" lIns="91440" tIns="45720" rIns="91440" bIns="45720" rtlCol="0" anchor="ctr">
                <a:normAutofit/>
              </a:bodyPr>
              <a:lstStyle>
                <a:lvl1pPr marL="285750" indent="-285750">
                  <a:spcBef>
                    <a:spcPts val="0"/>
                  </a:spcBef>
                  <a:spcAft>
                    <a:spcPts val="1000"/>
                  </a:spcAft>
                  <a:buClr>
                    <a:schemeClr val="tx1"/>
                  </a:buClr>
                  <a:buSzPct val="100000"/>
                  <a:buFont typeface="Arial"/>
                  <a:buChar char="•"/>
                  <a:defRPr sz="2800" cap="none">
                    <a:effectLst/>
                    <a:ea typeface="宋体" panose="02010600030101010101" pitchFamily="2" charset="-122"/>
                  </a:defRPr>
                </a:lvl1pPr>
                <a:lvl2pPr marL="742950" indent="-285750">
                  <a:spcBef>
                    <a:spcPts val="0"/>
                  </a:spcBef>
                  <a:spcAft>
                    <a:spcPts val="1000"/>
                  </a:spcAft>
                  <a:buClr>
                    <a:schemeClr val="tx1"/>
                  </a:buClr>
                  <a:buSzPct val="100000"/>
                  <a:buFont typeface="Arial"/>
                  <a:buChar char="•"/>
                  <a:defRPr sz="1600" cap="none">
                    <a:effectLst/>
                  </a:defRPr>
                </a:lvl2pPr>
                <a:lvl3pPr marL="1200150" indent="-285750">
                  <a:spcBef>
                    <a:spcPts val="0"/>
                  </a:spcBef>
                  <a:spcAft>
                    <a:spcPts val="1000"/>
                  </a:spcAft>
                  <a:buClr>
                    <a:schemeClr val="tx1"/>
                  </a:buClr>
                  <a:buSzPct val="100000"/>
                  <a:buFont typeface="Arial"/>
                  <a:buChar char="•"/>
                  <a:defRPr sz="1400" cap="none">
                    <a:effectLst/>
                  </a:defRPr>
                </a:lvl3pPr>
                <a:lvl4pPr marL="1543050" indent="-171450">
                  <a:spcBef>
                    <a:spcPts val="0"/>
                  </a:spcBef>
                  <a:spcAft>
                    <a:spcPts val="1000"/>
                  </a:spcAft>
                  <a:buClr>
                    <a:schemeClr val="tx1"/>
                  </a:buClr>
                  <a:buSzPct val="100000"/>
                  <a:buFont typeface="Arial"/>
                  <a:buChar char="•"/>
                  <a:defRPr sz="1200" cap="none">
                    <a:effectLst/>
                  </a:defRPr>
                </a:lvl4pPr>
                <a:lvl5pPr marL="2000250" indent="-171450">
                  <a:spcBef>
                    <a:spcPts val="0"/>
                  </a:spcBef>
                  <a:spcAft>
                    <a:spcPts val="1000"/>
                  </a:spcAft>
                  <a:buClr>
                    <a:schemeClr val="tx1"/>
                  </a:buClr>
                  <a:buSzPct val="100000"/>
                  <a:buFont typeface="Arial"/>
                  <a:buChar char="•"/>
                  <a:defRPr sz="1200" cap="none">
                    <a:effectLst/>
                  </a:defRPr>
                </a:lvl5pPr>
                <a:lvl6pPr marL="2514600" indent="-228600">
                  <a:spcBef>
                    <a:spcPts val="0"/>
                  </a:spcBef>
                  <a:spcAft>
                    <a:spcPts val="1000"/>
                  </a:spcAft>
                  <a:buClr>
                    <a:schemeClr val="tx1"/>
                  </a:buClr>
                  <a:buSzPct val="100000"/>
                  <a:buFont typeface="Arial"/>
                  <a:buChar char="•"/>
                  <a:defRPr sz="1200" cap="none">
                    <a:effectLst/>
                  </a:defRPr>
                </a:lvl6pPr>
                <a:lvl7pPr marL="2971800" indent="-228600">
                  <a:spcBef>
                    <a:spcPts val="0"/>
                  </a:spcBef>
                  <a:spcAft>
                    <a:spcPts val="1000"/>
                  </a:spcAft>
                  <a:buClr>
                    <a:schemeClr val="tx1"/>
                  </a:buClr>
                  <a:buSzPct val="100000"/>
                  <a:buFont typeface="Arial"/>
                  <a:buChar char="•"/>
                  <a:defRPr sz="1200" cap="none">
                    <a:effectLst/>
                  </a:defRPr>
                </a:lvl7pPr>
                <a:lvl8pPr marL="3429000" indent="-228600">
                  <a:spcBef>
                    <a:spcPts val="0"/>
                  </a:spcBef>
                  <a:spcAft>
                    <a:spcPts val="1000"/>
                  </a:spcAft>
                  <a:buClr>
                    <a:schemeClr val="tx1"/>
                  </a:buClr>
                  <a:buSzPct val="100000"/>
                  <a:buFont typeface="Arial"/>
                  <a:buChar char="•"/>
                  <a:defRPr sz="1200" cap="none">
                    <a:effectLst/>
                  </a:defRPr>
                </a:lvl8pPr>
                <a:lvl9pPr marL="3886200" indent="-228600">
                  <a:spcBef>
                    <a:spcPts val="0"/>
                  </a:spcBef>
                  <a:spcAft>
                    <a:spcPts val="1000"/>
                  </a:spcAft>
                  <a:buClr>
                    <a:schemeClr val="tx1"/>
                  </a:buClr>
                  <a:buSzPct val="100000"/>
                  <a:buFont typeface="Arial"/>
                  <a:buChar char="•"/>
                  <a:defRPr sz="1200" cap="none">
                    <a:effectLst/>
                  </a:defRPr>
                </a:lvl9pPr>
              </a:lstStyle>
              <a:p>
                <a:r>
                  <a:rPr lang="zh-CN" altLang="en-US" dirty="0"/>
                  <a:t>由于是取整个子树，所以可以考虑树的</a:t>
                </a:r>
                <a:r>
                  <a:rPr lang="en-US" altLang="zh-CN" dirty="0"/>
                  <a:t>DFS</a:t>
                </a:r>
                <a:r>
                  <a:rPr lang="zh-CN" altLang="en-US" dirty="0"/>
                  <a:t>序</a:t>
                </a:r>
                <a:endParaRPr lang="en-US" altLang="zh-CN" dirty="0"/>
              </a:p>
              <a:p>
                <a:r>
                  <a:rPr lang="zh-CN" altLang="en-US" dirty="0"/>
                  <a:t>记 </a:t>
                </a:r>
                <a14:m>
                  <m:oMath xmlns:m="http://schemas.openxmlformats.org/officeDocument/2006/math">
                    <m:r>
                      <a:rPr lang="en-US" altLang="zh-CN">
                        <a:latin typeface="Cambria Math" panose="02040503050406030204" pitchFamily="18" charset="0"/>
                      </a:rPr>
                      <m:t>𝑓</m:t>
                    </m:r>
                    <m:d>
                      <m:dPr>
                        <m:ctrlPr>
                          <a:rPr lang="en-US" altLang="zh-CN" i="1">
                            <a:latin typeface="Cambria Math" panose="02040503050406030204" pitchFamily="18" charset="0"/>
                          </a:rPr>
                        </m:ctrlPr>
                      </m:dPr>
                      <m:e>
                        <m:r>
                          <a:rPr lang="en-US" altLang="zh-CN">
                            <a:latin typeface="Cambria Math" panose="02040503050406030204" pitchFamily="18" charset="0"/>
                          </a:rPr>
                          <m:t>𝑖</m:t>
                        </m:r>
                        <m:r>
                          <a:rPr lang="en-US" altLang="zh-CN">
                            <a:latin typeface="Cambria Math" panose="02040503050406030204" pitchFamily="18" charset="0"/>
                          </a:rPr>
                          <m:t>,</m:t>
                        </m:r>
                        <m:r>
                          <a:rPr lang="en-US" altLang="zh-CN">
                            <a:latin typeface="Cambria Math" panose="02040503050406030204" pitchFamily="18" charset="0"/>
                          </a:rPr>
                          <m:t>𝑗</m:t>
                        </m:r>
                        <m:r>
                          <a:rPr lang="en-US" altLang="zh-CN">
                            <a:latin typeface="Cambria Math" panose="02040503050406030204" pitchFamily="18" charset="0"/>
                          </a:rPr>
                          <m:t>,</m:t>
                        </m:r>
                        <m:r>
                          <a:rPr lang="en-US" altLang="zh-CN">
                            <a:latin typeface="Cambria Math" panose="02040503050406030204" pitchFamily="18" charset="0"/>
                          </a:rPr>
                          <m:t>𝑘</m:t>
                        </m:r>
                      </m:e>
                    </m:d>
                  </m:oMath>
                </a14:m>
                <a:r>
                  <a:rPr lang="en-US" altLang="zh-CN" dirty="0"/>
                  <a:t> </a:t>
                </a:r>
                <a:r>
                  <a:rPr lang="zh-CN" altLang="en-US" dirty="0"/>
                  <a:t>为确定了所有</a:t>
                </a:r>
                <a:r>
                  <a:rPr lang="en-US" altLang="zh-CN" dirty="0"/>
                  <a:t>DFS</a:t>
                </a:r>
                <a:r>
                  <a:rPr lang="zh-CN" altLang="en-US" dirty="0"/>
                  <a:t>序小于 </a:t>
                </a:r>
                <a14:m>
                  <m:oMath xmlns:m="http://schemas.openxmlformats.org/officeDocument/2006/math">
                    <m:r>
                      <a:rPr lang="en-US" altLang="zh-CN">
                        <a:latin typeface="Cambria Math" panose="02040503050406030204" pitchFamily="18" charset="0"/>
                      </a:rPr>
                      <m:t>𝑖</m:t>
                    </m:r>
                  </m:oMath>
                </a14:m>
                <a:r>
                  <a:rPr lang="en-US" altLang="zh-CN" dirty="0"/>
                  <a:t> </a:t>
                </a:r>
                <a:r>
                  <a:rPr lang="zh-CN" altLang="en-US" dirty="0"/>
                  <a:t>的节点，安排了 </a:t>
                </a:r>
                <a14:m>
                  <m:oMath xmlns:m="http://schemas.openxmlformats.org/officeDocument/2006/math">
                    <m:r>
                      <a:rPr lang="en-US" altLang="zh-CN">
                        <a:latin typeface="Cambria Math" panose="02040503050406030204" pitchFamily="18" charset="0"/>
                      </a:rPr>
                      <m:t>𝑗</m:t>
                    </m:r>
                  </m:oMath>
                </a14:m>
                <a:r>
                  <a:rPr lang="en-US" altLang="zh-CN" dirty="0"/>
                  <a:t> </a:t>
                </a:r>
                <a:r>
                  <a:rPr lang="zh-CN" altLang="en-US" dirty="0"/>
                  <a:t>个起始状态节点和 </a:t>
                </a:r>
                <a14:m>
                  <m:oMath xmlns:m="http://schemas.openxmlformats.org/officeDocument/2006/math">
                    <m:r>
                      <a:rPr lang="en-US" altLang="zh-CN">
                        <a:latin typeface="Cambria Math" panose="02040503050406030204" pitchFamily="18" charset="0"/>
                      </a:rPr>
                      <m:t>𝑘</m:t>
                    </m:r>
                  </m:oMath>
                </a14:m>
                <a:r>
                  <a:rPr lang="en-US" altLang="zh-CN" dirty="0"/>
                  <a:t> </a:t>
                </a:r>
                <a:r>
                  <a:rPr lang="zh-CN" altLang="en-US" dirty="0"/>
                  <a:t>个最终状态节点的方案数</a:t>
                </a:r>
                <a:endParaRPr lang="en-US" altLang="zh-CN" dirty="0"/>
              </a:p>
              <a:p>
                <a:r>
                  <a:rPr lang="zh-CN" altLang="en-US" dirty="0"/>
                  <a:t>可以转移到 </a:t>
                </a:r>
                <a14:m>
                  <m:oMath xmlns:m="http://schemas.openxmlformats.org/officeDocument/2006/math">
                    <m:r>
                      <a:rPr lang="en-US" altLang="zh-CN">
                        <a:latin typeface="Cambria Math" panose="02040503050406030204" pitchFamily="18" charset="0"/>
                      </a:rPr>
                      <m:t>𝑓</m:t>
                    </m:r>
                    <m:d>
                      <m:dPr>
                        <m:ctrlPr>
                          <a:rPr lang="en-US" altLang="zh-CN" i="1">
                            <a:latin typeface="Cambria Math" panose="02040503050406030204" pitchFamily="18" charset="0"/>
                          </a:rPr>
                        </m:ctrlPr>
                      </m:dPr>
                      <m:e>
                        <m:r>
                          <a:rPr lang="en-US" altLang="zh-CN">
                            <a:latin typeface="Cambria Math" panose="02040503050406030204" pitchFamily="18" charset="0"/>
                          </a:rPr>
                          <m:t>𝑖</m:t>
                        </m:r>
                        <m:r>
                          <a:rPr lang="en-US" altLang="zh-CN">
                            <a:latin typeface="Cambria Math" panose="02040503050406030204" pitchFamily="18" charset="0"/>
                          </a:rPr>
                          <m:t>+1,</m:t>
                        </m:r>
                        <m:r>
                          <a:rPr lang="en-US" altLang="zh-CN">
                            <a:latin typeface="Cambria Math" panose="02040503050406030204" pitchFamily="18" charset="0"/>
                          </a:rPr>
                          <m:t>𝑗</m:t>
                        </m:r>
                        <m:r>
                          <a:rPr lang="en-US" altLang="zh-CN">
                            <a:latin typeface="Cambria Math" panose="02040503050406030204" pitchFamily="18" charset="0"/>
                          </a:rPr>
                          <m:t>,</m:t>
                        </m:r>
                        <m:r>
                          <a:rPr lang="en-US" altLang="zh-CN">
                            <a:latin typeface="Cambria Math" panose="02040503050406030204" pitchFamily="18" charset="0"/>
                          </a:rPr>
                          <m:t>𝑘</m:t>
                        </m:r>
                      </m:e>
                    </m:d>
                    <m:r>
                      <a:rPr lang="en-US" altLang="zh-CN">
                        <a:latin typeface="Cambria Math" panose="02040503050406030204" pitchFamily="18" charset="0"/>
                      </a:rPr>
                      <m:t>,</m:t>
                    </m:r>
                    <m:r>
                      <a:rPr lang="en-US" altLang="zh-CN">
                        <a:latin typeface="Cambria Math" panose="02040503050406030204" pitchFamily="18" charset="0"/>
                      </a:rPr>
                      <m:t>𝑓</m:t>
                    </m:r>
                    <m:d>
                      <m:dPr>
                        <m:ctrlPr>
                          <a:rPr lang="en-US" altLang="zh-CN" i="1">
                            <a:latin typeface="Cambria Math" panose="02040503050406030204" pitchFamily="18" charset="0"/>
                          </a:rPr>
                        </m:ctrlPr>
                      </m:dPr>
                      <m:e>
                        <m:r>
                          <a:rPr lang="en-US" altLang="zh-CN">
                            <a:latin typeface="Cambria Math" panose="02040503050406030204" pitchFamily="18" charset="0"/>
                          </a:rPr>
                          <m:t>𝑖</m:t>
                        </m:r>
                        <m:r>
                          <a:rPr lang="en-US" altLang="zh-CN">
                            <a:latin typeface="Cambria Math" panose="02040503050406030204" pitchFamily="18" charset="0"/>
                          </a:rPr>
                          <m:t>+</m:t>
                        </m:r>
                        <m:r>
                          <a:rPr lang="en-US" altLang="zh-CN">
                            <a:latin typeface="Cambria Math" panose="02040503050406030204" pitchFamily="18" charset="0"/>
                          </a:rPr>
                          <m:t>𝑠𝑖𝑧</m:t>
                        </m:r>
                        <m:sSub>
                          <m:sSubPr>
                            <m:ctrlPr>
                              <a:rPr lang="en-US" altLang="zh-CN" i="1">
                                <a:latin typeface="Cambria Math" panose="02040503050406030204" pitchFamily="18" charset="0"/>
                              </a:rPr>
                            </m:ctrlPr>
                          </m:sSubPr>
                          <m:e>
                            <m:r>
                              <a:rPr lang="en-US" altLang="zh-CN">
                                <a:latin typeface="Cambria Math" panose="02040503050406030204" pitchFamily="18" charset="0"/>
                              </a:rPr>
                              <m:t>𝑒</m:t>
                            </m:r>
                          </m:e>
                          <m:sub>
                            <m:r>
                              <a:rPr lang="en-US" altLang="zh-CN">
                                <a:latin typeface="Cambria Math" panose="02040503050406030204" pitchFamily="18" charset="0"/>
                              </a:rPr>
                              <m:t>𝑖</m:t>
                            </m:r>
                          </m:sub>
                        </m:sSub>
                        <m:r>
                          <a:rPr lang="en-US" altLang="zh-CN">
                            <a:latin typeface="Cambria Math" panose="02040503050406030204" pitchFamily="18" charset="0"/>
                          </a:rPr>
                          <m:t>,</m:t>
                        </m:r>
                        <m:r>
                          <a:rPr lang="en-US" altLang="zh-CN">
                            <a:latin typeface="Cambria Math" panose="02040503050406030204" pitchFamily="18" charset="0"/>
                          </a:rPr>
                          <m:t>𝑗</m:t>
                        </m:r>
                        <m:r>
                          <a:rPr lang="en-US" altLang="zh-CN">
                            <a:latin typeface="Cambria Math" panose="02040503050406030204" pitchFamily="18" charset="0"/>
                          </a:rPr>
                          <m:t>+</m:t>
                        </m:r>
                        <m:r>
                          <a:rPr lang="en-US" altLang="zh-CN">
                            <a:latin typeface="Cambria Math" panose="02040503050406030204" pitchFamily="18" charset="0"/>
                          </a:rPr>
                          <m:t>𝑠𝑖𝑧</m:t>
                        </m:r>
                        <m:sSub>
                          <m:sSubPr>
                            <m:ctrlPr>
                              <a:rPr lang="en-US" altLang="zh-CN" i="1">
                                <a:latin typeface="Cambria Math" panose="02040503050406030204" pitchFamily="18" charset="0"/>
                              </a:rPr>
                            </m:ctrlPr>
                          </m:sSubPr>
                          <m:e>
                            <m:r>
                              <a:rPr lang="en-US" altLang="zh-CN">
                                <a:latin typeface="Cambria Math" panose="02040503050406030204" pitchFamily="18" charset="0"/>
                              </a:rPr>
                              <m:t>𝑒</m:t>
                            </m:r>
                          </m:e>
                          <m:sub>
                            <m:r>
                              <a:rPr lang="en-US" altLang="zh-CN">
                                <a:latin typeface="Cambria Math" panose="02040503050406030204" pitchFamily="18" charset="0"/>
                              </a:rPr>
                              <m:t>𝑖</m:t>
                            </m:r>
                          </m:sub>
                        </m:sSub>
                        <m:r>
                          <a:rPr lang="en-US" altLang="zh-CN">
                            <a:latin typeface="Cambria Math" panose="02040503050406030204" pitchFamily="18" charset="0"/>
                          </a:rPr>
                          <m:t>,</m:t>
                        </m:r>
                        <m:r>
                          <a:rPr lang="en-US" altLang="zh-CN">
                            <a:latin typeface="Cambria Math" panose="02040503050406030204" pitchFamily="18" charset="0"/>
                          </a:rPr>
                          <m:t>𝑘</m:t>
                        </m:r>
                      </m:e>
                    </m:d>
                    <m:r>
                      <a:rPr lang="en-US" altLang="zh-CN">
                        <a:latin typeface="Cambria Math" panose="02040503050406030204" pitchFamily="18" charset="0"/>
                      </a:rPr>
                      <m:t>,</m:t>
                    </m:r>
                    <m:r>
                      <a:rPr lang="en-US" altLang="zh-CN">
                        <a:latin typeface="Cambria Math" panose="02040503050406030204" pitchFamily="18" charset="0"/>
                      </a:rPr>
                      <m:t>𝑓</m:t>
                    </m:r>
                    <m:d>
                      <m:dPr>
                        <m:ctrlPr>
                          <a:rPr lang="en-US" altLang="zh-CN" i="1">
                            <a:latin typeface="Cambria Math" panose="02040503050406030204" pitchFamily="18" charset="0"/>
                          </a:rPr>
                        </m:ctrlPr>
                      </m:dPr>
                      <m:e>
                        <m:r>
                          <a:rPr lang="en-US" altLang="zh-CN">
                            <a:latin typeface="Cambria Math" panose="02040503050406030204" pitchFamily="18" charset="0"/>
                          </a:rPr>
                          <m:t>𝑖</m:t>
                        </m:r>
                        <m:r>
                          <a:rPr lang="en-US" altLang="zh-CN">
                            <a:latin typeface="Cambria Math" panose="02040503050406030204" pitchFamily="18" charset="0"/>
                          </a:rPr>
                          <m:t>+</m:t>
                        </m:r>
                        <m:r>
                          <a:rPr lang="en-US" altLang="zh-CN">
                            <a:latin typeface="Cambria Math" panose="02040503050406030204" pitchFamily="18" charset="0"/>
                          </a:rPr>
                          <m:t>𝑠𝑖𝑧</m:t>
                        </m:r>
                        <m:sSub>
                          <m:sSubPr>
                            <m:ctrlPr>
                              <a:rPr lang="en-US" altLang="zh-CN" i="1">
                                <a:latin typeface="Cambria Math" panose="02040503050406030204" pitchFamily="18" charset="0"/>
                              </a:rPr>
                            </m:ctrlPr>
                          </m:sSubPr>
                          <m:e>
                            <m:r>
                              <a:rPr lang="en-US" altLang="zh-CN">
                                <a:latin typeface="Cambria Math" panose="02040503050406030204" pitchFamily="18" charset="0"/>
                              </a:rPr>
                              <m:t>𝑒</m:t>
                            </m:r>
                          </m:e>
                          <m:sub>
                            <m:r>
                              <a:rPr lang="en-US" altLang="zh-CN">
                                <a:latin typeface="Cambria Math" panose="02040503050406030204" pitchFamily="18" charset="0"/>
                              </a:rPr>
                              <m:t>𝑖</m:t>
                            </m:r>
                          </m:sub>
                        </m:sSub>
                        <m:r>
                          <a:rPr lang="en-US" altLang="zh-CN">
                            <a:latin typeface="Cambria Math" panose="02040503050406030204" pitchFamily="18" charset="0"/>
                          </a:rPr>
                          <m:t>,</m:t>
                        </m:r>
                        <m:r>
                          <a:rPr lang="en-US" altLang="zh-CN">
                            <a:latin typeface="Cambria Math" panose="02040503050406030204" pitchFamily="18" charset="0"/>
                          </a:rPr>
                          <m:t>𝑗</m:t>
                        </m:r>
                        <m:r>
                          <a:rPr lang="en-US" altLang="zh-CN">
                            <a:latin typeface="Cambria Math" panose="02040503050406030204" pitchFamily="18" charset="0"/>
                          </a:rPr>
                          <m:t>,</m:t>
                        </m:r>
                        <m:r>
                          <a:rPr lang="en-US" altLang="zh-CN">
                            <a:latin typeface="Cambria Math" panose="02040503050406030204" pitchFamily="18" charset="0"/>
                          </a:rPr>
                          <m:t>𝑘</m:t>
                        </m:r>
                        <m:r>
                          <a:rPr lang="en-US" altLang="zh-CN">
                            <a:latin typeface="Cambria Math" panose="02040503050406030204" pitchFamily="18" charset="0"/>
                          </a:rPr>
                          <m:t>+</m:t>
                        </m:r>
                        <m:r>
                          <a:rPr lang="en-US" altLang="zh-CN">
                            <a:latin typeface="Cambria Math" panose="02040503050406030204" pitchFamily="18" charset="0"/>
                          </a:rPr>
                          <m:t>𝑠𝑖𝑧</m:t>
                        </m:r>
                        <m:sSub>
                          <m:sSubPr>
                            <m:ctrlPr>
                              <a:rPr lang="en-US" altLang="zh-CN" i="1">
                                <a:latin typeface="Cambria Math" panose="02040503050406030204" pitchFamily="18" charset="0"/>
                              </a:rPr>
                            </m:ctrlPr>
                          </m:sSubPr>
                          <m:e>
                            <m:r>
                              <a:rPr lang="en-US" altLang="zh-CN">
                                <a:latin typeface="Cambria Math" panose="02040503050406030204" pitchFamily="18" charset="0"/>
                              </a:rPr>
                              <m:t>𝑒</m:t>
                            </m:r>
                          </m:e>
                          <m:sub>
                            <m:r>
                              <a:rPr lang="en-US" altLang="zh-CN">
                                <a:latin typeface="Cambria Math" panose="02040503050406030204" pitchFamily="18" charset="0"/>
                              </a:rPr>
                              <m:t>𝑖</m:t>
                            </m:r>
                          </m:sub>
                        </m:sSub>
                      </m:e>
                    </m:d>
                  </m:oMath>
                </a14:m>
                <a:endParaRPr lang="en-US" altLang="zh-CN" dirty="0"/>
              </a:p>
              <a:p>
                <a:r>
                  <a:rPr lang="zh-CN" altLang="en-US" dirty="0"/>
                  <a:t>时间复杂度 </a:t>
                </a:r>
                <a14:m>
                  <m:oMath xmlns:m="http://schemas.openxmlformats.org/officeDocument/2006/math">
                    <m:r>
                      <a:rPr lang="en-US" altLang="zh-CN">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a:latin typeface="Cambria Math" panose="02040503050406030204" pitchFamily="18" charset="0"/>
                              </a:rPr>
                              <m:t>𝑛</m:t>
                            </m:r>
                          </m:e>
                          <m:sup>
                            <m:r>
                              <a:rPr lang="en-US" altLang="zh-CN">
                                <a:latin typeface="Cambria Math" panose="02040503050406030204" pitchFamily="18" charset="0"/>
                              </a:rPr>
                              <m:t>3</m:t>
                            </m:r>
                          </m:sup>
                        </m:sSup>
                      </m:e>
                    </m:d>
                  </m:oMath>
                </a14:m>
                <a:r>
                  <a:rPr lang="zh-CN" altLang="en-US" dirty="0"/>
                  <a:t>，期望得分：</a:t>
                </a:r>
                <a:r>
                  <a:rPr lang="en-US" altLang="zh-CN" dirty="0"/>
                  <a:t>100pts</a:t>
                </a:r>
              </a:p>
            </p:txBody>
          </p:sp>
        </mc:Choice>
        <mc:Fallback xmlns="">
          <p:sp>
            <p:nvSpPr>
              <p:cNvPr id="4" name="内容占位符 2">
                <a:extLst>
                  <a:ext uri="{FF2B5EF4-FFF2-40B4-BE49-F238E27FC236}">
                    <a16:creationId xmlns:a16="http://schemas.microsoft.com/office/drawing/2014/main" id="{5EF340E2-8A45-432F-A1E0-603E016B1056}"/>
                  </a:ext>
                </a:extLst>
              </p:cNvPr>
              <p:cNvSpPr txBox="1">
                <a:spLocks noRot="1" noChangeAspect="1" noMove="1" noResize="1" noEditPoints="1" noAdjustHandles="1" noChangeArrowheads="1" noChangeShapeType="1" noTextEdit="1"/>
              </p:cNvSpPr>
              <p:nvPr/>
            </p:nvSpPr>
            <p:spPr>
              <a:xfrm>
                <a:off x="838201" y="2294467"/>
                <a:ext cx="10131425" cy="3649133"/>
              </a:xfrm>
              <a:prstGeom prst="rect">
                <a:avLst/>
              </a:prstGeom>
              <a:blipFill>
                <a:blip r:embed="rId2"/>
                <a:stretch>
                  <a:fillRect l="-1084" r="-8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852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64A586F-176A-418F-8C08-3DF2C458F125}"/>
              </a:ext>
            </a:extLst>
          </p:cNvPr>
          <p:cNvPicPr>
            <a:picLocks noChangeAspect="1"/>
          </p:cNvPicPr>
          <p:nvPr/>
        </p:nvPicPr>
        <p:blipFill>
          <a:blip r:embed="rId2"/>
          <a:stretch>
            <a:fillRect/>
          </a:stretch>
        </p:blipFill>
        <p:spPr>
          <a:xfrm>
            <a:off x="1248448" y="556592"/>
            <a:ext cx="9695104" cy="1802295"/>
          </a:xfrm>
          <a:prstGeom prst="rect">
            <a:avLst/>
          </a:prstGeom>
        </p:spPr>
      </p:pic>
      <p:sp>
        <p:nvSpPr>
          <p:cNvPr id="8" name="文本框 7">
            <a:extLst>
              <a:ext uri="{FF2B5EF4-FFF2-40B4-BE49-F238E27FC236}">
                <a16:creationId xmlns:a16="http://schemas.microsoft.com/office/drawing/2014/main" id="{AFCA6102-565A-4AFD-BB32-E625885BF36A}"/>
              </a:ext>
            </a:extLst>
          </p:cNvPr>
          <p:cNvSpPr txBox="1"/>
          <p:nvPr/>
        </p:nvSpPr>
        <p:spPr>
          <a:xfrm>
            <a:off x="5080338" y="3105835"/>
            <a:ext cx="2031325" cy="646331"/>
          </a:xfrm>
          <a:prstGeom prst="rect">
            <a:avLst/>
          </a:prstGeom>
          <a:noFill/>
        </p:spPr>
        <p:txBody>
          <a:bodyPr wrap="none" rtlCol="0">
            <a:spAutoFit/>
          </a:bodyPr>
          <a:lstStyle/>
          <a:p>
            <a:r>
              <a:rPr lang="zh-CN" altLang="en-US" sz="3600" cap="all" dirty="0">
                <a:ln w="3175" cmpd="sng">
                  <a:noFill/>
                </a:ln>
                <a:latin typeface="华文细黑" panose="02010600040101010101" pitchFamily="2" charset="-122"/>
                <a:ea typeface="华文细黑" panose="02010600040101010101" pitchFamily="2" charset="-122"/>
                <a:cs typeface="Leelawadee UI Semilight" panose="020B0402040204020203" pitchFamily="34" charset="-34"/>
              </a:rPr>
              <a:t>谢谢大家</a:t>
            </a:r>
          </a:p>
        </p:txBody>
      </p:sp>
    </p:spTree>
    <p:extLst>
      <p:ext uri="{BB962C8B-B14F-4D97-AF65-F5344CB8AC3E}">
        <p14:creationId xmlns:p14="http://schemas.microsoft.com/office/powerpoint/2010/main" val="59931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2</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时间复杂度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𝑛</m:t>
                            </m:r>
                          </m:e>
                          <m:sup>
                            <m:r>
                              <a:rPr lang="en-US" altLang="zh-CN" sz="2800">
                                <a:latin typeface="Cambria Math" panose="02040503050406030204" pitchFamily="18" charset="0"/>
                                <a:ea typeface="宋体" panose="02010600030101010101" pitchFamily="2" charset="-122"/>
                              </a:rPr>
                              <m:t>3</m:t>
                            </m:r>
                          </m:sup>
                        </m:sSup>
                        <m:r>
                          <a:rPr lang="en-US" altLang="zh-CN" sz="2800">
                            <a:latin typeface="Cambria Math" panose="02040503050406030204" pitchFamily="18" charset="0"/>
                            <a:ea typeface="宋体" panose="02010600030101010101" pitchFamily="2" charset="-122"/>
                          </a:rPr>
                          <m:t>×</m:t>
                        </m:r>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8</m:t>
                            </m:r>
                          </m:e>
                          <m:sup>
                            <m:r>
                              <a:rPr lang="en-US" altLang="zh-CN" sz="2800">
                                <a:latin typeface="Cambria Math" panose="02040503050406030204" pitchFamily="18" charset="0"/>
                                <a:ea typeface="宋体" panose="02010600030101010101" pitchFamily="2" charset="-122"/>
                              </a:rPr>
                              <m:t>𝑘</m:t>
                            </m:r>
                          </m:sup>
                        </m:sSup>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𝑄</m:t>
                        </m:r>
                        <m:r>
                          <a:rPr lang="en-US" altLang="zh-CN" sz="2800">
                            <a:latin typeface="Cambria Math" panose="02040503050406030204" pitchFamily="18" charset="0"/>
                            <a:ea typeface="宋体" panose="02010600030101010101" pitchFamily="2" charset="-122"/>
                          </a:rPr>
                          <m:t>×</m:t>
                        </m:r>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2</m:t>
                            </m:r>
                          </m:e>
                          <m:sup>
                            <m:r>
                              <a:rPr lang="en-US" altLang="zh-CN" sz="2800">
                                <a:latin typeface="Cambria Math" panose="02040503050406030204" pitchFamily="18" charset="0"/>
                                <a:ea typeface="宋体" panose="02010600030101010101" pitchFamily="2" charset="-122"/>
                              </a:rPr>
                              <m:t>𝑘</m:t>
                            </m:r>
                          </m:sup>
                        </m:sSup>
                      </m:e>
                    </m:d>
                  </m:oMath>
                </a14:m>
                <a:endParaRPr lang="en-US" altLang="zh-CN" sz="2800" dirty="0">
                  <a:ea typeface="宋体" panose="02010600030101010101" pitchFamily="2" charset="-122"/>
                </a:endParaRPr>
              </a:p>
              <a:p>
                <a:r>
                  <a:rPr lang="zh-CN" altLang="en-US" sz="2800" dirty="0">
                    <a:ea typeface="宋体" panose="02010600030101010101" pitchFamily="2" charset="-122"/>
                  </a:rPr>
                  <a:t>期望得分：</a:t>
                </a:r>
                <a:r>
                  <a:rPr lang="en-US" altLang="zh-CN" sz="2800" dirty="0">
                    <a:ea typeface="宋体" panose="02010600030101010101" pitchFamily="2" charset="-122"/>
                  </a:rPr>
                  <a:t>11pts</a:t>
                </a:r>
              </a:p>
              <a:p>
                <a:r>
                  <a:rPr lang="zh-CN" altLang="en-US" sz="2800" dirty="0">
                    <a:ea typeface="宋体" panose="02010600030101010101" pitchFamily="2" charset="-122"/>
                  </a:rPr>
                  <a:t>结合子任务</a:t>
                </a:r>
                <a:r>
                  <a:rPr lang="en-US" altLang="zh-CN" sz="2800" dirty="0">
                    <a:ea typeface="宋体" panose="02010600030101010101" pitchFamily="2" charset="-122"/>
                  </a:rPr>
                  <a:t>1</a:t>
                </a:r>
                <a:r>
                  <a:rPr lang="zh-CN" altLang="en-US" sz="2800" dirty="0">
                    <a:ea typeface="宋体" panose="02010600030101010101" pitchFamily="2" charset="-122"/>
                  </a:rPr>
                  <a:t>有</a:t>
                </a:r>
                <a:r>
                  <a:rPr lang="en-US" altLang="zh-CN" sz="2800" dirty="0">
                    <a:ea typeface="宋体" panose="02010600030101010101" pitchFamily="2" charset="-122"/>
                  </a:rPr>
                  <a:t>17pts</a:t>
                </a:r>
                <a:endParaRPr lang="zh-CN" altLang="en-US"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000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3</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我们可以枚举起点 </a:t>
                </a:r>
                <a14:m>
                  <m:oMath xmlns:m="http://schemas.openxmlformats.org/officeDocument/2006/math">
                    <m:r>
                      <a:rPr lang="en-US" altLang="zh-CN" sz="2800">
                        <a:latin typeface="Cambria Math" panose="02040503050406030204" pitchFamily="18" charset="0"/>
                        <a:ea typeface="宋体" panose="02010600030101010101" pitchFamily="2" charset="-122"/>
                      </a:rPr>
                      <m:t>𝑠</m:t>
                    </m:r>
                  </m:oMath>
                </a14:m>
                <a:endParaRPr lang="en-US" altLang="zh-CN" sz="2800" dirty="0">
                  <a:ea typeface="宋体" panose="02010600030101010101" pitchFamily="2" charset="-122"/>
                </a:endParaRPr>
              </a:p>
              <a:p>
                <a:r>
                  <a:rPr lang="zh-CN" altLang="en-US" sz="2800" dirty="0">
                    <a:ea typeface="宋体" panose="02010600030101010101" pitchFamily="2" charset="-122"/>
                  </a:rPr>
                  <a:t>记 </a:t>
                </a:r>
                <a14:m>
                  <m:oMath xmlns:m="http://schemas.openxmlformats.org/officeDocument/2006/math">
                    <m:sSub>
                      <m:sSubPr>
                        <m:ctrlPr>
                          <a:rPr lang="en-US" altLang="zh-CN" sz="2800" i="1">
                            <a:latin typeface="Cambria Math" panose="02040503050406030204" pitchFamily="18" charset="0"/>
                            <a:ea typeface="宋体" panose="02010600030101010101" pitchFamily="2" charset="-122"/>
                          </a:rPr>
                        </m:ctrlPr>
                      </m:sSubPr>
                      <m:e>
                        <m:r>
                          <a:rPr lang="en-US" altLang="zh-CN" sz="2800">
                            <a:latin typeface="Cambria Math" panose="02040503050406030204" pitchFamily="18" charset="0"/>
                            <a:ea typeface="宋体" panose="02010600030101010101" pitchFamily="2" charset="-122"/>
                          </a:rPr>
                          <m:t>𝑓</m:t>
                        </m:r>
                      </m:e>
                      <m:sub>
                        <m:r>
                          <a:rPr lang="en-US" altLang="zh-CN" sz="2800">
                            <a:latin typeface="Cambria Math" panose="02040503050406030204" pitchFamily="18" charset="0"/>
                            <a:ea typeface="宋体" panose="02010600030101010101" pitchFamily="2" charset="-122"/>
                          </a:rPr>
                          <m:t>𝑠</m:t>
                        </m:r>
                      </m:sub>
                    </m:sSub>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𝑆</m:t>
                    </m:r>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𝑡</m:t>
                    </m:r>
                    <m:r>
                      <a:rPr lang="en-US" altLang="zh-CN" sz="2800">
                        <a:latin typeface="Cambria Math" panose="02040503050406030204" pitchFamily="18" charset="0"/>
                        <a:ea typeface="宋体" panose="02010600030101010101" pitchFamily="2" charset="-122"/>
                      </a:rPr>
                      <m:t>)</m:t>
                    </m:r>
                  </m:oMath>
                </a14:m>
                <a:r>
                  <a:rPr lang="zh-CN" altLang="en-US" sz="2800" dirty="0">
                    <a:ea typeface="宋体" panose="02010600030101010101" pitchFamily="2" charset="-122"/>
                  </a:rPr>
                  <a:t> 为从 </a:t>
                </a:r>
                <a14:m>
                  <m:oMath xmlns:m="http://schemas.openxmlformats.org/officeDocument/2006/math">
                    <m:r>
                      <a:rPr lang="en-US" altLang="zh-CN" sz="2800">
                        <a:latin typeface="Cambria Math" panose="02040503050406030204" pitchFamily="18" charset="0"/>
                        <a:ea typeface="宋体" panose="02010600030101010101" pitchFamily="2" charset="-122"/>
                      </a:rPr>
                      <m:t>𝑠</m:t>
                    </m:r>
                  </m:oMath>
                </a14:m>
                <a:r>
                  <a:rPr lang="zh-CN" altLang="en-US" sz="2800" dirty="0">
                    <a:ea typeface="宋体" panose="02010600030101010101" pitchFamily="2" charset="-122"/>
                  </a:rPr>
                  <a:t> 出发，手上的晶石的集合为 </a:t>
                </a:r>
                <a14:m>
                  <m:oMath xmlns:m="http://schemas.openxmlformats.org/officeDocument/2006/math">
                    <m:r>
                      <a:rPr lang="en-US" altLang="zh-CN" sz="2800">
                        <a:latin typeface="Cambria Math" panose="02040503050406030204" pitchFamily="18" charset="0"/>
                        <a:ea typeface="宋体" panose="02010600030101010101" pitchFamily="2" charset="-122"/>
                      </a:rPr>
                      <m:t>𝑆</m:t>
                    </m:r>
                  </m:oMath>
                </a14:m>
                <a:r>
                  <a:rPr lang="zh-CN" altLang="en-US" sz="2800" dirty="0">
                    <a:ea typeface="宋体" panose="02010600030101010101" pitchFamily="2" charset="-122"/>
                  </a:rPr>
                  <a:t> 时到达 </a:t>
                </a:r>
                <a14:m>
                  <m:oMath xmlns:m="http://schemas.openxmlformats.org/officeDocument/2006/math">
                    <m:r>
                      <a:rPr lang="en-US" altLang="zh-CN" sz="2800">
                        <a:latin typeface="Cambria Math" panose="02040503050406030204" pitchFamily="18" charset="0"/>
                        <a:ea typeface="宋体" panose="02010600030101010101" pitchFamily="2" charset="-122"/>
                      </a:rPr>
                      <m:t>𝑡</m:t>
                    </m:r>
                  </m:oMath>
                </a14:m>
                <a:r>
                  <a:rPr lang="zh-CN" altLang="en-US" sz="2800" dirty="0">
                    <a:ea typeface="宋体" panose="02010600030101010101" pitchFamily="2" charset="-122"/>
                  </a:rPr>
                  <a:t> 的最短路</a:t>
                </a:r>
                <a:endParaRPr lang="en-US" altLang="zh-CN" sz="2800" dirty="0">
                  <a:ea typeface="宋体" panose="02010600030101010101" pitchFamily="2" charset="-122"/>
                </a:endParaRPr>
              </a:p>
              <a:p>
                <a:r>
                  <a:rPr lang="zh-CN" altLang="en-US" sz="2800" dirty="0">
                    <a:ea typeface="宋体" panose="02010600030101010101" pitchFamily="2" charset="-122"/>
                  </a:rPr>
                  <a:t>注意到转移时 </a:t>
                </a:r>
                <a14:m>
                  <m:oMath xmlns:m="http://schemas.openxmlformats.org/officeDocument/2006/math">
                    <m:r>
                      <a:rPr lang="en-US" altLang="zh-CN" sz="2800">
                        <a:latin typeface="Cambria Math" panose="02040503050406030204" pitchFamily="18" charset="0"/>
                        <a:ea typeface="宋体" panose="02010600030101010101" pitchFamily="2" charset="-122"/>
                      </a:rPr>
                      <m:t>𝑆</m:t>
                    </m:r>
                  </m:oMath>
                </a14:m>
                <a:r>
                  <a:rPr lang="zh-CN" altLang="en-US" sz="2800" dirty="0">
                    <a:ea typeface="宋体" panose="02010600030101010101" pitchFamily="2" charset="-122"/>
                  </a:rPr>
                  <a:t> 这一维总是转移到自己或者一个更大的集合</a:t>
                </a:r>
                <a:endParaRPr lang="en-US" altLang="zh-CN" sz="2800" dirty="0">
                  <a:ea typeface="宋体" panose="02010600030101010101" pitchFamily="2" charset="-122"/>
                </a:endParaRPr>
              </a:p>
              <a:p>
                <a:r>
                  <a:rPr lang="zh-CN" altLang="en-US" sz="2800" dirty="0">
                    <a:ea typeface="宋体" panose="02010600030101010101" pitchFamily="2" charset="-122"/>
                  </a:rPr>
                  <a:t>所以可以对于每一种 </a:t>
                </a:r>
                <a14:m>
                  <m:oMath xmlns:m="http://schemas.openxmlformats.org/officeDocument/2006/math">
                    <m:r>
                      <a:rPr lang="en-US" altLang="zh-CN" sz="2800">
                        <a:latin typeface="Cambria Math" panose="02040503050406030204" pitchFamily="18" charset="0"/>
                        <a:ea typeface="宋体" panose="02010600030101010101" pitchFamily="2" charset="-122"/>
                      </a:rPr>
                      <m:t>𝑆</m:t>
                    </m:r>
                  </m:oMath>
                </a14:m>
                <a:r>
                  <a:rPr lang="zh-CN" altLang="en-US" sz="2800" dirty="0">
                    <a:ea typeface="宋体" panose="02010600030101010101" pitchFamily="2" charset="-122"/>
                  </a:rPr>
                  <a:t> 在 </a:t>
                </a:r>
                <a14:m>
                  <m:oMath xmlns:m="http://schemas.openxmlformats.org/officeDocument/2006/math">
                    <m:sSub>
                      <m:sSubPr>
                        <m:ctrlPr>
                          <a:rPr lang="en-US" altLang="zh-CN" sz="2800" i="1">
                            <a:latin typeface="Cambria Math" panose="02040503050406030204" pitchFamily="18" charset="0"/>
                            <a:ea typeface="宋体" panose="02010600030101010101" pitchFamily="2" charset="-122"/>
                          </a:rPr>
                        </m:ctrlPr>
                      </m:sSubPr>
                      <m:e>
                        <m:r>
                          <a:rPr lang="en-US" altLang="zh-CN" sz="2800">
                            <a:latin typeface="Cambria Math" panose="02040503050406030204" pitchFamily="18" charset="0"/>
                            <a:ea typeface="宋体" panose="02010600030101010101" pitchFamily="2" charset="-122"/>
                          </a:rPr>
                          <m:t>𝑓</m:t>
                        </m:r>
                      </m:e>
                      <m:sub>
                        <m:r>
                          <a:rPr lang="en-US" altLang="zh-CN" sz="2800">
                            <a:latin typeface="Cambria Math" panose="02040503050406030204" pitchFamily="18" charset="0"/>
                            <a:ea typeface="宋体" panose="02010600030101010101" pitchFamily="2" charset="-122"/>
                          </a:rPr>
                          <m:t>𝑠</m:t>
                        </m:r>
                      </m:sub>
                    </m:sSub>
                    <m:d>
                      <m:dPr>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𝑆</m:t>
                        </m:r>
                        <m:r>
                          <a:rPr lang="en-US" altLang="zh-CN" sz="2800">
                            <a:latin typeface="Cambria Math" panose="02040503050406030204" pitchFamily="18" charset="0"/>
                            <a:ea typeface="宋体" panose="02010600030101010101" pitchFamily="2" charset="-122"/>
                          </a:rPr>
                          <m:t>,∗</m:t>
                        </m:r>
                      </m:e>
                    </m:d>
                  </m:oMath>
                </a14:m>
                <a:r>
                  <a:rPr lang="zh-CN" altLang="en-US" sz="2800" dirty="0">
                    <a:ea typeface="宋体" panose="02010600030101010101" pitchFamily="2" charset="-122"/>
                  </a:rPr>
                  <a:t> 之间跑一遍</a:t>
                </a:r>
                <a:r>
                  <a:rPr lang="en-US" altLang="zh-CN" sz="2800" dirty="0">
                    <a:ea typeface="宋体" panose="02010600030101010101" pitchFamily="2" charset="-122"/>
                  </a:rPr>
                  <a:t>Dijkstra</a:t>
                </a:r>
                <a:r>
                  <a:rPr lang="zh-CN" altLang="en-US" sz="2800" dirty="0">
                    <a:ea typeface="宋体" panose="02010600030101010101" pitchFamily="2" charset="-122"/>
                  </a:rPr>
                  <a:t>，之后再通过有晶石的位置转移向更大的集合</a:t>
                </a:r>
                <a:endParaRPr lang="en-US" altLang="zh-CN"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418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3</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询问时预处理好 </a:t>
                </a:r>
                <a14:m>
                  <m:oMath xmlns:m="http://schemas.openxmlformats.org/officeDocument/2006/math">
                    <m:sSub>
                      <m:sSubPr>
                        <m:ctrlPr>
                          <a:rPr lang="en-US" altLang="zh-CN" sz="2800" i="1">
                            <a:latin typeface="Cambria Math" panose="02040503050406030204" pitchFamily="18" charset="0"/>
                            <a:ea typeface="宋体" panose="02010600030101010101" pitchFamily="2" charset="-122"/>
                          </a:rPr>
                        </m:ctrlPr>
                      </m:sSubPr>
                      <m:e>
                        <m:r>
                          <a:rPr lang="en-US" altLang="zh-CN" sz="2800">
                            <a:latin typeface="Cambria Math" panose="02040503050406030204" pitchFamily="18" charset="0"/>
                            <a:ea typeface="宋体" panose="02010600030101010101" pitchFamily="2" charset="-122"/>
                          </a:rPr>
                          <m:t>𝑓</m:t>
                        </m:r>
                      </m:e>
                      <m:sub>
                        <m:r>
                          <a:rPr lang="en-US" altLang="zh-CN" sz="2800">
                            <a:latin typeface="Cambria Math" panose="02040503050406030204" pitchFamily="18" charset="0"/>
                            <a:ea typeface="宋体" panose="02010600030101010101" pitchFamily="2" charset="-122"/>
                          </a:rPr>
                          <m:t>𝑠</m:t>
                        </m:r>
                      </m:sub>
                    </m:sSub>
                    <m:d>
                      <m:dPr>
                        <m:ctrlPr>
                          <a:rPr lang="en-US" altLang="zh-CN" sz="2800" i="1">
                            <a:latin typeface="Cambria Math" panose="02040503050406030204" pitchFamily="18" charset="0"/>
                            <a:ea typeface="宋体" panose="02010600030101010101" pitchFamily="2" charset="-122"/>
                          </a:rPr>
                        </m:ctrlPr>
                      </m:dPr>
                      <m:e>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𝑡</m:t>
                        </m:r>
                      </m:e>
                    </m:d>
                  </m:oMath>
                </a14:m>
                <a:r>
                  <a:rPr lang="en-US" altLang="zh-CN" sz="2800" dirty="0">
                    <a:ea typeface="宋体" panose="02010600030101010101" pitchFamily="2" charset="-122"/>
                  </a:rPr>
                  <a:t> </a:t>
                </a:r>
                <a:r>
                  <a:rPr lang="zh-CN" altLang="en-US" sz="2800" dirty="0">
                    <a:ea typeface="宋体" panose="02010600030101010101" pitchFamily="2" charset="-122"/>
                  </a:rPr>
                  <a:t>的最小值</a:t>
                </a:r>
                <a:endParaRPr lang="en-US" altLang="zh-CN" sz="2800" dirty="0">
                  <a:ea typeface="宋体" panose="02010600030101010101" pitchFamily="2" charset="-122"/>
                </a:endParaRPr>
              </a:p>
              <a:p>
                <a:r>
                  <a:rPr lang="zh-CN" altLang="en-US" sz="2800" dirty="0">
                    <a:ea typeface="宋体" panose="02010600030101010101" pitchFamily="2" charset="-122"/>
                  </a:rPr>
                  <a:t>当然也可以在计算 </a:t>
                </a:r>
                <a14:m>
                  <m:oMath xmlns:m="http://schemas.openxmlformats.org/officeDocument/2006/math">
                    <m:r>
                      <a:rPr lang="en-US" altLang="zh-CN" sz="2800">
                        <a:latin typeface="Cambria Math" panose="02040503050406030204" pitchFamily="18" charset="0"/>
                        <a:ea typeface="宋体" panose="02010600030101010101" pitchFamily="2" charset="-122"/>
                      </a:rPr>
                      <m:t>𝑓</m:t>
                    </m:r>
                  </m:oMath>
                </a14:m>
                <a:r>
                  <a:rPr lang="en-US" altLang="zh-CN" sz="2800" dirty="0">
                    <a:ea typeface="宋体" panose="02010600030101010101" pitchFamily="2" charset="-122"/>
                  </a:rPr>
                  <a:t> </a:t>
                </a:r>
                <a:r>
                  <a:rPr lang="zh-CN" altLang="en-US" sz="2800" dirty="0">
                    <a:ea typeface="宋体" panose="02010600030101010101" pitchFamily="2" charset="-122"/>
                  </a:rPr>
                  <a:t>的时候直接更新</a:t>
                </a:r>
                <a:endParaRPr lang="en-US" altLang="zh-CN" sz="2800" dirty="0">
                  <a:ea typeface="宋体" panose="02010600030101010101" pitchFamily="2" charset="-122"/>
                </a:endParaRPr>
              </a:p>
              <a:p>
                <a:r>
                  <a:rPr lang="zh-CN" altLang="en-US" sz="2800" dirty="0">
                    <a:ea typeface="宋体" panose="02010600030101010101" pitchFamily="2" charset="-122"/>
                  </a:rPr>
                  <a:t>时间复杂度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𝑛</m:t>
                            </m:r>
                          </m:e>
                          <m:sup>
                            <m:r>
                              <a:rPr lang="en-US" altLang="zh-CN" sz="2800">
                                <a:latin typeface="Cambria Math" panose="02040503050406030204" pitchFamily="18" charset="0"/>
                                <a:ea typeface="宋体" panose="02010600030101010101" pitchFamily="2" charset="-122"/>
                              </a:rPr>
                              <m:t>3</m:t>
                            </m:r>
                          </m:sup>
                        </m:sSup>
                        <m:r>
                          <a:rPr lang="en-US" altLang="zh-CN" sz="2800">
                            <a:latin typeface="Cambria Math" panose="02040503050406030204" pitchFamily="18" charset="0"/>
                            <a:ea typeface="宋体" panose="02010600030101010101" pitchFamily="2" charset="-122"/>
                          </a:rPr>
                          <m:t>×</m:t>
                        </m:r>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2</m:t>
                            </m:r>
                          </m:e>
                          <m:sup>
                            <m:r>
                              <a:rPr lang="en-US" altLang="zh-CN" sz="2800">
                                <a:latin typeface="Cambria Math" panose="02040503050406030204" pitchFamily="18" charset="0"/>
                                <a:ea typeface="宋体" panose="02010600030101010101" pitchFamily="2" charset="-122"/>
                              </a:rPr>
                              <m:t>𝑘</m:t>
                            </m:r>
                          </m:sup>
                        </m:sSup>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𝑄</m:t>
                        </m:r>
                      </m:e>
                    </m:d>
                  </m:oMath>
                </a14:m>
                <a:endParaRPr lang="en-US" altLang="zh-CN" sz="2800" dirty="0">
                  <a:ea typeface="宋体" panose="02010600030101010101" pitchFamily="2" charset="-122"/>
                </a:endParaRPr>
              </a:p>
              <a:p>
                <a:r>
                  <a:rPr lang="zh-CN" altLang="en-US" sz="2800" dirty="0">
                    <a:ea typeface="宋体" panose="02010600030101010101" pitchFamily="2" charset="-122"/>
                  </a:rPr>
                  <a:t>期望得分：</a:t>
                </a:r>
                <a:r>
                  <a:rPr lang="en-US" altLang="zh-CN" sz="2800" dirty="0">
                    <a:ea typeface="宋体" panose="02010600030101010101" pitchFamily="2" charset="-122"/>
                  </a:rPr>
                  <a:t>34pts</a:t>
                </a: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862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4</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由于 </a:t>
                </a:r>
                <a14:m>
                  <m:oMath xmlns:m="http://schemas.openxmlformats.org/officeDocument/2006/math">
                    <m:r>
                      <a:rPr lang="en-US" altLang="zh-CN" sz="2800">
                        <a:latin typeface="Cambria Math" panose="02040503050406030204" pitchFamily="18" charset="0"/>
                        <a:ea typeface="宋体" panose="02010600030101010101" pitchFamily="2" charset="-122"/>
                      </a:rPr>
                      <m:t>𝑠</m:t>
                    </m:r>
                    <m:r>
                      <a:rPr lang="en-US" altLang="zh-CN" sz="2800">
                        <a:latin typeface="Cambria Math" panose="02040503050406030204" pitchFamily="18" charset="0"/>
                        <a:ea typeface="宋体" panose="02010600030101010101" pitchFamily="2" charset="-122"/>
                      </a:rPr>
                      <m:t>=1 </m:t>
                    </m:r>
                    <m:r>
                      <a:rPr lang="zh-CN" altLang="en-US" sz="2800">
                        <a:latin typeface="Cambria Math" panose="02040503050406030204" pitchFamily="18" charset="0"/>
                        <a:ea typeface="宋体" panose="02010600030101010101" pitchFamily="2" charset="-122"/>
                      </a:rPr>
                      <m:t>，</m:t>
                    </m:r>
                  </m:oMath>
                </a14:m>
                <a:r>
                  <a:rPr lang="zh-CN" altLang="en-US" sz="2800" dirty="0">
                    <a:ea typeface="宋体" panose="02010600030101010101" pitchFamily="2" charset="-122"/>
                  </a:rPr>
                  <a:t>所以直接套用刚才的方法，让 </a:t>
                </a:r>
                <a14:m>
                  <m:oMath xmlns:m="http://schemas.openxmlformats.org/officeDocument/2006/math">
                    <m:r>
                      <a:rPr lang="en-US" altLang="zh-CN" sz="2800">
                        <a:latin typeface="Cambria Math" panose="02040503050406030204" pitchFamily="18" charset="0"/>
                        <a:ea typeface="宋体" panose="02010600030101010101" pitchFamily="2" charset="-122"/>
                      </a:rPr>
                      <m:t>𝑠</m:t>
                    </m:r>
                    <m:r>
                      <a:rPr lang="en-US" altLang="zh-CN" sz="2800">
                        <a:latin typeface="Cambria Math" panose="02040503050406030204" pitchFamily="18" charset="0"/>
                        <a:ea typeface="宋体" panose="02010600030101010101" pitchFamily="2" charset="-122"/>
                      </a:rPr>
                      <m:t>=1</m:t>
                    </m:r>
                  </m:oMath>
                </a14:m>
                <a:r>
                  <a:rPr lang="zh-CN" altLang="en-US" sz="2800" dirty="0">
                    <a:ea typeface="宋体" panose="02010600030101010101" pitchFamily="2" charset="-122"/>
                  </a:rPr>
                  <a:t>，无需枚举 </a:t>
                </a:r>
                <a14:m>
                  <m:oMath xmlns:m="http://schemas.openxmlformats.org/officeDocument/2006/math">
                    <m:r>
                      <a:rPr lang="en-US" altLang="zh-CN" sz="2800">
                        <a:latin typeface="Cambria Math" panose="02040503050406030204" pitchFamily="18" charset="0"/>
                        <a:ea typeface="宋体" panose="02010600030101010101" pitchFamily="2" charset="-122"/>
                      </a:rPr>
                      <m:t>𝑠</m:t>
                    </m:r>
                  </m:oMath>
                </a14:m>
                <a:r>
                  <a:rPr lang="en-US" altLang="zh-CN" sz="2800" dirty="0">
                    <a:ea typeface="宋体" panose="02010600030101010101" pitchFamily="2" charset="-122"/>
                  </a:rPr>
                  <a:t> </a:t>
                </a:r>
                <a:r>
                  <a:rPr lang="zh-CN" altLang="en-US" sz="2800" dirty="0">
                    <a:ea typeface="宋体" panose="02010600030101010101" pitchFamily="2" charset="-122"/>
                  </a:rPr>
                  <a:t>，即可通过</a:t>
                </a:r>
                <a:endParaRPr lang="en-US" altLang="zh-CN" sz="2800" dirty="0">
                  <a:ea typeface="宋体" panose="02010600030101010101" pitchFamily="2" charset="-122"/>
                </a:endParaRPr>
              </a:p>
              <a:p>
                <a:r>
                  <a:rPr lang="zh-CN" altLang="en-US" sz="2800" dirty="0">
                    <a:ea typeface="宋体" panose="02010600030101010101" pitchFamily="2" charset="-122"/>
                  </a:rPr>
                  <a:t>时间复杂度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𝑛</m:t>
                            </m:r>
                          </m:e>
                          <m:sup>
                            <m:r>
                              <a:rPr lang="en-US" altLang="zh-CN" sz="2800">
                                <a:latin typeface="Cambria Math" panose="02040503050406030204" pitchFamily="18" charset="0"/>
                                <a:ea typeface="宋体" panose="02010600030101010101" pitchFamily="2" charset="-122"/>
                              </a:rPr>
                              <m:t>2</m:t>
                            </m:r>
                          </m:sup>
                        </m:sSup>
                        <m:r>
                          <a:rPr lang="en-US" altLang="zh-CN" sz="2800">
                            <a:latin typeface="Cambria Math" panose="02040503050406030204" pitchFamily="18" charset="0"/>
                            <a:ea typeface="宋体" panose="02010600030101010101" pitchFamily="2" charset="-122"/>
                          </a:rPr>
                          <m:t>×</m:t>
                        </m:r>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2</m:t>
                            </m:r>
                          </m:e>
                          <m:sup>
                            <m:r>
                              <a:rPr lang="en-US" altLang="zh-CN" sz="2800">
                                <a:latin typeface="Cambria Math" panose="02040503050406030204" pitchFamily="18" charset="0"/>
                                <a:ea typeface="宋体" panose="02010600030101010101" pitchFamily="2" charset="-122"/>
                              </a:rPr>
                              <m:t>𝑘</m:t>
                            </m:r>
                          </m:sup>
                        </m:sSup>
                        <m:r>
                          <a:rPr lang="en-US" altLang="zh-CN" sz="2800">
                            <a:latin typeface="Cambria Math" panose="02040503050406030204" pitchFamily="18" charset="0"/>
                            <a:ea typeface="宋体" panose="02010600030101010101" pitchFamily="2" charset="-122"/>
                          </a:rPr>
                          <m:t>+</m:t>
                        </m:r>
                        <m:r>
                          <a:rPr lang="en-US" altLang="zh-CN" sz="2800">
                            <a:latin typeface="Cambria Math" panose="02040503050406030204" pitchFamily="18" charset="0"/>
                            <a:ea typeface="宋体" panose="02010600030101010101" pitchFamily="2" charset="-122"/>
                          </a:rPr>
                          <m:t>𝑄</m:t>
                        </m:r>
                      </m:e>
                    </m:d>
                  </m:oMath>
                </a14:m>
                <a:endParaRPr lang="en-US" altLang="zh-CN" sz="2800" dirty="0">
                  <a:ea typeface="宋体" panose="02010600030101010101" pitchFamily="2" charset="-122"/>
                </a:endParaRPr>
              </a:p>
              <a:p>
                <a:r>
                  <a:rPr lang="zh-CN" altLang="en-US" sz="2800" dirty="0">
                    <a:ea typeface="宋体" panose="02010600030101010101" pitchFamily="2" charset="-122"/>
                  </a:rPr>
                  <a:t>期望得分：</a:t>
                </a:r>
                <a:r>
                  <a:rPr lang="en-US" altLang="zh-CN" sz="2800" dirty="0">
                    <a:ea typeface="宋体" panose="02010600030101010101" pitchFamily="2" charset="-122"/>
                  </a:rPr>
                  <a:t>18pts</a:t>
                </a:r>
              </a:p>
              <a:p>
                <a:r>
                  <a:rPr lang="zh-CN" altLang="en-US" sz="2800" dirty="0">
                    <a:ea typeface="宋体" panose="02010600030101010101" pitchFamily="2" charset="-122"/>
                  </a:rPr>
                  <a:t>结合之前的算法有</a:t>
                </a:r>
                <a:r>
                  <a:rPr lang="en-US" altLang="zh-CN" sz="2800" dirty="0">
                    <a:ea typeface="宋体" panose="02010600030101010101" pitchFamily="2" charset="-122"/>
                  </a:rPr>
                  <a:t>52pts</a:t>
                </a:r>
              </a:p>
              <a:p>
                <a:r>
                  <a:rPr lang="zh-CN" altLang="en-US" sz="2800" dirty="0">
                    <a:ea typeface="宋体" panose="02010600030101010101" pitchFamily="2" charset="-122"/>
                  </a:rPr>
                  <a:t>看到题稍微有点思考的同学应该都要拿到这</a:t>
                </a:r>
                <a:r>
                  <a:rPr lang="en-US" altLang="zh-CN" sz="2800" dirty="0">
                    <a:ea typeface="宋体" panose="02010600030101010101" pitchFamily="2" charset="-122"/>
                  </a:rPr>
                  <a:t>52pts </a:t>
                </a: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885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A134-B16E-4F8A-99C6-DECC27F375D9}"/>
              </a:ext>
            </a:extLst>
          </p:cNvPr>
          <p:cNvSpPr>
            <a:spLocks noGrp="1"/>
          </p:cNvSpPr>
          <p:nvPr>
            <p:ph type="title"/>
          </p:nvPr>
        </p:nvSpPr>
        <p:spPr>
          <a:effectLst/>
        </p:spPr>
        <p:txBody>
          <a:bodyPr vert="horz" lIns="91440" tIns="45720" rIns="91440" bIns="45720" rtlCol="0" anchor="ctr">
            <a:normAutofit/>
          </a:bodyPr>
          <a:lstStyle/>
          <a:p>
            <a:r>
              <a:rPr lang="zh-CN" altLang="en-US" dirty="0">
                <a:latin typeface="华文细黑" panose="02010600040101010101" pitchFamily="2" charset="-122"/>
                <a:ea typeface="华文细黑" panose="02010600040101010101" pitchFamily="2" charset="-122"/>
                <a:cs typeface="Leelawadee UI Semilight" panose="020B0402040204020203" pitchFamily="34" charset="-34"/>
              </a:rPr>
              <a:t>子任务 </a:t>
            </a:r>
            <a:r>
              <a:rPr lang="en-US" altLang="zh-CN" dirty="0">
                <a:latin typeface="华文细黑" panose="02010600040101010101" pitchFamily="2" charset="-122"/>
                <a:ea typeface="华文细黑" panose="02010600040101010101" pitchFamily="2" charset="-122"/>
                <a:cs typeface="Leelawadee UI Semilight" panose="020B0402040204020203" pitchFamily="34" charset="-34"/>
              </a:rPr>
              <a:t>5,6&amp;7</a:t>
            </a:r>
            <a:endParaRPr lang="zh-CN" altLang="en-US" dirty="0">
              <a:latin typeface="华文细黑" panose="02010600040101010101" pitchFamily="2" charset="-122"/>
              <a:ea typeface="华文细黑" panose="02010600040101010101" pitchFamily="2" charset="-122"/>
              <a:cs typeface="Leelawadee UI Semilight" panose="020B0402040204020203" pitchFamily="34" charset="-3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B00BA-CBE7-4B36-9D4F-61A6EDAF49D5}"/>
                  </a:ext>
                </a:extLst>
              </p:cNvPr>
              <p:cNvSpPr>
                <a:spLocks noGrp="1"/>
              </p:cNvSpPr>
              <p:nvPr>
                <p:ph idx="1"/>
              </p:nvPr>
            </p:nvSpPr>
            <p:spPr/>
            <p:txBody>
              <a:bodyPr vert="horz" lIns="91440" tIns="45720" rIns="91440" bIns="45720" rtlCol="0" anchor="ctr">
                <a:normAutofit/>
              </a:bodyPr>
              <a:lstStyle/>
              <a:p>
                <a:r>
                  <a:rPr lang="zh-CN" altLang="en-US" sz="2800" dirty="0">
                    <a:ea typeface="宋体" panose="02010600030101010101" pitchFamily="2" charset="-122"/>
                  </a:rPr>
                  <a:t>接下来我们需要更深入的分析</a:t>
                </a:r>
                <a:endParaRPr lang="en-US" altLang="zh-CN" sz="2800" dirty="0">
                  <a:ea typeface="宋体" panose="02010600030101010101" pitchFamily="2" charset="-122"/>
                </a:endParaRPr>
              </a:p>
              <a:p>
                <a:r>
                  <a:rPr lang="zh-CN" altLang="en-US" sz="2800" dirty="0">
                    <a:ea typeface="宋体" panose="02010600030101010101" pitchFamily="2" charset="-122"/>
                  </a:rPr>
                  <a:t>如果从 </a:t>
                </a:r>
                <a14:m>
                  <m:oMath xmlns:m="http://schemas.openxmlformats.org/officeDocument/2006/math">
                    <m:r>
                      <a:rPr lang="en-US" altLang="zh-CN" sz="2800">
                        <a:latin typeface="Cambria Math" panose="02040503050406030204" pitchFamily="18" charset="0"/>
                        <a:ea typeface="宋体" panose="02010600030101010101" pitchFamily="2" charset="-122"/>
                      </a:rPr>
                      <m:t>𝑠</m:t>
                    </m:r>
                  </m:oMath>
                </a14:m>
                <a:r>
                  <a:rPr lang="en-US" altLang="zh-CN" sz="2800" dirty="0">
                    <a:ea typeface="宋体" panose="02010600030101010101" pitchFamily="2" charset="-122"/>
                  </a:rPr>
                  <a:t> </a:t>
                </a:r>
                <a:r>
                  <a:rPr lang="zh-CN" altLang="en-US" sz="2800" dirty="0">
                    <a:ea typeface="宋体" panose="02010600030101010101" pitchFamily="2" charset="-122"/>
                  </a:rPr>
                  <a:t>到 </a:t>
                </a:r>
                <a14:m>
                  <m:oMath xmlns:m="http://schemas.openxmlformats.org/officeDocument/2006/math">
                    <m:r>
                      <a:rPr lang="en-US" altLang="zh-CN" sz="2800">
                        <a:latin typeface="Cambria Math" panose="02040503050406030204" pitchFamily="18" charset="0"/>
                        <a:ea typeface="宋体" panose="02010600030101010101" pitchFamily="2" charset="-122"/>
                      </a:rPr>
                      <m:t>𝑡</m:t>
                    </m:r>
                  </m:oMath>
                </a14:m>
                <a:r>
                  <a:rPr lang="en-US" altLang="zh-CN" sz="2800" dirty="0">
                    <a:ea typeface="宋体" panose="02010600030101010101" pitchFamily="2" charset="-122"/>
                  </a:rPr>
                  <a:t> </a:t>
                </a:r>
                <a:r>
                  <a:rPr lang="zh-CN" altLang="en-US" sz="2800" dirty="0">
                    <a:ea typeface="宋体" panose="02010600030101010101" pitchFamily="2" charset="-122"/>
                  </a:rPr>
                  <a:t>走的不是原图的最短路径，那么一定是为了拿晶石破解结界而找到更短的路径</a:t>
                </a:r>
                <a:endParaRPr lang="en-US" altLang="zh-CN" sz="2800" dirty="0">
                  <a:ea typeface="宋体" panose="02010600030101010101" pitchFamily="2" charset="-122"/>
                </a:endParaRPr>
              </a:p>
              <a:p>
                <a:r>
                  <a:rPr lang="zh-CN" altLang="en-US" sz="2800" dirty="0">
                    <a:ea typeface="宋体" panose="02010600030101010101" pitchFamily="2" charset="-122"/>
                  </a:rPr>
                  <a:t>首先我们可以用</a:t>
                </a:r>
                <a:r>
                  <a:rPr lang="en-US" altLang="zh-CN" sz="2800" dirty="0">
                    <a:ea typeface="宋体" panose="02010600030101010101" pitchFamily="2" charset="-122"/>
                  </a:rPr>
                  <a:t>Floyd </a:t>
                </a:r>
                <a14:m>
                  <m:oMath xmlns:m="http://schemas.openxmlformats.org/officeDocument/2006/math">
                    <m:r>
                      <a:rPr lang="en-US" altLang="zh-CN" sz="2800">
                        <a:latin typeface="Cambria Math" panose="02040503050406030204" pitchFamily="18" charset="0"/>
                        <a:ea typeface="宋体" panose="02010600030101010101" pitchFamily="2" charset="-122"/>
                      </a:rPr>
                      <m:t>𝑂</m:t>
                    </m:r>
                    <m:d>
                      <m:dPr>
                        <m:ctrlPr>
                          <a:rPr lang="en-US" altLang="zh-CN" sz="2800" i="1">
                            <a:latin typeface="Cambria Math" panose="02040503050406030204" pitchFamily="18" charset="0"/>
                            <a:ea typeface="宋体" panose="02010600030101010101" pitchFamily="2" charset="-122"/>
                          </a:rPr>
                        </m:ctrlPr>
                      </m:dPr>
                      <m:e>
                        <m:sSup>
                          <m:sSupPr>
                            <m:ctrlPr>
                              <a:rPr lang="en-US" altLang="zh-CN" sz="2800" i="1">
                                <a:latin typeface="Cambria Math" panose="02040503050406030204" pitchFamily="18" charset="0"/>
                                <a:ea typeface="宋体" panose="02010600030101010101" pitchFamily="2" charset="-122"/>
                              </a:rPr>
                            </m:ctrlPr>
                          </m:sSupPr>
                          <m:e>
                            <m:r>
                              <a:rPr lang="en-US" altLang="zh-CN" sz="2800">
                                <a:latin typeface="Cambria Math" panose="02040503050406030204" pitchFamily="18" charset="0"/>
                                <a:ea typeface="宋体" panose="02010600030101010101" pitchFamily="2" charset="-122"/>
                              </a:rPr>
                              <m:t>𝑛</m:t>
                            </m:r>
                          </m:e>
                          <m:sup>
                            <m:r>
                              <a:rPr lang="en-US" altLang="zh-CN" sz="2800">
                                <a:latin typeface="Cambria Math" panose="02040503050406030204" pitchFamily="18" charset="0"/>
                                <a:ea typeface="宋体" panose="02010600030101010101" pitchFamily="2" charset="-122"/>
                              </a:rPr>
                              <m:t>3</m:t>
                            </m:r>
                          </m:sup>
                        </m:sSup>
                      </m:e>
                    </m:d>
                  </m:oMath>
                </a14:m>
                <a:r>
                  <a:rPr lang="zh-CN" altLang="en-US" sz="2800" dirty="0">
                    <a:ea typeface="宋体" panose="02010600030101010101" pitchFamily="2" charset="-122"/>
                  </a:rPr>
                  <a:t> 求出不经过任何结界的任意两点间的最短路径</a:t>
                </a:r>
                <a:endParaRPr lang="en-US" altLang="zh-CN" sz="2800" dirty="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C1B00BA-CBE7-4B36-9D4F-61A6EDAF49D5}"/>
                  </a:ext>
                </a:extLst>
              </p:cNvPr>
              <p:cNvSpPr>
                <a:spLocks noGrp="1" noRot="1" noChangeAspect="1" noMove="1" noResize="1" noEditPoints="1" noAdjustHandles="1" noChangeArrowheads="1" noChangeShapeType="1" noTextEdit="1"/>
              </p:cNvSpPr>
              <p:nvPr>
                <p:ph idx="1"/>
              </p:nvPr>
            </p:nvSpPr>
            <p:spPr>
              <a:blipFill>
                <a:blip r:embed="rId2"/>
                <a:stretch>
                  <a:fillRect l="-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466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天体</Template>
  <TotalTime>3814</TotalTime>
  <Words>2242</Words>
  <Application>Microsoft Office PowerPoint</Application>
  <PresentationFormat>宽屏</PresentationFormat>
  <Paragraphs>196</Paragraphs>
  <Slides>47</Slides>
  <Notes>0</Notes>
  <HiddenSlides>7</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47</vt:i4>
      </vt:variant>
    </vt:vector>
  </HeadingPairs>
  <TitlesOfParts>
    <vt:vector size="54" baseType="lpstr">
      <vt:lpstr>Microsoft YaHei UI</vt:lpstr>
      <vt:lpstr>华文细黑</vt:lpstr>
      <vt:lpstr>Arial</vt:lpstr>
      <vt:lpstr>Calibri</vt:lpstr>
      <vt:lpstr>Calibri Light</vt:lpstr>
      <vt:lpstr>Cambria Math</vt:lpstr>
      <vt:lpstr>天体</vt:lpstr>
      <vt:lpstr>《宝藏》解题报告</vt:lpstr>
      <vt:lpstr>题目大意</vt:lpstr>
      <vt:lpstr>子任务 1</vt:lpstr>
      <vt:lpstr>子任务 2</vt:lpstr>
      <vt:lpstr>子任务 2</vt:lpstr>
      <vt:lpstr>子任务 3</vt:lpstr>
      <vt:lpstr>子任务 3</vt:lpstr>
      <vt:lpstr>子任务 4</vt:lpstr>
      <vt:lpstr>子任务 5,6&amp;7</vt:lpstr>
      <vt:lpstr>子任务 5,6&amp;7</vt:lpstr>
      <vt:lpstr>子任务 5,6&amp;7</vt:lpstr>
      <vt:lpstr>子任务 5,6&amp;7</vt:lpstr>
      <vt:lpstr>子任务 5,6&amp;7</vt:lpstr>
      <vt:lpstr>另：子任务 5</vt:lpstr>
      <vt:lpstr>子任务 8</vt:lpstr>
      <vt:lpstr>子任务 8</vt:lpstr>
      <vt:lpstr>子任务 8</vt:lpstr>
      <vt:lpstr>子任务 8</vt:lpstr>
      <vt:lpstr>注意</vt:lpstr>
      <vt:lpstr>《最大权独立集问题》解题报告</vt:lpstr>
      <vt:lpstr>题目大意</vt:lpstr>
      <vt:lpstr>子任务 1&amp;2</vt:lpstr>
      <vt:lpstr>子任务 5&amp;6</vt:lpstr>
      <vt:lpstr>子任务 3&amp;4</vt:lpstr>
      <vt:lpstr>子任务 3&amp;4</vt:lpstr>
      <vt:lpstr>子任务 7&amp;8</vt:lpstr>
      <vt:lpstr>子任务 7&amp;8</vt:lpstr>
      <vt:lpstr>子任务 9~12</vt:lpstr>
      <vt:lpstr>子任务 9-12</vt:lpstr>
      <vt:lpstr>子任务 9-12</vt:lpstr>
      <vt:lpstr>《E.Space不会用VIM》解题报告</vt:lpstr>
      <vt:lpstr>题目大意</vt:lpstr>
      <vt:lpstr>子任务 1</vt:lpstr>
      <vt:lpstr>子任务 2&amp;3</vt:lpstr>
      <vt:lpstr>子任务 4&amp;5</vt:lpstr>
      <vt:lpstr>子任务 4&amp;5</vt:lpstr>
      <vt:lpstr>子任务 4&amp;5</vt:lpstr>
      <vt:lpstr>《贪吃的史莱姆》解题报告</vt:lpstr>
      <vt:lpstr>题目大意</vt:lpstr>
      <vt:lpstr>子任务 1</vt:lpstr>
      <vt:lpstr>子任务 2 （by 陈鸿基）</vt:lpstr>
      <vt:lpstr>子任务 3</vt:lpstr>
      <vt:lpstr>子任务 4</vt:lpstr>
      <vt:lpstr>子任务 4</vt:lpstr>
      <vt:lpstr>子任务 4</vt:lpstr>
      <vt:lpstr>子任务 5</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解题报告</dc:title>
  <dc:creator>Eliminate Space</dc:creator>
  <cp:lastModifiedBy>LLer</cp:lastModifiedBy>
  <cp:revision>56</cp:revision>
  <dcterms:created xsi:type="dcterms:W3CDTF">2019-06-24T08:12:46Z</dcterms:created>
  <dcterms:modified xsi:type="dcterms:W3CDTF">2019-07-07T13:29:39Z</dcterms:modified>
</cp:coreProperties>
</file>