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7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6" r:id="rId14"/>
    <p:sldId id="266" r:id="rId15"/>
    <p:sldId id="267" r:id="rId16"/>
    <p:sldId id="268" r:id="rId17"/>
    <p:sldId id="269" r:id="rId18"/>
    <p:sldId id="270" r:id="rId19"/>
    <p:sldId id="273" r:id="rId20"/>
    <p:sldId id="299" r:id="rId21"/>
    <p:sldId id="277" r:id="rId22"/>
    <p:sldId id="278" r:id="rId23"/>
    <p:sldId id="280" r:id="rId24"/>
    <p:sldId id="285" r:id="rId25"/>
    <p:sldId id="281" r:id="rId26"/>
    <p:sldId id="282" r:id="rId27"/>
    <p:sldId id="283" r:id="rId28"/>
    <p:sldId id="284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01246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1CA28-7529-431E-A159-546C6D48FA4D}" type="slidenum">
              <a:rPr lang="zh-CN" altLang="en-US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014720" y="2702559"/>
            <a:ext cx="5542280" cy="1349137"/>
          </a:xfrm>
        </p:spPr>
        <p:txBody>
          <a:bodyPr anchor="b"/>
          <a:lstStyle>
            <a:lvl1pPr algn="l">
              <a:defRPr sz="4800">
                <a:solidFill>
                  <a:srgbClr val="D9A5B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14720" y="4082813"/>
            <a:ext cx="5542280" cy="753348"/>
          </a:xfr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2018.8.14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rgbClr val="5F5560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9A5B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rgbClr val="5F5560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0124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9843" y="3169920"/>
            <a:ext cx="8392160" cy="1473835"/>
          </a:xfrm>
        </p:spPr>
        <p:txBody>
          <a:bodyPr anchor="b"/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59843" y="4670743"/>
            <a:ext cx="8392160" cy="85629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19421-FDA9-4B27-AF99-ED10F86755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9A5B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rgbClr val="5F5560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rgbClr val="5F5560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BE3FA-D172-4D00-8445-81793C1AF9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5737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822027"/>
            <a:ext cx="5157787" cy="33676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5737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822027"/>
            <a:ext cx="5183188" cy="33676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3D32-9290-496E-8F1B-4A8C65A736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0" y="2763520"/>
            <a:ext cx="5349240" cy="996792"/>
          </a:xfrm>
        </p:spPr>
        <p:txBody>
          <a:bodyPr anchor="b"/>
          <a:lstStyle>
            <a:lvl1pPr algn="l">
              <a:defRPr>
                <a:solidFill>
                  <a:srgbClr val="D9A5B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4D083-0C0E-4A43-B593-D3E5E1CD9339}" type="slidenum">
              <a:rPr lang="zh-CN" altLang="en-US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096001" y="3810317"/>
            <a:ext cx="5349240" cy="822643"/>
          </a:xfrm>
        </p:spPr>
        <p:txBody>
          <a:bodyPr/>
          <a:lstStyle>
            <a:lvl1pPr marL="0" indent="0" algn="l">
              <a:buFontTx/>
              <a:buNone/>
              <a:defRPr sz="1800"/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01246" cy="6858000"/>
          </a:xfrm>
          <a:prstGeom prst="rect">
            <a:avLst/>
          </a:prstGeom>
        </p:spPr>
      </p:pic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7A27E-BA49-4311-BAED-872A9A00A8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4000">
                <a:solidFill>
                  <a:srgbClr val="D9A5B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rgbClr val="5F556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2018.8.14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良心模拟赛题解                 蒋炳衡(安徽师范大学附属中学)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9370" y="365125"/>
            <a:ext cx="132442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987971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01246" cy="6858000"/>
          </a:xfrm>
          <a:prstGeom prst="rect">
            <a:avLst/>
          </a:prstGeom>
        </p:spPr>
      </p:pic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0710A62-919F-457E-B9F7-5FD268D23A4E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42305" y="2533649"/>
            <a:ext cx="5542280" cy="1349137"/>
          </a:xfrm>
        </p:spPr>
        <p:txBody>
          <a:bodyPr/>
          <a:p>
            <a:r>
              <a:rPr lang="zh-CN" altLang="en-US" sz="6000">
                <a:latin typeface="手书体" panose="02010800040101010101" charset="-122"/>
                <a:ea typeface="手书体" panose="02010800040101010101" charset="-122"/>
              </a:rPr>
              <a:t>良心模拟赛题解</a:t>
            </a:r>
            <a:endParaRPr lang="zh-CN" altLang="en-US" sz="6000">
              <a:latin typeface="手书体" panose="02010800040101010101" charset="-122"/>
              <a:ea typeface="手书体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2000">
                <a:latin typeface="手书体" panose="02010800040101010101" charset="-122"/>
                <a:ea typeface="手书体" panose="02010800040101010101" charset="-122"/>
              </a:rPr>
              <a:t>			</a:t>
            </a:r>
            <a:r>
              <a:rPr lang="en-US" altLang="zh-CN" sz="2400">
                <a:latin typeface="Comic Sans MS" panose="030F0702030302020204" charset="0"/>
                <a:ea typeface="手书体" panose="02010800040101010101" charset="-122"/>
                <a:cs typeface="Comic Sans MS" panose="030F0702030302020204" charset="0"/>
              </a:rPr>
              <a:t>2018.8.14</a:t>
            </a:r>
            <a:endParaRPr lang="en-US" altLang="zh-CN" sz="2400">
              <a:latin typeface="Comic Sans MS" panose="030F0702030302020204" charset="0"/>
              <a:ea typeface="手书体" panose="02010800040101010101" charset="-122"/>
              <a:cs typeface="Comic Sans MS" panose="030F0702030302020204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731CA28-7529-431E-A159-546C6D48FA4D}" type="slidenum">
              <a:rPr lang="zh-CN" altLang="en-US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Cake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这是一道普及组级别的题目</a:t>
            </a:r>
            <a:endParaRPr lang="zh-CN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考察了最长单调子序列的求法</a:t>
            </a:r>
            <a:endParaRPr lang="zh-CN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只用到了二分法来解决问题</a:t>
            </a:r>
            <a:endParaRPr lang="zh-CN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是不是一道标准的送分题呢</a:t>
            </a:r>
            <a:endParaRPr lang="zh-CN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Bread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“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本来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K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是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10</a:t>
            </a:r>
            <a:r>
              <a:rPr lang="en-US" altLang="zh-CN" sz="2800" b="1" baseline="30000">
                <a:latin typeface="仿宋" panose="02010609060101010101" charset="-122"/>
                <a:ea typeface="仿宋" panose="02010609060101010101" charset="-122"/>
              </a:rPr>
              <a:t>5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的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”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Bread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一点想法：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	subtask1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：暴力枚举，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O(N^6)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	subtask2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：前缀和优化，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O(N^4)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	subtask3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：？？？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Bread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首先我们要知道方差的性质：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方差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=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平方的期望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-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期望的平方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期望很好计算，只需要知道每个特殊点在多少个矩形里出现过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那么平方的期望怎么算呢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Bread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对于一种选取方案</a:t>
            </a:r>
            <a:endParaRPr lang="zh-CN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包含的特殊点个数的平方就相当于</a:t>
            </a:r>
            <a:endParaRPr lang="zh-CN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包含了多少对特殊点</a:t>
            </a:r>
            <a:endParaRPr lang="zh-CN" sz="2800" b="1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Bread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对于一种选取方案</a:t>
            </a:r>
            <a:endParaRPr lang="zh-CN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包含的特殊点个数的平方就相当于</a:t>
            </a:r>
            <a:endParaRPr lang="zh-CN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包含了多少对</a:t>
            </a:r>
            <a:r>
              <a:rPr lang="zh-CN" sz="2800" b="1">
                <a:latin typeface="仿宋" panose="02010609060101010101" charset="-122"/>
                <a:ea typeface="仿宋" panose="02010609060101010101" charset="-122"/>
                <a:sym typeface="+mn-ea"/>
              </a:rPr>
              <a:t>特殊点</a:t>
            </a:r>
            <a:endParaRPr lang="zh-CN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我们只需要枚举一对</a:t>
            </a:r>
            <a:r>
              <a:rPr lang="zh-CN" sz="2800" b="1">
                <a:latin typeface="仿宋" panose="02010609060101010101" charset="-122"/>
                <a:ea typeface="仿宋" panose="02010609060101010101" charset="-122"/>
                <a:sym typeface="+mn-ea"/>
              </a:rPr>
              <a:t>特殊点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计算其被多少个矩形包含就行了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具体来说就是分别得出四个边界可以取几个值，再相乘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Bread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所以我们就愉快地做完了这道题啦</a:t>
            </a:r>
            <a:endParaRPr lang="zh-CN" sz="2800" b="1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Bread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所以我们就愉快地做完了这道题啦</a:t>
            </a:r>
            <a:endParaRPr lang="zh-CN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诶。。好像总方案数并不容易计算啊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Bread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这是一个经典问题，考虑枚举矩形下边界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由于受到上方特殊点的限制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合法的矩形必然包含于一个折现围成的区域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Bread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这是一个经典问题，考虑枚举矩形下边界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由于受到上方特殊点的限制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合法的矩形必然包含于一个折现围成的区域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可以用笛卡尔树来方便地计算贡献，构建时需要单调栈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但是坐标范围很大，注意离散化的处理：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	1.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空行的处理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	2.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上方没有特殊点的列的处理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Cake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“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这是一道看起来很原很原的题目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我也不知道它是不是原题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假装是自己原创的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”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Chocolate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“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数据该怎么造呢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怎么造呢。。。？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”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Chocolate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一点想法：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	subtask1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：哈希，排序，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O(NlogN)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	subtask2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：一对串计入答案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			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当且仅当除去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#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后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			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一个串是另一个串的后缀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			trie+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树形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DP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	subtask3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：。。。。。。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Chocolate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有了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subtask2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的提示，可以发现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一对串被计入答案的必要条件是：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 lvl="1"/>
            <a:r>
              <a:rPr lang="zh-CN" altLang="en-US" sz="2800" b="1">
                <a:solidFill>
                  <a:srgbClr val="5F5560"/>
                </a:solidFill>
                <a:latin typeface="仿宋" panose="02010609060101010101" charset="-122"/>
                <a:ea typeface="仿宋" panose="02010609060101010101" charset="-122"/>
              </a:rPr>
              <a:t>取出第一个#前面的部分，其中一个是另一个的前缀</a:t>
            </a:r>
            <a:endParaRPr lang="zh-CN" altLang="en-US" sz="2800" b="1">
              <a:solidFill>
                <a:srgbClr val="5F556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lvl="1"/>
            <a:r>
              <a:rPr lang="zh-CN" altLang="en-US" sz="2800" b="1">
                <a:solidFill>
                  <a:srgbClr val="5F556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取出最后一个#后面的部分，其中一个是另一个的后缀</a:t>
            </a:r>
            <a:endParaRPr lang="zh-CN" altLang="en-US" sz="2800" b="1">
              <a:solidFill>
                <a:srgbClr val="5F556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Chocolate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有了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subtask2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的提示，可以发现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一对串被计入答案的必要条件是：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 lvl="1"/>
            <a:r>
              <a:rPr lang="zh-CN" altLang="en-US" sz="2800" b="1">
                <a:solidFill>
                  <a:srgbClr val="5F5560"/>
                </a:solidFill>
                <a:latin typeface="仿宋" panose="02010609060101010101" charset="-122"/>
                <a:ea typeface="仿宋" panose="02010609060101010101" charset="-122"/>
              </a:rPr>
              <a:t>取出第一个#前面的部分，其中一个是另一个的前缀</a:t>
            </a:r>
            <a:endParaRPr lang="zh-CN" altLang="en-US" sz="2800" b="1">
              <a:solidFill>
                <a:srgbClr val="5F556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lvl="1"/>
            <a:r>
              <a:rPr lang="zh-CN" altLang="en-US" sz="2800" b="1">
                <a:solidFill>
                  <a:srgbClr val="5F556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取出最后一个#后面的部分，其中一个是另一个的后缀</a:t>
            </a:r>
            <a:endParaRPr lang="zh-CN" altLang="en-US" sz="2800" b="1">
              <a:solidFill>
                <a:srgbClr val="5F556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其实这也是充分条件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可以通过递归构造证明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Chocolate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那么类似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subtask2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可以在两棵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trie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树上进行类似的统计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只要使用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O(N^2)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的暴力，就可以通过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subtask3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Chocolate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考虑到这是一个离线的问题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可以在对第一棵树进行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</a:rPr>
              <a:t>dfs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的过程中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维护第一棵树上当前点到根的路径上的所有点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在第二棵树上的对应点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由于要支持对子树求和、对到根的一条链求和两种查询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只需要用两个树状数组配合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</a:rPr>
              <a:t>dfs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序来支持这些操作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时间复杂度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O(LlogL)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，其中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L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为字符串总长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Chocolate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这是一道基础数据结构题</a:t>
            </a:r>
            <a:endParaRPr lang="zh-CN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考察了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trie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和树状数组的应用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完全在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NOIP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的考察范围内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理直气壮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en-US" altLang="zh-CN" sz="8000">
                <a:solidFill>
                  <a:srgbClr val="5F5560"/>
                </a:solidFill>
                <a:uFillTx/>
                <a:latin typeface="Segoe Print" panose="02000600000000000000" charset="0"/>
                <a:ea typeface="+mj-ea"/>
                <a:cs typeface="Segoe Print" panose="02000600000000000000" charset="0"/>
              </a:rPr>
              <a:t>Thanks</a:t>
            </a:r>
            <a:r>
              <a:rPr lang="zh-CN" altLang="en-US" sz="8000">
                <a:solidFill>
                  <a:srgbClr val="5F5560"/>
                </a:solidFill>
                <a:uFillTx/>
                <a:latin typeface="Segoe Print" panose="02000600000000000000" charset="0"/>
                <a:ea typeface="+mj-ea"/>
                <a:cs typeface="Segoe Print" panose="02000600000000000000" charset="0"/>
              </a:rPr>
              <a:t>！</a:t>
            </a:r>
            <a:endParaRPr lang="zh-CN" altLang="en-US" sz="6600" b="1">
              <a:solidFill>
                <a:srgbClr val="5F5560"/>
              </a:solidFill>
              <a:uFillTx/>
              <a:latin typeface="Segoe Print" panose="02000600000000000000" charset="0"/>
              <a:ea typeface="+mj-ea"/>
              <a:cs typeface="Segoe Print" panose="02000600000000000000" charset="0"/>
            </a:endParaRPr>
          </a:p>
          <a:p>
            <a:pPr algn="ctr"/>
            <a:endParaRPr lang="zh-CN" altLang="en-US" sz="6600" b="1">
              <a:solidFill>
                <a:srgbClr val="5F5560"/>
              </a:solidFill>
              <a:uFillTx/>
              <a:latin typeface="Segoe Print" panose="02000600000000000000" charset="0"/>
              <a:ea typeface="+mj-ea"/>
              <a:cs typeface="Segoe Print" panose="02000600000000000000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Cake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一点想法：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	subtask1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：只要不是满的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O(N!*N)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就行了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	subtask2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：状压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DP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O(2</a:t>
            </a:r>
            <a:r>
              <a:rPr lang="en-US" altLang="zh-CN" sz="2800" b="1" baseline="30000">
                <a:latin typeface="仿宋" panose="02010609060101010101" charset="-122"/>
                <a:ea typeface="仿宋" panose="02010609060101010101" charset="-122"/>
              </a:rPr>
              <a:t>N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*N)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	subtask3&amp;4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：？？？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	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Cake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将所有的蛋糕按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Ai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排序，显然问题变为：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给定一个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1~N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的排列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(Bi)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，将其划分为尽可能少的上升子序列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Cake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将所有的蛋糕按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Ai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排序，显然问题变为：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给定一个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1~N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的排列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(Bi)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，将其划分为尽可能少的上升子序列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首先我们知道，答案的大小不会小于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Bi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的最长下降子序列的长度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因为这个子序列里的任意两个元素都不能出现在一组里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Cake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我们已经得到了答案的一个下界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记为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W)</a:t>
            </a:r>
            <a:endParaRPr lang="zh-CN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那么只要构造一个这样的合法解</a:t>
            </a:r>
            <a:endParaRPr lang="zh-CN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就能同时证明这是最优解</a:t>
            </a:r>
            <a:endParaRPr lang="zh-CN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Cake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考虑一个求最长下降子序列的二分算法</a:t>
            </a:r>
            <a:endParaRPr lang="zh-CN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这个算法实质上是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</a:rPr>
              <a:t>DP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sz="2800" b="1">
                <a:latin typeface="仿宋" panose="02010609060101010101" charset="-122"/>
                <a:ea typeface="仿宋" panose="02010609060101010101" charset="-122"/>
                <a:sym typeface="+mn-ea"/>
              </a:rPr>
              <a:t>每次通过二分找到唯一合法的转移</a:t>
            </a:r>
            <a:endParaRPr lang="zh-CN" sz="2800" b="1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Cake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考虑一个求最长下降子序列的二分算法</a:t>
            </a:r>
            <a:endParaRPr lang="zh-CN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sz="2800" b="1">
                <a:latin typeface="仿宋" panose="02010609060101010101" charset="-122"/>
                <a:ea typeface="仿宋" panose="02010609060101010101" charset="-122"/>
              </a:rPr>
              <a:t>这个算法实质上是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</a:rPr>
              <a:t>DP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sz="2800" b="1">
                <a:latin typeface="仿宋" panose="02010609060101010101" charset="-122"/>
                <a:ea typeface="仿宋" panose="02010609060101010101" charset="-122"/>
                <a:sym typeface="+mn-ea"/>
              </a:rPr>
              <a:t>每次通过二分找到唯一合法的转移</a:t>
            </a:r>
            <a:endParaRPr lang="zh-CN" sz="2800" b="1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我们可以发现以下的事实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: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这个过程恰有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W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个状态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每个数字恰好会更新一个状态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更新每个状态的数字是单调增的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D9A5B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Cake</a:t>
            </a:r>
            <a:endParaRPr lang="en-US" altLang="zh-CN">
              <a:solidFill>
                <a:srgbClr val="D9A5B2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那么，在求最长下降子序列长度的过程中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我们把状态数组的每个位置改为栈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每次更新就是将一个新元素压入栈中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最后输出每个栈里的元素就可以了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具体实现可以用</a:t>
            </a:r>
            <a:r>
              <a:rPr lang="zh-CN" altLang="en-US" sz="2800" b="1" strike="sngStrike">
                <a:solidFill>
                  <a:srgbClr val="5F5560"/>
                </a:solidFill>
                <a:uFillTx/>
                <a:latin typeface="仿宋" panose="02010609060101010101" charset="-122"/>
                <a:ea typeface="仿宋" panose="02010609060101010101" charset="-122"/>
              </a:rPr>
              <a:t>链表或者vector</a:t>
            </a:r>
            <a:r>
              <a:rPr lang="zh-CN" altLang="en-US" sz="2800" b="1">
                <a:solidFill>
                  <a:srgbClr val="5F5560"/>
                </a:solidFill>
                <a:latin typeface="仿宋" panose="02010609060101010101" charset="-122"/>
                <a:ea typeface="仿宋" panose="02010609060101010101" charset="-122"/>
              </a:rPr>
              <a:t>数组就好了</a:t>
            </a:r>
            <a:endParaRPr lang="zh-CN" altLang="en-US" sz="2800" strike="sngStrike">
              <a:solidFill>
                <a:srgbClr val="5F5560"/>
              </a:solidFill>
              <a:uFillTx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zh-CN" altLang="en-US"/>
              <a:t>2018.8.14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/>
              <a:t>良心模拟赛题解                 蒋炳衡(安徽师范大学附属中学)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60FFF22D-5A91-4041-8C29-B9CFF1D50D01}" type="slidenum">
              <a:rPr lang="zh-CN" altLang="en-US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88"/>
</p:tagLst>
</file>

<file path=ppt/tags/tag10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11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12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13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14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1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16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1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1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19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88"/>
</p:tagLst>
</file>

<file path=ppt/tags/tag20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21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22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23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24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2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26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2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2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29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3.xml><?xml version="1.0" encoding="utf-8"?>
<p:tagLst xmlns:p="http://schemas.openxmlformats.org/presentationml/2006/main">
  <p:tag name="KSO_WM_TEMPLATE_CATEGORY" val="basetag"/>
  <p:tag name="KSO_WM_TEMPLATE_INDEX" val="20163688"/>
  <p:tag name="KSO_WM_TAG_VERSION" val="1.0"/>
  <p:tag name="KSO_WM_TEMPLATE_THUMBS_INDEX" val="1、6、7、8、10、14、17、19、20、22、23、24、32、33、34、35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4.xml><?xml version="1.0" encoding="utf-8"?>
<p:tagLst xmlns:p="http://schemas.openxmlformats.org/presentationml/2006/main">
  <p:tag name="KSO_WM_TEMPLATE_CATEGORY" val="basetag"/>
  <p:tag name="KSO_WM_TEMPLATE_INDEX" val="20163688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8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3044</Words>
  <Application>WPS 演示</Application>
  <PresentationFormat>宽屏</PresentationFormat>
  <Paragraphs>366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Arial</vt:lpstr>
      <vt:lpstr>宋体</vt:lpstr>
      <vt:lpstr>Wingdings</vt:lpstr>
      <vt:lpstr>Calibri Light</vt:lpstr>
      <vt:lpstr>手书体</vt:lpstr>
      <vt:lpstr>Comic Sans MS</vt:lpstr>
      <vt:lpstr>微软雅黑 Light</vt:lpstr>
      <vt:lpstr>仿宋</vt:lpstr>
      <vt:lpstr>黑体</vt:lpstr>
      <vt:lpstr>微软雅黑</vt:lpstr>
      <vt:lpstr>Arial Unicode MS</vt:lpstr>
      <vt:lpstr>Calibri</vt:lpstr>
      <vt:lpstr>Segoe Print</vt:lpstr>
      <vt:lpstr>Office 主题</vt:lpstr>
      <vt:lpstr>Equation.KSEE3</vt:lpstr>
      <vt:lpstr>Equation.KSEE3</vt:lpstr>
      <vt:lpstr>Equation.KSEE3</vt:lpstr>
      <vt:lpstr>Equation.KSEE3</vt:lpstr>
      <vt:lpstr>良心模拟赛题解</vt:lpstr>
      <vt:lpstr>Cake</vt:lpstr>
      <vt:lpstr>Cake</vt:lpstr>
      <vt:lpstr>Cake</vt:lpstr>
      <vt:lpstr>Cake</vt:lpstr>
      <vt:lpstr>Cake</vt:lpstr>
      <vt:lpstr>Cake</vt:lpstr>
      <vt:lpstr>Cake</vt:lpstr>
      <vt:lpstr>Cake</vt:lpstr>
      <vt:lpstr>Cake</vt:lpstr>
      <vt:lpstr>Bread</vt:lpstr>
      <vt:lpstr>Bread</vt:lpstr>
      <vt:lpstr>Bread</vt:lpstr>
      <vt:lpstr>Bread</vt:lpstr>
      <vt:lpstr>Bread</vt:lpstr>
      <vt:lpstr>Bread</vt:lpstr>
      <vt:lpstr>Bread</vt:lpstr>
      <vt:lpstr>Bread</vt:lpstr>
      <vt:lpstr>Bread</vt:lpstr>
      <vt:lpstr>Chocolate</vt:lpstr>
      <vt:lpstr>Chocolate</vt:lpstr>
      <vt:lpstr>Chocolate</vt:lpstr>
      <vt:lpstr>Chocolate</vt:lpstr>
      <vt:lpstr>Chocolate</vt:lpstr>
      <vt:lpstr>Chocolate</vt:lpstr>
      <vt:lpstr>Chocolate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NOIRP</dc:creator>
  <cp:lastModifiedBy>Forgotten Zone</cp:lastModifiedBy>
  <cp:revision>118</cp:revision>
  <dcterms:created xsi:type="dcterms:W3CDTF">2018-05-19T08:33:00Z</dcterms:created>
  <dcterms:modified xsi:type="dcterms:W3CDTF">2018-08-12T15:49:37Z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