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71" r:id="rId4"/>
    <p:sldId id="290" r:id="rId6"/>
    <p:sldId id="297" r:id="rId7"/>
    <p:sldId id="279" r:id="rId8"/>
    <p:sldId id="291" r:id="rId9"/>
    <p:sldId id="280" r:id="rId10"/>
    <p:sldId id="292" r:id="rId11"/>
    <p:sldId id="286" r:id="rId12"/>
    <p:sldId id="293" r:id="rId13"/>
    <p:sldId id="287" r:id="rId14"/>
    <p:sldId id="294" r:id="rId15"/>
    <p:sldId id="288" r:id="rId16"/>
    <p:sldId id="295"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标题" id="{22FE7AD4-87AD-4748-AB49-EC21D594416A}">
          <p14:sldIdLst>
            <p14:sldId id="290"/>
            <p14:sldId id="280"/>
            <p14:sldId id="292"/>
            <p14:sldId id="288"/>
            <p14:sldId id="294"/>
            <p14:sldId id="286"/>
            <p14:sldId id="291"/>
            <p14:sldId id="279"/>
            <p14:sldId id="295"/>
            <p14:sldId id="256"/>
            <p14:sldId id="271"/>
            <p14:sldId id="293"/>
            <p14:sldId id="297"/>
            <p14:sldId id="28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78" y="-64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true"/>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true"/>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true"/>
          </p:cNvSpPr>
          <p:nvPr>
            <p:ph type="dt" sz="half" idx="10"/>
          </p:nvPr>
        </p:nvSpPr>
        <p:spPr/>
        <p:txBody>
          <a:bodyPr/>
          <a:lstStyle/>
          <a:p>
            <a:fld id="{812092C7-CDAF-49B1-969A-EE8ED466E0D4}"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D2323A89-ACB5-4CC3-B511-2B25528B4C4C}"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lang="zh-CN" altLang="en-US"/>
              <a:t>单击此处编辑母版标题样式</a:t>
            </a:r>
            <a:endParaRPr lang="zh-CN" altLang="en-US"/>
          </a:p>
        </p:txBody>
      </p:sp>
      <p:sp>
        <p:nvSpPr>
          <p:cNvPr id="3" name="竖排文字占位符 2"/>
          <p:cNvSpPr>
            <a:spLocks noGrp="true"/>
          </p:cNvSpPr>
          <p:nvPr>
            <p:ph type="body" orient="vert" idx="1" hasCustomPrompt="true"/>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true"/>
          </p:cNvSpPr>
          <p:nvPr>
            <p:ph type="dt" sz="half" idx="10"/>
          </p:nvPr>
        </p:nvSpPr>
        <p:spPr/>
        <p:txBody>
          <a:bodyPr/>
          <a:lstStyle/>
          <a:p>
            <a:fld id="{812092C7-CDAF-49B1-969A-EE8ED466E0D4}"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D2323A89-ACB5-4CC3-B511-2B25528B4C4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true"/>
          </p:cNvSpPr>
          <p:nvPr>
            <p:ph type="body" orient="vert" idx="1" hasCustomPrompt="true"/>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true"/>
          </p:cNvSpPr>
          <p:nvPr>
            <p:ph type="dt" sz="half" idx="10"/>
          </p:nvPr>
        </p:nvSpPr>
        <p:spPr/>
        <p:txBody>
          <a:bodyPr/>
          <a:lstStyle/>
          <a:p>
            <a:fld id="{812092C7-CDAF-49B1-969A-EE8ED466E0D4}"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D2323A89-ACB5-4CC3-B511-2B25528B4C4C}"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lang="zh-CN" altLang="en-US"/>
              <a:t>单击此处编辑母版标题样式</a:t>
            </a:r>
            <a:endParaRPr lang="zh-CN" altLang="en-US"/>
          </a:p>
        </p:txBody>
      </p:sp>
      <p:sp>
        <p:nvSpPr>
          <p:cNvPr id="3" name="内容占位符 2"/>
          <p:cNvSpPr>
            <a:spLocks noGrp="true"/>
          </p:cNvSpPr>
          <p:nvPr>
            <p:ph idx="1" hasCustomPrompt="true"/>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true"/>
          </p:cNvSpPr>
          <p:nvPr>
            <p:ph type="dt" sz="half" idx="10"/>
          </p:nvPr>
        </p:nvSpPr>
        <p:spPr/>
        <p:txBody>
          <a:bodyPr/>
          <a:lstStyle/>
          <a:p>
            <a:fld id="{812092C7-CDAF-49B1-969A-EE8ED466E0D4}"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D2323A89-ACB5-4CC3-B511-2B25528B4C4C}"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true"/>
          </p:cNvSpPr>
          <p:nvPr>
            <p:ph type="body" idx="1" hasCustomPrompt="true"/>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true"/>
          </p:cNvSpPr>
          <p:nvPr>
            <p:ph type="dt" sz="half" idx="10"/>
          </p:nvPr>
        </p:nvSpPr>
        <p:spPr/>
        <p:txBody>
          <a:bodyPr/>
          <a:lstStyle/>
          <a:p>
            <a:fld id="{812092C7-CDAF-49B1-969A-EE8ED466E0D4}"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D2323A89-ACB5-4CC3-B511-2B25528B4C4C}"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lang="zh-CN" altLang="en-US"/>
              <a:t>单击此处编辑母版标题样式</a:t>
            </a:r>
            <a:endParaRPr lang="zh-CN" altLang="en-US"/>
          </a:p>
        </p:txBody>
      </p:sp>
      <p:sp>
        <p:nvSpPr>
          <p:cNvPr id="3" name="内容占位符 2"/>
          <p:cNvSpPr>
            <a:spLocks noGrp="true"/>
          </p:cNvSpPr>
          <p:nvPr>
            <p:ph sz="half" idx="1" hasCustomPrompt="true"/>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true"/>
          </p:cNvSpPr>
          <p:nvPr>
            <p:ph sz="half" idx="2" hasCustomPrompt="true"/>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true"/>
          </p:cNvSpPr>
          <p:nvPr>
            <p:ph type="dt" sz="half" idx="10"/>
          </p:nvPr>
        </p:nvSpPr>
        <p:spPr/>
        <p:txBody>
          <a:bodyPr/>
          <a:lstStyle/>
          <a:p>
            <a:fld id="{812092C7-CDAF-49B1-969A-EE8ED466E0D4}"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D2323A89-ACB5-4CC3-B511-2B25528B4C4C}"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true"/>
          </p:cNvSpPr>
          <p:nvPr>
            <p:ph type="body" idx="1" hasCustomPrompt="true"/>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true"/>
          </p:cNvSpPr>
          <p:nvPr>
            <p:ph sz="half" idx="2" hasCustomPrompt="true"/>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true"/>
          </p:cNvSpPr>
          <p:nvPr>
            <p:ph type="body" sz="quarter" idx="3" hasCustomPrompt="true"/>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true"/>
          </p:cNvSpPr>
          <p:nvPr>
            <p:ph sz="quarter" idx="4" hasCustomPrompt="true"/>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true"/>
          </p:cNvSpPr>
          <p:nvPr>
            <p:ph type="dt" sz="half" idx="10"/>
          </p:nvPr>
        </p:nvSpPr>
        <p:spPr/>
        <p:txBody>
          <a:bodyPr/>
          <a:lstStyle/>
          <a:p>
            <a:fld id="{812092C7-CDAF-49B1-969A-EE8ED466E0D4}"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D2323A89-ACB5-4CC3-B511-2B25528B4C4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lang="zh-CN" altLang="en-US"/>
              <a:t>单击此处编辑母版标题样式</a:t>
            </a:r>
            <a:endParaRPr lang="zh-CN" altLang="en-US"/>
          </a:p>
        </p:txBody>
      </p:sp>
      <p:sp>
        <p:nvSpPr>
          <p:cNvPr id="3" name="日期占位符 2"/>
          <p:cNvSpPr>
            <a:spLocks noGrp="true"/>
          </p:cNvSpPr>
          <p:nvPr>
            <p:ph type="dt" sz="half" idx="10"/>
          </p:nvPr>
        </p:nvSpPr>
        <p:spPr/>
        <p:txBody>
          <a:bodyPr/>
          <a:lstStyle/>
          <a:p>
            <a:fld id="{812092C7-CDAF-49B1-969A-EE8ED466E0D4}"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D2323A89-ACB5-4CC3-B511-2B25528B4C4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812092C7-CDAF-49B1-969A-EE8ED466E0D4}"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D2323A89-ACB5-4CC3-B511-2B25528B4C4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true"/>
          </p:cNvSpPr>
          <p:nvPr>
            <p:ph idx="1" hasCustomPrompt="true"/>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true"/>
          </p:cNvSpPr>
          <p:nvPr>
            <p:ph type="body" sz="half" idx="2" hasCustomPrompt="true"/>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true"/>
          </p:cNvSpPr>
          <p:nvPr>
            <p:ph type="dt" sz="half" idx="10"/>
          </p:nvPr>
        </p:nvSpPr>
        <p:spPr/>
        <p:txBody>
          <a:bodyPr/>
          <a:lstStyle/>
          <a:p>
            <a:fld id="{812092C7-CDAF-49B1-969A-EE8ED466E0D4}"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D2323A89-ACB5-4CC3-B511-2B25528B4C4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true"/>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true"/>
          </p:cNvSpPr>
          <p:nvPr>
            <p:ph type="body" sz="half" idx="2" hasCustomPrompt="true"/>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true"/>
          </p:cNvSpPr>
          <p:nvPr>
            <p:ph type="dt" sz="half" idx="10"/>
          </p:nvPr>
        </p:nvSpPr>
        <p:spPr/>
        <p:txBody>
          <a:bodyPr/>
          <a:lstStyle/>
          <a:p>
            <a:fld id="{812092C7-CDAF-49B1-969A-EE8ED466E0D4}"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D2323A89-ACB5-4CC3-B511-2B25528B4C4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2092C7-CDAF-49B1-969A-EE8ED466E0D4}"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323A89-ACB5-4CC3-B511-2B25528B4C4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ctrTitle"/>
          </p:nvPr>
        </p:nvSpPr>
        <p:spPr/>
        <p:txBody>
          <a:bodyPr/>
          <a:lstStyle/>
          <a:p>
            <a:r>
              <a:rPr lang="zh-CN" altLang="en-US" dirty="0">
                <a:ea typeface="宋体" charset="0"/>
              </a:rPr>
              <a:t>杂题选讲</a:t>
            </a:r>
            <a:endParaRPr lang="zh-CN" altLang="en-US" dirty="0">
              <a:ea typeface="宋体"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p:txBody>
          <a:bodyPr/>
          <a:p>
            <a:r>
              <a:rPr lang="zh-CN" altLang="en-US"/>
              <a:t>题解</a:t>
            </a:r>
            <a:endParaRPr lang="zh-CN" altLang="en-US"/>
          </a:p>
        </p:txBody>
      </p:sp>
      <mc:AlternateContent xmlns:mc="http://schemas.openxmlformats.org/markup-compatibility/2006">
        <mc:Choice xmlns:a14="http://schemas.microsoft.com/office/drawing/2010/main" Requires="a14">
          <p:sp>
            <p:nvSpPr>
              <p:cNvPr id="3" name="内容占位符 2"/>
              <p:cNvSpPr>
                <a:spLocks noGrp="true"/>
              </p:cNvSpPr>
              <p:nvPr>
                <p:ph idx="1"/>
              </p:nvPr>
            </p:nvSpPr>
            <p:spPr/>
            <p:txBody>
              <a:bodyPr>
                <a:normAutofit fontScale="90000"/>
              </a:bodyPr>
              <a:p>
                <a:r>
                  <a:rPr lang="zh-CN" altLang="en-US" sz="2300"/>
                  <a:t>考虑</a:t>
                </a:r>
                <a:r>
                  <a:rPr lang="" altLang="zh-CN" sz="2300"/>
                  <a:t> dp, dpi </a:t>
                </a:r>
                <a:r>
                  <a:rPr lang="zh-CN" altLang="" sz="2300">
                    <a:ea typeface="宋体" charset="0"/>
                  </a:rPr>
                  <a:t>表示以</a:t>
                </a:r>
                <a:r>
                  <a:rPr lang="" altLang="zh-CN" sz="2300">
                    <a:ea typeface="宋体" charset="0"/>
                  </a:rPr>
                  <a:t> i </a:t>
                </a:r>
                <a:r>
                  <a:rPr lang="zh-CN" altLang="" sz="2300">
                    <a:ea typeface="宋体" charset="0"/>
                  </a:rPr>
                  <a:t>为结尾，前面分为若干段时候的最大值。</a:t>
                </a:r>
                <a:endParaRPr lang="zh-CN" altLang="" sz="2300">
                  <a:ea typeface="宋体" charset="0"/>
                </a:endParaRPr>
              </a:p>
              <a:p>
                <a:r>
                  <a:rPr lang="zh-CN" altLang="" sz="2300">
                    <a:ea typeface="宋体" charset="0"/>
                  </a:rPr>
                  <a:t>容易得到转移</a:t>
                </a:r>
                <a:r>
                  <a:rPr lang="en-US" altLang="zh-CN" sz="2300">
                    <a:ea typeface="宋体" charset="0"/>
                  </a:rPr>
                  <a:t> </a:t>
                </a:r>
                <a14:m>
                  <m:oMath xmlns:m="http://schemas.openxmlformats.org/officeDocument/2006/math">
                    <m:sSub>
                      <m:sSubPr>
                        <m:ctrlPr>
                          <a:rPr lang="en-US" altLang="zh-CN" sz="2300" i="1">
                            <a:latin typeface="DejaVu Math TeX Gyre" panose="02000503000000000000" charset="0"/>
                            <a:ea typeface="宋体" charset="0"/>
                            <a:cs typeface="DejaVu Math TeX Gyre" panose="02000503000000000000" charset="0"/>
                          </a:rPr>
                        </m:ctrlPr>
                      </m:sSubPr>
                      <m:e>
                        <m:r>
                          <a:rPr lang="en-US" altLang="zh-CN" sz="2300" i="1">
                            <a:latin typeface="DejaVu Math TeX Gyre" panose="02000503000000000000" charset="0"/>
                            <a:ea typeface="宋体" charset="0"/>
                            <a:cs typeface="DejaVu Math TeX Gyre" panose="02000503000000000000" charset="0"/>
                          </a:rPr>
                          <m:t>𝑑𝑝</m:t>
                        </m:r>
                      </m:e>
                      <m:sub>
                        <m:r>
                          <a:rPr lang="en-US" altLang="zh-CN" sz="2300" i="1">
                            <a:latin typeface="DejaVu Math TeX Gyre" panose="02000503000000000000" charset="0"/>
                            <a:ea typeface="宋体" charset="0"/>
                            <a:cs typeface="DejaVu Math TeX Gyre" panose="02000503000000000000" charset="0"/>
                          </a:rPr>
                          <m:t>𝑖</m:t>
                        </m:r>
                      </m:sub>
                    </m:sSub>
                    <m:r>
                      <a:rPr lang="en-US" altLang="zh-CN" sz="2300" i="1">
                        <a:latin typeface="DejaVu Math TeX Gyre" panose="02000503000000000000" charset="0"/>
                        <a:ea typeface="宋体" charset="0"/>
                        <a:cs typeface="DejaVu Math TeX Gyre" panose="02000503000000000000" charset="0"/>
                      </a:rPr>
                      <m:t>=</m:t>
                    </m:r>
                    <m:sSubSup>
                      <m:sSubSupPr>
                        <m:ctrlPr>
                          <a:rPr lang="en-US" altLang="zh-CN" sz="2300" i="1">
                            <a:latin typeface="DejaVu Math TeX Gyre" panose="02000503000000000000" charset="0"/>
                            <a:ea typeface="宋体" charset="0"/>
                            <a:cs typeface="DejaVu Math TeX Gyre" panose="02000503000000000000" charset="0"/>
                          </a:rPr>
                        </m:ctrlPr>
                      </m:sSubSupPr>
                      <m:e>
                        <m:r>
                          <a:rPr lang="en-US" altLang="zh-CN" sz="2300" i="1">
                            <a:latin typeface="DejaVu Math TeX Gyre" panose="02000503000000000000" charset="0"/>
                            <a:ea typeface="宋体" charset="0"/>
                            <a:cs typeface="DejaVu Math TeX Gyre" panose="02000503000000000000" charset="0"/>
                          </a:rPr>
                          <m:t>𝑀𝑎𝑥</m:t>
                        </m:r>
                      </m:e>
                      <m:sub>
                        <m:r>
                          <a:rPr lang="en-US" altLang="zh-CN" sz="2300" i="1">
                            <a:latin typeface="DejaVu Math TeX Gyre" panose="02000503000000000000" charset="0"/>
                            <a:ea typeface="宋体" charset="0"/>
                            <a:cs typeface="DejaVu Math TeX Gyre" panose="02000503000000000000" charset="0"/>
                          </a:rPr>
                          <m:t>𝑗</m:t>
                        </m:r>
                        <m:r>
                          <a:rPr lang="en-US" altLang="zh-CN" sz="2300" i="1">
                            <a:latin typeface="DejaVu Math TeX Gyre" panose="02000503000000000000" charset="0"/>
                            <a:ea typeface="宋体" charset="0"/>
                            <a:cs typeface="DejaVu Math TeX Gyre" panose="02000503000000000000" charset="0"/>
                          </a:rPr>
                          <m:t>=</m:t>
                        </m:r>
                        <m:r>
                          <a:rPr lang="en-US" altLang="zh-CN" sz="2300" i="1">
                            <a:latin typeface="DejaVu Math TeX Gyre" panose="02000503000000000000" charset="0"/>
                            <a:ea typeface="宋体" charset="0"/>
                            <a:cs typeface="DejaVu Math TeX Gyre" panose="02000503000000000000" charset="0"/>
                          </a:rPr>
                          <m:t>𝑖−𝑘</m:t>
                        </m:r>
                        <m:r>
                          <a:rPr lang="en-US" altLang="zh-CN" sz="2300" i="1">
                            <a:latin typeface="DejaVu Math TeX Gyre" panose="02000503000000000000" charset="0"/>
                            <a:ea typeface="宋体" charset="0"/>
                            <a:cs typeface="DejaVu Math TeX Gyre" panose="02000503000000000000" charset="0"/>
                          </a:rPr>
                          <m:t>+</m:t>
                        </m:r>
                        <m:r>
                          <a:rPr lang="en-US" altLang="zh-CN" sz="2300" i="1">
                            <a:latin typeface="DejaVu Math TeX Gyre" panose="02000503000000000000" charset="0"/>
                            <a:ea typeface="宋体" charset="0"/>
                            <a:cs typeface="DejaVu Math TeX Gyre" panose="02000503000000000000" charset="0"/>
                          </a:rPr>
                          <m:t>1</m:t>
                        </m:r>
                      </m:sub>
                      <m:sup>
                        <m:r>
                          <a:rPr lang="en-US" altLang="zh-CN" sz="2300" i="1">
                            <a:latin typeface="DejaVu Math TeX Gyre" panose="02000503000000000000" charset="0"/>
                            <a:ea typeface="宋体" charset="0"/>
                            <a:cs typeface="DejaVu Math TeX Gyre" panose="02000503000000000000" charset="0"/>
                          </a:rPr>
                          <m:t>𝑗</m:t>
                        </m:r>
                        <m:r>
                          <a:rPr lang="en-US" altLang="zh-CN" sz="2300" i="1">
                            <a:latin typeface="DejaVu Math TeX Gyre" panose="02000503000000000000" charset="0"/>
                            <a:ea typeface="宋体" charset="0"/>
                            <a:cs typeface="DejaVu Math TeX Gyre" panose="02000503000000000000" charset="0"/>
                          </a:rPr>
                          <m:t>=</m:t>
                        </m:r>
                        <m:r>
                          <a:rPr lang="en-US" altLang="zh-CN" sz="2300" i="1">
                            <a:latin typeface="DejaVu Math TeX Gyre" panose="02000503000000000000" charset="0"/>
                            <a:ea typeface="宋体" charset="0"/>
                            <a:cs typeface="DejaVu Math TeX Gyre" panose="02000503000000000000" charset="0"/>
                          </a:rPr>
                          <m:t>𝑖</m:t>
                        </m:r>
                      </m:sup>
                    </m:sSubSup>
                    <m:sSub>
                      <m:sSubPr>
                        <m:ctrlPr>
                          <a:rPr lang="en-US" altLang="zh-CN" sz="2300" i="1">
                            <a:latin typeface="DejaVu Math TeX Gyre" panose="02000503000000000000" charset="0"/>
                            <a:ea typeface="宋体" charset="0"/>
                            <a:cs typeface="DejaVu Math TeX Gyre" panose="02000503000000000000" charset="0"/>
                          </a:rPr>
                        </m:ctrlPr>
                      </m:sSubPr>
                      <m:e>
                        <m:r>
                          <a:rPr lang="en-US" altLang="zh-CN" sz="2300" i="1">
                            <a:latin typeface="DejaVu Math TeX Gyre" panose="02000503000000000000" charset="0"/>
                            <a:ea typeface="宋体" charset="0"/>
                            <a:cs typeface="DejaVu Math TeX Gyre" panose="02000503000000000000" charset="0"/>
                          </a:rPr>
                          <m:t>𝑑𝑝</m:t>
                        </m:r>
                      </m:e>
                      <m:sub>
                        <m:r>
                          <a:rPr lang="en-US" altLang="zh-CN" sz="2300" i="1">
                            <a:latin typeface="DejaVu Math TeX Gyre" panose="02000503000000000000" charset="0"/>
                            <a:ea typeface="宋体" charset="0"/>
                            <a:cs typeface="DejaVu Math TeX Gyre" panose="02000503000000000000" charset="0"/>
                          </a:rPr>
                          <m:t>𝑗−</m:t>
                        </m:r>
                        <m:r>
                          <a:rPr lang="en-US" altLang="zh-CN" sz="2300" i="1">
                            <a:latin typeface="DejaVu Math TeX Gyre" panose="02000503000000000000" charset="0"/>
                            <a:ea typeface="宋体" charset="0"/>
                            <a:cs typeface="DejaVu Math TeX Gyre" panose="02000503000000000000" charset="0"/>
                          </a:rPr>
                          <m:t>1</m:t>
                        </m:r>
                      </m:sub>
                    </m:sSub>
                    <m:r>
                      <a:rPr lang="en-US" altLang="zh-CN" sz="2300" i="1">
                        <a:latin typeface="DejaVu Math TeX Gyre" panose="02000503000000000000" charset="0"/>
                        <a:ea typeface="宋体" charset="0"/>
                        <a:cs typeface="DejaVu Math TeX Gyre" panose="02000503000000000000" charset="0"/>
                      </a:rPr>
                      <m:t>+(</m:t>
                    </m:r>
                    <m:sSub>
                      <m:sSubPr>
                        <m:ctrlPr>
                          <a:rPr lang="en-US" altLang="zh-CN" sz="2300" i="1">
                            <a:latin typeface="DejaVu Math TeX Gyre" panose="02000503000000000000" charset="0"/>
                            <a:ea typeface="宋体" charset="0"/>
                            <a:cs typeface="DejaVu Math TeX Gyre" panose="02000503000000000000" charset="0"/>
                          </a:rPr>
                        </m:ctrlPr>
                      </m:sSubPr>
                      <m:e>
                        <m:r>
                          <a:rPr lang="en-US" altLang="zh-CN" sz="2300" i="1">
                            <a:latin typeface="DejaVu Math TeX Gyre" panose="02000503000000000000" charset="0"/>
                            <a:ea typeface="宋体" charset="0"/>
                            <a:cs typeface="DejaVu Math TeX Gyre" panose="02000503000000000000" charset="0"/>
                          </a:rPr>
                          <m:t>𝑠</m:t>
                        </m:r>
                      </m:e>
                      <m:sub>
                        <m:r>
                          <a:rPr lang="en-US" altLang="zh-CN" sz="2300" i="1">
                            <a:latin typeface="DejaVu Math TeX Gyre" panose="02000503000000000000" charset="0"/>
                            <a:ea typeface="宋体" charset="0"/>
                            <a:cs typeface="DejaVu Math TeX Gyre" panose="02000503000000000000" charset="0"/>
                          </a:rPr>
                          <m:t>𝑖</m:t>
                        </m:r>
                      </m:sub>
                    </m:sSub>
                    <m:r>
                      <a:rPr lang="en-US" altLang="zh-CN" sz="2300" i="1">
                        <a:latin typeface="DejaVu Math TeX Gyre" panose="02000503000000000000" charset="0"/>
                        <a:ea typeface="宋体" charset="0"/>
                        <a:cs typeface="DejaVu Math TeX Gyre" panose="02000503000000000000" charset="0"/>
                      </a:rPr>
                      <m:t>−</m:t>
                    </m:r>
                    <m:sSub>
                      <m:sSubPr>
                        <m:ctrlPr>
                          <a:rPr lang="en-US" altLang="zh-CN" sz="2300" i="1">
                            <a:latin typeface="DejaVu Math TeX Gyre" panose="02000503000000000000" charset="0"/>
                            <a:ea typeface="宋体" charset="0"/>
                            <a:cs typeface="DejaVu Math TeX Gyre" panose="02000503000000000000" charset="0"/>
                          </a:rPr>
                        </m:ctrlPr>
                      </m:sSubPr>
                      <m:e>
                        <m:r>
                          <a:rPr lang="en-US" altLang="zh-CN" sz="2300" i="1">
                            <a:latin typeface="DejaVu Math TeX Gyre" panose="02000503000000000000" charset="0"/>
                            <a:ea typeface="宋体" charset="0"/>
                            <a:cs typeface="DejaVu Math TeX Gyre" panose="02000503000000000000" charset="0"/>
                          </a:rPr>
                          <m:t>𝑠</m:t>
                        </m:r>
                      </m:e>
                      <m:sub>
                        <m:r>
                          <a:rPr lang="en-US" altLang="zh-CN" sz="2300" i="1">
                            <a:latin typeface="DejaVu Math TeX Gyre" panose="02000503000000000000" charset="0"/>
                            <a:ea typeface="宋体" charset="0"/>
                            <a:cs typeface="DejaVu Math TeX Gyre" panose="02000503000000000000" charset="0"/>
                          </a:rPr>
                          <m:t>𝑗−</m:t>
                        </m:r>
                        <m:r>
                          <a:rPr lang="en-US" altLang="zh-CN" sz="2300" i="1">
                            <a:latin typeface="DejaVu Math TeX Gyre" panose="02000503000000000000" charset="0"/>
                            <a:ea typeface="宋体" charset="0"/>
                            <a:cs typeface="DejaVu Math TeX Gyre" panose="02000503000000000000" charset="0"/>
                          </a:rPr>
                          <m:t>1</m:t>
                        </m:r>
                      </m:sub>
                    </m:sSub>
                    <m:r>
                      <a:rPr lang="en-US" altLang="zh-CN" sz="2300" i="1">
                        <a:latin typeface="DejaVu Math TeX Gyre" panose="02000503000000000000" charset="0"/>
                        <a:ea typeface="宋体" charset="0"/>
                        <a:cs typeface="DejaVu Math TeX Gyre" panose="02000503000000000000" charset="0"/>
                      </a:rPr>
                      <m:t>)*</m:t>
                    </m:r>
                    <m:sSubSup>
                      <m:sSubSupPr>
                        <m:ctrlPr>
                          <a:rPr lang="en-US" altLang="zh-CN" sz="2300" i="1">
                            <a:latin typeface="DejaVu Math TeX Gyre" panose="02000503000000000000" charset="0"/>
                            <a:ea typeface="宋体" charset="0"/>
                            <a:cs typeface="DejaVu Math TeX Gyre" panose="02000503000000000000" charset="0"/>
                          </a:rPr>
                        </m:ctrlPr>
                      </m:sSubSupPr>
                      <m:e>
                        <m:r>
                          <a:rPr lang="en-US" altLang="zh-CN" sz="2300" i="1">
                            <a:latin typeface="DejaVu Math TeX Gyre" panose="02000503000000000000" charset="0"/>
                            <a:ea typeface="宋体" charset="0"/>
                            <a:cs typeface="DejaVu Math TeX Gyre" panose="02000503000000000000" charset="0"/>
                          </a:rPr>
                          <m:t>𝑀𝑒𝑥</m:t>
                        </m:r>
                      </m:e>
                      <m:sub>
                        <m:r>
                          <a:rPr lang="en-US" altLang="zh-CN" sz="2300" i="1">
                            <a:latin typeface="DejaVu Math TeX Gyre" panose="02000503000000000000" charset="0"/>
                            <a:ea typeface="宋体" charset="0"/>
                            <a:cs typeface="DejaVu Math TeX Gyre" panose="02000503000000000000" charset="0"/>
                          </a:rPr>
                          <m:t>𝑘</m:t>
                        </m:r>
                        <m:r>
                          <a:rPr lang="en-US" altLang="zh-CN" sz="2300" i="1">
                            <a:latin typeface="DejaVu Math TeX Gyre" panose="02000503000000000000" charset="0"/>
                            <a:ea typeface="宋体" charset="0"/>
                            <a:cs typeface="DejaVu Math TeX Gyre" panose="02000503000000000000" charset="0"/>
                          </a:rPr>
                          <m:t>=</m:t>
                        </m:r>
                        <m:r>
                          <a:rPr lang="en-US" altLang="zh-CN" sz="2300" i="1">
                            <a:latin typeface="DejaVu Math TeX Gyre" panose="02000503000000000000" charset="0"/>
                            <a:ea typeface="宋体" charset="0"/>
                            <a:cs typeface="DejaVu Math TeX Gyre" panose="02000503000000000000" charset="0"/>
                          </a:rPr>
                          <m:t>𝑗</m:t>
                        </m:r>
                      </m:sub>
                      <m:sup>
                        <m:r>
                          <a:rPr lang="en-US" altLang="zh-CN" sz="2300" i="1">
                            <a:latin typeface="DejaVu Math TeX Gyre" panose="02000503000000000000" charset="0"/>
                            <a:ea typeface="宋体" charset="0"/>
                            <a:cs typeface="DejaVu Math TeX Gyre" panose="02000503000000000000" charset="0"/>
                          </a:rPr>
                          <m:t>𝑖</m:t>
                        </m:r>
                      </m:sup>
                    </m:sSubSup>
                    <m:sSub>
                      <m:sSubPr>
                        <m:ctrlPr>
                          <a:rPr lang="en-US" altLang="zh-CN" sz="2300" i="1">
                            <a:latin typeface="DejaVu Math TeX Gyre" panose="02000503000000000000" charset="0"/>
                            <a:ea typeface="宋体" charset="0"/>
                            <a:cs typeface="DejaVu Math TeX Gyre" panose="02000503000000000000" charset="0"/>
                          </a:rPr>
                        </m:ctrlPr>
                      </m:sSubPr>
                      <m:e>
                        <m:r>
                          <a:rPr lang="en-US" altLang="zh-CN" sz="2300" i="1">
                            <a:latin typeface="DejaVu Math TeX Gyre" panose="02000503000000000000" charset="0"/>
                            <a:ea typeface="宋体" charset="0"/>
                            <a:cs typeface="DejaVu Math TeX Gyre" panose="02000503000000000000" charset="0"/>
                          </a:rPr>
                          <m:t>𝑎</m:t>
                        </m:r>
                      </m:e>
                      <m:sub>
                        <m:r>
                          <a:rPr lang="en-US" altLang="zh-CN" sz="2300" i="1">
                            <a:latin typeface="DejaVu Math TeX Gyre" panose="02000503000000000000" charset="0"/>
                            <a:ea typeface="宋体" charset="0"/>
                            <a:cs typeface="DejaVu Math TeX Gyre" panose="02000503000000000000" charset="0"/>
                          </a:rPr>
                          <m:t>𝑖</m:t>
                        </m:r>
                      </m:sub>
                    </m:sSub>
                  </m:oMath>
                </a14:m>
                <a:endParaRPr lang="en-US" altLang="" sz="2300" i="1">
                  <a:latin typeface="DejaVu Math TeX Gyre" panose="02000503000000000000" charset="0"/>
                  <a:ea typeface="宋体" charset="0"/>
                  <a:cs typeface="DejaVu Math TeX Gyre" panose="02000503000000000000" charset="0"/>
                </a:endParaRPr>
              </a:p>
              <a:p>
                <a:r>
                  <a:rPr lang="zh-CN" altLang="" sz="2300">
                    <a:ea typeface="宋体" charset="0"/>
                  </a:rPr>
                  <a:t>我们考虑维护后缀</a:t>
                </a:r>
                <a:r>
                  <a:rPr lang="" altLang="zh-CN" sz="2300">
                    <a:ea typeface="宋体" charset="0"/>
                  </a:rPr>
                  <a:t> Mex </a:t>
                </a:r>
                <a:r>
                  <a:rPr lang="zh-CN" altLang="" sz="2300">
                    <a:ea typeface="宋体" charset="0"/>
                  </a:rPr>
                  <a:t>连续段。</a:t>
                </a:r>
                <a:endParaRPr lang="zh-CN" altLang="" sz="2300">
                  <a:ea typeface="宋体" charset="0"/>
                </a:endParaRPr>
              </a:p>
              <a:p>
                <a:r>
                  <a:rPr lang="zh-CN" altLang="" sz="2300">
                    <a:ea typeface="宋体" charset="0"/>
                  </a:rPr>
                  <a:t>我们考虑在最后插入一个元素，容易发现后缀</a:t>
                </a:r>
                <a:r>
                  <a:rPr lang="" altLang="zh-CN" sz="2300">
                    <a:ea typeface="宋体" charset="0"/>
                  </a:rPr>
                  <a:t> Mex </a:t>
                </a:r>
                <a:r>
                  <a:rPr lang="zh-CN" altLang="" sz="2300">
                    <a:ea typeface="宋体" charset="0"/>
                  </a:rPr>
                  <a:t>中值为这个元素的段会发生改变，其他都不会改变，更改这一段的值就可以了。可以发现总更改次数是</a:t>
                </a:r>
                <a:r>
                  <a:rPr lang="" altLang="zh-CN" sz="2300">
                    <a:ea typeface="宋体" charset="0"/>
                  </a:rPr>
                  <a:t> O(n)</a:t>
                </a:r>
                <a:r>
                  <a:rPr lang="en-US" altLang="" sz="2300">
                    <a:ea typeface="宋体" charset="0"/>
                  </a:rPr>
                  <a:t> </a:t>
                </a:r>
                <a:r>
                  <a:rPr lang="zh-CN" altLang="en-US" sz="2300">
                    <a:ea typeface="宋体" charset="0"/>
                  </a:rPr>
                  <a:t>的。</a:t>
                </a:r>
                <a:endParaRPr lang="zh-CN" altLang="en-US" sz="2300">
                  <a:ea typeface="宋体" charset="0"/>
                </a:endParaRPr>
              </a:p>
              <a:p>
                <a:r>
                  <a:rPr lang="zh-CN" altLang="en-US" sz="2300">
                    <a:ea typeface="宋体" charset="0"/>
                  </a:rPr>
                  <a:t>现在我们知道了每一段的</a:t>
                </a:r>
                <a:r>
                  <a:rPr lang="" altLang="zh-CN" sz="2300">
                    <a:ea typeface="宋体" charset="0"/>
                  </a:rPr>
                  <a:t> Mex</a:t>
                </a:r>
                <a:r>
                  <a:rPr lang="zh-CN" altLang="" sz="2300">
                    <a:ea typeface="宋体" charset="0"/>
                  </a:rPr>
                  <a:t>，我们要支持区间更改</a:t>
                </a:r>
                <a:r>
                  <a:rPr lang="" altLang="zh-CN" sz="2300">
                    <a:ea typeface="宋体" charset="0"/>
                  </a:rPr>
                  <a:t> Mex </a:t>
                </a:r>
                <a:r>
                  <a:rPr lang="zh-CN" altLang="" sz="2300">
                    <a:ea typeface="宋体" charset="0"/>
                  </a:rPr>
                  <a:t>为更大的一个值，区间转移到这个位置的结果。</a:t>
                </a:r>
                <a:endParaRPr lang="zh-CN" altLang="" sz="2300">
                  <a:ea typeface="宋体" charset="0"/>
                </a:endParaRPr>
              </a:p>
              <a:p>
                <a:r>
                  <a:rPr lang="zh-CN" altLang="" sz="2300">
                    <a:ea typeface="宋体" charset="0"/>
                  </a:rPr>
                  <a:t>我们考虑一个</a:t>
                </a:r>
                <a:r>
                  <a:rPr lang="" altLang="zh-CN" sz="2300">
                    <a:ea typeface="宋体" charset="0"/>
                  </a:rPr>
                  <a:t> Mex </a:t>
                </a:r>
                <a:r>
                  <a:rPr lang="zh-CN" altLang="" sz="2300">
                    <a:ea typeface="宋体" charset="0"/>
                  </a:rPr>
                  <a:t>相同的连续段，我们明显是要找</a:t>
                </a:r>
                <a:r>
                  <a:rPr lang="" altLang="zh-CN" sz="2300">
                    <a:ea typeface="宋体" charset="0"/>
                  </a:rPr>
                  <a:t>  </a:t>
                </a:r>
                <a14:m>
                  <m:oMath xmlns:m="http://schemas.openxmlformats.org/officeDocument/2006/math">
                    <m:sSub>
                      <m:sSubPr>
                        <m:ctrlPr>
                          <a:rPr lang="en-US" altLang="" sz="2300" i="1">
                            <a:latin typeface="DejaVu Math TeX Gyre" panose="02000503000000000000" charset="0"/>
                            <a:ea typeface="宋体" charset="0"/>
                            <a:cs typeface="DejaVu Math TeX Gyre" panose="02000503000000000000" charset="0"/>
                          </a:rPr>
                        </m:ctrlPr>
                      </m:sSubPr>
                      <m:e>
                        <m:sSub>
                          <m:sSubPr>
                            <m:ctrlPr>
                              <a:rPr lang="en-US" altLang="" sz="2300" i="1">
                                <a:latin typeface="DejaVu Math TeX Gyre" panose="02000503000000000000" charset="0"/>
                                <a:ea typeface="宋体" charset="0"/>
                                <a:cs typeface="DejaVu Math TeX Gyre" panose="02000503000000000000" charset="0"/>
                              </a:rPr>
                            </m:ctrlPr>
                          </m:sSubPr>
                          <m:e>
                            <m:r>
                              <a:rPr lang="en-US" altLang="" sz="2300" i="1">
                                <a:latin typeface="DejaVu Math TeX Gyre" panose="02000503000000000000" charset="0"/>
                                <a:ea typeface="宋体" charset="0"/>
                                <a:cs typeface="DejaVu Math TeX Gyre" panose="02000503000000000000" charset="0"/>
                              </a:rPr>
                              <m:t>𝑑𝑝</m:t>
                            </m:r>
                          </m:e>
                          <m:sub>
                            <m:r>
                              <a:rPr lang="en-US" altLang="" sz="2300" i="1">
                                <a:latin typeface="DejaVu Math TeX Gyre" panose="02000503000000000000" charset="0"/>
                                <a:ea typeface="宋体" charset="0"/>
                                <a:cs typeface="DejaVu Math TeX Gyre" panose="02000503000000000000" charset="0"/>
                              </a:rPr>
                              <m:t>𝑗−</m:t>
                            </m:r>
                            <m:r>
                              <a:rPr lang="en-US" altLang="" sz="2300" i="1">
                                <a:latin typeface="DejaVu Math TeX Gyre" panose="02000503000000000000" charset="0"/>
                                <a:ea typeface="宋体" charset="0"/>
                                <a:cs typeface="DejaVu Math TeX Gyre" panose="02000503000000000000" charset="0"/>
                              </a:rPr>
                              <m:t>1</m:t>
                            </m:r>
                          </m:sub>
                        </m:sSub>
                        <m:r>
                          <a:rPr lang="en-US" altLang="" sz="2300" i="1">
                            <a:latin typeface="DejaVu Math TeX Gyre" panose="02000503000000000000" charset="0"/>
                            <a:ea typeface="宋体" charset="0"/>
                            <a:cs typeface="DejaVu Math TeX Gyre" panose="02000503000000000000" charset="0"/>
                          </a:rPr>
                          <m:t>−𝑠</m:t>
                        </m:r>
                      </m:e>
                      <m:sub>
                        <m:r>
                          <a:rPr lang="en-US" altLang="" sz="2300" i="1">
                            <a:latin typeface="DejaVu Math TeX Gyre" panose="02000503000000000000" charset="0"/>
                            <a:ea typeface="宋体" charset="0"/>
                            <a:cs typeface="DejaVu Math TeX Gyre" panose="02000503000000000000" charset="0"/>
                          </a:rPr>
                          <m:t>𝑗−</m:t>
                        </m:r>
                        <m:r>
                          <a:rPr lang="en-US" altLang="" sz="2300" i="1">
                            <a:latin typeface="DejaVu Math TeX Gyre" panose="02000503000000000000" charset="0"/>
                            <a:ea typeface="宋体" charset="0"/>
                            <a:cs typeface="DejaVu Math TeX Gyre" panose="02000503000000000000" charset="0"/>
                          </a:rPr>
                          <m:t>1</m:t>
                        </m:r>
                      </m:sub>
                    </m:sSub>
                    <m:r>
                      <a:rPr lang="en-US" altLang="" sz="2300" i="1">
                        <a:latin typeface="DejaVu Math TeX Gyre" panose="02000503000000000000" charset="0"/>
                        <a:ea typeface="宋体" charset="0"/>
                        <a:cs typeface="DejaVu Math TeX Gyre" panose="02000503000000000000" charset="0"/>
                      </a:rPr>
                      <m:t>*</m:t>
                    </m:r>
                    <m:r>
                      <a:rPr lang="en-US" altLang="" sz="2300" i="1">
                        <a:latin typeface="DejaVu Math TeX Gyre" panose="02000503000000000000" charset="0"/>
                        <a:ea typeface="宋体" charset="0"/>
                        <a:cs typeface="DejaVu Math TeX Gyre" panose="02000503000000000000" charset="0"/>
                      </a:rPr>
                      <m:t>𝑚𝑒𝑥</m:t>
                    </m:r>
                  </m:oMath>
                </a14:m>
                <a:r>
                  <a:rPr lang="zh-CN" altLang="en-US" sz="2300">
                    <a:latin typeface="DejaVu Math TeX Gyre" panose="02000503000000000000" charset="0"/>
                    <a:ea typeface="宋体" charset="0"/>
                    <a:cs typeface="DejaVu Math TeX Gyre" panose="02000503000000000000" charset="0"/>
                  </a:rPr>
                  <a:t>最大的位置，这个可以用线段树套李超树（维护一次函数极值）实现，对于每个</a:t>
                </a:r>
                <a:r>
                  <a:rPr lang="" altLang="zh-CN" sz="2300">
                    <a:latin typeface="DejaVu Math TeX Gyre" panose="02000503000000000000" charset="0"/>
                    <a:ea typeface="宋体" charset="0"/>
                    <a:cs typeface="DejaVu Math TeX Gyre" panose="02000503000000000000" charset="0"/>
                  </a:rPr>
                  <a:t> mex </a:t>
                </a:r>
                <a:r>
                  <a:rPr lang="zh-CN" altLang="" sz="2300">
                    <a:latin typeface="DejaVu Math TeX Gyre" panose="02000503000000000000" charset="0"/>
                    <a:ea typeface="宋体" charset="0"/>
                    <a:cs typeface="DejaVu Math TeX Gyre" panose="02000503000000000000" charset="0"/>
                  </a:rPr>
                  <a:t>连续段，他的函数值是</a:t>
                </a:r>
                <a:r>
                  <a:rPr lang="" altLang="zh-CN" sz="2300">
                    <a:latin typeface="DejaVu Math TeX Gyre" panose="02000503000000000000" charset="0"/>
                    <a:ea typeface="宋体" charset="0"/>
                    <a:cs typeface="DejaVu Math TeX Gyre" panose="02000503000000000000" charset="0"/>
                  </a:rPr>
                  <a:t> </a:t>
                </a:r>
                <a14:m>
                  <m:oMath xmlns:m="http://schemas.openxmlformats.org/officeDocument/2006/math">
                    <m:r>
                      <a:rPr lang="en-US" altLang="" sz="2300" i="1">
                        <a:latin typeface="DejaVu Math TeX Gyre" panose="02000503000000000000" charset="0"/>
                        <a:ea typeface="宋体" charset="0"/>
                        <a:cs typeface="DejaVu Math TeX Gyre" panose="02000503000000000000" charset="0"/>
                      </a:rPr>
                      <m:t>𝑣</m:t>
                    </m:r>
                    <m:r>
                      <a:rPr lang="en-US" altLang="" sz="2300" i="1">
                        <a:latin typeface="DejaVu Math TeX Gyre" panose="02000503000000000000" charset="0"/>
                        <a:ea typeface="宋体" charset="0"/>
                        <a:cs typeface="DejaVu Math TeX Gyre" panose="02000503000000000000" charset="0"/>
                      </a:rPr>
                      <m:t> + </m:t>
                    </m:r>
                    <m:r>
                      <a:rPr lang="en-US" altLang="" sz="2300" i="1">
                        <a:latin typeface="DejaVu Math TeX Gyre" panose="02000503000000000000" charset="0"/>
                        <a:ea typeface="宋体" charset="0"/>
                        <a:cs typeface="DejaVu Math TeX Gyre" panose="02000503000000000000" charset="0"/>
                      </a:rPr>
                      <m:t>𝑚𝑒𝑥</m:t>
                    </m:r>
                    <m:r>
                      <a:rPr lang="en-US" altLang="" sz="2300" i="1">
                        <a:latin typeface="DejaVu Math TeX Gyre" panose="02000503000000000000" charset="0"/>
                        <a:ea typeface="宋体" charset="0"/>
                        <a:cs typeface="DejaVu Math TeX Gyre" panose="02000503000000000000" charset="0"/>
                      </a:rPr>
                      <m:t> * </m:t>
                    </m:r>
                    <m:sSub>
                      <m:sSubPr>
                        <m:ctrlPr>
                          <a:rPr lang="en-US" altLang="" sz="2300" i="1">
                            <a:latin typeface="DejaVu Math TeX Gyre" panose="02000503000000000000" charset="0"/>
                            <a:ea typeface="宋体" charset="0"/>
                            <a:cs typeface="DejaVu Math TeX Gyre" panose="02000503000000000000" charset="0"/>
                          </a:rPr>
                        </m:ctrlPr>
                      </m:sSubPr>
                      <m:e>
                        <m:r>
                          <a:rPr lang="en-US" altLang="" sz="2300" i="1">
                            <a:latin typeface="DejaVu Math TeX Gyre" panose="02000503000000000000" charset="0"/>
                            <a:ea typeface="宋体" charset="0"/>
                            <a:cs typeface="DejaVu Math TeX Gyre" panose="02000503000000000000" charset="0"/>
                          </a:rPr>
                          <m:t>𝑠</m:t>
                        </m:r>
                      </m:e>
                      <m:sub>
                        <m:r>
                          <a:rPr lang="en-US" altLang="" sz="2300" i="1">
                            <a:latin typeface="DejaVu Math TeX Gyre" panose="02000503000000000000" charset="0"/>
                            <a:ea typeface="宋体" charset="0"/>
                            <a:cs typeface="DejaVu Math TeX Gyre" panose="02000503000000000000" charset="0"/>
                          </a:rPr>
                          <m:t>𝑖</m:t>
                        </m:r>
                      </m:sub>
                    </m:sSub>
                  </m:oMath>
                </a14:m>
                <a:r>
                  <a:rPr lang="zh-CN" altLang="en-US" sz="2300">
                    <a:latin typeface="DejaVu Math TeX Gyre" panose="02000503000000000000" charset="0"/>
                    <a:ea typeface="宋体" charset="0"/>
                    <a:cs typeface="DejaVu Math TeX Gyre" panose="02000503000000000000" charset="0"/>
                  </a:rPr>
                  <a:t>，由于</a:t>
                </a:r>
                <a:r>
                  <a:rPr lang="" altLang="zh-CN" sz="2300">
                    <a:latin typeface="DejaVu Math TeX Gyre" panose="02000503000000000000" charset="0"/>
                    <a:ea typeface="宋体" charset="0"/>
                    <a:cs typeface="DejaVu Math TeX Gyre" panose="02000503000000000000" charset="0"/>
                  </a:rPr>
                  <a:t> si </a:t>
                </a:r>
                <a:r>
                  <a:rPr lang="zh-CN" altLang="" sz="2300">
                    <a:latin typeface="DejaVu Math TeX Gyre" panose="02000503000000000000" charset="0"/>
                    <a:ea typeface="宋体" charset="0"/>
                    <a:cs typeface="DejaVu Math TeX Gyre" panose="02000503000000000000" charset="0"/>
                  </a:rPr>
                  <a:t>单调增加，所以</a:t>
                </a:r>
                <a:r>
                  <a:rPr lang="zh-CN" altLang="" sz="2300">
                    <a:ea typeface="宋体" charset="0"/>
                  </a:rPr>
                  <a:t>容易使用分块或者</a:t>
                </a:r>
                <a:r>
                  <a:rPr lang="" altLang="zh-CN" sz="2300">
                    <a:ea typeface="宋体" charset="0"/>
                  </a:rPr>
                  <a:t> </a:t>
                </a:r>
                <a:r>
                  <a:rPr lang="zh-CN" altLang="" sz="2300">
                    <a:ea typeface="宋体" charset="0"/>
                  </a:rPr>
                  <a:t>Kinetic Tournament Tree</a:t>
                </a:r>
                <a:r>
                  <a:rPr lang="" altLang="zh-CN" sz="2300">
                    <a:ea typeface="宋体" charset="0"/>
                  </a:rPr>
                  <a:t> </a:t>
                </a:r>
                <a:r>
                  <a:rPr lang="zh-CN" altLang="" sz="2300">
                    <a:ea typeface="宋体" charset="0"/>
                  </a:rPr>
                  <a:t>解决。</a:t>
                </a:r>
                <a:endParaRPr lang="" altLang="zh-CN" sz="2300">
                  <a:ea typeface="宋体" charset="0"/>
                </a:endParaRPr>
              </a:p>
            </p:txBody>
          </p:sp>
        </mc:Choice>
        <mc:Fallback>
          <p:sp>
            <p:nvSpPr>
              <p:cNvPr id="3" name="内容占位符 2"/>
              <p:cNvSpPr>
                <a:spLocks noRot="true" noChangeAspect="true" noMove="true" noResize="true" noEditPoints="true" noAdjustHandles="true" noChangeArrowheads="true" noChangeShapeType="true" noTextEdit="true"/>
              </p:cNvSpPr>
              <p:nvPr>
                <p:ph idx="1"/>
              </p:nvPr>
            </p:nvSpPr>
            <p:spPr>
              <a:blipFill rotWithShape="true">
                <a:blip r:embed="rId1"/>
                <a:stretch>
                  <a:fillRect t="-1386" r="-1196" b="7"/>
                </a:stretch>
              </a:blipFill>
            </p:spPr>
            <p:txBody>
              <a:bodyPr/>
              <a:lstStyle/>
              <a:p>
                <a:r>
                  <a:rPr lang="zh-CN" altLang="en-US">
                    <a:noFill/>
                  </a:rPr>
                  <a:t> </a:t>
                </a: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p:txBody>
          <a:bodyPr/>
          <a:p>
            <a:r>
              <a:rPr lang="en-US" altLang="zh-CN"/>
              <a:t>CF gym 101821B LIS vs. LDS</a:t>
            </a:r>
            <a:endParaRPr lang="en-US" altLang="zh-CN"/>
          </a:p>
        </p:txBody>
      </p:sp>
      <mc:AlternateContent xmlns:mc="http://schemas.openxmlformats.org/markup-compatibility/2006">
        <mc:Choice xmlns:a14="http://schemas.microsoft.com/office/drawing/2010/main" Requires="a14">
          <p:sp>
            <p:nvSpPr>
              <p:cNvPr id="3" name="内容占位符 2"/>
              <p:cNvSpPr>
                <a:spLocks noGrp="true"/>
              </p:cNvSpPr>
              <p:nvPr>
                <p:ph idx="1"/>
              </p:nvPr>
            </p:nvSpPr>
            <p:spPr/>
            <p:txBody>
              <a:bodyPr/>
              <a:p>
                <a:r>
                  <a:rPr lang="zh-CN" altLang="en-US" sz="2300"/>
                  <a:t>给定长度为</a:t>
                </a:r>
                <a:r>
                  <a:rPr lang="en-US" altLang="zh-CN" sz="2300"/>
                  <a:t> n </a:t>
                </a:r>
                <a:r>
                  <a:rPr lang="zh-CN" altLang="en-US" sz="2300">
                    <a:ea typeface="宋体" charset="0"/>
                  </a:rPr>
                  <a:t>的排列，让你找出一个最长上升子序列和最长下降子序列，不能相交，给出一种构造方案或者表明无解。</a:t>
                </a:r>
                <a:endParaRPr lang="zh-CN" altLang="en-US" sz="2300">
                  <a:ea typeface="宋体" charset="0"/>
                </a:endParaRPr>
              </a:p>
              <a:p>
                <a14:m>
                  <m:oMath xmlns:m="http://schemas.openxmlformats.org/officeDocument/2006/math">
                    <m:r>
                      <a:rPr lang="en-US" altLang="zh-CN" sz="2300" b="0" i="1" smtClean="0">
                        <a:latin typeface="Cambria Math"/>
                      </a:rPr>
                      <m:t>𝑛</m:t>
                    </m:r>
                    <m:r>
                      <a:rPr lang="en-US" altLang="zh-CN" sz="2300" b="0" i="1" smtClean="0">
                        <a:latin typeface="Cambria Math"/>
                      </a:rPr>
                      <m:t>≤</m:t>
                    </m:r>
                    <m:r>
                      <a:rPr lang="en-US" altLang="zh-CN" sz="2300" b="0" i="1" smtClean="0">
                        <a:latin typeface="Cambria Math"/>
                      </a:rPr>
                      <m:t>5</m:t>
                    </m:r>
                    <m:r>
                      <a:rPr lang="en-US" altLang="zh-CN" sz="2300" b="0" i="1" smtClean="0">
                        <a:latin typeface="Cambria Math"/>
                      </a:rPr>
                      <m:t>×</m:t>
                    </m:r>
                    <m:sSup>
                      <m:sSupPr>
                        <m:ctrlPr>
                          <a:rPr lang="en-US" altLang="zh-CN" sz="2300" b="0" i="1" smtClean="0">
                            <a:latin typeface="Cambria Math"/>
                          </a:rPr>
                        </m:ctrlPr>
                      </m:sSupPr>
                      <m:e>
                        <m:r>
                          <a:rPr lang="en-US" altLang="zh-CN" sz="2300" b="0" i="1" smtClean="0">
                            <a:latin typeface="Cambria Math"/>
                          </a:rPr>
                          <m:t>10</m:t>
                        </m:r>
                      </m:e>
                      <m:sup>
                        <m:r>
                          <a:rPr lang="en-US" altLang="zh-CN" sz="2300" b="0" i="1" smtClean="0">
                            <a:latin typeface="Cambria Math"/>
                          </a:rPr>
                          <m:t>5</m:t>
                        </m:r>
                      </m:sup>
                    </m:sSup>
                  </m:oMath>
                </a14:m>
                <a:r>
                  <a:rPr lang="zh-CN" altLang="en-US" sz="2300" dirty="0" smtClean="0">
                    <a:sym typeface="+mn-ea"/>
                  </a:rPr>
                  <a:t>。</a:t>
                </a:r>
                <a:endParaRPr lang="en-US" altLang="zh-CN" sz="2300" dirty="0" smtClean="0"/>
              </a:p>
              <a:p>
                <a:endParaRPr lang="zh-CN" altLang="en-US" sz="2300">
                  <a:ea typeface="宋体" charset="0"/>
                </a:endParaRPr>
              </a:p>
            </p:txBody>
          </p:sp>
        </mc:Choice>
        <mc:Fallback>
          <p:sp>
            <p:nvSpPr>
              <p:cNvPr id="3" name="内容占位符 2"/>
              <p:cNvSpPr>
                <a:spLocks noRot="true" noChangeAspect="true" noMove="true" noResize="true" noEditPoints="true" noAdjustHandles="true" noChangeArrowheads="true" noChangeShapeType="true" noTextEdit="true"/>
              </p:cNvSpPr>
              <p:nvPr>
                <p:ph idx="1"/>
              </p:nvPr>
            </p:nvSpPr>
            <p:spPr>
              <a:blipFill rotWithShape="true">
                <a:blip r:embed="rId1"/>
                <a:stretch>
                  <a:fillRect t="-1620" b="7"/>
                </a:stretch>
              </a:blipFill>
            </p:spPr>
            <p:txBody>
              <a:bodyPr/>
              <a:lstStyle/>
              <a:p>
                <a:r>
                  <a:rPr lang="zh-CN" altLang="en-US">
                    <a:noFill/>
                  </a:rPr>
                  <a:t> </a:t>
                </a:r>
              </a:p>
            </p:txBody>
          </p:sp>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p:txBody>
          <a:bodyPr/>
          <a:p>
            <a:r>
              <a:rPr lang="zh-CN" altLang="en-US"/>
              <a:t>题解</a:t>
            </a:r>
            <a:endParaRPr lang="zh-CN" altLang="en-US"/>
          </a:p>
        </p:txBody>
      </p:sp>
      <p:sp>
        <p:nvSpPr>
          <p:cNvPr id="3" name="内容占位符 2"/>
          <p:cNvSpPr>
            <a:spLocks noGrp="true"/>
          </p:cNvSpPr>
          <p:nvPr>
            <p:ph idx="1"/>
          </p:nvPr>
        </p:nvSpPr>
        <p:spPr/>
        <p:txBody>
          <a:bodyPr/>
          <a:p>
            <a:r>
              <a:rPr lang="zh-CN" altLang="en-US" sz="2300"/>
              <a:t>如果相交，显然的是，他们的交长度为一。</a:t>
            </a:r>
            <a:endParaRPr lang="zh-CN" altLang="en-US" sz="2300"/>
          </a:p>
          <a:p>
            <a:r>
              <a:rPr lang="zh-CN" altLang="en-US" sz="2300">
                <a:sym typeface="+mn-ea"/>
              </a:rPr>
              <a:t>我们考虑计算出经过每个点的长度和</a:t>
            </a:r>
            <a:r>
              <a:rPr lang="" altLang="zh-CN" sz="2300">
                <a:sym typeface="+mn-ea"/>
              </a:rPr>
              <a:t> LIS </a:t>
            </a:r>
            <a:r>
              <a:rPr lang="zh-CN" altLang="" sz="2300">
                <a:ea typeface="宋体" charset="0"/>
                <a:sym typeface="+mn-ea"/>
              </a:rPr>
              <a:t>长度</a:t>
            </a:r>
            <a:r>
              <a:rPr lang="zh-CN" altLang="en-US" sz="2300">
                <a:sym typeface="+mn-ea"/>
              </a:rPr>
              <a:t>相同的上升序列个数，记为</a:t>
            </a:r>
            <a:r>
              <a:rPr lang="en-US" altLang="zh-CN" sz="2300">
                <a:sym typeface="+mn-ea"/>
              </a:rPr>
              <a:t> cnti</a:t>
            </a:r>
            <a:r>
              <a:rPr lang="zh-CN" altLang="en-US" sz="2300">
                <a:sym typeface="+mn-ea"/>
              </a:rPr>
              <a:t>。</a:t>
            </a:r>
            <a:endParaRPr lang="zh-CN" altLang="en-US" sz="2300"/>
          </a:p>
          <a:p>
            <a:r>
              <a:rPr lang="zh-CN" altLang="en-US" sz="2300">
                <a:sym typeface="+mn-ea"/>
              </a:rPr>
              <a:t>这时候，我们要验证每个下降子序列元素</a:t>
            </a:r>
            <a:r>
              <a:rPr lang="en-US" altLang="zh-CN" sz="2300">
                <a:sym typeface="+mn-ea"/>
              </a:rPr>
              <a:t> cnti </a:t>
            </a:r>
            <a:r>
              <a:rPr lang="zh-CN" altLang="en-US" sz="2300">
                <a:ea typeface="宋体" charset="0"/>
                <a:sym typeface="+mn-ea"/>
              </a:rPr>
              <a:t>的和是不是</a:t>
            </a:r>
            <a:r>
              <a:rPr lang="" altLang="zh-CN" sz="2300">
                <a:ea typeface="宋体" charset="0"/>
                <a:sym typeface="+mn-ea"/>
              </a:rPr>
              <a:t> LIS </a:t>
            </a:r>
            <a:r>
              <a:rPr lang="zh-CN" altLang="en-US" sz="2300">
                <a:ea typeface="宋体" charset="0"/>
                <a:sym typeface="+mn-ea"/>
              </a:rPr>
              <a:t>个数。</a:t>
            </a:r>
            <a:endParaRPr lang="zh-CN" altLang="en-US" sz="2300">
              <a:ea typeface="宋体" charset="0"/>
            </a:endParaRPr>
          </a:p>
          <a:p>
            <a:r>
              <a:rPr lang="zh-CN" altLang="" sz="2300">
                <a:ea typeface="宋体" charset="0"/>
              </a:rPr>
              <a:t>我们正常的</a:t>
            </a:r>
            <a:r>
              <a:rPr lang="" altLang="zh-CN" sz="2300">
                <a:ea typeface="宋体" charset="0"/>
              </a:rPr>
              <a:t> dp</a:t>
            </a:r>
            <a:r>
              <a:rPr lang="zh-CN" altLang="" sz="2300">
                <a:ea typeface="宋体" charset="0"/>
              </a:rPr>
              <a:t>，记录以</a:t>
            </a:r>
            <a:r>
              <a:rPr lang="" altLang="zh-CN" sz="2300">
                <a:ea typeface="宋体" charset="0"/>
              </a:rPr>
              <a:t> i </a:t>
            </a:r>
            <a:r>
              <a:rPr lang="zh-CN" altLang="" sz="2300">
                <a:ea typeface="宋体" charset="0"/>
              </a:rPr>
              <a:t>结尾的</a:t>
            </a:r>
            <a:r>
              <a:rPr lang="" altLang="zh-CN" sz="2300">
                <a:ea typeface="宋体" charset="0"/>
              </a:rPr>
              <a:t> LDS </a:t>
            </a:r>
            <a:r>
              <a:rPr lang="zh-CN" altLang="" sz="2300">
                <a:ea typeface="宋体" charset="0"/>
              </a:rPr>
              <a:t>长度以及</a:t>
            </a:r>
            <a:r>
              <a:rPr lang="" altLang="zh-CN" sz="2300">
                <a:ea typeface="宋体" charset="0"/>
              </a:rPr>
              <a:t> cnti </a:t>
            </a:r>
            <a:r>
              <a:rPr lang="zh-CN" altLang="" sz="2300">
                <a:ea typeface="宋体" charset="0"/>
              </a:rPr>
              <a:t>的和的种类。容易发现，我们只要保留两种，因为有两种最后必然有一种和</a:t>
            </a:r>
            <a:r>
              <a:rPr lang="" altLang="zh-CN" sz="2300">
                <a:ea typeface="宋体" charset="0"/>
              </a:rPr>
              <a:t> LIS </a:t>
            </a:r>
            <a:r>
              <a:rPr lang="zh-CN" altLang="" sz="2300">
                <a:ea typeface="宋体" charset="0"/>
              </a:rPr>
              <a:t>个数不一样。</a:t>
            </a:r>
            <a:endParaRPr lang="zh-CN" altLang="" sz="2300">
              <a:ea typeface="宋体"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p:txBody>
          <a:bodyPr/>
          <a:p>
            <a:r>
              <a:rPr lang="zh-CN" altLang="en-US"/>
              <a:t>来源不明的题</a:t>
            </a:r>
            <a:r>
              <a:rPr lang="en-US" altLang="zh-CN"/>
              <a:t> </a:t>
            </a:r>
            <a:endParaRPr lang="en-US" altLang="zh-CN"/>
          </a:p>
        </p:txBody>
      </p:sp>
      <mc:AlternateContent xmlns:mc="http://schemas.openxmlformats.org/markup-compatibility/2006">
        <mc:Choice xmlns:a14="http://schemas.microsoft.com/office/drawing/2010/main" Requires="a14">
          <p:sp>
            <p:nvSpPr>
              <p:cNvPr id="3" name="内容占位符 2"/>
              <p:cNvSpPr>
                <a:spLocks noGrp="true"/>
              </p:cNvSpPr>
              <p:nvPr>
                <p:ph idx="1"/>
              </p:nvPr>
            </p:nvSpPr>
            <p:spPr/>
            <p:txBody>
              <a:bodyPr/>
              <a:p>
                <a:r>
                  <a:rPr lang="zh-CN" altLang="en-US" sz="2300"/>
                  <a:t>给定一棵以</a:t>
                </a:r>
                <a:r>
                  <a:rPr lang="en-US" altLang="zh-CN" sz="2300"/>
                  <a:t> 1 </a:t>
                </a:r>
                <a:r>
                  <a:rPr lang="zh-CN" altLang="en-US" sz="2300">
                    <a:ea typeface="宋体" charset="0"/>
                  </a:rPr>
                  <a:t>为根的</a:t>
                </a:r>
                <a:r>
                  <a:rPr lang="zh-CN" altLang="en-US" sz="2300"/>
                  <a:t>树，以及一个固定的常数</a:t>
                </a:r>
                <a:r>
                  <a:rPr lang="en-US" altLang="zh-CN" sz="2300"/>
                  <a:t> k</a:t>
                </a:r>
                <a:r>
                  <a:rPr lang="zh-CN" altLang="en-US" sz="2300">
                    <a:ea typeface="宋体" charset="0"/>
                  </a:rPr>
                  <a:t>。</a:t>
                </a:r>
                <a:endParaRPr lang="zh-CN" altLang="en-US" sz="2300">
                  <a:ea typeface="宋体" charset="0"/>
                </a:endParaRPr>
              </a:p>
              <a:p>
                <a:r>
                  <a:rPr lang="zh-CN" altLang="en-US" sz="2300">
                    <a:ea typeface="宋体" charset="0"/>
                  </a:rPr>
                  <a:t>每个节点有一个颜色，支持链赋值，每次操作后输出子树不同颜色数</a:t>
                </a:r>
                <a14:m>
                  <m:oMath xmlns:m="http://schemas.openxmlformats.org/officeDocument/2006/math">
                    <m:r>
                      <a:rPr lang="en-US" altLang="zh-CN" sz="2300" i="1">
                        <a:latin typeface="DejaVu Math TeX Gyre" panose="02000503000000000000" charset="0"/>
                        <a:ea typeface="宋体" charset="0"/>
                        <a:cs typeface="DejaVu Math TeX Gyre" panose="02000503000000000000" charset="0"/>
                      </a:rPr>
                      <m:t>≥</m:t>
                    </m:r>
                    <m:r>
                      <a:rPr lang="en-US" altLang="zh-CN" sz="2300" i="1">
                        <a:latin typeface="DejaVu Math TeX Gyre" panose="02000503000000000000" charset="0"/>
                        <a:ea typeface="宋体" charset="0"/>
                        <a:cs typeface="DejaVu Math TeX Gyre" panose="02000503000000000000" charset="0"/>
                      </a:rPr>
                      <m:t>𝑘</m:t>
                    </m:r>
                  </m:oMath>
                </a14:m>
                <a:r>
                  <a:rPr lang="zh-CN" altLang="en-US" sz="2300">
                    <a:ea typeface="宋体" charset="0"/>
                  </a:rPr>
                  <a:t>的子树个数。</a:t>
                </a:r>
                <a:endParaRPr lang="zh-CN" altLang="en-US" sz="2300">
                  <a:ea typeface="宋体" charset="0"/>
                </a:endParaRPr>
              </a:p>
              <a:p>
                <a14:m>
                  <m:oMath xmlns:m="http://schemas.openxmlformats.org/officeDocument/2006/math">
                    <m:r>
                      <a:rPr lang="en-US" altLang="zh-CN" sz="2300" b="0" i="1" smtClean="0">
                        <a:latin typeface="Cambria Math"/>
                      </a:rPr>
                      <m:t>𝑛</m:t>
                    </m:r>
                    <m:r>
                      <a:rPr lang="en-US" altLang="zh-CN" sz="2300" b="0" i="1" smtClean="0">
                        <a:latin typeface="Cambria Math"/>
                      </a:rPr>
                      <m:t>,</m:t>
                    </m:r>
                    <m:r>
                      <a:rPr lang="en-US" altLang="zh-CN" sz="2300" b="0" i="1" smtClean="0">
                        <a:latin typeface="Cambria Math"/>
                      </a:rPr>
                      <m:t>𝑞</m:t>
                    </m:r>
                    <m:r>
                      <a:rPr lang="en-US" altLang="zh-CN" sz="2300" b="0" i="1" smtClean="0">
                        <a:latin typeface="Cambria Math"/>
                      </a:rPr>
                      <m:t>≤</m:t>
                    </m:r>
                    <m:sSup>
                      <m:sSupPr>
                        <m:ctrlPr>
                          <a:rPr lang="en-US" altLang="zh-CN" sz="2300" b="0" i="1" smtClean="0">
                            <a:latin typeface="Cambria Math"/>
                          </a:rPr>
                        </m:ctrlPr>
                      </m:sSupPr>
                      <m:e>
                        <m:r>
                          <a:rPr lang="en-US" altLang="zh-CN" sz="2300" b="0" i="1" smtClean="0">
                            <a:latin typeface="Cambria Math"/>
                          </a:rPr>
                          <m:t>10</m:t>
                        </m:r>
                      </m:e>
                      <m:sup>
                        <m:r>
                          <a:rPr lang="en-US" altLang="zh-CN" sz="2300" b="0" i="1" smtClean="0">
                            <a:latin typeface="Cambria Math"/>
                          </a:rPr>
                          <m:t>5</m:t>
                        </m:r>
                      </m:sup>
                    </m:sSup>
                  </m:oMath>
                </a14:m>
                <a:r>
                  <a:rPr lang="zh-CN" altLang="en-US" sz="2300" dirty="0" smtClean="0">
                    <a:sym typeface="+mn-ea"/>
                  </a:rPr>
                  <a:t>。</a:t>
                </a:r>
                <a:endParaRPr lang="en-US" altLang="zh-CN" sz="2300" dirty="0" smtClean="0"/>
              </a:p>
              <a:p>
                <a:endParaRPr lang="zh-CN" altLang="en-US" sz="2300">
                  <a:ea typeface="宋体" charset="0"/>
                </a:endParaRPr>
              </a:p>
            </p:txBody>
          </p:sp>
        </mc:Choice>
        <mc:Fallback>
          <p:sp>
            <p:nvSpPr>
              <p:cNvPr id="3" name="内容占位符 2"/>
              <p:cNvSpPr>
                <a:spLocks noRot="true" noChangeAspect="true" noMove="true" noResize="true" noEditPoints="true" noAdjustHandles="true" noChangeArrowheads="true" noChangeShapeType="true" noTextEdit="true"/>
              </p:cNvSpPr>
              <p:nvPr>
                <p:ph idx="1"/>
              </p:nvPr>
            </p:nvSpPr>
            <p:spPr>
              <a:blipFill rotWithShape="true">
                <a:blip r:embed="rId1"/>
                <a:stretch>
                  <a:fillRect t="-1620" b="7"/>
                </a:stretch>
              </a:blipFill>
            </p:spPr>
            <p:txBody>
              <a:bodyPr/>
              <a:lstStyle/>
              <a:p>
                <a:r>
                  <a:rPr lang="zh-CN" altLang="en-US">
                    <a:noFill/>
                  </a:rPr>
                  <a:t> </a:t>
                </a:r>
              </a:p>
            </p:txBody>
          </p:sp>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p:txBody>
          <a:bodyPr/>
          <a:p>
            <a:r>
              <a:rPr lang="zh-CN" altLang="en-US"/>
              <a:t>题解</a:t>
            </a:r>
            <a:endParaRPr lang="zh-CN" altLang="en-US"/>
          </a:p>
        </p:txBody>
      </p:sp>
      <p:sp>
        <p:nvSpPr>
          <p:cNvPr id="3" name="内容占位符 2"/>
          <p:cNvSpPr>
            <a:spLocks noGrp="true"/>
          </p:cNvSpPr>
          <p:nvPr>
            <p:ph idx="1"/>
          </p:nvPr>
        </p:nvSpPr>
        <p:spPr/>
        <p:txBody>
          <a:bodyPr/>
          <a:p>
            <a:r>
              <a:rPr lang="zh-CN" altLang="en-US" sz="2300"/>
              <a:t>容易发现，每条到根的链颜色数是单调的。</a:t>
            </a:r>
            <a:endParaRPr lang="zh-CN" altLang="en-US" sz="2300"/>
          </a:p>
          <a:p>
            <a:r>
              <a:rPr lang="zh-CN" altLang="en-US" sz="2300"/>
              <a:t>我们考虑单点改颜色，这样我们对每个颜色搞一个</a:t>
            </a:r>
            <a:r>
              <a:rPr lang="" altLang="zh-CN" sz="2300"/>
              <a:t> set</a:t>
            </a:r>
            <a:r>
              <a:rPr lang="zh-CN" altLang="" sz="2300">
                <a:ea typeface="宋体" charset="0"/>
              </a:rPr>
              <a:t>，就可以用链</a:t>
            </a:r>
            <a:r>
              <a:rPr lang="" altLang="zh-CN" sz="2300">
                <a:ea typeface="宋体" charset="0"/>
              </a:rPr>
              <a:t> </a:t>
            </a:r>
            <a:r>
              <a:rPr lang="zh-CN" altLang="" sz="2300">
                <a:ea typeface="宋体" charset="0"/>
              </a:rPr>
              <a:t>±</a:t>
            </a:r>
            <a:r>
              <a:rPr lang="" altLang="zh-CN" sz="2300">
                <a:ea typeface="宋体" charset="0"/>
              </a:rPr>
              <a:t>1 </a:t>
            </a:r>
            <a:r>
              <a:rPr lang="zh-CN" altLang="" sz="2300">
                <a:ea typeface="宋体" charset="0"/>
              </a:rPr>
              <a:t>来维护链色数了。我们使用</a:t>
            </a:r>
            <a:r>
              <a:rPr lang="" altLang="zh-CN" sz="2300">
                <a:ea typeface="宋体" charset="0"/>
              </a:rPr>
              <a:t> LCT </a:t>
            </a:r>
            <a:r>
              <a:rPr lang="zh-CN" altLang="" sz="2300">
                <a:ea typeface="宋体" charset="0"/>
              </a:rPr>
              <a:t>修改，然后可以通过在</a:t>
            </a:r>
            <a:r>
              <a:rPr lang="" altLang="zh-CN" sz="2300">
                <a:ea typeface="宋体" charset="0"/>
              </a:rPr>
              <a:t> LCT </a:t>
            </a:r>
            <a:r>
              <a:rPr lang="zh-CN" altLang="" sz="2300">
                <a:ea typeface="宋体" charset="0"/>
              </a:rPr>
              <a:t>上二分得到色数为</a:t>
            </a:r>
            <a:r>
              <a:rPr lang="" altLang="zh-CN" sz="2300">
                <a:ea typeface="宋体" charset="0"/>
              </a:rPr>
              <a:t> k </a:t>
            </a:r>
            <a:r>
              <a:rPr lang="zh-CN" altLang="" sz="2300">
                <a:ea typeface="宋体" charset="0"/>
              </a:rPr>
              <a:t>的临界点来更新答案（这里要</a:t>
            </a:r>
            <a:r>
              <a:rPr lang="zh-CN" altLang="en-US" sz="2300">
                <a:ea typeface="宋体" charset="0"/>
                <a:sym typeface="+mn-ea"/>
              </a:rPr>
              <a:t>注意±</a:t>
            </a:r>
            <a:r>
              <a:rPr lang="" altLang="zh-CN" sz="2300">
                <a:ea typeface="宋体" charset="0"/>
                <a:sym typeface="+mn-ea"/>
              </a:rPr>
              <a:t>1</a:t>
            </a:r>
            <a:r>
              <a:rPr lang="zh-CN" altLang="" sz="2300">
                <a:ea typeface="宋体" charset="0"/>
                <a:sym typeface="+mn-ea"/>
              </a:rPr>
              <a:t>的顺序，不要让到根链色数不单调）。</a:t>
            </a:r>
            <a:endParaRPr lang="zh-CN" altLang="" sz="2300">
              <a:ea typeface="宋体" charset="0"/>
              <a:sym typeface="+mn-ea"/>
            </a:endParaRPr>
          </a:p>
          <a:p>
            <a:r>
              <a:rPr lang="zh-CN" altLang="" sz="2300">
                <a:ea typeface="宋体" charset="0"/>
                <a:sym typeface="+mn-ea"/>
              </a:rPr>
              <a:t>如果是链赋值，我们发现在删除这条链上元素的颜色之后，我们没有必要每个节点染上新的颜色，我们只要在链的端点染一下新颜色。但是我们注意到这条链</a:t>
            </a:r>
            <a:r>
              <a:rPr lang="" altLang="zh-CN" sz="2300">
                <a:ea typeface="宋体" charset="0"/>
                <a:sym typeface="+mn-ea"/>
              </a:rPr>
              <a:t> lca </a:t>
            </a:r>
            <a:r>
              <a:rPr lang="zh-CN" altLang="" sz="2300">
                <a:ea typeface="宋体" charset="0"/>
                <a:sym typeface="+mn-ea"/>
              </a:rPr>
              <a:t>的父亲本来可能存在一种其他颜色（由于之前只在链的端点染色了，所以这个点可能并没有改颜色中），但是被我们删除了，所以我们重新插入一下这条链</a:t>
            </a:r>
            <a:r>
              <a:rPr lang="" altLang="zh-CN" sz="2300">
                <a:ea typeface="宋体" charset="0"/>
                <a:sym typeface="+mn-ea"/>
              </a:rPr>
              <a:t> lct </a:t>
            </a:r>
            <a:r>
              <a:rPr lang="zh-CN" altLang="" sz="2300">
                <a:ea typeface="宋体" charset="0"/>
                <a:sym typeface="+mn-ea"/>
              </a:rPr>
              <a:t>父亲的颜色就好了。</a:t>
            </a:r>
            <a:endParaRPr lang="zh-CN" altLang="" sz="2300">
              <a:ea typeface="宋体" charset="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lang="en-US" dirty="0" smtClean="0"/>
              <a:t>UOJ 93. 上帝之手</a:t>
            </a:r>
            <a:endParaRPr lang="en-US" dirty="0" smtClean="0"/>
          </a:p>
        </p:txBody>
      </p:sp>
      <mc:AlternateContent xmlns:mc="http://schemas.openxmlformats.org/markup-compatibility/2006">
        <mc:Choice xmlns:a14="http://schemas.microsoft.com/office/drawing/2010/main" Requires="a14">
          <p:sp>
            <p:nvSpPr>
              <p:cNvPr id="3" name="内容占位符 2"/>
              <p:cNvSpPr>
                <a:spLocks noGrp="true"/>
              </p:cNvSpPr>
              <p:nvPr>
                <p:ph idx="1"/>
              </p:nvPr>
            </p:nvSpPr>
            <p:spPr/>
            <p:txBody>
              <a:bodyPr/>
              <a:lstStyle/>
              <a:p>
                <a:r>
                  <a:rPr lang="zh-CN" altLang="en-US" sz="2300" dirty="0" smtClean="0"/>
                  <a:t>给定 </a:t>
                </a:r>
                <a14:m>
                  <m:oMath xmlns:m="http://schemas.openxmlformats.org/officeDocument/2006/math">
                    <m:r>
                      <a:rPr lang="en-US" altLang="zh-CN" sz="2300" b="0" i="1" smtClean="0">
                        <a:latin typeface="Cambria Math"/>
                      </a:rPr>
                      <m:t>𝑛</m:t>
                    </m:r>
                  </m:oMath>
                </a14:m>
                <a:r>
                  <a:rPr lang="zh-CN" altLang="en-US" sz="2300" dirty="0" smtClean="0"/>
                  <a:t> 个函数 </a:t>
                </a:r>
                <a14:m>
                  <m:oMath xmlns:m="http://schemas.openxmlformats.org/officeDocument/2006/math">
                    <m:sSub>
                      <m:sSubPr>
                        <m:ctrlPr>
                          <a:rPr lang="en-US" altLang="zh-CN" sz="2300" b="0" i="1" smtClean="0">
                            <a:latin typeface="Cambria Math"/>
                          </a:rPr>
                        </m:ctrlPr>
                      </m:sSubPr>
                      <m:e>
                        <m:r>
                          <a:rPr lang="en-US" altLang="zh-CN" sz="2300" b="0" i="1" smtClean="0">
                            <a:latin typeface="Cambria Math"/>
                          </a:rPr>
                          <m:t>𝑓</m:t>
                        </m:r>
                      </m:e>
                      <m:sub>
                        <m:r>
                          <a:rPr lang="en-US" altLang="zh-CN" sz="2300" b="0" i="1" smtClean="0">
                            <a:latin typeface="Cambria Math"/>
                          </a:rPr>
                          <m:t>𝑖</m:t>
                        </m:r>
                      </m:sub>
                    </m:sSub>
                    <m:d>
                      <m:dPr>
                        <m:ctrlPr>
                          <a:rPr lang="en-US" altLang="zh-CN" sz="2300" b="0" i="1" smtClean="0">
                            <a:latin typeface="Cambria Math"/>
                          </a:rPr>
                        </m:ctrlPr>
                      </m:dPr>
                      <m:e>
                        <m:r>
                          <a:rPr lang="en-US" altLang="zh-CN" sz="2300" b="0" i="1" smtClean="0">
                            <a:latin typeface="Cambria Math"/>
                          </a:rPr>
                          <m:t>𝑥</m:t>
                        </m:r>
                      </m:e>
                    </m:d>
                    <m:r>
                      <a:rPr lang="en-US" altLang="zh-CN" sz="2300" b="0" i="1" smtClean="0">
                        <a:latin typeface="Cambria Math"/>
                      </a:rPr>
                      <m:t>=</m:t>
                    </m:r>
                    <m:r>
                      <m:rPr>
                        <m:sty m:val="p"/>
                      </m:rPr>
                      <a:rPr lang="en-US" altLang="zh-CN" sz="2300" b="0" i="1" smtClean="0">
                        <a:latin typeface="Cambria Math"/>
                      </a:rPr>
                      <m:t>min</m:t>
                    </m:r>
                    <m:d>
                      <m:dPr>
                        <m:begChr m:val="{"/>
                        <m:endChr m:val="}"/>
                        <m:ctrlPr>
                          <a:rPr lang="en-US" altLang="zh-CN" sz="2300" b="0" i="1" smtClean="0">
                            <a:latin typeface="Cambria Math"/>
                          </a:rPr>
                        </m:ctrlPr>
                      </m:dPr>
                      <m:e>
                        <m:r>
                          <a:rPr lang="en-US" altLang="zh-CN" sz="2300" b="0" i="1" smtClean="0">
                            <a:latin typeface="Cambria Math"/>
                          </a:rPr>
                          <m:t>𝑥</m:t>
                        </m:r>
                        <m:r>
                          <a:rPr lang="en-US" altLang="zh-CN" sz="2300" b="0" i="1" smtClean="0">
                            <a:latin typeface="Cambria Math"/>
                          </a:rPr>
                          <m:t>+</m:t>
                        </m:r>
                        <m:sSub>
                          <m:sSubPr>
                            <m:ctrlPr>
                              <a:rPr lang="en-US" altLang="zh-CN" sz="2300" b="0" i="1" smtClean="0">
                                <a:latin typeface="Cambria Math"/>
                              </a:rPr>
                            </m:ctrlPr>
                          </m:sSubPr>
                          <m:e>
                            <m:r>
                              <a:rPr lang="en-US" altLang="zh-CN" sz="2300" b="0" i="1" smtClean="0">
                                <a:latin typeface="Cambria Math"/>
                              </a:rPr>
                              <m:t>𝑎</m:t>
                            </m:r>
                          </m:e>
                          <m:sub>
                            <m:r>
                              <a:rPr lang="en-US" altLang="zh-CN" sz="2300" b="0" i="1" smtClean="0">
                                <a:latin typeface="Cambria Math"/>
                              </a:rPr>
                              <m:t>𝑖</m:t>
                            </m:r>
                          </m:sub>
                        </m:sSub>
                        <m:r>
                          <a:rPr lang="en-US" altLang="zh-CN" sz="2300" b="0" i="1" smtClean="0">
                            <a:latin typeface="Cambria Math"/>
                          </a:rPr>
                          <m:t>,</m:t>
                        </m:r>
                        <m:sSub>
                          <m:sSubPr>
                            <m:ctrlPr>
                              <a:rPr lang="en-US" altLang="zh-CN" sz="2300" b="0" i="1" smtClean="0">
                                <a:latin typeface="Cambria Math"/>
                              </a:rPr>
                            </m:ctrlPr>
                          </m:sSubPr>
                          <m:e>
                            <m:r>
                              <a:rPr lang="en-US" altLang="zh-CN" sz="2300" b="0" i="1" smtClean="0">
                                <a:latin typeface="Cambria Math"/>
                              </a:rPr>
                              <m:t>𝑏</m:t>
                            </m:r>
                          </m:e>
                          <m:sub>
                            <m:r>
                              <a:rPr lang="en-US" altLang="zh-CN" sz="2300" b="0" i="1" smtClean="0">
                                <a:latin typeface="Cambria Math"/>
                              </a:rPr>
                              <m:t>𝑖</m:t>
                            </m:r>
                          </m:sub>
                        </m:sSub>
                      </m:e>
                    </m:d>
                  </m:oMath>
                </a14:m>
                <a:r>
                  <a:rPr lang="zh-CN" altLang="en-US" sz="2300" dirty="0" smtClean="0"/>
                  <a:t>，有以下操作：</a:t>
                </a:r>
                <a:endParaRPr lang="en-US" altLang="zh-CN" sz="2300" dirty="0" smtClean="0"/>
              </a:p>
              <a:p>
                <a:pPr marL="914400" lvl="1" indent="-457200">
                  <a:buFont typeface="+mj-lt"/>
                  <a:buAutoNum type="arabicPeriod"/>
                </a:pPr>
                <a:r>
                  <a:rPr lang="zh-CN" altLang="en-US" sz="2300" dirty="0"/>
                  <a:t>将</a:t>
                </a:r>
                <a:r>
                  <a:rPr lang="zh-CN" altLang="en-US" sz="2300" dirty="0" smtClean="0"/>
                  <a:t> </a:t>
                </a:r>
                <a14:m>
                  <m:oMath xmlns:m="http://schemas.openxmlformats.org/officeDocument/2006/math">
                    <m:sSub>
                      <m:sSubPr>
                        <m:ctrlPr>
                          <a:rPr lang="en-US" altLang="zh-CN" sz="2300" b="0" i="1" smtClean="0">
                            <a:latin typeface="Cambria Math"/>
                          </a:rPr>
                        </m:ctrlPr>
                      </m:sSubPr>
                      <m:e>
                        <m:r>
                          <a:rPr lang="en-US" altLang="zh-CN" sz="2300" b="0" i="1" smtClean="0">
                            <a:latin typeface="Cambria Math"/>
                          </a:rPr>
                          <m:t>𝑏</m:t>
                        </m:r>
                      </m:e>
                      <m:sub>
                        <m:r>
                          <a:rPr lang="en-US" altLang="zh-CN" sz="2300" b="0" i="1" smtClean="0">
                            <a:latin typeface="Cambria Math"/>
                          </a:rPr>
                          <m:t>𝑙</m:t>
                        </m:r>
                      </m:sub>
                    </m:sSub>
                  </m:oMath>
                </a14:m>
                <a:r>
                  <a:rPr lang="en-US" altLang="zh-CN" sz="2300" dirty="0" smtClean="0"/>
                  <a:t> </a:t>
                </a:r>
                <a:r>
                  <a:rPr lang="zh-CN" altLang="en-US" sz="2300" dirty="0" smtClean="0"/>
                  <a:t>改为 </a:t>
                </a:r>
                <a14:m>
                  <m:oMath xmlns:m="http://schemas.openxmlformats.org/officeDocument/2006/math">
                    <m:r>
                      <a:rPr lang="en-US" altLang="zh-CN" sz="2300" b="0" i="1" smtClean="0">
                        <a:latin typeface="Cambria Math"/>
                      </a:rPr>
                      <m:t>𝑥</m:t>
                    </m:r>
                  </m:oMath>
                </a14:m>
                <a:r>
                  <a:rPr lang="zh-CN" altLang="en-US" sz="2300" dirty="0" smtClean="0"/>
                  <a:t>。</a:t>
                </a:r>
                <a:endParaRPr lang="en-US" altLang="zh-CN" sz="2300" dirty="0" smtClean="0"/>
              </a:p>
              <a:p>
                <a:pPr marL="914400" lvl="1" indent="-457200">
                  <a:buFont typeface="+mj-lt"/>
                  <a:buAutoNum type="arabicPeriod"/>
                </a:pPr>
                <a:r>
                  <a:rPr lang="zh-CN" altLang="en-US" sz="2300" dirty="0" smtClean="0"/>
                  <a:t>给定 </a:t>
                </a:r>
                <a14:m>
                  <m:oMath xmlns:m="http://schemas.openxmlformats.org/officeDocument/2006/math">
                    <m:r>
                      <a:rPr lang="en-US" altLang="zh-CN" sz="2300" b="0" i="1" smtClean="0">
                        <a:latin typeface="Cambria Math"/>
                      </a:rPr>
                      <m:t>𝑙</m:t>
                    </m:r>
                    <m:r>
                      <a:rPr lang="en-US" altLang="zh-CN" sz="2300" b="0" i="1" smtClean="0">
                        <a:latin typeface="Cambria Math"/>
                      </a:rPr>
                      <m:t>,</m:t>
                    </m:r>
                    <m:r>
                      <a:rPr lang="en-US" altLang="zh-CN" sz="2300" b="0" i="1" smtClean="0">
                        <a:latin typeface="Cambria Math"/>
                      </a:rPr>
                      <m:t>𝑟</m:t>
                    </m:r>
                    <m:r>
                      <a:rPr lang="en-US" altLang="zh-CN" sz="2300" b="0" i="1" smtClean="0">
                        <a:latin typeface="Cambria Math"/>
                      </a:rPr>
                      <m:t>,</m:t>
                    </m:r>
                    <m:r>
                      <a:rPr lang="en-US" altLang="zh-CN" sz="2300" b="0" i="1" smtClean="0">
                        <a:latin typeface="Cambria Math"/>
                      </a:rPr>
                      <m:t>𝐾</m:t>
                    </m:r>
                  </m:oMath>
                </a14:m>
                <a:r>
                  <a:rPr lang="zh-CN" altLang="en-US" sz="2300" dirty="0" smtClean="0"/>
                  <a:t>，对所有 </a:t>
                </a:r>
                <a14:m>
                  <m:oMath xmlns:m="http://schemas.openxmlformats.org/officeDocument/2006/math">
                    <m:r>
                      <a:rPr lang="en-US" altLang="zh-CN" sz="2300" b="0" i="1" smtClean="0">
                        <a:latin typeface="Cambria Math"/>
                      </a:rPr>
                      <m:t>𝑙</m:t>
                    </m:r>
                    <m:r>
                      <a:rPr lang="en-US" altLang="zh-CN" sz="2300" b="0" i="1" smtClean="0">
                        <a:latin typeface="Cambria Math"/>
                      </a:rPr>
                      <m:t>≤</m:t>
                    </m:r>
                    <m:r>
                      <a:rPr lang="en-US" altLang="zh-CN" sz="2300" b="0" i="1" smtClean="0">
                        <a:latin typeface="Cambria Math"/>
                      </a:rPr>
                      <m:t>𝑖</m:t>
                    </m:r>
                    <m:r>
                      <a:rPr lang="en-US" altLang="zh-CN" sz="2300" b="0" i="1" smtClean="0">
                        <a:latin typeface="Cambria Math"/>
                      </a:rPr>
                      <m:t>≤</m:t>
                    </m:r>
                    <m:r>
                      <a:rPr lang="en-US" altLang="zh-CN" sz="2300" b="0" i="1" smtClean="0">
                        <a:latin typeface="Cambria Math"/>
                      </a:rPr>
                      <m:t>𝑟</m:t>
                    </m:r>
                  </m:oMath>
                </a14:m>
                <a:r>
                  <a:rPr lang="zh-CN" altLang="en-US" sz="2300" dirty="0" smtClean="0"/>
                  <a:t>，求 </a:t>
                </a:r>
                <a14:m>
                  <m:oMath xmlns:m="http://schemas.openxmlformats.org/officeDocument/2006/math">
                    <m:sSub>
                      <m:sSubPr>
                        <m:ctrlPr>
                          <a:rPr lang="en-US" altLang="zh-CN" sz="2300" b="0" i="1" smtClean="0">
                            <a:latin typeface="Cambria Math"/>
                          </a:rPr>
                        </m:ctrlPr>
                      </m:sSubPr>
                      <m:e>
                        <m:r>
                          <a:rPr lang="en-US" altLang="zh-CN" sz="2300" b="0" i="1" smtClean="0">
                            <a:latin typeface="Cambria Math"/>
                          </a:rPr>
                          <m:t>𝑓</m:t>
                        </m:r>
                      </m:e>
                      <m:sub>
                        <m:r>
                          <a:rPr lang="en-US" altLang="zh-CN" sz="2300" b="0" i="1" smtClean="0">
                            <a:latin typeface="Cambria Math"/>
                          </a:rPr>
                          <m:t>𝑟</m:t>
                        </m:r>
                      </m:sub>
                    </m:sSub>
                    <m:d>
                      <m:dPr>
                        <m:ctrlPr>
                          <a:rPr lang="en-US" altLang="zh-CN" sz="2300" b="0" i="1" smtClean="0">
                            <a:latin typeface="Cambria Math"/>
                          </a:rPr>
                        </m:ctrlPr>
                      </m:dPr>
                      <m:e>
                        <m:sSub>
                          <m:sSubPr>
                            <m:ctrlPr>
                              <a:rPr lang="en-US" altLang="zh-CN" sz="2300" b="0" i="1" smtClean="0">
                                <a:latin typeface="Cambria Math"/>
                              </a:rPr>
                            </m:ctrlPr>
                          </m:sSubPr>
                          <m:e>
                            <m:r>
                              <a:rPr lang="en-US" altLang="zh-CN" sz="2300" b="0" i="1" smtClean="0">
                                <a:latin typeface="Cambria Math"/>
                              </a:rPr>
                              <m:t>𝑓</m:t>
                            </m:r>
                          </m:e>
                          <m:sub>
                            <m:r>
                              <a:rPr lang="en-US" altLang="zh-CN" sz="2300" b="0" i="1" smtClean="0">
                                <a:latin typeface="Cambria Math"/>
                              </a:rPr>
                              <m:t>𝑟</m:t>
                            </m:r>
                            <m:r>
                              <a:rPr lang="en-US" altLang="zh-CN" sz="2300" b="0" i="1" smtClean="0">
                                <a:latin typeface="Cambria Math"/>
                              </a:rPr>
                              <m:t>−</m:t>
                            </m:r>
                            <m:r>
                              <a:rPr lang="en-US" altLang="zh-CN" sz="2300" b="0" i="1" smtClean="0">
                                <a:latin typeface="Cambria Math"/>
                              </a:rPr>
                              <m:t>1</m:t>
                            </m:r>
                          </m:sub>
                        </m:sSub>
                        <m:d>
                          <m:dPr>
                            <m:ctrlPr>
                              <a:rPr lang="en-US" altLang="zh-CN" sz="2300" b="0" i="1" smtClean="0">
                                <a:latin typeface="Cambria Math"/>
                              </a:rPr>
                            </m:ctrlPr>
                          </m:dPr>
                          <m:e>
                            <m:r>
                              <a:rPr lang="en-US" altLang="zh-CN" sz="2300" b="0" i="1" smtClean="0">
                                <a:latin typeface="Cambria Math"/>
                              </a:rPr>
                              <m:t>⋯(</m:t>
                            </m:r>
                            <m:sSub>
                              <m:sSubPr>
                                <m:ctrlPr>
                                  <a:rPr lang="en-US" altLang="zh-CN" sz="2300" b="0" i="1" smtClean="0">
                                    <a:latin typeface="Cambria Math"/>
                                  </a:rPr>
                                </m:ctrlPr>
                              </m:sSubPr>
                              <m:e>
                                <m:r>
                                  <a:rPr lang="en-US" altLang="zh-CN" sz="2300" b="0" i="1" smtClean="0">
                                    <a:latin typeface="Cambria Math"/>
                                  </a:rPr>
                                  <m:t>𝑓</m:t>
                                </m:r>
                              </m:e>
                              <m:sub>
                                <m:r>
                                  <a:rPr lang="en-US" altLang="zh-CN" sz="2300" b="0" i="1" smtClean="0">
                                    <a:latin typeface="Cambria Math"/>
                                  </a:rPr>
                                  <m:t>𝑖</m:t>
                                </m:r>
                              </m:sub>
                            </m:sSub>
                            <m:r>
                              <a:rPr lang="en-US" altLang="zh-CN" sz="2300" b="0" i="1" smtClean="0">
                                <a:latin typeface="Cambria Math"/>
                              </a:rPr>
                              <m:t>(</m:t>
                            </m:r>
                            <m:sSub>
                              <m:sSubPr>
                                <m:ctrlPr>
                                  <a:rPr lang="en-US" altLang="zh-CN" sz="2300" b="0" i="1" smtClean="0">
                                    <a:latin typeface="Cambria Math"/>
                                  </a:rPr>
                                </m:ctrlPr>
                              </m:sSubPr>
                              <m:e>
                                <m:r>
                                  <a:rPr lang="en-US" altLang="zh-CN" sz="2300" b="0" i="1" smtClean="0">
                                    <a:latin typeface="Cambria Math"/>
                                  </a:rPr>
                                  <m:t>𝑏</m:t>
                                </m:r>
                              </m:e>
                              <m:sub>
                                <m:r>
                                  <a:rPr lang="en-US" altLang="zh-CN" sz="2300" b="0" i="1" smtClean="0">
                                    <a:latin typeface="Cambria Math"/>
                                  </a:rPr>
                                  <m:t>𝑖</m:t>
                                </m:r>
                                <m:r>
                                  <a:rPr lang="en-US" altLang="zh-CN" sz="2300" b="0" i="1" smtClean="0">
                                    <a:latin typeface="Cambria Math"/>
                                  </a:rPr>
                                  <m:t>−</m:t>
                                </m:r>
                                <m:r>
                                  <a:rPr lang="en-US" altLang="zh-CN" sz="2300" b="0" i="1" smtClean="0">
                                    <a:latin typeface="Cambria Math"/>
                                  </a:rPr>
                                  <m:t>1</m:t>
                                </m:r>
                              </m:sub>
                            </m:sSub>
                          </m:e>
                        </m:d>
                        <m:r>
                          <a:rPr lang="en-US" altLang="zh-CN" sz="2300" b="0" i="1" smtClean="0">
                            <a:latin typeface="Cambria Math"/>
                          </a:rPr>
                          <m:t>⋯</m:t>
                        </m:r>
                      </m:e>
                    </m:d>
                    <m:r>
                      <a:rPr lang="en-US" altLang="zh-CN" sz="2300" b="0" i="1" smtClean="0">
                        <a:latin typeface="Cambria Math"/>
                      </a:rPr>
                      <m:t>)) </m:t>
                    </m:r>
                  </m:oMath>
                </a14:m>
                <a:r>
                  <a:rPr lang="zh-CN" altLang="en-US" sz="2300" dirty="0" smtClean="0"/>
                  <a:t>的 </a:t>
                </a:r>
                <a14:m>
                  <m:oMath xmlns:m="http://schemas.openxmlformats.org/officeDocument/2006/math">
                    <m:r>
                      <a:rPr lang="en-US" altLang="zh-CN" sz="2300" b="0" i="1" smtClean="0">
                        <a:latin typeface="Cambria Math"/>
                      </a:rPr>
                      <m:t>𝐾</m:t>
                    </m:r>
                  </m:oMath>
                </a14:m>
                <a:r>
                  <a:rPr lang="zh-CN" altLang="en-US" sz="2300" dirty="0" smtClean="0"/>
                  <a:t> 大值。</a:t>
                </a:r>
                <a:endParaRPr lang="en-US" altLang="zh-CN" sz="2300" dirty="0" smtClean="0"/>
              </a:p>
              <a:p>
                <a:pPr marL="914400" lvl="1" indent="-457200">
                  <a:buFont typeface="+mj-lt"/>
                  <a:buAutoNum type="arabicPeriod"/>
                </a:pPr>
                <a:r>
                  <a:rPr lang="zh-CN" altLang="en-US" sz="2300" dirty="0" smtClean="0"/>
                  <a:t>给定 </a:t>
                </a:r>
                <a14:m>
                  <m:oMath xmlns:m="http://schemas.openxmlformats.org/officeDocument/2006/math">
                    <m:r>
                      <a:rPr lang="en-US" altLang="zh-CN" sz="2300" b="0" i="1" smtClean="0">
                        <a:latin typeface="Cambria Math"/>
                      </a:rPr>
                      <m:t>𝑙</m:t>
                    </m:r>
                    <m:r>
                      <a:rPr lang="en-US" altLang="zh-CN" sz="2300" b="0" i="1" smtClean="0">
                        <a:latin typeface="Cambria Math"/>
                      </a:rPr>
                      <m:t>,</m:t>
                    </m:r>
                    <m:r>
                      <a:rPr lang="en-US" altLang="zh-CN" sz="2300" b="0" i="1" smtClean="0">
                        <a:latin typeface="Cambria Math"/>
                      </a:rPr>
                      <m:t>𝑟</m:t>
                    </m:r>
                    <m:r>
                      <a:rPr lang="en-US" altLang="zh-CN" sz="2300" b="0" i="1" smtClean="0">
                        <a:latin typeface="Cambria Math"/>
                      </a:rPr>
                      <m:t>,</m:t>
                    </m:r>
                    <m:r>
                      <a:rPr lang="en-US" altLang="zh-CN" sz="2300" b="0" i="1" smtClean="0">
                        <a:latin typeface="Cambria Math"/>
                      </a:rPr>
                      <m:t>𝑥</m:t>
                    </m:r>
                  </m:oMath>
                </a14:m>
                <a:r>
                  <a:rPr lang="zh-CN" altLang="en-US" sz="2300" dirty="0" smtClean="0"/>
                  <a:t>，</a:t>
                </a:r>
                <a:r>
                  <a:rPr lang="zh-CN" altLang="en-US" sz="2300" dirty="0"/>
                  <a:t>对所有 </a:t>
                </a:r>
                <a14:m>
                  <m:oMath xmlns:m="http://schemas.openxmlformats.org/officeDocument/2006/math">
                    <m:r>
                      <a:rPr lang="en-US" altLang="zh-CN" sz="2300" i="1">
                        <a:latin typeface="Cambria Math"/>
                      </a:rPr>
                      <m:t>𝑙</m:t>
                    </m:r>
                    <m:r>
                      <a:rPr lang="en-US" altLang="zh-CN" sz="2300" i="1">
                        <a:latin typeface="Cambria Math"/>
                      </a:rPr>
                      <m:t>≤</m:t>
                    </m:r>
                    <m:r>
                      <a:rPr lang="en-US" altLang="zh-CN" sz="2300" i="1">
                        <a:latin typeface="Cambria Math"/>
                      </a:rPr>
                      <m:t>𝑖</m:t>
                    </m:r>
                    <m:r>
                      <a:rPr lang="en-US" altLang="zh-CN" sz="2300" i="1">
                        <a:latin typeface="Cambria Math"/>
                      </a:rPr>
                      <m:t>≤</m:t>
                    </m:r>
                    <m:r>
                      <a:rPr lang="en-US" altLang="zh-CN" sz="2300" i="1">
                        <a:latin typeface="Cambria Math"/>
                      </a:rPr>
                      <m:t>𝑟</m:t>
                    </m:r>
                  </m:oMath>
                </a14:m>
                <a:r>
                  <a:rPr lang="zh-CN" altLang="en-US" sz="2300" dirty="0"/>
                  <a:t>，求 </a:t>
                </a:r>
                <a14:m>
                  <m:oMath xmlns:m="http://schemas.openxmlformats.org/officeDocument/2006/math">
                    <m:sSub>
                      <m:sSubPr>
                        <m:ctrlPr>
                          <a:rPr lang="en-US" altLang="zh-CN" sz="2300" i="1">
                            <a:latin typeface="Cambria Math"/>
                          </a:rPr>
                        </m:ctrlPr>
                      </m:sSubPr>
                      <m:e>
                        <m:r>
                          <a:rPr lang="en-US" altLang="zh-CN" sz="2300" i="1">
                            <a:latin typeface="Cambria Math"/>
                          </a:rPr>
                          <m:t>𝑓</m:t>
                        </m:r>
                      </m:e>
                      <m:sub>
                        <m:r>
                          <a:rPr lang="en-US" altLang="zh-CN" sz="2300" i="1">
                            <a:latin typeface="Cambria Math"/>
                          </a:rPr>
                          <m:t>𝑟</m:t>
                        </m:r>
                      </m:sub>
                    </m:sSub>
                    <m:d>
                      <m:dPr>
                        <m:ctrlPr>
                          <a:rPr lang="en-US" altLang="zh-CN" sz="2300" i="1">
                            <a:latin typeface="Cambria Math"/>
                          </a:rPr>
                        </m:ctrlPr>
                      </m:dPr>
                      <m:e>
                        <m:sSub>
                          <m:sSubPr>
                            <m:ctrlPr>
                              <a:rPr lang="en-US" altLang="zh-CN" sz="2300" i="1">
                                <a:latin typeface="Cambria Math"/>
                              </a:rPr>
                            </m:ctrlPr>
                          </m:sSubPr>
                          <m:e>
                            <m:r>
                              <a:rPr lang="en-US" altLang="zh-CN" sz="2300" i="1">
                                <a:latin typeface="Cambria Math"/>
                              </a:rPr>
                              <m:t>𝑓</m:t>
                            </m:r>
                          </m:e>
                          <m:sub>
                            <m:r>
                              <a:rPr lang="en-US" altLang="zh-CN" sz="2300" i="1">
                                <a:latin typeface="Cambria Math"/>
                              </a:rPr>
                              <m:t>𝑟</m:t>
                            </m:r>
                            <m:r>
                              <a:rPr lang="en-US" altLang="zh-CN" sz="2300" i="1">
                                <a:latin typeface="Cambria Math"/>
                              </a:rPr>
                              <m:t>−</m:t>
                            </m:r>
                            <m:r>
                              <a:rPr lang="en-US" altLang="zh-CN" sz="2300" i="1">
                                <a:latin typeface="Cambria Math"/>
                              </a:rPr>
                              <m:t>1</m:t>
                            </m:r>
                          </m:sub>
                        </m:sSub>
                        <m:d>
                          <m:dPr>
                            <m:ctrlPr>
                              <a:rPr lang="en-US" altLang="zh-CN" sz="2300" i="1">
                                <a:latin typeface="Cambria Math"/>
                              </a:rPr>
                            </m:ctrlPr>
                          </m:dPr>
                          <m:e>
                            <m:r>
                              <a:rPr lang="en-US" altLang="zh-CN" sz="2300" i="1">
                                <a:latin typeface="Cambria Math"/>
                              </a:rPr>
                              <m:t>⋯(</m:t>
                            </m:r>
                            <m:sSub>
                              <m:sSubPr>
                                <m:ctrlPr>
                                  <a:rPr lang="en-US" altLang="zh-CN" sz="2300" i="1">
                                    <a:latin typeface="Cambria Math"/>
                                  </a:rPr>
                                </m:ctrlPr>
                              </m:sSubPr>
                              <m:e>
                                <m:r>
                                  <a:rPr lang="en-US" altLang="zh-CN" sz="2300" i="1">
                                    <a:latin typeface="Cambria Math"/>
                                  </a:rPr>
                                  <m:t>𝑓</m:t>
                                </m:r>
                              </m:e>
                              <m:sub>
                                <m:r>
                                  <a:rPr lang="en-US" altLang="zh-CN" sz="2300" i="1">
                                    <a:latin typeface="Cambria Math"/>
                                  </a:rPr>
                                  <m:t>𝑖</m:t>
                                </m:r>
                              </m:sub>
                            </m:sSub>
                            <m:r>
                              <a:rPr lang="en-US" altLang="zh-CN" sz="2300" i="1" smtClean="0">
                                <a:latin typeface="Cambria Math"/>
                              </a:rPr>
                              <m:t>(</m:t>
                            </m:r>
                            <m:r>
                              <a:rPr lang="en-US" altLang="zh-CN" sz="2300" b="0" i="1" smtClean="0">
                                <a:latin typeface="Cambria Math"/>
                              </a:rPr>
                              <m:t>𝑥</m:t>
                            </m:r>
                          </m:e>
                        </m:d>
                        <m:r>
                          <a:rPr lang="en-US" altLang="zh-CN" sz="2300" b="0" i="1" smtClean="0">
                            <a:latin typeface="Cambria Math"/>
                          </a:rPr>
                          <m:t>⋯</m:t>
                        </m:r>
                      </m:e>
                    </m:d>
                    <m:r>
                      <a:rPr lang="en-US" altLang="zh-CN" sz="2300" i="1">
                        <a:latin typeface="Cambria Math"/>
                      </a:rPr>
                      <m:t>)) </m:t>
                    </m:r>
                  </m:oMath>
                </a14:m>
                <a:r>
                  <a:rPr lang="zh-CN" altLang="en-US" sz="2300" dirty="0" smtClean="0"/>
                  <a:t>的最大</a:t>
                </a:r>
                <a:r>
                  <a:rPr lang="zh-CN" altLang="en-US" sz="2300" dirty="0"/>
                  <a:t>值</a:t>
                </a:r>
                <a:r>
                  <a:rPr lang="zh-CN" altLang="en-US" sz="2300" dirty="0" smtClean="0"/>
                  <a:t>。</a:t>
                </a:r>
                <a:endParaRPr lang="en-US" altLang="zh-CN" sz="2300" dirty="0" smtClean="0"/>
              </a:p>
              <a:p>
                <a:pPr marL="914400" lvl="1" indent="-457200">
                  <a:buFont typeface="+mj-lt"/>
                  <a:buAutoNum type="arabicPeriod"/>
                </a:pPr>
                <a:r>
                  <a:rPr lang="zh-CN" altLang="en-US" sz="2300" dirty="0"/>
                  <a:t>给定 </a:t>
                </a:r>
                <a14:m>
                  <m:oMath xmlns:m="http://schemas.openxmlformats.org/officeDocument/2006/math">
                    <m:r>
                      <a:rPr lang="en-US" altLang="zh-CN" sz="2300" i="1">
                        <a:latin typeface="Cambria Math"/>
                      </a:rPr>
                      <m:t>𝑙</m:t>
                    </m:r>
                    <m:r>
                      <a:rPr lang="en-US" altLang="zh-CN" sz="2300" i="1">
                        <a:latin typeface="Cambria Math"/>
                      </a:rPr>
                      <m:t>,</m:t>
                    </m:r>
                    <m:r>
                      <a:rPr lang="en-US" altLang="zh-CN" sz="2300" i="1">
                        <a:latin typeface="Cambria Math"/>
                      </a:rPr>
                      <m:t>𝑟</m:t>
                    </m:r>
                  </m:oMath>
                </a14:m>
                <a:r>
                  <a:rPr lang="zh-CN" altLang="en-US" sz="2300" dirty="0"/>
                  <a:t>，对所有 </a:t>
                </a:r>
                <a14:m>
                  <m:oMath xmlns:m="http://schemas.openxmlformats.org/officeDocument/2006/math">
                    <m:r>
                      <a:rPr lang="en-US" altLang="zh-CN" sz="2300" i="1">
                        <a:latin typeface="Cambria Math"/>
                      </a:rPr>
                      <m:t>𝑙</m:t>
                    </m:r>
                    <m:r>
                      <a:rPr lang="en-US" altLang="zh-CN" sz="2300" i="1">
                        <a:latin typeface="Cambria Math"/>
                      </a:rPr>
                      <m:t>≤</m:t>
                    </m:r>
                    <m:r>
                      <a:rPr lang="en-US" altLang="zh-CN" sz="2300" i="1">
                        <a:latin typeface="Cambria Math"/>
                      </a:rPr>
                      <m:t>𝑖</m:t>
                    </m:r>
                    <m:r>
                      <a:rPr lang="en-US" altLang="zh-CN" sz="2300" i="1">
                        <a:latin typeface="Cambria Math"/>
                      </a:rPr>
                      <m:t>≤</m:t>
                    </m:r>
                    <m:r>
                      <a:rPr lang="en-US" altLang="zh-CN" sz="2300" i="1">
                        <a:latin typeface="Cambria Math"/>
                      </a:rPr>
                      <m:t>𝑟</m:t>
                    </m:r>
                  </m:oMath>
                </a14:m>
                <a:r>
                  <a:rPr lang="zh-CN" altLang="en-US" sz="2300" dirty="0"/>
                  <a:t>，求 </a:t>
                </a:r>
                <a14:m>
                  <m:oMath xmlns:m="http://schemas.openxmlformats.org/officeDocument/2006/math">
                    <m:sSub>
                      <m:sSubPr>
                        <m:ctrlPr>
                          <a:rPr lang="en-US" altLang="zh-CN" sz="2300" i="1">
                            <a:latin typeface="Cambria Math"/>
                          </a:rPr>
                        </m:ctrlPr>
                      </m:sSubPr>
                      <m:e>
                        <m:r>
                          <a:rPr lang="en-US" altLang="zh-CN" sz="2300" i="1">
                            <a:latin typeface="Cambria Math"/>
                          </a:rPr>
                          <m:t>𝑓</m:t>
                        </m:r>
                      </m:e>
                      <m:sub>
                        <m:r>
                          <a:rPr lang="en-US" altLang="zh-CN" sz="2300" i="1">
                            <a:latin typeface="Cambria Math"/>
                          </a:rPr>
                          <m:t>𝑟</m:t>
                        </m:r>
                      </m:sub>
                    </m:sSub>
                    <m:d>
                      <m:dPr>
                        <m:ctrlPr>
                          <a:rPr lang="en-US" altLang="zh-CN" sz="2300" i="1">
                            <a:latin typeface="Cambria Math"/>
                          </a:rPr>
                        </m:ctrlPr>
                      </m:dPr>
                      <m:e>
                        <m:sSub>
                          <m:sSubPr>
                            <m:ctrlPr>
                              <a:rPr lang="en-US" altLang="zh-CN" sz="2300" i="1">
                                <a:latin typeface="Cambria Math"/>
                              </a:rPr>
                            </m:ctrlPr>
                          </m:sSubPr>
                          <m:e>
                            <m:r>
                              <a:rPr lang="en-US" altLang="zh-CN" sz="2300" i="1">
                                <a:latin typeface="Cambria Math"/>
                              </a:rPr>
                              <m:t>𝑓</m:t>
                            </m:r>
                          </m:e>
                          <m:sub>
                            <m:r>
                              <a:rPr lang="en-US" altLang="zh-CN" sz="2300" i="1">
                                <a:latin typeface="Cambria Math"/>
                              </a:rPr>
                              <m:t>𝑟</m:t>
                            </m:r>
                            <m:r>
                              <a:rPr lang="en-US" altLang="zh-CN" sz="2300" i="1">
                                <a:latin typeface="Cambria Math"/>
                              </a:rPr>
                              <m:t>−</m:t>
                            </m:r>
                            <m:r>
                              <a:rPr lang="en-US" altLang="zh-CN" sz="2300" i="1">
                                <a:latin typeface="Cambria Math"/>
                              </a:rPr>
                              <m:t>1</m:t>
                            </m:r>
                          </m:sub>
                        </m:sSub>
                        <m:d>
                          <m:dPr>
                            <m:ctrlPr>
                              <a:rPr lang="en-US" altLang="zh-CN" sz="2300" i="1">
                                <a:latin typeface="Cambria Math"/>
                              </a:rPr>
                            </m:ctrlPr>
                          </m:dPr>
                          <m:e>
                            <m:r>
                              <a:rPr lang="en-US" altLang="zh-CN" sz="2300" i="1">
                                <a:latin typeface="Cambria Math"/>
                              </a:rPr>
                              <m:t>⋯(</m:t>
                            </m:r>
                            <m:sSub>
                              <m:sSubPr>
                                <m:ctrlPr>
                                  <a:rPr lang="en-US" altLang="zh-CN" sz="2300" i="1">
                                    <a:latin typeface="Cambria Math"/>
                                  </a:rPr>
                                </m:ctrlPr>
                              </m:sSubPr>
                              <m:e>
                                <m:r>
                                  <a:rPr lang="en-US" altLang="zh-CN" sz="2300" i="1">
                                    <a:latin typeface="Cambria Math"/>
                                  </a:rPr>
                                  <m:t>𝑓</m:t>
                                </m:r>
                              </m:e>
                              <m:sub>
                                <m:r>
                                  <a:rPr lang="en-US" altLang="zh-CN" sz="2300" i="1">
                                    <a:latin typeface="Cambria Math"/>
                                  </a:rPr>
                                  <m:t>𝑖</m:t>
                                </m:r>
                              </m:sub>
                            </m:sSub>
                            <m:r>
                              <a:rPr lang="en-US" altLang="zh-CN" sz="2300" i="1">
                                <a:latin typeface="Cambria Math"/>
                              </a:rPr>
                              <m:t>(</m:t>
                            </m:r>
                            <m:sSub>
                              <m:sSubPr>
                                <m:ctrlPr>
                                  <a:rPr lang="en-US" altLang="zh-CN" sz="2300" i="1">
                                    <a:latin typeface="Cambria Math"/>
                                  </a:rPr>
                                </m:ctrlPr>
                              </m:sSubPr>
                              <m:e>
                                <m:r>
                                  <a:rPr lang="en-US" altLang="zh-CN" sz="2300" i="1">
                                    <a:latin typeface="Cambria Math"/>
                                  </a:rPr>
                                  <m:t>𝑏</m:t>
                                </m:r>
                              </m:e>
                              <m:sub>
                                <m:r>
                                  <a:rPr lang="en-US" altLang="zh-CN" sz="2300" i="1">
                                    <a:latin typeface="Cambria Math"/>
                                  </a:rPr>
                                  <m:t>𝑖</m:t>
                                </m:r>
                                <m:r>
                                  <a:rPr lang="en-US" altLang="zh-CN" sz="2300" i="1">
                                    <a:latin typeface="Cambria Math"/>
                                  </a:rPr>
                                  <m:t>−</m:t>
                                </m:r>
                                <m:r>
                                  <a:rPr lang="en-US" altLang="zh-CN" sz="2300" i="1">
                                    <a:latin typeface="Cambria Math"/>
                                  </a:rPr>
                                  <m:t>1</m:t>
                                </m:r>
                              </m:sub>
                            </m:sSub>
                          </m:e>
                        </m:d>
                        <m:r>
                          <a:rPr lang="en-US" altLang="zh-CN" sz="2300" i="1">
                            <a:latin typeface="Cambria Math"/>
                          </a:rPr>
                          <m:t>⋯</m:t>
                        </m:r>
                      </m:e>
                    </m:d>
                    <m:r>
                      <a:rPr lang="en-US" altLang="zh-CN" sz="2300" i="1">
                        <a:latin typeface="Cambria Math"/>
                      </a:rPr>
                      <m:t>)) </m:t>
                    </m:r>
                  </m:oMath>
                </a14:m>
                <a:r>
                  <a:rPr lang="zh-CN" altLang="en-US" sz="2300" dirty="0" smtClean="0"/>
                  <a:t>的</a:t>
                </a:r>
                <a:r>
                  <a:rPr lang="zh-CN" altLang="en-US" sz="2300" dirty="0"/>
                  <a:t>种类数</a:t>
                </a:r>
                <a:r>
                  <a:rPr lang="zh-CN" altLang="en-US" sz="2300" dirty="0" smtClean="0"/>
                  <a:t>。</a:t>
                </a:r>
                <a:endParaRPr lang="en-US" altLang="zh-CN" sz="2300" dirty="0" smtClean="0"/>
              </a:p>
              <a:p>
                <a14:m>
                  <m:oMath xmlns:m="http://schemas.openxmlformats.org/officeDocument/2006/math">
                    <m:r>
                      <a:rPr lang="en-US" altLang="zh-CN" sz="2300" b="0" i="1" smtClean="0">
                        <a:latin typeface="Cambria Math"/>
                      </a:rPr>
                      <m:t>𝑛</m:t>
                    </m:r>
                    <m:r>
                      <a:rPr lang="en-US" altLang="zh-CN" sz="2300" b="0" i="1" smtClean="0">
                        <a:latin typeface="Cambria Math"/>
                      </a:rPr>
                      <m:t>,</m:t>
                    </m:r>
                    <m:r>
                      <a:rPr lang="en-US" altLang="zh-CN" sz="2300" b="0" i="1" smtClean="0">
                        <a:latin typeface="Cambria Math"/>
                      </a:rPr>
                      <m:t>𝑞</m:t>
                    </m:r>
                    <m:r>
                      <a:rPr lang="en-US" altLang="zh-CN" sz="2300" b="0" i="1" smtClean="0">
                        <a:latin typeface="Cambria Math"/>
                      </a:rPr>
                      <m:t>,</m:t>
                    </m:r>
                    <m:r>
                      <a:rPr lang="en-US" altLang="zh-CN" sz="2300" b="0" i="1" smtClean="0">
                        <a:latin typeface="Cambria Math"/>
                      </a:rPr>
                      <m:t>𝑙</m:t>
                    </m:r>
                    <m:r>
                      <a:rPr lang="en-US" altLang="zh-CN" sz="2300" b="0" i="1" smtClean="0">
                        <a:latin typeface="Cambria Math"/>
                      </a:rPr>
                      <m:t>,</m:t>
                    </m:r>
                    <m:r>
                      <a:rPr lang="en-US" altLang="zh-CN" sz="2300" b="0" i="1" smtClean="0">
                        <a:latin typeface="Cambria Math"/>
                      </a:rPr>
                      <m:t>𝑟</m:t>
                    </m:r>
                    <m:r>
                      <a:rPr lang="en-US" altLang="zh-CN" sz="2300" b="0" i="1" smtClean="0">
                        <a:latin typeface="Cambria Math"/>
                      </a:rPr>
                      <m:t>,</m:t>
                    </m:r>
                    <m:r>
                      <a:rPr lang="en-US" altLang="zh-CN" sz="2300" b="0" i="1" smtClean="0">
                        <a:latin typeface="Cambria Math"/>
                      </a:rPr>
                      <m:t>𝐾</m:t>
                    </m:r>
                    <m:r>
                      <a:rPr lang="en-US" altLang="zh-CN" sz="2300" b="0" i="1" smtClean="0">
                        <a:latin typeface="Cambria Math"/>
                      </a:rPr>
                      <m:t>≤</m:t>
                    </m:r>
                    <m:r>
                      <a:rPr lang="en-US" altLang="zh-CN" sz="2300" b="0" i="1" smtClean="0">
                        <a:latin typeface="Cambria Math"/>
                      </a:rPr>
                      <m:t>2</m:t>
                    </m:r>
                    <m:r>
                      <a:rPr lang="en-US" altLang="zh-CN" sz="2300" b="0" i="1" smtClean="0">
                        <a:latin typeface="Cambria Math"/>
                      </a:rPr>
                      <m:t>×</m:t>
                    </m:r>
                    <m:sSup>
                      <m:sSupPr>
                        <m:ctrlPr>
                          <a:rPr lang="en-US" altLang="zh-CN" sz="2300" b="0" i="1" smtClean="0">
                            <a:latin typeface="Cambria Math"/>
                          </a:rPr>
                        </m:ctrlPr>
                      </m:sSupPr>
                      <m:e>
                        <m:r>
                          <a:rPr lang="en-US" altLang="zh-CN" sz="2300" b="0" i="1" smtClean="0">
                            <a:latin typeface="Cambria Math"/>
                          </a:rPr>
                          <m:t>10</m:t>
                        </m:r>
                      </m:e>
                      <m:sup>
                        <m:r>
                          <a:rPr lang="en-US" altLang="zh-CN" sz="2300" b="0" i="1" smtClean="0">
                            <a:latin typeface="Cambria Math"/>
                          </a:rPr>
                          <m:t>5</m:t>
                        </m:r>
                      </m:sup>
                    </m:sSup>
                    <m:r>
                      <a:rPr lang="en-US" altLang="zh-CN" sz="2300" b="0" i="1" smtClean="0">
                        <a:latin typeface="Cambria Math"/>
                      </a:rPr>
                      <m:t>,</m:t>
                    </m:r>
                    <m:r>
                      <a:rPr lang="en-US" altLang="zh-CN" sz="2300" b="0" i="1" smtClean="0">
                        <a:latin typeface="Cambria Math"/>
                      </a:rPr>
                      <m:t>0</m:t>
                    </m:r>
                    <m:r>
                      <a:rPr lang="en-US" altLang="zh-CN" sz="2300" b="0" i="1" smtClean="0">
                        <a:latin typeface="Cambria Math"/>
                      </a:rPr>
                      <m:t>≤</m:t>
                    </m:r>
                    <m:sSub>
                      <m:sSubPr>
                        <m:ctrlPr>
                          <a:rPr lang="en-US" altLang="zh-CN" sz="2300" b="0" i="1" smtClean="0">
                            <a:latin typeface="Cambria Math"/>
                          </a:rPr>
                        </m:ctrlPr>
                      </m:sSubPr>
                      <m:e>
                        <m:r>
                          <a:rPr lang="en-US" altLang="zh-CN" sz="2300" b="0" i="1" smtClean="0">
                            <a:latin typeface="Cambria Math"/>
                          </a:rPr>
                          <m:t>𝑎</m:t>
                        </m:r>
                      </m:e>
                      <m:sub>
                        <m:r>
                          <a:rPr lang="en-US" altLang="zh-CN" sz="2300" b="0" i="1" smtClean="0">
                            <a:latin typeface="Cambria Math"/>
                          </a:rPr>
                          <m:t>𝑖</m:t>
                        </m:r>
                      </m:sub>
                    </m:sSub>
                    <m:r>
                      <a:rPr lang="en-US" altLang="zh-CN" sz="2300" b="0" i="1" smtClean="0">
                        <a:latin typeface="Cambria Math"/>
                      </a:rPr>
                      <m:t>≤</m:t>
                    </m:r>
                    <m:sSup>
                      <m:sSupPr>
                        <m:ctrlPr>
                          <a:rPr lang="en-US" altLang="zh-CN" sz="2300" b="0" i="1" smtClean="0">
                            <a:latin typeface="Cambria Math"/>
                          </a:rPr>
                        </m:ctrlPr>
                      </m:sSupPr>
                      <m:e>
                        <m:r>
                          <a:rPr lang="en-US" altLang="zh-CN" sz="2300" b="0" i="1" smtClean="0">
                            <a:latin typeface="Cambria Math"/>
                          </a:rPr>
                          <m:t>10</m:t>
                        </m:r>
                      </m:e>
                      <m:sup>
                        <m:r>
                          <a:rPr lang="en-US" altLang="zh-CN" sz="2300" b="0" i="1" smtClean="0">
                            <a:latin typeface="Cambria Math"/>
                          </a:rPr>
                          <m:t>4</m:t>
                        </m:r>
                      </m:sup>
                    </m:sSup>
                    <m:r>
                      <a:rPr lang="en-US" altLang="zh-CN" sz="2300" b="0" i="1" smtClean="0">
                        <a:latin typeface="Cambria Math"/>
                      </a:rPr>
                      <m:t>,</m:t>
                    </m:r>
                    <m:r>
                      <a:rPr lang="en-US" altLang="zh-CN" sz="2300" b="0" i="1" smtClean="0">
                        <a:latin typeface="Cambria Math"/>
                      </a:rPr>
                      <m:t>0</m:t>
                    </m:r>
                    <m:r>
                      <a:rPr lang="en-US" altLang="zh-CN" sz="2300" b="0" i="1" smtClean="0">
                        <a:latin typeface="Cambria Math"/>
                      </a:rPr>
                      <m:t>≤</m:t>
                    </m:r>
                    <m:sSub>
                      <m:sSubPr>
                        <m:ctrlPr>
                          <a:rPr lang="en-US" altLang="zh-CN" sz="2300" b="0" i="1" smtClean="0">
                            <a:latin typeface="Cambria Math"/>
                          </a:rPr>
                        </m:ctrlPr>
                      </m:sSubPr>
                      <m:e>
                        <m:r>
                          <a:rPr lang="en-US" altLang="zh-CN" sz="2300" b="0" i="1" smtClean="0">
                            <a:latin typeface="Cambria Math"/>
                          </a:rPr>
                          <m:t>𝑏</m:t>
                        </m:r>
                      </m:e>
                      <m:sub>
                        <m:r>
                          <a:rPr lang="en-US" altLang="zh-CN" sz="2300" b="0" i="1" smtClean="0">
                            <a:latin typeface="Cambria Math"/>
                          </a:rPr>
                          <m:t>𝑖</m:t>
                        </m:r>
                      </m:sub>
                    </m:sSub>
                    <m:r>
                      <a:rPr lang="en-US" altLang="zh-CN" sz="2300" b="0" i="1" smtClean="0">
                        <a:latin typeface="Cambria Math"/>
                      </a:rPr>
                      <m:t>,</m:t>
                    </m:r>
                    <m:r>
                      <a:rPr lang="en-US" altLang="zh-CN" sz="2300" b="0" i="1" smtClean="0">
                        <a:latin typeface="Cambria Math"/>
                      </a:rPr>
                      <m:t>𝑥</m:t>
                    </m:r>
                    <m:r>
                      <a:rPr lang="en-US" altLang="zh-CN" sz="2300" b="0" i="1" smtClean="0">
                        <a:latin typeface="Cambria Math"/>
                      </a:rPr>
                      <m:t>≤</m:t>
                    </m:r>
                    <m:sSup>
                      <m:sSupPr>
                        <m:ctrlPr>
                          <a:rPr lang="en-US" altLang="zh-CN" sz="2300" b="0" i="1" smtClean="0">
                            <a:latin typeface="Cambria Math"/>
                          </a:rPr>
                        </m:ctrlPr>
                      </m:sSupPr>
                      <m:e>
                        <m:r>
                          <a:rPr lang="en-US" altLang="zh-CN" sz="2300" b="0" i="1" smtClean="0">
                            <a:latin typeface="Cambria Math"/>
                          </a:rPr>
                          <m:t>10</m:t>
                        </m:r>
                      </m:e>
                      <m:sup>
                        <m:r>
                          <a:rPr lang="en-US" altLang="zh-CN" sz="2300" b="0" i="1" smtClean="0">
                            <a:latin typeface="Cambria Math"/>
                          </a:rPr>
                          <m:t>9</m:t>
                        </m:r>
                      </m:sup>
                    </m:sSup>
                  </m:oMath>
                </a14:m>
                <a:r>
                  <a:rPr lang="zh-CN" altLang="en-US" sz="2300" dirty="0" smtClean="0"/>
                  <a:t>。</a:t>
                </a:r>
                <a:endParaRPr lang="en-US" altLang="zh-CN" sz="2300" dirty="0"/>
              </a:p>
              <a:p>
                <a:endParaRPr lang="en-US" altLang="zh-CN" sz="2300" dirty="0" smtClean="0"/>
              </a:p>
              <a:p>
                <a:endParaRPr lang="en-US" altLang="zh-CN" sz="2300" dirty="0"/>
              </a:p>
              <a:p>
                <a:pPr marL="914400" lvl="1" indent="-457200">
                  <a:buFont typeface="+mj-lt"/>
                  <a:buAutoNum type="arabicPeriod"/>
                </a:pPr>
                <a:endParaRPr lang="zh-CN" altLang="en-US" sz="2300" dirty="0"/>
              </a:p>
            </p:txBody>
          </p:sp>
        </mc:Choice>
        <mc:Fallback>
          <p:sp>
            <p:nvSpPr>
              <p:cNvPr id="3" name="内容占位符 2"/>
              <p:cNvSpPr>
                <a:spLocks noRot="true" noChangeAspect="true" noMove="true" noResize="true" noEditPoints="true" noAdjustHandles="true" noChangeArrowheads="true" noChangeShapeType="true" noTextEdit="true"/>
              </p:cNvSpPr>
              <p:nvPr>
                <p:ph idx="1"/>
              </p:nvPr>
            </p:nvSpPr>
            <p:spPr>
              <a:blipFill rotWithShape="true">
                <a:blip r:embed="rId1"/>
                <a:stretch>
                  <a:fillRect t="-1620" b="7"/>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p:txBody>
          <a:bodyPr/>
          <a:p>
            <a:r>
              <a:rPr lang="zh-CN" altLang="en-US"/>
              <a:t>题解</a:t>
            </a:r>
            <a:endParaRPr lang="zh-CN" altLang="en-US"/>
          </a:p>
        </p:txBody>
      </p:sp>
      <mc:AlternateContent xmlns:mc="http://schemas.openxmlformats.org/markup-compatibility/2006">
        <mc:Choice xmlns:a14="http://schemas.microsoft.com/office/drawing/2010/main" Requires="a14">
          <p:sp>
            <p:nvSpPr>
              <p:cNvPr id="3" name="内容占位符 2"/>
              <p:cNvSpPr>
                <a:spLocks noGrp="true"/>
              </p:cNvSpPr>
              <p:nvPr>
                <p:ph idx="1"/>
              </p:nvPr>
            </p:nvSpPr>
            <p:spPr>
              <a:xfrm>
                <a:off x="838200" y="1825625"/>
                <a:ext cx="10515600" cy="5420995"/>
              </a:xfrm>
            </p:spPr>
            <p:txBody>
              <a:bodyPr>
                <a:normAutofit/>
              </a:bodyPr>
              <a:p>
                <a:r>
                  <a:rPr lang="zh-CN" altLang="" sz="2300">
                    <a:ea typeface="宋体" charset="0"/>
                  </a:rPr>
                  <a:t>考虑合并两个函数：</a:t>
                </a:r>
                <a:endParaRPr lang="zh-CN" altLang="" sz="2300">
                  <a:ea typeface="宋体" charset="0"/>
                </a:endParaRPr>
              </a:p>
              <a:p>
                <a14:m>
                  <m:oMath xmlns:m="http://schemas.openxmlformats.org/officeDocument/2006/math">
                    <m:sSub>
                      <m:sSubPr>
                        <m:ctrlPr>
                          <a:rPr lang="en-US" altLang="" sz="2300" i="1">
                            <a:latin typeface="DejaVu Math TeX Gyre" panose="02000503000000000000" charset="0"/>
                            <a:ea typeface="宋体" charset="0"/>
                            <a:cs typeface="DejaVu Math TeX Gyre" panose="02000503000000000000" charset="0"/>
                          </a:rPr>
                        </m:ctrlPr>
                      </m:sSubPr>
                      <m:e>
                        <m:r>
                          <a:rPr lang="en-US" altLang="" sz="2300" i="1">
                            <a:latin typeface="DejaVu Math TeX Gyre" panose="02000503000000000000" charset="0"/>
                            <a:ea typeface="宋体" charset="0"/>
                            <a:cs typeface="DejaVu Math TeX Gyre" panose="02000503000000000000" charset="0"/>
                          </a:rPr>
                          <m:t>𝑓</m:t>
                        </m:r>
                      </m:e>
                      <m:sub>
                        <m:r>
                          <a:rPr lang="en-US" altLang="" sz="2300" i="1">
                            <a:latin typeface="DejaVu Math TeX Gyre" panose="02000503000000000000" charset="0"/>
                            <a:ea typeface="宋体" charset="0"/>
                            <a:cs typeface="DejaVu Math TeX Gyre" panose="02000503000000000000" charset="0"/>
                          </a:rPr>
                          <m:t>0</m:t>
                        </m:r>
                      </m:sub>
                    </m:sSub>
                    <m:r>
                      <a:rPr lang="en-US" altLang="" sz="2300" i="1">
                        <a:latin typeface="DejaVu Math TeX Gyre" panose="02000503000000000000" charset="0"/>
                        <a:ea typeface="宋体" charset="0"/>
                        <a:cs typeface="DejaVu Math TeX Gyre" panose="02000503000000000000" charset="0"/>
                      </a:rPr>
                      <m:t>(</m:t>
                    </m:r>
                    <m:r>
                      <a:rPr lang="en-US" altLang="" sz="2300" i="1">
                        <a:latin typeface="DejaVu Math TeX Gyre" panose="02000503000000000000" charset="0"/>
                        <a:ea typeface="宋体" charset="0"/>
                        <a:cs typeface="DejaVu Math TeX Gyre" panose="02000503000000000000" charset="0"/>
                      </a:rPr>
                      <m:t>𝑥</m:t>
                    </m:r>
                    <m:r>
                      <a:rPr lang="en-US" altLang="" sz="2300" i="1">
                        <a:latin typeface="DejaVu Math TeX Gyre" panose="02000503000000000000" charset="0"/>
                        <a:ea typeface="宋体" charset="0"/>
                        <a:cs typeface="DejaVu Math TeX Gyre" panose="02000503000000000000" charset="0"/>
                      </a:rPr>
                      <m:t>) = </m:t>
                    </m:r>
                    <m:r>
                      <a:rPr lang="en-US" altLang="" sz="2300" i="1">
                        <a:latin typeface="DejaVu Math TeX Gyre" panose="02000503000000000000" charset="0"/>
                        <a:ea typeface="宋体" charset="0"/>
                        <a:cs typeface="DejaVu Math TeX Gyre" panose="02000503000000000000" charset="0"/>
                      </a:rPr>
                      <m:t>𝑚𝑖𝑛</m:t>
                    </m:r>
                    <m:r>
                      <a:rPr lang="en-US" altLang="" sz="2300" i="1">
                        <a:latin typeface="DejaVu Math TeX Gyre" panose="02000503000000000000" charset="0"/>
                        <a:ea typeface="宋体" charset="0"/>
                        <a:cs typeface="DejaVu Math TeX Gyre" panose="02000503000000000000" charset="0"/>
                      </a:rPr>
                      <m:t>{</m:t>
                    </m:r>
                    <m:sSub>
                      <m:sSubPr>
                        <m:ctrlPr>
                          <a:rPr lang="en-US" altLang="" sz="2300" i="1">
                            <a:latin typeface="DejaVu Math TeX Gyre" panose="02000503000000000000" charset="0"/>
                            <a:ea typeface="宋体" charset="0"/>
                            <a:cs typeface="DejaVu Math TeX Gyre" panose="02000503000000000000" charset="0"/>
                          </a:rPr>
                        </m:ctrlPr>
                      </m:sSubPr>
                      <m:e>
                        <m:r>
                          <a:rPr lang="en-US" altLang="" sz="2300" i="1">
                            <a:latin typeface="DejaVu Math TeX Gyre" panose="02000503000000000000" charset="0"/>
                            <a:ea typeface="宋体" charset="0"/>
                            <a:cs typeface="DejaVu Math TeX Gyre" panose="02000503000000000000" charset="0"/>
                          </a:rPr>
                          <m:t>𝑎</m:t>
                        </m:r>
                      </m:e>
                      <m:sub>
                        <m:r>
                          <a:rPr lang="en-US" altLang="" sz="2300" i="1">
                            <a:latin typeface="DejaVu Math TeX Gyre" panose="02000503000000000000" charset="0"/>
                            <a:ea typeface="宋体" charset="0"/>
                            <a:cs typeface="DejaVu Math TeX Gyre" panose="02000503000000000000" charset="0"/>
                          </a:rPr>
                          <m:t>0</m:t>
                        </m:r>
                      </m:sub>
                    </m:sSub>
                    <m:r>
                      <a:rPr lang="en-US" altLang="" sz="2300" i="1">
                        <a:latin typeface="DejaVu Math TeX Gyre" panose="02000503000000000000" charset="0"/>
                        <a:ea typeface="宋体" charset="0"/>
                        <a:cs typeface="DejaVu Math TeX Gyre" panose="02000503000000000000" charset="0"/>
                      </a:rPr>
                      <m:t>+</m:t>
                    </m:r>
                    <m:r>
                      <a:rPr lang="en-US" altLang="" sz="2300" i="1">
                        <a:latin typeface="DejaVu Math TeX Gyre" panose="02000503000000000000" charset="0"/>
                        <a:ea typeface="宋体" charset="0"/>
                        <a:cs typeface="DejaVu Math TeX Gyre" panose="02000503000000000000" charset="0"/>
                      </a:rPr>
                      <m:t>𝑥</m:t>
                    </m:r>
                    <m:r>
                      <a:rPr lang="en-US" altLang="" sz="2300" i="1">
                        <a:latin typeface="DejaVu Math TeX Gyre" panose="02000503000000000000" charset="0"/>
                        <a:ea typeface="宋体" charset="0"/>
                        <a:cs typeface="DejaVu Math TeX Gyre" panose="02000503000000000000" charset="0"/>
                      </a:rPr>
                      <m:t>,</m:t>
                    </m:r>
                    <m:sSub>
                      <m:sSubPr>
                        <m:ctrlPr>
                          <a:rPr lang="en-US" altLang="" sz="2300" i="1">
                            <a:latin typeface="DejaVu Math TeX Gyre" panose="02000503000000000000" charset="0"/>
                            <a:ea typeface="宋体" charset="0"/>
                            <a:cs typeface="DejaVu Math TeX Gyre" panose="02000503000000000000" charset="0"/>
                          </a:rPr>
                        </m:ctrlPr>
                      </m:sSubPr>
                      <m:e>
                        <m:r>
                          <a:rPr lang="en-US" altLang="" sz="2300" i="1">
                            <a:latin typeface="DejaVu Math TeX Gyre" panose="02000503000000000000" charset="0"/>
                            <a:ea typeface="宋体" charset="0"/>
                            <a:cs typeface="DejaVu Math TeX Gyre" panose="02000503000000000000" charset="0"/>
                          </a:rPr>
                          <m:t>𝑏</m:t>
                        </m:r>
                      </m:e>
                      <m:sub>
                        <m:r>
                          <a:rPr lang="en-US" altLang="" sz="2300" i="1">
                            <a:latin typeface="DejaVu Math TeX Gyre" panose="02000503000000000000" charset="0"/>
                            <a:ea typeface="宋体" charset="0"/>
                            <a:cs typeface="DejaVu Math TeX Gyre" panose="02000503000000000000" charset="0"/>
                          </a:rPr>
                          <m:t>0</m:t>
                        </m:r>
                      </m:sub>
                    </m:sSub>
                    <m:r>
                      <a:rPr lang="en-US" altLang="" sz="2300" i="1">
                        <a:latin typeface="DejaVu Math TeX Gyre" panose="02000503000000000000" charset="0"/>
                        <a:ea typeface="宋体" charset="0"/>
                        <a:cs typeface="DejaVu Math TeX Gyre" panose="02000503000000000000" charset="0"/>
                      </a:rPr>
                      <m:t>}, </m:t>
                    </m:r>
                    <m:sSub>
                      <m:sSubPr>
                        <m:ctrlPr>
                          <a:rPr lang="en-US" altLang="en-US" sz="2300" i="1">
                            <a:latin typeface="DejaVu Math TeX Gyre" panose="02000503000000000000" charset="0"/>
                            <a:ea typeface="宋体" charset="0"/>
                            <a:cs typeface="DejaVu Math TeX Gyre" panose="02000503000000000000" charset="0"/>
                          </a:rPr>
                        </m:ctrlPr>
                      </m:sSubPr>
                      <m:e>
                        <m:r>
                          <a:rPr lang="en-US" altLang="en-US" sz="2300" i="1">
                            <a:latin typeface="DejaVu Math TeX Gyre" panose="02000503000000000000" charset="0"/>
                            <a:ea typeface="宋体" charset="0"/>
                            <a:cs typeface="DejaVu Math TeX Gyre" panose="02000503000000000000" charset="0"/>
                          </a:rPr>
                          <m:t>𝑓</m:t>
                        </m:r>
                      </m:e>
                      <m:sub>
                        <m:r>
                          <a:rPr lang="en-US" altLang="en-US" sz="2300" i="1">
                            <a:latin typeface="DejaVu Math TeX Gyre" panose="02000503000000000000" charset="0"/>
                            <a:ea typeface="宋体" charset="0"/>
                            <a:cs typeface="DejaVu Math TeX Gyre" panose="02000503000000000000" charset="0"/>
                          </a:rPr>
                          <m:t>1</m:t>
                        </m:r>
                      </m:sub>
                    </m:sSub>
                    <m:r>
                      <a:rPr lang="en-US" altLang="en-US" sz="2300" i="1">
                        <a:latin typeface="DejaVu Math TeX Gyre" panose="02000503000000000000" charset="0"/>
                        <a:ea typeface="宋体" charset="0"/>
                        <a:cs typeface="DejaVu Math TeX Gyre" panose="02000503000000000000" charset="0"/>
                      </a:rPr>
                      <m:t>(</m:t>
                    </m:r>
                    <m:r>
                      <a:rPr lang="en-US" altLang="en-US" sz="2300" i="1">
                        <a:latin typeface="DejaVu Math TeX Gyre" panose="02000503000000000000" charset="0"/>
                        <a:ea typeface="宋体" charset="0"/>
                        <a:cs typeface="DejaVu Math TeX Gyre" panose="02000503000000000000" charset="0"/>
                      </a:rPr>
                      <m:t>𝑥</m:t>
                    </m:r>
                    <m:r>
                      <a:rPr lang="en-US" altLang="en-US" sz="2300" i="1">
                        <a:latin typeface="DejaVu Math TeX Gyre" panose="02000503000000000000" charset="0"/>
                        <a:ea typeface="宋体" charset="0"/>
                        <a:cs typeface="DejaVu Math TeX Gyre" panose="02000503000000000000" charset="0"/>
                      </a:rPr>
                      <m:t>) = </m:t>
                    </m:r>
                    <m:r>
                      <a:rPr lang="en-US" altLang="en-US" sz="2300" i="1">
                        <a:latin typeface="DejaVu Math TeX Gyre" panose="02000503000000000000" charset="0"/>
                        <a:ea typeface="宋体" charset="0"/>
                        <a:cs typeface="DejaVu Math TeX Gyre" panose="02000503000000000000" charset="0"/>
                      </a:rPr>
                      <m:t>𝑚𝑖𝑛</m:t>
                    </m:r>
                    <m:r>
                      <a:rPr lang="en-US" altLang="en-US" sz="2300" i="1">
                        <a:latin typeface="DejaVu Math TeX Gyre" panose="02000503000000000000" charset="0"/>
                        <a:ea typeface="宋体" charset="0"/>
                        <a:cs typeface="DejaVu Math TeX Gyre" panose="02000503000000000000" charset="0"/>
                      </a:rPr>
                      <m:t>{</m:t>
                    </m:r>
                    <m:sSub>
                      <m:sSubPr>
                        <m:ctrlPr>
                          <a:rPr lang="en-US" altLang="en-US" sz="2300" i="1">
                            <a:latin typeface="DejaVu Math TeX Gyre" panose="02000503000000000000" charset="0"/>
                            <a:ea typeface="宋体" charset="0"/>
                            <a:cs typeface="DejaVu Math TeX Gyre" panose="02000503000000000000" charset="0"/>
                          </a:rPr>
                        </m:ctrlPr>
                      </m:sSubPr>
                      <m:e>
                        <m:r>
                          <a:rPr lang="en-US" altLang="en-US" sz="2300" i="1">
                            <a:latin typeface="DejaVu Math TeX Gyre" panose="02000503000000000000" charset="0"/>
                            <a:ea typeface="宋体" charset="0"/>
                            <a:cs typeface="DejaVu Math TeX Gyre" panose="02000503000000000000" charset="0"/>
                          </a:rPr>
                          <m:t>𝑎</m:t>
                        </m:r>
                      </m:e>
                      <m:sub>
                        <m:r>
                          <a:rPr lang="en-US" altLang="en-US" sz="2300" i="1">
                            <a:latin typeface="DejaVu Math TeX Gyre" panose="02000503000000000000" charset="0"/>
                            <a:ea typeface="宋体" charset="0"/>
                            <a:cs typeface="DejaVu Math TeX Gyre" panose="02000503000000000000" charset="0"/>
                          </a:rPr>
                          <m:t>1</m:t>
                        </m:r>
                      </m:sub>
                    </m:sSub>
                    <m:r>
                      <a:rPr lang="en-US" altLang="en-US" sz="2300" i="1">
                        <a:latin typeface="DejaVu Math TeX Gyre" panose="02000503000000000000" charset="0"/>
                        <a:ea typeface="宋体" charset="0"/>
                        <a:cs typeface="DejaVu Math TeX Gyre" panose="02000503000000000000" charset="0"/>
                      </a:rPr>
                      <m:t>+</m:t>
                    </m:r>
                    <m:r>
                      <a:rPr lang="en-US" altLang="en-US" sz="2300" i="1">
                        <a:latin typeface="DejaVu Math TeX Gyre" panose="02000503000000000000" charset="0"/>
                        <a:ea typeface="宋体" charset="0"/>
                        <a:cs typeface="DejaVu Math TeX Gyre" panose="02000503000000000000" charset="0"/>
                      </a:rPr>
                      <m:t>𝑥</m:t>
                    </m:r>
                    <m:r>
                      <a:rPr lang="en-US" altLang="en-US" sz="2300" i="1">
                        <a:latin typeface="DejaVu Math TeX Gyre" panose="02000503000000000000" charset="0"/>
                        <a:ea typeface="宋体" charset="0"/>
                        <a:cs typeface="DejaVu Math TeX Gyre" panose="02000503000000000000" charset="0"/>
                      </a:rPr>
                      <m:t>,</m:t>
                    </m:r>
                    <m:sSub>
                      <m:sSubPr>
                        <m:ctrlPr>
                          <a:rPr lang="en-US" altLang="en-US" sz="2300" i="1">
                            <a:latin typeface="DejaVu Math TeX Gyre" panose="02000503000000000000" charset="0"/>
                            <a:ea typeface="宋体" charset="0"/>
                            <a:cs typeface="DejaVu Math TeX Gyre" panose="02000503000000000000" charset="0"/>
                          </a:rPr>
                        </m:ctrlPr>
                      </m:sSubPr>
                      <m:e>
                        <m:r>
                          <a:rPr lang="en-US" altLang="en-US" sz="2300" i="1">
                            <a:latin typeface="DejaVu Math TeX Gyre" panose="02000503000000000000" charset="0"/>
                            <a:ea typeface="宋体" charset="0"/>
                            <a:cs typeface="DejaVu Math TeX Gyre" panose="02000503000000000000" charset="0"/>
                          </a:rPr>
                          <m:t>𝑏</m:t>
                        </m:r>
                      </m:e>
                      <m:sub>
                        <m:r>
                          <a:rPr lang="en-US" altLang="en-US" sz="2300" i="1">
                            <a:latin typeface="DejaVu Math TeX Gyre" panose="02000503000000000000" charset="0"/>
                            <a:ea typeface="宋体" charset="0"/>
                            <a:cs typeface="DejaVu Math TeX Gyre" panose="02000503000000000000" charset="0"/>
                          </a:rPr>
                          <m:t>1</m:t>
                        </m:r>
                      </m:sub>
                    </m:sSub>
                    <m:r>
                      <a:rPr lang="en-US" altLang="en-US" sz="2300" i="1">
                        <a:latin typeface="DejaVu Math TeX Gyre" panose="02000503000000000000" charset="0"/>
                        <a:ea typeface="宋体" charset="0"/>
                        <a:cs typeface="DejaVu Math TeX Gyre" panose="02000503000000000000" charset="0"/>
                      </a:rPr>
                      <m:t>}</m:t>
                    </m:r>
                    <m:r>
                      <a:rPr lang="en-US" altLang="" sz="2300" i="1">
                        <a:latin typeface="DejaVu Math TeX Gyre" panose="02000503000000000000" charset="0"/>
                        <a:ea typeface="宋体" charset="0"/>
                        <a:cs typeface="DejaVu Math TeX Gyre" panose="02000503000000000000" charset="0"/>
                      </a:rPr>
                      <m:t> </m:t>
                    </m:r>
                  </m:oMath>
                </a14:m>
                <a:endParaRPr lang="en-US" altLang="" sz="2300" i="1">
                  <a:latin typeface="DejaVu Math TeX Gyre" panose="02000503000000000000" charset="0"/>
                  <a:ea typeface="宋体" charset="0"/>
                  <a:cs typeface="DejaVu Math TeX Gyre" panose="02000503000000000000" charset="0"/>
                </a:endParaRPr>
              </a:p>
              <a:p>
                <a14:m>
                  <m:oMath xmlns:m="http://schemas.openxmlformats.org/officeDocument/2006/math">
                    <m:sSub>
                      <m:sSubPr>
                        <m:ctrlPr>
                          <a:rPr lang="en-US" altLang="" sz="2300" i="1">
                            <a:latin typeface="DejaVu Math TeX Gyre" panose="02000503000000000000" charset="0"/>
                            <a:ea typeface="宋体" charset="0"/>
                            <a:cs typeface="DejaVu Math TeX Gyre" panose="02000503000000000000" charset="0"/>
                          </a:rPr>
                        </m:ctrlPr>
                      </m:sSubPr>
                      <m:e>
                        <m:r>
                          <a:rPr lang="en-US" altLang="" sz="2300" i="1">
                            <a:latin typeface="DejaVu Math TeX Gyre" panose="02000503000000000000" charset="0"/>
                            <a:ea typeface="宋体" charset="0"/>
                            <a:cs typeface="DejaVu Math TeX Gyre" panose="02000503000000000000" charset="0"/>
                          </a:rPr>
                          <m:t>𝑓</m:t>
                        </m:r>
                      </m:e>
                      <m:sub>
                        <m:r>
                          <a:rPr lang="en-US" altLang="" sz="2300" i="1">
                            <a:latin typeface="DejaVu Math TeX Gyre" panose="02000503000000000000" charset="0"/>
                            <a:ea typeface="宋体" charset="0"/>
                            <a:cs typeface="DejaVu Math TeX Gyre" panose="02000503000000000000" charset="0"/>
                          </a:rPr>
                          <m:t>0</m:t>
                        </m:r>
                      </m:sub>
                    </m:sSub>
                    <m:r>
                      <a:rPr lang="en-US" altLang="" sz="2300" i="1">
                        <a:latin typeface="DejaVu Math TeX Gyre" panose="02000503000000000000" charset="0"/>
                        <a:ea typeface="宋体" charset="0"/>
                        <a:cs typeface="DejaVu Math TeX Gyre" panose="02000503000000000000" charset="0"/>
                      </a:rPr>
                      <m:t>(</m:t>
                    </m:r>
                    <m:sSub>
                      <m:sSubPr>
                        <m:ctrlPr>
                          <a:rPr lang="en-US" altLang="" sz="2300" i="1">
                            <a:latin typeface="DejaVu Math TeX Gyre" panose="02000503000000000000" charset="0"/>
                            <a:ea typeface="宋体" charset="0"/>
                            <a:cs typeface="DejaVu Math TeX Gyre" panose="02000503000000000000" charset="0"/>
                          </a:rPr>
                        </m:ctrlPr>
                      </m:sSubPr>
                      <m:e>
                        <m:r>
                          <a:rPr lang="en-US" altLang="" sz="2300" i="1">
                            <a:latin typeface="DejaVu Math TeX Gyre" panose="02000503000000000000" charset="0"/>
                            <a:ea typeface="宋体" charset="0"/>
                            <a:cs typeface="DejaVu Math TeX Gyre" panose="02000503000000000000" charset="0"/>
                          </a:rPr>
                          <m:t>𝑓</m:t>
                        </m:r>
                      </m:e>
                      <m:sub>
                        <m:r>
                          <a:rPr lang="en-US" altLang="" sz="2300" i="1">
                            <a:latin typeface="DejaVu Math TeX Gyre" panose="02000503000000000000" charset="0"/>
                            <a:ea typeface="宋体" charset="0"/>
                            <a:cs typeface="DejaVu Math TeX Gyre" panose="02000503000000000000" charset="0"/>
                          </a:rPr>
                          <m:t>1</m:t>
                        </m:r>
                      </m:sub>
                    </m:sSub>
                    <m:r>
                      <a:rPr lang="en-US" altLang="" sz="2300" i="1">
                        <a:latin typeface="DejaVu Math TeX Gyre" panose="02000503000000000000" charset="0"/>
                        <a:ea typeface="宋体" charset="0"/>
                        <a:cs typeface="DejaVu Math TeX Gyre" panose="02000503000000000000" charset="0"/>
                      </a:rPr>
                      <m:t>(</m:t>
                    </m:r>
                    <m:r>
                      <a:rPr lang="en-US" altLang="" sz="2300" i="1">
                        <a:latin typeface="DejaVu Math TeX Gyre" panose="02000503000000000000" charset="0"/>
                        <a:ea typeface="宋体" charset="0"/>
                        <a:cs typeface="DejaVu Math TeX Gyre" panose="02000503000000000000" charset="0"/>
                      </a:rPr>
                      <m:t>𝑥</m:t>
                    </m:r>
                    <m:r>
                      <a:rPr lang="en-US" altLang="" sz="2300" i="1">
                        <a:latin typeface="DejaVu Math TeX Gyre" panose="02000503000000000000" charset="0"/>
                        <a:ea typeface="宋体" charset="0"/>
                        <a:cs typeface="DejaVu Math TeX Gyre" panose="02000503000000000000" charset="0"/>
                      </a:rPr>
                      <m:t>))= </m:t>
                    </m:r>
                    <m:r>
                      <a:rPr lang="en-US" altLang="en-US" sz="2300" i="1">
                        <a:latin typeface="DejaVu Math TeX Gyre" panose="02000503000000000000" charset="0"/>
                        <a:ea typeface="宋体" charset="0"/>
                        <a:cs typeface="DejaVu Math TeX Gyre" panose="02000503000000000000" charset="0"/>
                      </a:rPr>
                      <m:t>𝑚𝑖𝑛</m:t>
                    </m:r>
                    <m:r>
                      <a:rPr lang="en-US" altLang="en-US" sz="2300" i="1">
                        <a:latin typeface="DejaVu Math TeX Gyre" panose="02000503000000000000" charset="0"/>
                        <a:ea typeface="宋体" charset="0"/>
                        <a:cs typeface="DejaVu Math TeX Gyre" panose="02000503000000000000" charset="0"/>
                      </a:rPr>
                      <m:t>{</m:t>
                    </m:r>
                    <m:sSub>
                      <m:sSubPr>
                        <m:ctrlPr>
                          <a:rPr lang="en-US" altLang="en-US" sz="2300" i="1">
                            <a:latin typeface="DejaVu Math TeX Gyre" panose="02000503000000000000" charset="0"/>
                            <a:ea typeface="宋体" charset="0"/>
                            <a:cs typeface="DejaVu Math TeX Gyre" panose="02000503000000000000" charset="0"/>
                          </a:rPr>
                        </m:ctrlPr>
                      </m:sSubPr>
                      <m:e>
                        <m:r>
                          <a:rPr lang="en-US" altLang="en-US" sz="2300" i="1">
                            <a:latin typeface="DejaVu Math TeX Gyre" panose="02000503000000000000" charset="0"/>
                            <a:ea typeface="宋体" charset="0"/>
                            <a:cs typeface="DejaVu Math TeX Gyre" panose="02000503000000000000" charset="0"/>
                          </a:rPr>
                          <m:t>𝑎</m:t>
                        </m:r>
                      </m:e>
                      <m:sub>
                        <m:r>
                          <a:rPr lang="en-US" altLang="en-US" sz="2300" i="1">
                            <a:latin typeface="DejaVu Math TeX Gyre" panose="02000503000000000000" charset="0"/>
                            <a:ea typeface="宋体" charset="0"/>
                            <a:cs typeface="DejaVu Math TeX Gyre" panose="02000503000000000000" charset="0"/>
                          </a:rPr>
                          <m:t>0</m:t>
                        </m:r>
                      </m:sub>
                    </m:sSub>
                    <m:r>
                      <a:rPr lang="en-US" altLang="en-US" sz="2300" i="1">
                        <a:latin typeface="DejaVu Math TeX Gyre" panose="02000503000000000000" charset="0"/>
                        <a:ea typeface="宋体" charset="0"/>
                        <a:cs typeface="DejaVu Math TeX Gyre" panose="02000503000000000000" charset="0"/>
                      </a:rPr>
                      <m:t>+</m:t>
                    </m:r>
                    <m:r>
                      <a:rPr lang="en-US" altLang="en-US" sz="2300" i="1">
                        <a:latin typeface="DejaVu Math TeX Gyre" panose="02000503000000000000" charset="0"/>
                        <a:ea typeface="宋体" charset="0"/>
                        <a:cs typeface="DejaVu Math TeX Gyre" panose="02000503000000000000" charset="0"/>
                      </a:rPr>
                      <m:t>𝑚𝑖𝑛</m:t>
                    </m:r>
                    <m:r>
                      <a:rPr lang="en-US" altLang="en-US" sz="2300" i="1">
                        <a:latin typeface="DejaVu Math TeX Gyre" panose="02000503000000000000" charset="0"/>
                        <a:ea typeface="宋体" charset="0"/>
                        <a:cs typeface="DejaVu Math TeX Gyre" panose="02000503000000000000" charset="0"/>
                      </a:rPr>
                      <m:t>{</m:t>
                    </m:r>
                    <m:sSub>
                      <m:sSubPr>
                        <m:ctrlPr>
                          <a:rPr lang="en-US" altLang="en-US" sz="2300" i="1">
                            <a:latin typeface="DejaVu Math TeX Gyre" panose="02000503000000000000" charset="0"/>
                            <a:ea typeface="宋体" charset="0"/>
                            <a:cs typeface="DejaVu Math TeX Gyre" panose="02000503000000000000" charset="0"/>
                          </a:rPr>
                        </m:ctrlPr>
                      </m:sSubPr>
                      <m:e>
                        <m:r>
                          <a:rPr lang="en-US" altLang="en-US" sz="2300" i="1">
                            <a:latin typeface="DejaVu Math TeX Gyre" panose="02000503000000000000" charset="0"/>
                            <a:ea typeface="宋体" charset="0"/>
                            <a:cs typeface="DejaVu Math TeX Gyre" panose="02000503000000000000" charset="0"/>
                          </a:rPr>
                          <m:t>𝑎</m:t>
                        </m:r>
                      </m:e>
                      <m:sub>
                        <m:r>
                          <a:rPr lang="en-US" altLang="en-US" sz="2300" i="1">
                            <a:latin typeface="DejaVu Math TeX Gyre" panose="02000503000000000000" charset="0"/>
                            <a:ea typeface="宋体" charset="0"/>
                            <a:cs typeface="DejaVu Math TeX Gyre" panose="02000503000000000000" charset="0"/>
                          </a:rPr>
                          <m:t>1</m:t>
                        </m:r>
                      </m:sub>
                    </m:sSub>
                    <m:r>
                      <a:rPr lang="en-US" altLang="en-US" sz="2300" i="1">
                        <a:latin typeface="DejaVu Math TeX Gyre" panose="02000503000000000000" charset="0"/>
                        <a:ea typeface="宋体" charset="0"/>
                        <a:cs typeface="DejaVu Math TeX Gyre" panose="02000503000000000000" charset="0"/>
                      </a:rPr>
                      <m:t>+</m:t>
                    </m:r>
                    <m:r>
                      <a:rPr lang="en-US" altLang="en-US" sz="2300" i="1">
                        <a:latin typeface="DejaVu Math TeX Gyre" panose="02000503000000000000" charset="0"/>
                        <a:ea typeface="宋体" charset="0"/>
                        <a:cs typeface="DejaVu Math TeX Gyre" panose="02000503000000000000" charset="0"/>
                      </a:rPr>
                      <m:t>𝑥</m:t>
                    </m:r>
                    <m:r>
                      <a:rPr lang="en-US" altLang="en-US" sz="2300" i="1">
                        <a:latin typeface="DejaVu Math TeX Gyre" panose="02000503000000000000" charset="0"/>
                        <a:ea typeface="宋体" charset="0"/>
                        <a:cs typeface="DejaVu Math TeX Gyre" panose="02000503000000000000" charset="0"/>
                      </a:rPr>
                      <m:t>,</m:t>
                    </m:r>
                    <m:sSub>
                      <m:sSubPr>
                        <m:ctrlPr>
                          <a:rPr lang="en-US" altLang="en-US" sz="2300" i="1">
                            <a:latin typeface="DejaVu Math TeX Gyre" panose="02000503000000000000" charset="0"/>
                            <a:ea typeface="宋体" charset="0"/>
                            <a:cs typeface="DejaVu Math TeX Gyre" panose="02000503000000000000" charset="0"/>
                          </a:rPr>
                        </m:ctrlPr>
                      </m:sSubPr>
                      <m:e>
                        <m:r>
                          <a:rPr lang="en-US" altLang="en-US" sz="2300" i="1">
                            <a:latin typeface="DejaVu Math TeX Gyre" panose="02000503000000000000" charset="0"/>
                            <a:ea typeface="宋体" charset="0"/>
                            <a:cs typeface="DejaVu Math TeX Gyre" panose="02000503000000000000" charset="0"/>
                          </a:rPr>
                          <m:t>𝑏</m:t>
                        </m:r>
                      </m:e>
                      <m:sub>
                        <m:r>
                          <a:rPr lang="en-US" altLang="en-US" sz="2300" i="1">
                            <a:latin typeface="DejaVu Math TeX Gyre" panose="02000503000000000000" charset="0"/>
                            <a:ea typeface="宋体" charset="0"/>
                            <a:cs typeface="DejaVu Math TeX Gyre" panose="02000503000000000000" charset="0"/>
                          </a:rPr>
                          <m:t>1</m:t>
                        </m:r>
                      </m:sub>
                    </m:sSub>
                    <m:r>
                      <a:rPr lang="en-US" altLang="en-US" sz="2300" i="1">
                        <a:latin typeface="DejaVu Math TeX Gyre" panose="02000503000000000000" charset="0"/>
                        <a:ea typeface="宋体" charset="0"/>
                        <a:cs typeface="DejaVu Math TeX Gyre" panose="02000503000000000000" charset="0"/>
                      </a:rPr>
                      <m:t>},</m:t>
                    </m:r>
                    <m:sSub>
                      <m:sSubPr>
                        <m:ctrlPr>
                          <a:rPr lang="en-US" altLang="en-US" sz="2300" i="1">
                            <a:latin typeface="DejaVu Math TeX Gyre" panose="02000503000000000000" charset="0"/>
                            <a:ea typeface="宋体" charset="0"/>
                            <a:cs typeface="DejaVu Math TeX Gyre" panose="02000503000000000000" charset="0"/>
                          </a:rPr>
                        </m:ctrlPr>
                      </m:sSubPr>
                      <m:e>
                        <m:r>
                          <a:rPr lang="en-US" altLang="en-US" sz="2300" i="1">
                            <a:latin typeface="DejaVu Math TeX Gyre" panose="02000503000000000000" charset="0"/>
                            <a:ea typeface="宋体" charset="0"/>
                            <a:cs typeface="DejaVu Math TeX Gyre" panose="02000503000000000000" charset="0"/>
                          </a:rPr>
                          <m:t>𝑏</m:t>
                        </m:r>
                      </m:e>
                      <m:sub>
                        <m:r>
                          <a:rPr lang="en-US" altLang="en-US" sz="2300" i="1">
                            <a:latin typeface="DejaVu Math TeX Gyre" panose="02000503000000000000" charset="0"/>
                            <a:ea typeface="宋体" charset="0"/>
                            <a:cs typeface="DejaVu Math TeX Gyre" panose="02000503000000000000" charset="0"/>
                          </a:rPr>
                          <m:t>0</m:t>
                        </m:r>
                      </m:sub>
                    </m:sSub>
                    <m:r>
                      <a:rPr lang="en-US" altLang="en-US" sz="2300" i="1">
                        <a:latin typeface="DejaVu Math TeX Gyre" panose="02000503000000000000" charset="0"/>
                        <a:ea typeface="宋体" charset="0"/>
                        <a:cs typeface="DejaVu Math TeX Gyre" panose="02000503000000000000" charset="0"/>
                      </a:rPr>
                      <m:t>}</m:t>
                    </m:r>
                  </m:oMath>
                </a14:m>
                <a:endParaRPr lang="en-US" altLang="en-US" sz="2300" i="1">
                  <a:latin typeface="DejaVu Math TeX Gyre" panose="02000503000000000000" charset="0"/>
                  <a:ea typeface="宋体" charset="0"/>
                  <a:cs typeface="DejaVu Math TeX Gyre" panose="02000503000000000000" charset="0"/>
                </a:endParaRPr>
              </a:p>
              <a:p>
                <a14:m>
                  <m:oMath xmlns:m="http://schemas.openxmlformats.org/officeDocument/2006/math">
                    <m:sSub>
                      <m:sSubPr>
                        <m:ctrlPr>
                          <a:rPr lang="en-US" altLang="en-US" sz="2300" i="1">
                            <a:latin typeface="DejaVu Math TeX Gyre" panose="02000503000000000000" charset="0"/>
                            <a:ea typeface="宋体" charset="0"/>
                            <a:cs typeface="DejaVu Math TeX Gyre" panose="02000503000000000000" charset="0"/>
                          </a:rPr>
                        </m:ctrlPr>
                      </m:sSubPr>
                      <m:e>
                        <m:r>
                          <a:rPr lang="en-US" altLang="en-US" sz="2300" i="1">
                            <a:latin typeface="DejaVu Math TeX Gyre" panose="02000503000000000000" charset="0"/>
                            <a:ea typeface="宋体" charset="0"/>
                            <a:cs typeface="DejaVu Math TeX Gyre" panose="02000503000000000000" charset="0"/>
                          </a:rPr>
                          <m:t>𝑓</m:t>
                        </m:r>
                      </m:e>
                      <m:sub>
                        <m:r>
                          <a:rPr lang="en-US" altLang="en-US" sz="2300" i="1">
                            <a:latin typeface="DejaVu Math TeX Gyre" panose="02000503000000000000" charset="0"/>
                            <a:ea typeface="宋体" charset="0"/>
                            <a:cs typeface="DejaVu Math TeX Gyre" panose="02000503000000000000" charset="0"/>
                          </a:rPr>
                          <m:t>0</m:t>
                        </m:r>
                      </m:sub>
                    </m:sSub>
                    <m:r>
                      <a:rPr lang="en-US" altLang="en-US" sz="2300" i="1">
                        <a:latin typeface="DejaVu Math TeX Gyre" panose="02000503000000000000" charset="0"/>
                        <a:ea typeface="宋体" charset="0"/>
                        <a:cs typeface="DejaVu Math TeX Gyre" panose="02000503000000000000" charset="0"/>
                      </a:rPr>
                      <m:t>(</m:t>
                    </m:r>
                    <m:sSub>
                      <m:sSubPr>
                        <m:ctrlPr>
                          <a:rPr lang="en-US" altLang="en-US" sz="2300" i="1">
                            <a:latin typeface="DejaVu Math TeX Gyre" panose="02000503000000000000" charset="0"/>
                            <a:ea typeface="宋体" charset="0"/>
                            <a:cs typeface="DejaVu Math TeX Gyre" panose="02000503000000000000" charset="0"/>
                          </a:rPr>
                        </m:ctrlPr>
                      </m:sSubPr>
                      <m:e>
                        <m:r>
                          <a:rPr lang="en-US" altLang="en-US" sz="2300" i="1">
                            <a:latin typeface="DejaVu Math TeX Gyre" panose="02000503000000000000" charset="0"/>
                            <a:ea typeface="宋体" charset="0"/>
                            <a:cs typeface="DejaVu Math TeX Gyre" panose="02000503000000000000" charset="0"/>
                          </a:rPr>
                          <m:t>𝑓</m:t>
                        </m:r>
                      </m:e>
                      <m:sub>
                        <m:r>
                          <a:rPr lang="en-US" altLang="en-US" sz="2300" i="1">
                            <a:latin typeface="DejaVu Math TeX Gyre" panose="02000503000000000000" charset="0"/>
                            <a:ea typeface="宋体" charset="0"/>
                            <a:cs typeface="DejaVu Math TeX Gyre" panose="02000503000000000000" charset="0"/>
                          </a:rPr>
                          <m:t>1</m:t>
                        </m:r>
                      </m:sub>
                    </m:sSub>
                    <m:r>
                      <a:rPr lang="en-US" altLang="en-US" sz="2300" i="1">
                        <a:latin typeface="DejaVu Math TeX Gyre" panose="02000503000000000000" charset="0"/>
                        <a:ea typeface="宋体" charset="0"/>
                        <a:cs typeface="DejaVu Math TeX Gyre" panose="02000503000000000000" charset="0"/>
                      </a:rPr>
                      <m:t>(</m:t>
                    </m:r>
                    <m:r>
                      <a:rPr lang="en-US" altLang="en-US" sz="2300" i="1">
                        <a:latin typeface="DejaVu Math TeX Gyre" panose="02000503000000000000" charset="0"/>
                        <a:ea typeface="宋体" charset="0"/>
                        <a:cs typeface="DejaVu Math TeX Gyre" panose="02000503000000000000" charset="0"/>
                      </a:rPr>
                      <m:t>𝑥</m:t>
                    </m:r>
                    <m:r>
                      <a:rPr lang="en-US" altLang="en-US" sz="2300" i="1">
                        <a:latin typeface="DejaVu Math TeX Gyre" panose="02000503000000000000" charset="0"/>
                        <a:ea typeface="宋体" charset="0"/>
                        <a:cs typeface="DejaVu Math TeX Gyre" panose="02000503000000000000" charset="0"/>
                      </a:rPr>
                      <m:t>))= </m:t>
                    </m:r>
                    <m:r>
                      <a:rPr lang="en-US" altLang="en-US" sz="2300" i="1">
                        <a:latin typeface="DejaVu Math TeX Gyre" panose="02000503000000000000" charset="0"/>
                        <a:ea typeface="宋体" charset="0"/>
                        <a:cs typeface="DejaVu Math TeX Gyre" panose="02000503000000000000" charset="0"/>
                      </a:rPr>
                      <m:t>𝑚𝑖𝑛</m:t>
                    </m:r>
                    <m:r>
                      <a:rPr lang="en-US" altLang="en-US" sz="2300" i="1">
                        <a:latin typeface="DejaVu Math TeX Gyre" panose="02000503000000000000" charset="0"/>
                        <a:ea typeface="宋体" charset="0"/>
                        <a:cs typeface="DejaVu Math TeX Gyre" panose="02000503000000000000" charset="0"/>
                      </a:rPr>
                      <m:t>{</m:t>
                    </m:r>
                    <m:sSub>
                      <m:sSubPr>
                        <m:ctrlPr>
                          <a:rPr lang="en-US" altLang="en-US" sz="2300" i="1">
                            <a:latin typeface="DejaVu Math TeX Gyre" panose="02000503000000000000" charset="0"/>
                            <a:ea typeface="宋体" charset="0"/>
                            <a:cs typeface="DejaVu Math TeX Gyre" panose="02000503000000000000" charset="0"/>
                          </a:rPr>
                        </m:ctrlPr>
                      </m:sSubPr>
                      <m:e>
                        <m:r>
                          <a:rPr lang="en-US" altLang="en-US" sz="2300" i="1">
                            <a:latin typeface="DejaVu Math TeX Gyre" panose="02000503000000000000" charset="0"/>
                            <a:ea typeface="宋体" charset="0"/>
                            <a:cs typeface="DejaVu Math TeX Gyre" panose="02000503000000000000" charset="0"/>
                          </a:rPr>
                          <m:t>𝑎</m:t>
                        </m:r>
                      </m:e>
                      <m:sub>
                        <m:r>
                          <a:rPr lang="en-US" altLang="en-US" sz="2300" i="1">
                            <a:latin typeface="DejaVu Math TeX Gyre" panose="02000503000000000000" charset="0"/>
                            <a:ea typeface="宋体" charset="0"/>
                            <a:cs typeface="DejaVu Math TeX Gyre" panose="02000503000000000000" charset="0"/>
                          </a:rPr>
                          <m:t>0</m:t>
                        </m:r>
                      </m:sub>
                    </m:sSub>
                    <m:r>
                      <a:rPr lang="en-US" altLang="en-US" sz="2300" i="1">
                        <a:latin typeface="DejaVu Math TeX Gyre" panose="02000503000000000000" charset="0"/>
                        <a:ea typeface="宋体" charset="0"/>
                        <a:cs typeface="DejaVu Math TeX Gyre" panose="02000503000000000000" charset="0"/>
                      </a:rPr>
                      <m:t>+</m:t>
                    </m:r>
                    <m:sSub>
                      <m:sSubPr>
                        <m:ctrlPr>
                          <a:rPr lang="en-US" altLang="en-US" sz="2300" i="1">
                            <a:latin typeface="DejaVu Math TeX Gyre" panose="02000503000000000000" charset="0"/>
                            <a:ea typeface="宋体" charset="0"/>
                            <a:cs typeface="DejaVu Math TeX Gyre" panose="02000503000000000000" charset="0"/>
                          </a:rPr>
                        </m:ctrlPr>
                      </m:sSubPr>
                      <m:e>
                        <m:r>
                          <a:rPr lang="en-US" altLang="en-US" sz="2300" i="1">
                            <a:latin typeface="DejaVu Math TeX Gyre" panose="02000503000000000000" charset="0"/>
                            <a:ea typeface="宋体" charset="0"/>
                            <a:cs typeface="DejaVu Math TeX Gyre" panose="02000503000000000000" charset="0"/>
                          </a:rPr>
                          <m:t>𝑎</m:t>
                        </m:r>
                      </m:e>
                      <m:sub>
                        <m:r>
                          <a:rPr lang="en-US" altLang="en-US" sz="2300" i="1">
                            <a:latin typeface="DejaVu Math TeX Gyre" panose="02000503000000000000" charset="0"/>
                            <a:ea typeface="宋体" charset="0"/>
                            <a:cs typeface="DejaVu Math TeX Gyre" panose="02000503000000000000" charset="0"/>
                          </a:rPr>
                          <m:t>1</m:t>
                        </m:r>
                      </m:sub>
                    </m:sSub>
                    <m:r>
                      <a:rPr lang="en-US" altLang="en-US" sz="2300" i="1">
                        <a:latin typeface="DejaVu Math TeX Gyre" panose="02000503000000000000" charset="0"/>
                        <a:ea typeface="宋体" charset="0"/>
                        <a:cs typeface="DejaVu Math TeX Gyre" panose="02000503000000000000" charset="0"/>
                      </a:rPr>
                      <m:t>+</m:t>
                    </m:r>
                    <m:r>
                      <a:rPr lang="en-US" altLang="en-US" sz="2300" i="1">
                        <a:latin typeface="DejaVu Math TeX Gyre" panose="02000503000000000000" charset="0"/>
                        <a:ea typeface="宋体" charset="0"/>
                        <a:cs typeface="DejaVu Math TeX Gyre" panose="02000503000000000000" charset="0"/>
                      </a:rPr>
                      <m:t>𝑥</m:t>
                    </m:r>
                    <m:r>
                      <a:rPr lang="en-US" altLang="en-US" sz="2300" i="1">
                        <a:latin typeface="DejaVu Math TeX Gyre" panose="02000503000000000000" charset="0"/>
                        <a:ea typeface="宋体" charset="0"/>
                        <a:cs typeface="DejaVu Math TeX Gyre" panose="02000503000000000000" charset="0"/>
                      </a:rPr>
                      <m:t>,</m:t>
                    </m:r>
                    <m:r>
                      <a:rPr lang="en-US" altLang="en-US" sz="2300" i="1">
                        <a:latin typeface="DejaVu Math TeX Gyre" panose="02000503000000000000" charset="0"/>
                        <a:ea typeface="宋体" charset="0"/>
                        <a:cs typeface="DejaVu Math TeX Gyre" panose="02000503000000000000" charset="0"/>
                      </a:rPr>
                      <m:t>𝑚𝑖𝑛</m:t>
                    </m:r>
                    <m:r>
                      <a:rPr lang="en-US" altLang="en-US" sz="2300" i="1">
                        <a:latin typeface="DejaVu Math TeX Gyre" panose="02000503000000000000" charset="0"/>
                        <a:ea typeface="宋体" charset="0"/>
                        <a:cs typeface="DejaVu Math TeX Gyre" panose="02000503000000000000" charset="0"/>
                      </a:rPr>
                      <m:t>{</m:t>
                    </m:r>
                    <m:sSub>
                      <m:sSubPr>
                        <m:ctrlPr>
                          <a:rPr lang="en-US" altLang="en-US" sz="2300" i="1">
                            <a:latin typeface="DejaVu Math TeX Gyre" panose="02000503000000000000" charset="0"/>
                            <a:ea typeface="宋体" charset="0"/>
                            <a:cs typeface="DejaVu Math TeX Gyre" panose="02000503000000000000" charset="0"/>
                          </a:rPr>
                        </m:ctrlPr>
                      </m:sSubPr>
                      <m:e>
                        <m:r>
                          <a:rPr lang="en-US" altLang="en-US" sz="2300" i="1">
                            <a:latin typeface="DejaVu Math TeX Gyre" panose="02000503000000000000" charset="0"/>
                            <a:ea typeface="宋体" charset="0"/>
                            <a:cs typeface="DejaVu Math TeX Gyre" panose="02000503000000000000" charset="0"/>
                          </a:rPr>
                          <m:t>𝑎</m:t>
                        </m:r>
                      </m:e>
                      <m:sub>
                        <m:r>
                          <a:rPr lang="en-US" altLang="en-US" sz="2300" i="1">
                            <a:latin typeface="DejaVu Math TeX Gyre" panose="02000503000000000000" charset="0"/>
                            <a:ea typeface="宋体" charset="0"/>
                            <a:cs typeface="DejaVu Math TeX Gyre" panose="02000503000000000000" charset="0"/>
                          </a:rPr>
                          <m:t>0</m:t>
                        </m:r>
                      </m:sub>
                    </m:sSub>
                    <m:r>
                      <a:rPr lang="en-US" altLang="en-US" sz="2300" i="1">
                        <a:latin typeface="DejaVu Math TeX Gyre" panose="02000503000000000000" charset="0"/>
                        <a:ea typeface="宋体" charset="0"/>
                        <a:cs typeface="DejaVu Math TeX Gyre" panose="02000503000000000000" charset="0"/>
                      </a:rPr>
                      <m:t>+</m:t>
                    </m:r>
                    <m:sSub>
                      <m:sSubPr>
                        <m:ctrlPr>
                          <a:rPr lang="en-US" altLang="en-US" sz="2300" i="1">
                            <a:latin typeface="DejaVu Math TeX Gyre" panose="02000503000000000000" charset="0"/>
                            <a:ea typeface="宋体" charset="0"/>
                            <a:cs typeface="DejaVu Math TeX Gyre" panose="02000503000000000000" charset="0"/>
                          </a:rPr>
                        </m:ctrlPr>
                      </m:sSubPr>
                      <m:e>
                        <m:r>
                          <a:rPr lang="en-US" altLang="en-US" sz="2300" i="1">
                            <a:latin typeface="DejaVu Math TeX Gyre" panose="02000503000000000000" charset="0"/>
                            <a:ea typeface="宋体" charset="0"/>
                            <a:cs typeface="DejaVu Math TeX Gyre" panose="02000503000000000000" charset="0"/>
                          </a:rPr>
                          <m:t>𝑏</m:t>
                        </m:r>
                      </m:e>
                      <m:sub>
                        <m:r>
                          <a:rPr lang="en-US" altLang="en-US" sz="2300" i="1">
                            <a:latin typeface="DejaVu Math TeX Gyre" panose="02000503000000000000" charset="0"/>
                            <a:ea typeface="宋体" charset="0"/>
                            <a:cs typeface="DejaVu Math TeX Gyre" panose="02000503000000000000" charset="0"/>
                          </a:rPr>
                          <m:t>1</m:t>
                        </m:r>
                      </m:sub>
                    </m:sSub>
                    <m:r>
                      <a:rPr lang="en-US" altLang="en-US" sz="2300" i="1">
                        <a:latin typeface="DejaVu Math TeX Gyre" panose="02000503000000000000" charset="0"/>
                        <a:ea typeface="宋体" charset="0"/>
                        <a:cs typeface="DejaVu Math TeX Gyre" panose="02000503000000000000" charset="0"/>
                      </a:rPr>
                      <m:t>,</m:t>
                    </m:r>
                    <m:sSub>
                      <m:sSubPr>
                        <m:ctrlPr>
                          <a:rPr lang="en-US" altLang="en-US" sz="2300" i="1">
                            <a:latin typeface="DejaVu Math TeX Gyre" panose="02000503000000000000" charset="0"/>
                            <a:ea typeface="宋体" charset="0"/>
                            <a:cs typeface="DejaVu Math TeX Gyre" panose="02000503000000000000" charset="0"/>
                          </a:rPr>
                        </m:ctrlPr>
                      </m:sSubPr>
                      <m:e>
                        <m:r>
                          <a:rPr lang="en-US" altLang="en-US" sz="2300" i="1">
                            <a:latin typeface="DejaVu Math TeX Gyre" panose="02000503000000000000" charset="0"/>
                            <a:ea typeface="宋体" charset="0"/>
                            <a:cs typeface="DejaVu Math TeX Gyre" panose="02000503000000000000" charset="0"/>
                          </a:rPr>
                          <m:t>𝑏</m:t>
                        </m:r>
                      </m:e>
                      <m:sub>
                        <m:r>
                          <a:rPr lang="en-US" altLang="en-US" sz="2300" i="1">
                            <a:latin typeface="DejaVu Math TeX Gyre" panose="02000503000000000000" charset="0"/>
                            <a:ea typeface="宋体" charset="0"/>
                            <a:cs typeface="DejaVu Math TeX Gyre" panose="02000503000000000000" charset="0"/>
                          </a:rPr>
                          <m:t>0</m:t>
                        </m:r>
                      </m:sub>
                    </m:sSub>
                    <m:r>
                      <a:rPr lang="en-US" altLang="en-US" sz="2300" i="1">
                        <a:latin typeface="DejaVu Math TeX Gyre" panose="02000503000000000000" charset="0"/>
                        <a:ea typeface="宋体" charset="0"/>
                        <a:cs typeface="DejaVu Math TeX Gyre" panose="02000503000000000000" charset="0"/>
                      </a:rPr>
                      <m:t>}}</m:t>
                    </m:r>
                  </m:oMath>
                </a14:m>
                <a:endParaRPr lang="en-US" altLang="en-US" sz="2300" i="1">
                  <a:latin typeface="DejaVu Math TeX Gyre" panose="02000503000000000000" charset="0"/>
                  <a:ea typeface="宋体" charset="0"/>
                  <a:cs typeface="DejaVu Math TeX Gyre" panose="02000503000000000000" charset="0"/>
                </a:endParaRPr>
              </a:p>
              <a:p>
                <a:r>
                  <a:rPr lang="zh-CN" altLang="en-US" sz="2300">
                    <a:latin typeface="DejaVu Math TeX Gyre" panose="02000503000000000000" charset="0"/>
                    <a:ea typeface="宋体" charset="0"/>
                    <a:cs typeface="DejaVu Math TeX Gyre" panose="02000503000000000000" charset="0"/>
                  </a:rPr>
                  <a:t>我们先来处理询问一和三。</a:t>
                </a:r>
                <a:endParaRPr lang="en-US" altLang="en-US" sz="2300" i="1">
                  <a:latin typeface="DejaVu Math TeX Gyre" panose="02000503000000000000" charset="0"/>
                  <a:ea typeface="宋体" charset="0"/>
                  <a:cs typeface="DejaVu Math TeX Gyre" panose="02000503000000000000" charset="0"/>
                </a:endParaRPr>
              </a:p>
              <a:p>
                <a:pPr marL="0" lvl="1"/>
                <a:r>
                  <a:rPr lang="zh-CN" altLang="en-US" sz="2300" dirty="0" smtClean="0">
                    <a:sym typeface="+mn-ea"/>
                  </a:rPr>
                  <a:t>给定 </a:t>
                </a:r>
                <a14:m>
                  <m:oMath xmlns:m="http://schemas.openxmlformats.org/officeDocument/2006/math">
                    <m:r>
                      <a:rPr lang="en-US" altLang="zh-CN" sz="2300" b="0" i="1" smtClean="0">
                        <a:latin typeface="Cambria Math"/>
                      </a:rPr>
                      <m:t>𝑙</m:t>
                    </m:r>
                    <m:r>
                      <a:rPr lang="en-US" altLang="zh-CN" sz="2300" b="0" i="1" smtClean="0">
                        <a:latin typeface="Cambria Math"/>
                      </a:rPr>
                      <m:t>,</m:t>
                    </m:r>
                    <m:r>
                      <a:rPr lang="en-US" altLang="zh-CN" sz="2300" b="0" i="1" smtClean="0">
                        <a:latin typeface="Cambria Math"/>
                      </a:rPr>
                      <m:t>𝑟</m:t>
                    </m:r>
                    <m:r>
                      <a:rPr lang="en-US" altLang="zh-CN" sz="2300" b="0" i="1" smtClean="0">
                        <a:latin typeface="Cambria Math"/>
                      </a:rPr>
                      <m:t>,</m:t>
                    </m:r>
                    <m:r>
                      <a:rPr lang="en-US" altLang="zh-CN" sz="2300" b="0" i="1" smtClean="0">
                        <a:latin typeface="Cambria Math"/>
                      </a:rPr>
                      <m:t>𝐾</m:t>
                    </m:r>
                  </m:oMath>
                </a14:m>
                <a:r>
                  <a:rPr lang="zh-CN" altLang="en-US" sz="2300" dirty="0" smtClean="0">
                    <a:sym typeface="+mn-ea"/>
                  </a:rPr>
                  <a:t>，对所有 </a:t>
                </a:r>
                <a14:m>
                  <m:oMath xmlns:m="http://schemas.openxmlformats.org/officeDocument/2006/math">
                    <m:r>
                      <a:rPr lang="en-US" altLang="zh-CN" sz="2300" b="0" i="1" smtClean="0">
                        <a:latin typeface="Cambria Math"/>
                      </a:rPr>
                      <m:t>𝑙</m:t>
                    </m:r>
                    <m:r>
                      <a:rPr lang="en-US" altLang="zh-CN" sz="2300" b="0" i="1" smtClean="0">
                        <a:latin typeface="Cambria Math"/>
                      </a:rPr>
                      <m:t>≤</m:t>
                    </m:r>
                    <m:r>
                      <a:rPr lang="en-US" altLang="zh-CN" sz="2300" b="0" i="1" smtClean="0">
                        <a:latin typeface="Cambria Math"/>
                      </a:rPr>
                      <m:t>𝑖</m:t>
                    </m:r>
                    <m:r>
                      <a:rPr lang="en-US" altLang="zh-CN" sz="2300" b="0" i="1" smtClean="0">
                        <a:latin typeface="Cambria Math"/>
                      </a:rPr>
                      <m:t>≤</m:t>
                    </m:r>
                    <m:r>
                      <a:rPr lang="en-US" altLang="zh-CN" sz="2300" b="0" i="1" smtClean="0">
                        <a:latin typeface="Cambria Math"/>
                      </a:rPr>
                      <m:t>𝑟</m:t>
                    </m:r>
                  </m:oMath>
                </a14:m>
                <a:r>
                  <a:rPr lang="zh-CN" altLang="en-US" sz="2300" dirty="0" smtClean="0">
                    <a:sym typeface="+mn-ea"/>
                  </a:rPr>
                  <a:t>，求 </a:t>
                </a:r>
                <a14:m>
                  <m:oMath xmlns:m="http://schemas.openxmlformats.org/officeDocument/2006/math">
                    <m:sSub>
                      <m:sSubPr>
                        <m:ctrlPr>
                          <a:rPr lang="en-US" altLang="zh-CN" sz="2300" b="0" i="1" smtClean="0">
                            <a:latin typeface="Cambria Math"/>
                          </a:rPr>
                        </m:ctrlPr>
                      </m:sSubPr>
                      <m:e>
                        <m:r>
                          <a:rPr lang="en-US" altLang="zh-CN" sz="2300" b="0" i="1" smtClean="0">
                            <a:latin typeface="Cambria Math"/>
                          </a:rPr>
                          <m:t>𝑓</m:t>
                        </m:r>
                      </m:e>
                      <m:sub>
                        <m:r>
                          <a:rPr lang="en-US" altLang="zh-CN" sz="2300" b="0" i="1" smtClean="0">
                            <a:latin typeface="Cambria Math"/>
                          </a:rPr>
                          <m:t>𝑟</m:t>
                        </m:r>
                      </m:sub>
                    </m:sSub>
                    <m:d>
                      <m:dPr>
                        <m:ctrlPr>
                          <a:rPr lang="en-US" altLang="zh-CN" sz="2300" b="0" i="1" smtClean="0">
                            <a:latin typeface="Cambria Math"/>
                          </a:rPr>
                        </m:ctrlPr>
                      </m:dPr>
                      <m:e>
                        <m:sSub>
                          <m:sSubPr>
                            <m:ctrlPr>
                              <a:rPr lang="en-US" altLang="zh-CN" sz="2300" b="0" i="1" smtClean="0">
                                <a:latin typeface="Cambria Math"/>
                              </a:rPr>
                            </m:ctrlPr>
                          </m:sSubPr>
                          <m:e>
                            <m:r>
                              <a:rPr lang="en-US" altLang="zh-CN" sz="2300" b="0" i="1" smtClean="0">
                                <a:latin typeface="Cambria Math"/>
                              </a:rPr>
                              <m:t>𝑓</m:t>
                            </m:r>
                          </m:e>
                          <m:sub>
                            <m:r>
                              <a:rPr lang="en-US" altLang="zh-CN" sz="2300" b="0" i="1" smtClean="0">
                                <a:latin typeface="Cambria Math"/>
                              </a:rPr>
                              <m:t>𝑟</m:t>
                            </m:r>
                            <m:r>
                              <a:rPr lang="en-US" altLang="zh-CN" sz="2300" b="0" i="1" smtClean="0">
                                <a:latin typeface="Cambria Math"/>
                              </a:rPr>
                              <m:t>−</m:t>
                            </m:r>
                            <m:r>
                              <a:rPr lang="en-US" altLang="zh-CN" sz="2300" b="0" i="1" smtClean="0">
                                <a:latin typeface="Cambria Math"/>
                              </a:rPr>
                              <m:t>1</m:t>
                            </m:r>
                          </m:sub>
                        </m:sSub>
                        <m:d>
                          <m:dPr>
                            <m:ctrlPr>
                              <a:rPr lang="en-US" altLang="zh-CN" sz="2300" b="0" i="1" smtClean="0">
                                <a:latin typeface="Cambria Math"/>
                              </a:rPr>
                            </m:ctrlPr>
                          </m:dPr>
                          <m:e>
                            <m:r>
                              <a:rPr lang="en-US" altLang="zh-CN" sz="2300" b="0" i="1" smtClean="0">
                                <a:latin typeface="Cambria Math"/>
                              </a:rPr>
                              <m:t>⋯(</m:t>
                            </m:r>
                            <m:sSub>
                              <m:sSubPr>
                                <m:ctrlPr>
                                  <a:rPr lang="en-US" altLang="zh-CN" sz="2300" b="0" i="1" smtClean="0">
                                    <a:latin typeface="Cambria Math"/>
                                  </a:rPr>
                                </m:ctrlPr>
                              </m:sSubPr>
                              <m:e>
                                <m:r>
                                  <a:rPr lang="en-US" altLang="zh-CN" sz="2300" b="0" i="1" smtClean="0">
                                    <a:latin typeface="Cambria Math"/>
                                  </a:rPr>
                                  <m:t>𝑓</m:t>
                                </m:r>
                              </m:e>
                              <m:sub>
                                <m:r>
                                  <a:rPr lang="en-US" altLang="zh-CN" sz="2300" b="0" i="1" smtClean="0">
                                    <a:latin typeface="Cambria Math"/>
                                  </a:rPr>
                                  <m:t>𝑖</m:t>
                                </m:r>
                              </m:sub>
                            </m:sSub>
                            <m:r>
                              <a:rPr lang="en-US" altLang="zh-CN" sz="2300" b="0" i="1" smtClean="0">
                                <a:latin typeface="Cambria Math"/>
                              </a:rPr>
                              <m:t>(</m:t>
                            </m:r>
                            <m:sSub>
                              <m:sSubPr>
                                <m:ctrlPr>
                                  <a:rPr lang="en-US" altLang="zh-CN" sz="2300" b="0" i="1" smtClean="0">
                                    <a:latin typeface="Cambria Math"/>
                                  </a:rPr>
                                </m:ctrlPr>
                              </m:sSubPr>
                              <m:e>
                                <m:r>
                                  <a:rPr lang="en-US" altLang="zh-CN" sz="2300" b="0" i="1" smtClean="0">
                                    <a:latin typeface="Cambria Math"/>
                                  </a:rPr>
                                  <m:t>𝑏</m:t>
                                </m:r>
                              </m:e>
                              <m:sub>
                                <m:r>
                                  <a:rPr lang="en-US" altLang="zh-CN" sz="2300" b="0" i="1" smtClean="0">
                                    <a:latin typeface="Cambria Math"/>
                                  </a:rPr>
                                  <m:t>𝑖</m:t>
                                </m:r>
                                <m:r>
                                  <a:rPr lang="en-US" altLang="zh-CN" sz="2300" b="0" i="1" smtClean="0">
                                    <a:latin typeface="Cambria Math"/>
                                  </a:rPr>
                                  <m:t>−</m:t>
                                </m:r>
                                <m:r>
                                  <a:rPr lang="en-US" altLang="zh-CN" sz="2300" b="0" i="1" smtClean="0">
                                    <a:latin typeface="Cambria Math"/>
                                  </a:rPr>
                                  <m:t>1</m:t>
                                </m:r>
                              </m:sub>
                            </m:sSub>
                          </m:e>
                        </m:d>
                        <m:r>
                          <a:rPr lang="en-US" altLang="zh-CN" sz="2300" b="0" i="1" smtClean="0">
                            <a:latin typeface="Cambria Math"/>
                          </a:rPr>
                          <m:t>⋯</m:t>
                        </m:r>
                      </m:e>
                    </m:d>
                    <m:r>
                      <a:rPr lang="en-US" altLang="zh-CN" sz="2300" b="0" i="1" smtClean="0">
                        <a:latin typeface="Cambria Math"/>
                      </a:rPr>
                      <m:t>)) </m:t>
                    </m:r>
                  </m:oMath>
                </a14:m>
                <a:r>
                  <a:rPr lang="zh-CN" altLang="en-US" sz="2300" dirty="0" smtClean="0">
                    <a:sym typeface="+mn-ea"/>
                  </a:rPr>
                  <a:t>的 </a:t>
                </a:r>
                <a14:m>
                  <m:oMath xmlns:m="http://schemas.openxmlformats.org/officeDocument/2006/math">
                    <m:r>
                      <a:rPr lang="en-US" altLang="zh-CN" sz="2300" b="0" i="1" smtClean="0">
                        <a:latin typeface="Cambria Math"/>
                      </a:rPr>
                      <m:t>𝐾</m:t>
                    </m:r>
                  </m:oMath>
                </a14:m>
                <a:r>
                  <a:rPr lang="zh-CN" altLang="en-US" sz="2300" dirty="0" smtClean="0">
                    <a:sym typeface="+mn-ea"/>
                  </a:rPr>
                  <a:t> 大值。带入发现是，位置</a:t>
                </a:r>
                <a:r>
                  <a:rPr lang="en-US" altLang="zh-CN" sz="2300" dirty="0" smtClean="0">
                    <a:sym typeface="+mn-ea"/>
                  </a:rPr>
                  <a:t> </a:t>
                </a:r>
                <a14:m>
                  <m:oMath xmlns:m="http://schemas.openxmlformats.org/officeDocument/2006/math">
                    <m:r>
                      <m:rPr>
                        <m:sty m:val="p"/>
                      </m:rPr>
                      <a:rPr lang="en-US" altLang="zh-CN" sz="2300" dirty="0" smtClean="0">
                        <a:latin typeface="DejaVu Math TeX Gyre" panose="02000503000000000000" charset="0"/>
                        <a:sym typeface="+mn-ea"/>
                      </a:rPr>
                      <m:t>pos</m:t>
                    </m:r>
                    <m:r>
                      <a:rPr lang="en-US" altLang="zh-CN" sz="2300" dirty="0" smtClean="0">
                        <a:latin typeface="DejaVu Math TeX Gyre" panose="02000503000000000000" charset="0"/>
                        <a:sym typeface="+mn-ea"/>
                      </a:rPr>
                      <m:t> 的值是</m:t>
                    </m:r>
                    <m:r>
                      <a:rPr lang="en-US" altLang="zh-CN" sz="2300" dirty="0" smtClean="0">
                        <a:latin typeface="DejaVu Math TeX Gyre" panose="02000503000000000000" charset="0"/>
                        <a:sym typeface="+mn-ea"/>
                      </a:rPr>
                      <m:t> </m:t>
                    </m:r>
                    <m:sSubSup>
                      <m:sSubSupPr>
                        <m:ctrlPr>
                          <a:rPr lang="en-US" altLang="en-US" sz="2300" i="1" dirty="0" smtClean="0">
                            <a:latin typeface="DejaVu Math TeX Gyre" panose="02000503000000000000" charset="0"/>
                            <a:cs typeface="DejaVu Math TeX Gyre" panose="02000503000000000000" charset="0"/>
                            <a:sym typeface="+mn-ea"/>
                          </a:rPr>
                        </m:ctrlPr>
                      </m:sSubSupPr>
                      <m:e>
                        <m:r>
                          <a:rPr lang="en-US" altLang="en-US" sz="2300" i="1" dirty="0" smtClean="0">
                            <a:latin typeface="DejaVu Math TeX Gyre" panose="02000503000000000000" charset="0"/>
                            <a:cs typeface="DejaVu Math TeX Gyre" panose="02000503000000000000" charset="0"/>
                            <a:sym typeface="+mn-ea"/>
                          </a:rPr>
                          <m:t>𝑚𝑖𝑛</m:t>
                        </m:r>
                      </m:e>
                      <m:sub>
                        <m:r>
                          <a:rPr lang="en-US" altLang="en-US" sz="2300" i="1" dirty="0" smtClean="0">
                            <a:latin typeface="DejaVu Math TeX Gyre" panose="02000503000000000000" charset="0"/>
                            <a:cs typeface="DejaVu Math TeX Gyre" panose="02000503000000000000" charset="0"/>
                            <a:sym typeface="+mn-ea"/>
                          </a:rPr>
                          <m:t>𝑖</m:t>
                        </m:r>
                        <m:r>
                          <a:rPr lang="en-US" altLang="en-US" sz="2300" i="1" dirty="0" smtClean="0">
                            <a:latin typeface="DejaVu Math TeX Gyre" panose="02000503000000000000" charset="0"/>
                            <a:cs typeface="DejaVu Math TeX Gyre" panose="02000503000000000000" charset="0"/>
                            <a:sym typeface="+mn-ea"/>
                          </a:rPr>
                          <m:t>=</m:t>
                        </m:r>
                        <m:r>
                          <a:rPr lang="en-US" altLang="en-US" sz="2300" i="1" dirty="0" smtClean="0">
                            <a:latin typeface="DejaVu Math TeX Gyre" panose="02000503000000000000" charset="0"/>
                            <a:cs typeface="DejaVu Math TeX Gyre" panose="02000503000000000000" charset="0"/>
                            <a:sym typeface="+mn-ea"/>
                          </a:rPr>
                          <m:t>𝑝𝑜𝑠</m:t>
                        </m:r>
                      </m:sub>
                      <m:sup>
                        <m:r>
                          <a:rPr lang="en-US" altLang="en-US" sz="2300" i="1" dirty="0" smtClean="0">
                            <a:latin typeface="DejaVu Math TeX Gyre" panose="02000503000000000000" charset="0"/>
                            <a:cs typeface="DejaVu Math TeX Gyre" panose="02000503000000000000" charset="0"/>
                            <a:sym typeface="+mn-ea"/>
                          </a:rPr>
                          <m:t>𝑟</m:t>
                        </m:r>
                        <m:r>
                          <a:rPr lang="en-US" altLang="en-US" sz="2300" i="1" dirty="0" smtClean="0">
                            <a:latin typeface="DejaVu Math TeX Gyre" panose="02000503000000000000" charset="0"/>
                            <a:cs typeface="DejaVu Math TeX Gyre" panose="02000503000000000000" charset="0"/>
                            <a:sym typeface="+mn-ea"/>
                          </a:rPr>
                          <m:t>+</m:t>
                        </m:r>
                        <m:r>
                          <a:rPr lang="en-US" altLang="en-US" sz="2300" i="1" dirty="0" smtClean="0">
                            <a:latin typeface="DejaVu Math TeX Gyre" panose="02000503000000000000" charset="0"/>
                            <a:cs typeface="DejaVu Math TeX Gyre" panose="02000503000000000000" charset="0"/>
                            <a:sym typeface="+mn-ea"/>
                          </a:rPr>
                          <m:t>1</m:t>
                        </m:r>
                      </m:sup>
                    </m:sSubSup>
                    <m:sSub>
                      <m:sSubPr>
                        <m:ctrlPr>
                          <a:rPr lang="en-US" altLang="en-US" sz="2300" i="1" dirty="0" smtClean="0">
                            <a:latin typeface="DejaVu Math TeX Gyre" panose="02000503000000000000" charset="0"/>
                            <a:cs typeface="DejaVu Math TeX Gyre" panose="02000503000000000000" charset="0"/>
                            <a:sym typeface="+mn-ea"/>
                          </a:rPr>
                        </m:ctrlPr>
                      </m:sSubPr>
                      <m:e>
                        <m:r>
                          <a:rPr lang="en-US" altLang="en-US" sz="2300" i="1" dirty="0" smtClean="0">
                            <a:latin typeface="DejaVu Math TeX Gyre" panose="02000503000000000000" charset="0"/>
                            <a:cs typeface="DejaVu Math TeX Gyre" panose="02000503000000000000" charset="0"/>
                            <a:sym typeface="+mn-ea"/>
                          </a:rPr>
                          <m:t>𝑏</m:t>
                        </m:r>
                      </m:e>
                      <m:sub>
                        <m:r>
                          <a:rPr lang="en-US" altLang="en-US" sz="2300" i="1" dirty="0" smtClean="0">
                            <a:latin typeface="DejaVu Math TeX Gyre" panose="02000503000000000000" charset="0"/>
                            <a:cs typeface="DejaVu Math TeX Gyre" panose="02000503000000000000" charset="0"/>
                            <a:sym typeface="+mn-ea"/>
                          </a:rPr>
                          <m:t>𝑖</m:t>
                        </m:r>
                        <m:r>
                          <a:rPr lang="en-US" altLang="en-US" sz="2300" i="1" dirty="0" smtClean="0">
                            <a:latin typeface="DejaVu Math TeX Gyre" panose="02000503000000000000" charset="0"/>
                            <a:cs typeface="DejaVu Math TeX Gyre" panose="02000503000000000000" charset="0"/>
                            <a:sym typeface="+mn-ea"/>
                          </a:rPr>
                          <m:t>−</m:t>
                        </m:r>
                        <m:r>
                          <a:rPr lang="en-US" altLang="en-US" sz="2300" i="1" dirty="0" smtClean="0">
                            <a:latin typeface="DejaVu Math TeX Gyre" panose="02000503000000000000" charset="0"/>
                            <a:cs typeface="DejaVu Math TeX Gyre" panose="02000503000000000000" charset="0"/>
                            <a:sym typeface="+mn-ea"/>
                          </a:rPr>
                          <m:t>1</m:t>
                        </m:r>
                      </m:sub>
                    </m:sSub>
                    <m:r>
                      <a:rPr lang="en-US" altLang="en-US" sz="2300" i="1" dirty="0" smtClean="0">
                        <a:latin typeface="DejaVu Math TeX Gyre" panose="02000503000000000000" charset="0"/>
                        <a:cs typeface="DejaVu Math TeX Gyre" panose="02000503000000000000" charset="0"/>
                        <a:sym typeface="+mn-ea"/>
                      </a:rPr>
                      <m:t>+</m:t>
                    </m:r>
                    <m:nary>
                      <m:naryPr>
                        <m:chr m:val="∑"/>
                        <m:limLoc m:val="subSup"/>
                        <m:ctrlPr>
                          <a:rPr lang="en-US" altLang="en-US" sz="2300" i="1" dirty="0" smtClean="0">
                            <a:latin typeface="DejaVu Math TeX Gyre" panose="02000503000000000000" charset="0"/>
                            <a:cs typeface="DejaVu Math TeX Gyre" panose="02000503000000000000" charset="0"/>
                            <a:sym typeface="+mn-ea"/>
                          </a:rPr>
                        </m:ctrlPr>
                      </m:naryPr>
                      <m:sub>
                        <m:r>
                          <a:rPr lang="en-US" altLang="en-US" sz="2300" i="1" dirty="0" smtClean="0">
                            <a:latin typeface="DejaVu Math TeX Gyre" panose="02000503000000000000" charset="0"/>
                            <a:cs typeface="DejaVu Math TeX Gyre" panose="02000503000000000000" charset="0"/>
                            <a:sym typeface="+mn-ea"/>
                          </a:rPr>
                          <m:t>𝑗</m:t>
                        </m:r>
                        <m:r>
                          <a:rPr lang="en-US" altLang="en-US" sz="2300" i="1" dirty="0" smtClean="0">
                            <a:latin typeface="DejaVu Math TeX Gyre" panose="02000503000000000000" charset="0"/>
                            <a:cs typeface="DejaVu Math TeX Gyre" panose="02000503000000000000" charset="0"/>
                            <a:sym typeface="+mn-ea"/>
                          </a:rPr>
                          <m:t>=</m:t>
                        </m:r>
                        <m:r>
                          <a:rPr lang="en-US" altLang="en-US" sz="2300" i="1" dirty="0" smtClean="0">
                            <a:latin typeface="DejaVu Math TeX Gyre" panose="02000503000000000000" charset="0"/>
                            <a:cs typeface="DejaVu Math TeX Gyre" panose="02000503000000000000" charset="0"/>
                            <a:sym typeface="+mn-ea"/>
                          </a:rPr>
                          <m:t>𝑖</m:t>
                        </m:r>
                      </m:sub>
                      <m:sup>
                        <m:r>
                          <a:rPr lang="en-US" altLang="en-US" sz="2300" i="1" dirty="0" smtClean="0">
                            <a:latin typeface="DejaVu Math TeX Gyre" panose="02000503000000000000" charset="0"/>
                            <a:cs typeface="DejaVu Math TeX Gyre" panose="02000503000000000000" charset="0"/>
                            <a:sym typeface="+mn-ea"/>
                          </a:rPr>
                          <m:t>𝑟</m:t>
                        </m:r>
                      </m:sup>
                      <m:e>
                        <m:sSub>
                          <m:sSubPr>
                            <m:ctrlPr>
                              <a:rPr lang="en-US" altLang="en-US" sz="2300" i="1" dirty="0" smtClean="0">
                                <a:latin typeface="DejaVu Math TeX Gyre" panose="02000503000000000000" charset="0"/>
                                <a:cs typeface="DejaVu Math TeX Gyre" panose="02000503000000000000" charset="0"/>
                                <a:sym typeface="+mn-ea"/>
                              </a:rPr>
                            </m:ctrlPr>
                          </m:sSubPr>
                          <m:e>
                            <m:r>
                              <a:rPr lang="en-US" altLang="en-US" sz="2300" i="1" dirty="0" smtClean="0">
                                <a:latin typeface="DejaVu Math TeX Gyre" panose="02000503000000000000" charset="0"/>
                                <a:cs typeface="DejaVu Math TeX Gyre" panose="02000503000000000000" charset="0"/>
                                <a:sym typeface="+mn-ea"/>
                              </a:rPr>
                              <m:t>𝑎</m:t>
                            </m:r>
                          </m:e>
                          <m:sub>
                            <m:r>
                              <a:rPr lang="en-US" altLang="en-US" sz="2300" i="1" dirty="0" smtClean="0">
                                <a:latin typeface="DejaVu Math TeX Gyre" panose="02000503000000000000" charset="0"/>
                                <a:cs typeface="DejaVu Math TeX Gyre" panose="02000503000000000000" charset="0"/>
                                <a:sym typeface="+mn-ea"/>
                              </a:rPr>
                              <m:t>𝑗</m:t>
                            </m:r>
                          </m:sub>
                        </m:sSub>
                      </m:e>
                    </m:nary>
                  </m:oMath>
                </a14:m>
                <a:r>
                  <a:rPr lang="zh-CN" altLang="en-US" sz="2300" dirty="0" smtClean="0">
                    <a:latin typeface="DejaVu Math TeX Gyre" panose="02000503000000000000" charset="0"/>
                    <a:ea typeface="宋体" charset="0"/>
                    <a:cs typeface="DejaVu Math TeX Gyre" panose="02000503000000000000" charset="0"/>
                    <a:sym typeface="+mn-ea"/>
                  </a:rPr>
                  <a:t>，后面值肯定大于等于前面的，因此只需要查询倒数第</a:t>
                </a:r>
                <a:r>
                  <a:rPr lang="" altLang="zh-CN" sz="2300" dirty="0" smtClean="0">
                    <a:latin typeface="DejaVu Math TeX Gyre" panose="02000503000000000000" charset="0"/>
                    <a:ea typeface="宋体" charset="0"/>
                    <a:cs typeface="DejaVu Math TeX Gyre" panose="02000503000000000000" charset="0"/>
                    <a:sym typeface="+mn-ea"/>
                  </a:rPr>
                  <a:t> K </a:t>
                </a:r>
                <a:r>
                  <a:rPr lang="zh-CN" altLang="" sz="2300" dirty="0" smtClean="0">
                    <a:latin typeface="DejaVu Math TeX Gyre" panose="02000503000000000000" charset="0"/>
                    <a:ea typeface="宋体" charset="0"/>
                    <a:cs typeface="DejaVu Math TeX Gyre" panose="02000503000000000000" charset="0"/>
                    <a:sym typeface="+mn-ea"/>
                  </a:rPr>
                  <a:t>个位置的值即可。</a:t>
                </a:r>
                <a:endParaRPr lang="zh-CN" altLang="" sz="2300" dirty="0" smtClean="0">
                  <a:latin typeface="DejaVu Math TeX Gyre" panose="02000503000000000000" charset="0"/>
                  <a:ea typeface="宋体" charset="0"/>
                  <a:cs typeface="DejaVu Math TeX Gyre" panose="02000503000000000000" charset="0"/>
                  <a:sym typeface="+mn-ea"/>
                </a:endParaRPr>
              </a:p>
              <a:p>
                <a:pPr marL="0" lvl="1"/>
                <a:r>
                  <a:rPr lang="zh-CN" altLang="en-US" sz="2300" dirty="0">
                    <a:sym typeface="+mn-ea"/>
                  </a:rPr>
                  <a:t>给定 </a:t>
                </a:r>
                <a14:m>
                  <m:oMath xmlns:m="http://schemas.openxmlformats.org/officeDocument/2006/math">
                    <m:r>
                      <a:rPr lang="en-US" altLang="zh-CN" sz="2300" i="1">
                        <a:latin typeface="Cambria Math"/>
                      </a:rPr>
                      <m:t>𝑙</m:t>
                    </m:r>
                    <m:r>
                      <a:rPr lang="en-US" altLang="zh-CN" sz="2300" i="1">
                        <a:latin typeface="Cambria Math"/>
                      </a:rPr>
                      <m:t>,</m:t>
                    </m:r>
                    <m:r>
                      <a:rPr lang="en-US" altLang="zh-CN" sz="2300" i="1">
                        <a:latin typeface="Cambria Math"/>
                      </a:rPr>
                      <m:t>𝑟</m:t>
                    </m:r>
                  </m:oMath>
                </a14:m>
                <a:r>
                  <a:rPr lang="zh-CN" altLang="en-US" sz="2300" dirty="0">
                    <a:sym typeface="+mn-ea"/>
                  </a:rPr>
                  <a:t>，对所有 </a:t>
                </a:r>
                <a14:m>
                  <m:oMath xmlns:m="http://schemas.openxmlformats.org/officeDocument/2006/math">
                    <m:r>
                      <a:rPr lang="en-US" altLang="zh-CN" sz="2300" i="1">
                        <a:latin typeface="Cambria Math"/>
                      </a:rPr>
                      <m:t>𝑙</m:t>
                    </m:r>
                    <m:r>
                      <a:rPr lang="en-US" altLang="zh-CN" sz="2300" i="1">
                        <a:latin typeface="Cambria Math"/>
                      </a:rPr>
                      <m:t>≤</m:t>
                    </m:r>
                    <m:r>
                      <a:rPr lang="en-US" altLang="zh-CN" sz="2300" i="1">
                        <a:latin typeface="Cambria Math"/>
                      </a:rPr>
                      <m:t>𝑖</m:t>
                    </m:r>
                    <m:r>
                      <a:rPr lang="en-US" altLang="zh-CN" sz="2300" i="1">
                        <a:latin typeface="Cambria Math"/>
                      </a:rPr>
                      <m:t>≤</m:t>
                    </m:r>
                    <m:r>
                      <a:rPr lang="en-US" altLang="zh-CN" sz="2300" i="1">
                        <a:latin typeface="Cambria Math"/>
                      </a:rPr>
                      <m:t>𝑟</m:t>
                    </m:r>
                  </m:oMath>
                </a14:m>
                <a:r>
                  <a:rPr lang="zh-CN" altLang="en-US" sz="2300" dirty="0">
                    <a:sym typeface="+mn-ea"/>
                  </a:rPr>
                  <a:t>，求 </a:t>
                </a:r>
                <a14:m>
                  <m:oMath xmlns:m="http://schemas.openxmlformats.org/officeDocument/2006/math">
                    <m:sSub>
                      <m:sSubPr>
                        <m:ctrlPr>
                          <a:rPr lang="en-US" altLang="zh-CN" sz="2300" i="1">
                            <a:latin typeface="Cambria Math"/>
                          </a:rPr>
                        </m:ctrlPr>
                      </m:sSubPr>
                      <m:e>
                        <m:r>
                          <a:rPr lang="en-US" altLang="zh-CN" sz="2300" i="1">
                            <a:latin typeface="Cambria Math"/>
                          </a:rPr>
                          <m:t>𝑓</m:t>
                        </m:r>
                      </m:e>
                      <m:sub>
                        <m:r>
                          <a:rPr lang="en-US" altLang="zh-CN" sz="2300" i="1">
                            <a:latin typeface="Cambria Math"/>
                          </a:rPr>
                          <m:t>𝑟</m:t>
                        </m:r>
                      </m:sub>
                    </m:sSub>
                    <m:d>
                      <m:dPr>
                        <m:ctrlPr>
                          <a:rPr lang="en-US" altLang="zh-CN" sz="2300" i="1">
                            <a:latin typeface="Cambria Math"/>
                          </a:rPr>
                        </m:ctrlPr>
                      </m:dPr>
                      <m:e>
                        <m:sSub>
                          <m:sSubPr>
                            <m:ctrlPr>
                              <a:rPr lang="en-US" altLang="zh-CN" sz="2300" i="1">
                                <a:latin typeface="Cambria Math"/>
                              </a:rPr>
                            </m:ctrlPr>
                          </m:sSubPr>
                          <m:e>
                            <m:r>
                              <a:rPr lang="en-US" altLang="zh-CN" sz="2300" i="1">
                                <a:latin typeface="Cambria Math"/>
                              </a:rPr>
                              <m:t>𝑓</m:t>
                            </m:r>
                          </m:e>
                          <m:sub>
                            <m:r>
                              <a:rPr lang="en-US" altLang="zh-CN" sz="2300" i="1">
                                <a:latin typeface="Cambria Math"/>
                              </a:rPr>
                              <m:t>𝑟</m:t>
                            </m:r>
                            <m:r>
                              <a:rPr lang="en-US" altLang="zh-CN" sz="2300" i="1">
                                <a:latin typeface="Cambria Math"/>
                              </a:rPr>
                              <m:t>−</m:t>
                            </m:r>
                            <m:r>
                              <a:rPr lang="en-US" altLang="zh-CN" sz="2300" i="1">
                                <a:latin typeface="Cambria Math"/>
                              </a:rPr>
                              <m:t>1</m:t>
                            </m:r>
                          </m:sub>
                        </m:sSub>
                        <m:d>
                          <m:dPr>
                            <m:ctrlPr>
                              <a:rPr lang="en-US" altLang="zh-CN" sz="2300" i="1">
                                <a:latin typeface="Cambria Math"/>
                              </a:rPr>
                            </m:ctrlPr>
                          </m:dPr>
                          <m:e>
                            <m:r>
                              <a:rPr lang="en-US" altLang="zh-CN" sz="2300" i="1">
                                <a:latin typeface="Cambria Math"/>
                              </a:rPr>
                              <m:t>⋯(</m:t>
                            </m:r>
                            <m:sSub>
                              <m:sSubPr>
                                <m:ctrlPr>
                                  <a:rPr lang="en-US" altLang="zh-CN" sz="2300" i="1">
                                    <a:latin typeface="Cambria Math"/>
                                  </a:rPr>
                                </m:ctrlPr>
                              </m:sSubPr>
                              <m:e>
                                <m:r>
                                  <a:rPr lang="en-US" altLang="zh-CN" sz="2300" i="1">
                                    <a:latin typeface="Cambria Math"/>
                                  </a:rPr>
                                  <m:t>𝑓</m:t>
                                </m:r>
                              </m:e>
                              <m:sub>
                                <m:r>
                                  <a:rPr lang="en-US" altLang="zh-CN" sz="2300" i="1">
                                    <a:latin typeface="Cambria Math"/>
                                  </a:rPr>
                                  <m:t>𝑖</m:t>
                                </m:r>
                              </m:sub>
                            </m:sSub>
                            <m:r>
                              <a:rPr lang="en-US" altLang="zh-CN" sz="2300" i="1">
                                <a:latin typeface="Cambria Math"/>
                              </a:rPr>
                              <m:t>(</m:t>
                            </m:r>
                            <m:sSub>
                              <m:sSubPr>
                                <m:ctrlPr>
                                  <a:rPr lang="en-US" altLang="zh-CN" sz="2300" i="1">
                                    <a:latin typeface="Cambria Math"/>
                                  </a:rPr>
                                </m:ctrlPr>
                              </m:sSubPr>
                              <m:e>
                                <m:r>
                                  <a:rPr lang="en-US" altLang="zh-CN" sz="2300" i="1">
                                    <a:latin typeface="Cambria Math"/>
                                  </a:rPr>
                                  <m:t>𝑏</m:t>
                                </m:r>
                              </m:e>
                              <m:sub>
                                <m:r>
                                  <a:rPr lang="en-US" altLang="zh-CN" sz="2300" i="1">
                                    <a:latin typeface="Cambria Math"/>
                                  </a:rPr>
                                  <m:t>𝑖</m:t>
                                </m:r>
                                <m:r>
                                  <a:rPr lang="en-US" altLang="zh-CN" sz="2300" i="1">
                                    <a:latin typeface="Cambria Math"/>
                                  </a:rPr>
                                  <m:t>−</m:t>
                                </m:r>
                                <m:r>
                                  <a:rPr lang="en-US" altLang="zh-CN" sz="2300" i="1">
                                    <a:latin typeface="Cambria Math"/>
                                  </a:rPr>
                                  <m:t>1</m:t>
                                </m:r>
                              </m:sub>
                            </m:sSub>
                          </m:e>
                        </m:d>
                        <m:r>
                          <a:rPr lang="en-US" altLang="zh-CN" sz="2300" i="1">
                            <a:latin typeface="Cambria Math"/>
                          </a:rPr>
                          <m:t>⋯</m:t>
                        </m:r>
                      </m:e>
                    </m:d>
                    <m:r>
                      <a:rPr lang="en-US" altLang="zh-CN" sz="2300" i="1">
                        <a:latin typeface="Cambria Math"/>
                      </a:rPr>
                      <m:t>)) </m:t>
                    </m:r>
                  </m:oMath>
                </a14:m>
                <a:r>
                  <a:rPr lang="zh-CN" altLang="en-US" sz="2300" dirty="0" smtClean="0">
                    <a:sym typeface="+mn-ea"/>
                  </a:rPr>
                  <a:t>的</a:t>
                </a:r>
                <a:r>
                  <a:rPr lang="zh-CN" altLang="en-US" sz="2300" dirty="0">
                    <a:sym typeface="+mn-ea"/>
                  </a:rPr>
                  <a:t>种类数</a:t>
                </a:r>
                <a:r>
                  <a:rPr lang="zh-CN" altLang="en-US" sz="2300" dirty="0" smtClean="0">
                    <a:sym typeface="+mn-ea"/>
                  </a:rPr>
                  <a:t>。</a:t>
                </a:r>
                <a:endParaRPr lang="zh-CN" altLang="en-US" sz="2300" dirty="0" smtClean="0">
                  <a:sym typeface="+mn-ea"/>
                </a:endParaRPr>
              </a:p>
              <a:p>
                <a:pPr marL="0" lvl="1"/>
                <a:r>
                  <a:rPr lang="zh-CN" altLang="en-US" sz="2300" dirty="0" smtClean="0">
                    <a:sym typeface="+mn-ea"/>
                  </a:rPr>
                  <a:t>和上面类似，不过是求</a:t>
                </a:r>
                <a14:m>
                  <m:oMath xmlns:m="http://schemas.openxmlformats.org/officeDocument/2006/math">
                    <m:sSub>
                      <m:sSubPr>
                        <m:ctrlPr>
                          <a:rPr lang="en-US" altLang="en-US" sz="2300" i="1" dirty="0" smtClean="0">
                            <a:latin typeface="DejaVu Math TeX Gyre" panose="02000503000000000000" charset="0"/>
                            <a:cs typeface="DejaVu Math TeX Gyre" panose="02000503000000000000" charset="0"/>
                            <a:sym typeface="+mn-ea"/>
                          </a:rPr>
                        </m:ctrlPr>
                      </m:sSubPr>
                      <m:e>
                        <m:r>
                          <a:rPr lang="en-US" altLang="en-US" sz="2300" i="1" dirty="0" smtClean="0">
                            <a:latin typeface="DejaVu Math TeX Gyre" panose="02000503000000000000" charset="0"/>
                            <a:cs typeface="DejaVu Math TeX Gyre" panose="02000503000000000000" charset="0"/>
                            <a:sym typeface="+mn-ea"/>
                          </a:rPr>
                          <m:t>𝑏</m:t>
                        </m:r>
                      </m:e>
                      <m:sub>
                        <m:r>
                          <a:rPr lang="en-US" altLang="en-US" sz="2300" i="1" dirty="0" smtClean="0">
                            <a:latin typeface="DejaVu Math TeX Gyre" panose="02000503000000000000" charset="0"/>
                            <a:cs typeface="DejaVu Math TeX Gyre" panose="02000503000000000000" charset="0"/>
                            <a:sym typeface="+mn-ea"/>
                          </a:rPr>
                          <m:t>𝑖</m:t>
                        </m:r>
                        <m:r>
                          <a:rPr lang="en-US" altLang="en-US" sz="2300" i="1" dirty="0" smtClean="0">
                            <a:latin typeface="DejaVu Math TeX Gyre" panose="02000503000000000000" charset="0"/>
                            <a:cs typeface="DejaVu Math TeX Gyre" panose="02000503000000000000" charset="0"/>
                            <a:sym typeface="+mn-ea"/>
                          </a:rPr>
                          <m:t>−</m:t>
                        </m:r>
                        <m:r>
                          <a:rPr lang="en-US" altLang="en-US" sz="2300" i="1" dirty="0" smtClean="0">
                            <a:latin typeface="DejaVu Math TeX Gyre" panose="02000503000000000000" charset="0"/>
                            <a:cs typeface="DejaVu Math TeX Gyre" panose="02000503000000000000" charset="0"/>
                            <a:sym typeface="+mn-ea"/>
                          </a:rPr>
                          <m:t>1</m:t>
                        </m:r>
                      </m:sub>
                    </m:sSub>
                    <m:r>
                      <a:rPr lang="en-US" altLang="en-US" sz="2300" i="1" dirty="0" smtClean="0">
                        <a:latin typeface="DejaVu Math TeX Gyre" panose="02000503000000000000" charset="0"/>
                        <a:cs typeface="DejaVu Math TeX Gyre" panose="02000503000000000000" charset="0"/>
                        <a:sym typeface="+mn-ea"/>
                      </a:rPr>
                      <m:t>+</m:t>
                    </m:r>
                    <m:nary>
                      <m:naryPr>
                        <m:chr m:val="∑"/>
                        <m:limLoc m:val="subSup"/>
                        <m:ctrlPr>
                          <a:rPr lang="en-US" altLang="en-US" sz="2300" i="1" dirty="0" smtClean="0">
                            <a:latin typeface="DejaVu Math TeX Gyre" panose="02000503000000000000" charset="0"/>
                            <a:cs typeface="DejaVu Math TeX Gyre" panose="02000503000000000000" charset="0"/>
                            <a:sym typeface="+mn-ea"/>
                          </a:rPr>
                        </m:ctrlPr>
                      </m:naryPr>
                      <m:sub>
                        <m:r>
                          <a:rPr lang="en-US" altLang="en-US" sz="2300" i="1" dirty="0" smtClean="0">
                            <a:latin typeface="DejaVu Math TeX Gyre" panose="02000503000000000000" charset="0"/>
                            <a:cs typeface="DejaVu Math TeX Gyre" panose="02000503000000000000" charset="0"/>
                            <a:sym typeface="+mn-ea"/>
                          </a:rPr>
                          <m:t>𝑗</m:t>
                        </m:r>
                        <m:r>
                          <a:rPr lang="en-US" altLang="en-US" sz="2300" i="1" dirty="0" smtClean="0">
                            <a:latin typeface="DejaVu Math TeX Gyre" panose="02000503000000000000" charset="0"/>
                            <a:cs typeface="DejaVu Math TeX Gyre" panose="02000503000000000000" charset="0"/>
                            <a:sym typeface="+mn-ea"/>
                          </a:rPr>
                          <m:t>=</m:t>
                        </m:r>
                        <m:r>
                          <a:rPr lang="en-US" altLang="en-US" sz="2300" i="1" dirty="0" smtClean="0">
                            <a:latin typeface="DejaVu Math TeX Gyre" panose="02000503000000000000" charset="0"/>
                            <a:cs typeface="DejaVu Math TeX Gyre" panose="02000503000000000000" charset="0"/>
                            <a:sym typeface="+mn-ea"/>
                          </a:rPr>
                          <m:t>𝑖</m:t>
                        </m:r>
                      </m:sub>
                      <m:sup>
                        <m:r>
                          <a:rPr lang="en-US" altLang="en-US" sz="2300" i="1" dirty="0" smtClean="0">
                            <a:latin typeface="DejaVu Math TeX Gyre" panose="02000503000000000000" charset="0"/>
                            <a:cs typeface="DejaVu Math TeX Gyre" panose="02000503000000000000" charset="0"/>
                            <a:sym typeface="+mn-ea"/>
                          </a:rPr>
                          <m:t>𝑟</m:t>
                        </m:r>
                      </m:sup>
                      <m:e>
                        <m:sSub>
                          <m:sSubPr>
                            <m:ctrlPr>
                              <a:rPr lang="en-US" altLang="en-US" sz="2300" i="1" dirty="0" smtClean="0">
                                <a:latin typeface="DejaVu Math TeX Gyre" panose="02000503000000000000" charset="0"/>
                                <a:cs typeface="DejaVu Math TeX Gyre" panose="02000503000000000000" charset="0"/>
                                <a:sym typeface="+mn-ea"/>
                              </a:rPr>
                            </m:ctrlPr>
                          </m:sSubPr>
                          <m:e>
                            <m:r>
                              <a:rPr lang="en-US" altLang="en-US" sz="2300" i="1" dirty="0" smtClean="0">
                                <a:latin typeface="DejaVu Math TeX Gyre" panose="02000503000000000000" charset="0"/>
                                <a:cs typeface="DejaVu Math TeX Gyre" panose="02000503000000000000" charset="0"/>
                                <a:sym typeface="+mn-ea"/>
                              </a:rPr>
                              <m:t>𝑎</m:t>
                            </m:r>
                          </m:e>
                          <m:sub>
                            <m:r>
                              <a:rPr lang="en-US" altLang="en-US" sz="2300" i="1" dirty="0" smtClean="0">
                                <a:latin typeface="DejaVu Math TeX Gyre" panose="02000503000000000000" charset="0"/>
                                <a:cs typeface="DejaVu Math TeX Gyre" panose="02000503000000000000" charset="0"/>
                                <a:sym typeface="+mn-ea"/>
                              </a:rPr>
                              <m:t>𝑗</m:t>
                            </m:r>
                          </m:sub>
                        </m:sSub>
                      </m:e>
                    </m:nary>
                  </m:oMath>
                </a14:m>
                <a:r>
                  <a:rPr lang="zh-CN" altLang="en-US" sz="2300" dirty="0" smtClean="0">
                    <a:latin typeface="DejaVu Math TeX Gyre" panose="02000503000000000000" charset="0"/>
                    <a:ea typeface="宋体" charset="0"/>
                    <a:cs typeface="DejaVu Math TeX Gyre" panose="02000503000000000000" charset="0"/>
                    <a:sym typeface="+mn-ea"/>
                  </a:rPr>
                  <a:t>的后缀</a:t>
                </a:r>
                <a:r>
                  <a:rPr lang="" altLang="zh-CN" sz="2300" dirty="0" smtClean="0">
                    <a:latin typeface="DejaVu Math TeX Gyre" panose="02000503000000000000" charset="0"/>
                    <a:ea typeface="宋体" charset="0"/>
                    <a:cs typeface="DejaVu Math TeX Gyre" panose="02000503000000000000" charset="0"/>
                    <a:sym typeface="+mn-ea"/>
                  </a:rPr>
                  <a:t> min </a:t>
                </a:r>
                <a:r>
                  <a:rPr lang="zh-CN" altLang="" sz="2300" dirty="0" smtClean="0">
                    <a:latin typeface="DejaVu Math TeX Gyre" panose="02000503000000000000" charset="0"/>
                    <a:ea typeface="宋体" charset="0"/>
                    <a:cs typeface="DejaVu Math TeX Gyre" panose="02000503000000000000" charset="0"/>
                    <a:sym typeface="+mn-ea"/>
                  </a:rPr>
                  <a:t>个数了，容易发现其就是</a:t>
                </a:r>
                <a:r>
                  <a:rPr lang="en-US" altLang="zh-CN" sz="2300" dirty="0" smtClean="0">
                    <a:latin typeface="DejaVu Math TeX Gyre" panose="02000503000000000000" charset="0"/>
                    <a:ea typeface="宋体" charset="0"/>
                    <a:cs typeface="DejaVu Math TeX Gyre" panose="02000503000000000000" charset="0"/>
                    <a:sym typeface="+mn-ea"/>
                  </a:rPr>
                  <a:t> </a:t>
                </a:r>
                <a14:m>
                  <m:oMath xmlns:m="http://schemas.openxmlformats.org/officeDocument/2006/math">
                    <m:sSub>
                      <m:sSubPr>
                        <m:ctrlPr>
                          <a:rPr lang="en-US" altLang="en-US" sz="2300" i="1" dirty="0" smtClean="0">
                            <a:latin typeface="DejaVu Math TeX Gyre" panose="02000503000000000000" charset="0"/>
                            <a:cs typeface="DejaVu Math TeX Gyre" panose="02000503000000000000" charset="0"/>
                            <a:sym typeface="+mn-ea"/>
                          </a:rPr>
                        </m:ctrlPr>
                      </m:sSubPr>
                      <m:e>
                        <m:r>
                          <a:rPr lang="en-US" altLang="en-US" sz="2300" i="1" dirty="0" smtClean="0">
                            <a:latin typeface="DejaVu Math TeX Gyre" panose="02000503000000000000" charset="0"/>
                            <a:cs typeface="DejaVu Math TeX Gyre" panose="02000503000000000000" charset="0"/>
                            <a:sym typeface="+mn-ea"/>
                          </a:rPr>
                          <m:t>𝑏</m:t>
                        </m:r>
                      </m:e>
                      <m:sub>
                        <m:r>
                          <a:rPr lang="en-US" altLang="en-US" sz="2300" i="1" dirty="0" smtClean="0">
                            <a:latin typeface="DejaVu Math TeX Gyre" panose="02000503000000000000" charset="0"/>
                            <a:cs typeface="DejaVu Math TeX Gyre" panose="02000503000000000000" charset="0"/>
                            <a:sym typeface="+mn-ea"/>
                          </a:rPr>
                          <m:t>𝑖</m:t>
                        </m:r>
                        <m:r>
                          <a:rPr lang="en-US" altLang="en-US" sz="2300" i="1" dirty="0" smtClean="0">
                            <a:latin typeface="DejaVu Math TeX Gyre" panose="02000503000000000000" charset="0"/>
                            <a:cs typeface="DejaVu Math TeX Gyre" panose="02000503000000000000" charset="0"/>
                            <a:sym typeface="+mn-ea"/>
                          </a:rPr>
                          <m:t>−</m:t>
                        </m:r>
                        <m:r>
                          <a:rPr lang="en-US" altLang="en-US" sz="2300" i="1" dirty="0" smtClean="0">
                            <a:latin typeface="DejaVu Math TeX Gyre" panose="02000503000000000000" charset="0"/>
                            <a:cs typeface="DejaVu Math TeX Gyre" panose="02000503000000000000" charset="0"/>
                            <a:sym typeface="+mn-ea"/>
                          </a:rPr>
                          <m:t>1</m:t>
                        </m:r>
                      </m:sub>
                    </m:sSub>
                    <m:r>
                      <a:rPr lang="en-US" altLang="en-US" sz="2300" i="1" dirty="0" smtClean="0">
                        <a:latin typeface="DejaVu Math TeX Gyre" panose="02000503000000000000" charset="0"/>
                        <a:cs typeface="DejaVu Math TeX Gyre" panose="02000503000000000000" charset="0"/>
                        <a:sym typeface="+mn-ea"/>
                      </a:rPr>
                      <m:t>+</m:t>
                    </m:r>
                    <m:nary>
                      <m:naryPr>
                        <m:chr m:val="∑"/>
                        <m:limLoc m:val="subSup"/>
                        <m:ctrlPr>
                          <a:rPr lang="en-US" altLang="en-US" sz="2300" i="1" dirty="0" smtClean="0">
                            <a:latin typeface="DejaVu Math TeX Gyre" panose="02000503000000000000" charset="0"/>
                            <a:cs typeface="DejaVu Math TeX Gyre" panose="02000503000000000000" charset="0"/>
                            <a:sym typeface="+mn-ea"/>
                          </a:rPr>
                        </m:ctrlPr>
                      </m:naryPr>
                      <m:sub>
                        <m:r>
                          <a:rPr lang="en-US" altLang="en-US" sz="2300" i="1" dirty="0" smtClean="0">
                            <a:latin typeface="DejaVu Math TeX Gyre" panose="02000503000000000000" charset="0"/>
                            <a:cs typeface="DejaVu Math TeX Gyre" panose="02000503000000000000" charset="0"/>
                            <a:sym typeface="+mn-ea"/>
                          </a:rPr>
                          <m:t>𝑗</m:t>
                        </m:r>
                        <m:r>
                          <a:rPr lang="en-US" altLang="en-US" sz="2300" i="1" dirty="0" smtClean="0">
                            <a:latin typeface="DejaVu Math TeX Gyre" panose="02000503000000000000" charset="0"/>
                            <a:cs typeface="DejaVu Math TeX Gyre" panose="02000503000000000000" charset="0"/>
                            <a:sym typeface="+mn-ea"/>
                          </a:rPr>
                          <m:t>=</m:t>
                        </m:r>
                        <m:r>
                          <a:rPr lang="en-US" altLang="en-US" sz="2300" i="1" dirty="0" smtClean="0">
                            <a:latin typeface="DejaVu Math TeX Gyre" panose="02000503000000000000" charset="0"/>
                            <a:cs typeface="DejaVu Math TeX Gyre" panose="02000503000000000000" charset="0"/>
                            <a:sym typeface="+mn-ea"/>
                          </a:rPr>
                          <m:t>𝑖</m:t>
                        </m:r>
                      </m:sub>
                      <m:sup>
                        <m:r>
                          <a:rPr lang="en-US" altLang="en-US" sz="2300" i="1" dirty="0" smtClean="0">
                            <a:latin typeface="DejaVu Math TeX Gyre" panose="02000503000000000000" charset="0"/>
                            <a:cs typeface="DejaVu Math TeX Gyre" panose="02000503000000000000" charset="0"/>
                            <a:sym typeface="+mn-ea"/>
                          </a:rPr>
                          <m:t>𝑛</m:t>
                        </m:r>
                      </m:sup>
                      <m:e>
                        <m:sSub>
                          <m:sSubPr>
                            <m:ctrlPr>
                              <a:rPr lang="en-US" altLang="en-US" sz="2300" i="1" dirty="0" smtClean="0">
                                <a:latin typeface="DejaVu Math TeX Gyre" panose="02000503000000000000" charset="0"/>
                                <a:cs typeface="DejaVu Math TeX Gyre" panose="02000503000000000000" charset="0"/>
                                <a:sym typeface="+mn-ea"/>
                              </a:rPr>
                            </m:ctrlPr>
                          </m:sSubPr>
                          <m:e>
                            <m:r>
                              <a:rPr lang="en-US" altLang="en-US" sz="2300" i="1" dirty="0" smtClean="0">
                                <a:latin typeface="DejaVu Math TeX Gyre" panose="02000503000000000000" charset="0"/>
                                <a:cs typeface="DejaVu Math TeX Gyre" panose="02000503000000000000" charset="0"/>
                                <a:sym typeface="+mn-ea"/>
                              </a:rPr>
                              <m:t>𝑎</m:t>
                            </m:r>
                          </m:e>
                          <m:sub>
                            <m:r>
                              <a:rPr lang="en-US" altLang="en-US" sz="2300" i="1" dirty="0" smtClean="0">
                                <a:latin typeface="DejaVu Math TeX Gyre" panose="02000503000000000000" charset="0"/>
                                <a:cs typeface="DejaVu Math TeX Gyre" panose="02000503000000000000" charset="0"/>
                                <a:sym typeface="+mn-ea"/>
                              </a:rPr>
                              <m:t>𝑗</m:t>
                            </m:r>
                          </m:sub>
                        </m:sSub>
                      </m:e>
                    </m:nary>
                  </m:oMath>
                </a14:m>
                <a:r>
                  <a:rPr lang="zh-CN" altLang="en-US" sz="2300" dirty="0" smtClean="0">
                    <a:latin typeface="DejaVu Math TeX Gyre" panose="02000503000000000000" charset="0"/>
                    <a:ea typeface="宋体" charset="0"/>
                    <a:cs typeface="DejaVu Math TeX Gyre" panose="02000503000000000000" charset="0"/>
                    <a:sym typeface="+mn-ea"/>
                  </a:rPr>
                  <a:t>的后缀</a:t>
                </a:r>
                <a:r>
                  <a:rPr lang="" altLang="zh-CN" sz="2300" dirty="0" smtClean="0">
                    <a:latin typeface="DejaVu Math TeX Gyre" panose="02000503000000000000" charset="0"/>
                    <a:ea typeface="宋体" charset="0"/>
                    <a:cs typeface="DejaVu Math TeX Gyre" panose="02000503000000000000" charset="0"/>
                    <a:sym typeface="+mn-ea"/>
                  </a:rPr>
                  <a:t> min </a:t>
                </a:r>
                <a:r>
                  <a:rPr lang="zh-CN" altLang="" sz="2300" dirty="0" smtClean="0">
                    <a:latin typeface="DejaVu Math TeX Gyre" panose="02000503000000000000" charset="0"/>
                    <a:ea typeface="宋体" charset="0"/>
                    <a:cs typeface="DejaVu Math TeX Gyre" panose="02000503000000000000" charset="0"/>
                    <a:sym typeface="+mn-ea"/>
                  </a:rPr>
                  <a:t>个数，直接用李超树维护。</a:t>
                </a:r>
                <a:endParaRPr lang="en-US" altLang="zh-CN" sz="2300" dirty="0" smtClean="0">
                  <a:ea typeface="宋体" charset="0"/>
                  <a:sym typeface="+mn-ea"/>
                </a:endParaRPr>
              </a:p>
              <a:p>
                <a:pPr marL="0" lvl="1"/>
                <a:endParaRPr lang="" altLang="zh-CN" sz="2300" dirty="0" smtClean="0">
                  <a:ea typeface="宋体" charset="0"/>
                  <a:sym typeface="+mn-ea"/>
                </a:endParaRPr>
              </a:p>
            </p:txBody>
          </p:sp>
        </mc:Choice>
        <mc:Fallback>
          <p:sp>
            <p:nvSpPr>
              <p:cNvPr id="3" name="内容占位符 2"/>
              <p:cNvSpPr>
                <a:spLocks noRot="true" noChangeAspect="true" noMove="true" noResize="true" noEditPoints="true" noAdjustHandles="true" noChangeArrowheads="true" noChangeShapeType="true" noTextEdit="true"/>
              </p:cNvSpPr>
              <p:nvPr>
                <p:ph idx="1"/>
              </p:nvPr>
            </p:nvSpPr>
            <p:spPr>
              <a:xfrm>
                <a:off x="838200" y="1825625"/>
                <a:ext cx="10515600" cy="5420995"/>
              </a:xfrm>
              <a:blipFill rotWithShape="true">
                <a:blip r:embed="rId1"/>
                <a:stretch>
                  <a:fillRect t="-597"/>
                </a:stretch>
              </a:blipFill>
            </p:spPr>
            <p:txBody>
              <a:bodyPr/>
              <a:lstStyle/>
              <a:p>
                <a:r>
                  <a:rPr lang="zh-CN" altLang="en-US">
                    <a:noFill/>
                  </a:rPr>
                  <a:t> </a:t>
                </a:r>
              </a:p>
            </p:txBody>
          </p:sp>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p:txBody>
          <a:bodyPr>
            <a:normAutofit/>
          </a:bodyPr>
          <a:p>
            <a:r>
              <a:rPr lang="zh-CN" altLang="en-US"/>
              <a:t>题解</a:t>
            </a:r>
            <a:endParaRPr lang="zh-CN" altLang="en-US"/>
          </a:p>
        </p:txBody>
      </p:sp>
      <mc:AlternateContent xmlns:mc="http://schemas.openxmlformats.org/markup-compatibility/2006">
        <mc:Choice xmlns:a14="http://schemas.microsoft.com/office/drawing/2010/main" Requires="a14">
          <p:sp>
            <p:nvSpPr>
              <p:cNvPr id="3" name="内容占位符 2"/>
              <p:cNvSpPr>
                <a:spLocks noGrp="true"/>
              </p:cNvSpPr>
              <p:nvPr>
                <p:ph idx="1"/>
              </p:nvPr>
            </p:nvSpPr>
            <p:spPr/>
            <p:txBody>
              <a:bodyPr/>
              <a:p>
                <a14:m>
                  <m:oMath xmlns:m="http://schemas.openxmlformats.org/officeDocument/2006/math">
                    <m:sSub>
                      <m:sSubPr>
                        <m:ctrlPr>
                          <a:rPr lang="en-US" altLang="en-US" sz="2300" i="1">
                            <a:latin typeface="DejaVu Math TeX Gyre" panose="02000503000000000000" charset="0"/>
                            <a:ea typeface="宋体" charset="0"/>
                            <a:cs typeface="DejaVu Math TeX Gyre" panose="02000503000000000000" charset="0"/>
                          </a:rPr>
                        </m:ctrlPr>
                      </m:sSubPr>
                      <m:e>
                        <m:r>
                          <a:rPr lang="en-US" altLang="en-US" sz="2300" i="1">
                            <a:latin typeface="DejaVu Math TeX Gyre" panose="02000503000000000000" charset="0"/>
                            <a:ea typeface="宋体" charset="0"/>
                            <a:cs typeface="DejaVu Math TeX Gyre" panose="02000503000000000000" charset="0"/>
                          </a:rPr>
                          <m:t>𝑓</m:t>
                        </m:r>
                      </m:e>
                      <m:sub>
                        <m:r>
                          <a:rPr lang="en-US" altLang="en-US" sz="2300" i="1">
                            <a:latin typeface="DejaVu Math TeX Gyre" panose="02000503000000000000" charset="0"/>
                            <a:ea typeface="宋体" charset="0"/>
                            <a:cs typeface="DejaVu Math TeX Gyre" panose="02000503000000000000" charset="0"/>
                          </a:rPr>
                          <m:t>0</m:t>
                        </m:r>
                      </m:sub>
                    </m:sSub>
                    <m:r>
                      <a:rPr lang="en-US" altLang="en-US" sz="2300" i="1">
                        <a:latin typeface="DejaVu Math TeX Gyre" panose="02000503000000000000" charset="0"/>
                        <a:ea typeface="宋体" charset="0"/>
                        <a:cs typeface="DejaVu Math TeX Gyre" panose="02000503000000000000" charset="0"/>
                      </a:rPr>
                      <m:t>(</m:t>
                    </m:r>
                    <m:r>
                      <a:rPr lang="en-US" altLang="en-US" sz="2300" i="1">
                        <a:latin typeface="DejaVu Math TeX Gyre" panose="02000503000000000000" charset="0"/>
                        <a:ea typeface="宋体" charset="0"/>
                        <a:cs typeface="DejaVu Math TeX Gyre" panose="02000503000000000000" charset="0"/>
                      </a:rPr>
                      <m:t>𝑥</m:t>
                    </m:r>
                    <m:r>
                      <a:rPr lang="en-US" altLang="en-US" sz="2300" i="1">
                        <a:latin typeface="DejaVu Math TeX Gyre" panose="02000503000000000000" charset="0"/>
                        <a:ea typeface="宋体" charset="0"/>
                        <a:cs typeface="DejaVu Math TeX Gyre" panose="02000503000000000000" charset="0"/>
                      </a:rPr>
                      <m:t>) = </m:t>
                    </m:r>
                    <m:r>
                      <a:rPr lang="en-US" altLang="en-US" sz="2300" i="1">
                        <a:latin typeface="DejaVu Math TeX Gyre" panose="02000503000000000000" charset="0"/>
                        <a:ea typeface="宋体" charset="0"/>
                        <a:cs typeface="DejaVu Math TeX Gyre" panose="02000503000000000000" charset="0"/>
                      </a:rPr>
                      <m:t>𝑚𝑖𝑛</m:t>
                    </m:r>
                    <m:r>
                      <a:rPr lang="en-US" altLang="en-US" sz="2300" i="1">
                        <a:latin typeface="DejaVu Math TeX Gyre" panose="02000503000000000000" charset="0"/>
                        <a:ea typeface="宋体" charset="0"/>
                        <a:cs typeface="DejaVu Math TeX Gyre" panose="02000503000000000000" charset="0"/>
                      </a:rPr>
                      <m:t>{</m:t>
                    </m:r>
                    <m:sSub>
                      <m:sSubPr>
                        <m:ctrlPr>
                          <a:rPr lang="en-US" altLang="en-US" sz="2300" i="1">
                            <a:latin typeface="DejaVu Math TeX Gyre" panose="02000503000000000000" charset="0"/>
                            <a:ea typeface="宋体" charset="0"/>
                            <a:cs typeface="DejaVu Math TeX Gyre" panose="02000503000000000000" charset="0"/>
                          </a:rPr>
                        </m:ctrlPr>
                      </m:sSubPr>
                      <m:e>
                        <m:r>
                          <a:rPr lang="en-US" altLang="en-US" sz="2300" i="1">
                            <a:latin typeface="DejaVu Math TeX Gyre" panose="02000503000000000000" charset="0"/>
                            <a:ea typeface="宋体" charset="0"/>
                            <a:cs typeface="DejaVu Math TeX Gyre" panose="02000503000000000000" charset="0"/>
                          </a:rPr>
                          <m:t>𝑎</m:t>
                        </m:r>
                      </m:e>
                      <m:sub>
                        <m:r>
                          <a:rPr lang="en-US" altLang="en-US" sz="2300" i="1">
                            <a:latin typeface="DejaVu Math TeX Gyre" panose="02000503000000000000" charset="0"/>
                            <a:ea typeface="宋体" charset="0"/>
                            <a:cs typeface="DejaVu Math TeX Gyre" panose="02000503000000000000" charset="0"/>
                          </a:rPr>
                          <m:t>0</m:t>
                        </m:r>
                      </m:sub>
                    </m:sSub>
                    <m:r>
                      <a:rPr lang="en-US" altLang="en-US" sz="2300" i="1">
                        <a:latin typeface="DejaVu Math TeX Gyre" panose="02000503000000000000" charset="0"/>
                        <a:ea typeface="宋体" charset="0"/>
                        <a:cs typeface="DejaVu Math TeX Gyre" panose="02000503000000000000" charset="0"/>
                      </a:rPr>
                      <m:t>+</m:t>
                    </m:r>
                    <m:r>
                      <a:rPr lang="en-US" altLang="en-US" sz="2300" i="1">
                        <a:latin typeface="DejaVu Math TeX Gyre" panose="02000503000000000000" charset="0"/>
                        <a:ea typeface="宋体" charset="0"/>
                        <a:cs typeface="DejaVu Math TeX Gyre" panose="02000503000000000000" charset="0"/>
                      </a:rPr>
                      <m:t>𝑥</m:t>
                    </m:r>
                    <m:r>
                      <a:rPr lang="en-US" altLang="en-US" sz="2300" i="1">
                        <a:latin typeface="DejaVu Math TeX Gyre" panose="02000503000000000000" charset="0"/>
                        <a:ea typeface="宋体" charset="0"/>
                        <a:cs typeface="DejaVu Math TeX Gyre" panose="02000503000000000000" charset="0"/>
                      </a:rPr>
                      <m:t>,</m:t>
                    </m:r>
                    <m:sSub>
                      <m:sSubPr>
                        <m:ctrlPr>
                          <a:rPr lang="en-US" altLang="en-US" sz="2300" i="1">
                            <a:latin typeface="DejaVu Math TeX Gyre" panose="02000503000000000000" charset="0"/>
                            <a:ea typeface="宋体" charset="0"/>
                            <a:cs typeface="DejaVu Math TeX Gyre" panose="02000503000000000000" charset="0"/>
                          </a:rPr>
                        </m:ctrlPr>
                      </m:sSubPr>
                      <m:e>
                        <m:r>
                          <a:rPr lang="en-US" altLang="en-US" sz="2300" i="1">
                            <a:latin typeface="DejaVu Math TeX Gyre" panose="02000503000000000000" charset="0"/>
                            <a:ea typeface="宋体" charset="0"/>
                            <a:cs typeface="DejaVu Math TeX Gyre" panose="02000503000000000000" charset="0"/>
                          </a:rPr>
                          <m:t>𝑏</m:t>
                        </m:r>
                      </m:e>
                      <m:sub>
                        <m:r>
                          <a:rPr lang="en-US" altLang="en-US" sz="2300" i="1">
                            <a:latin typeface="DejaVu Math TeX Gyre" panose="02000503000000000000" charset="0"/>
                            <a:ea typeface="宋体" charset="0"/>
                            <a:cs typeface="DejaVu Math TeX Gyre" panose="02000503000000000000" charset="0"/>
                          </a:rPr>
                          <m:t>0</m:t>
                        </m:r>
                      </m:sub>
                    </m:sSub>
                    <m:r>
                      <a:rPr lang="en-US" altLang="en-US" sz="2300" i="1">
                        <a:latin typeface="DejaVu Math TeX Gyre" panose="02000503000000000000" charset="0"/>
                        <a:ea typeface="宋体" charset="0"/>
                        <a:cs typeface="DejaVu Math TeX Gyre" panose="02000503000000000000" charset="0"/>
                      </a:rPr>
                      <m:t>}, </m:t>
                    </m:r>
                    <m:sSub>
                      <m:sSubPr>
                        <m:ctrlPr>
                          <a:rPr lang="en-US" altLang="en-US" sz="2300" i="1">
                            <a:latin typeface="DejaVu Math TeX Gyre" panose="02000503000000000000" charset="0"/>
                            <a:ea typeface="宋体" charset="0"/>
                            <a:cs typeface="DejaVu Math TeX Gyre" panose="02000503000000000000" charset="0"/>
                          </a:rPr>
                        </m:ctrlPr>
                      </m:sSubPr>
                      <m:e>
                        <m:r>
                          <a:rPr lang="en-US" altLang="en-US" sz="2300" i="1">
                            <a:latin typeface="DejaVu Math TeX Gyre" panose="02000503000000000000" charset="0"/>
                            <a:ea typeface="宋体" charset="0"/>
                            <a:cs typeface="DejaVu Math TeX Gyre" panose="02000503000000000000" charset="0"/>
                          </a:rPr>
                          <m:t>𝑓</m:t>
                        </m:r>
                      </m:e>
                      <m:sub>
                        <m:r>
                          <a:rPr lang="en-US" altLang="en-US" sz="2300" i="1">
                            <a:latin typeface="DejaVu Math TeX Gyre" panose="02000503000000000000" charset="0"/>
                            <a:ea typeface="宋体" charset="0"/>
                            <a:cs typeface="DejaVu Math TeX Gyre" panose="02000503000000000000" charset="0"/>
                          </a:rPr>
                          <m:t>1</m:t>
                        </m:r>
                      </m:sub>
                    </m:sSub>
                    <m:r>
                      <a:rPr lang="en-US" altLang="en-US" sz="2300" i="1">
                        <a:latin typeface="DejaVu Math TeX Gyre" panose="02000503000000000000" charset="0"/>
                        <a:ea typeface="宋体" charset="0"/>
                        <a:cs typeface="DejaVu Math TeX Gyre" panose="02000503000000000000" charset="0"/>
                      </a:rPr>
                      <m:t>(</m:t>
                    </m:r>
                    <m:r>
                      <a:rPr lang="en-US" altLang="en-US" sz="2300" i="1">
                        <a:latin typeface="DejaVu Math TeX Gyre" panose="02000503000000000000" charset="0"/>
                        <a:ea typeface="宋体" charset="0"/>
                        <a:cs typeface="DejaVu Math TeX Gyre" panose="02000503000000000000" charset="0"/>
                      </a:rPr>
                      <m:t>𝑥</m:t>
                    </m:r>
                    <m:r>
                      <a:rPr lang="en-US" altLang="en-US" sz="2300" i="1">
                        <a:latin typeface="DejaVu Math TeX Gyre" panose="02000503000000000000" charset="0"/>
                        <a:ea typeface="宋体" charset="0"/>
                        <a:cs typeface="DejaVu Math TeX Gyre" panose="02000503000000000000" charset="0"/>
                      </a:rPr>
                      <m:t>) = </m:t>
                    </m:r>
                    <m:r>
                      <a:rPr lang="en-US" altLang="en-US" sz="2300" i="1">
                        <a:latin typeface="DejaVu Math TeX Gyre" panose="02000503000000000000" charset="0"/>
                        <a:ea typeface="宋体" charset="0"/>
                        <a:cs typeface="DejaVu Math TeX Gyre" panose="02000503000000000000" charset="0"/>
                      </a:rPr>
                      <m:t>𝑚𝑖𝑛</m:t>
                    </m:r>
                    <m:r>
                      <a:rPr lang="en-US" altLang="en-US" sz="2300" i="1">
                        <a:latin typeface="DejaVu Math TeX Gyre" panose="02000503000000000000" charset="0"/>
                        <a:ea typeface="宋体" charset="0"/>
                        <a:cs typeface="DejaVu Math TeX Gyre" panose="02000503000000000000" charset="0"/>
                      </a:rPr>
                      <m:t>{</m:t>
                    </m:r>
                    <m:sSub>
                      <m:sSubPr>
                        <m:ctrlPr>
                          <a:rPr lang="en-US" altLang="en-US" sz="2300" i="1">
                            <a:latin typeface="DejaVu Math TeX Gyre" panose="02000503000000000000" charset="0"/>
                            <a:ea typeface="宋体" charset="0"/>
                            <a:cs typeface="DejaVu Math TeX Gyre" panose="02000503000000000000" charset="0"/>
                          </a:rPr>
                        </m:ctrlPr>
                      </m:sSubPr>
                      <m:e>
                        <m:r>
                          <a:rPr lang="en-US" altLang="en-US" sz="2300" i="1">
                            <a:latin typeface="DejaVu Math TeX Gyre" panose="02000503000000000000" charset="0"/>
                            <a:ea typeface="宋体" charset="0"/>
                            <a:cs typeface="DejaVu Math TeX Gyre" panose="02000503000000000000" charset="0"/>
                          </a:rPr>
                          <m:t>𝑎</m:t>
                        </m:r>
                      </m:e>
                      <m:sub>
                        <m:r>
                          <a:rPr lang="en-US" altLang="en-US" sz="2300" i="1">
                            <a:latin typeface="DejaVu Math TeX Gyre" panose="02000503000000000000" charset="0"/>
                            <a:ea typeface="宋体" charset="0"/>
                            <a:cs typeface="DejaVu Math TeX Gyre" panose="02000503000000000000" charset="0"/>
                          </a:rPr>
                          <m:t>1</m:t>
                        </m:r>
                      </m:sub>
                    </m:sSub>
                    <m:r>
                      <a:rPr lang="en-US" altLang="en-US" sz="2300" i="1">
                        <a:latin typeface="DejaVu Math TeX Gyre" panose="02000503000000000000" charset="0"/>
                        <a:ea typeface="宋体" charset="0"/>
                        <a:cs typeface="DejaVu Math TeX Gyre" panose="02000503000000000000" charset="0"/>
                      </a:rPr>
                      <m:t>+</m:t>
                    </m:r>
                    <m:r>
                      <a:rPr lang="en-US" altLang="en-US" sz="2300" i="1">
                        <a:latin typeface="DejaVu Math TeX Gyre" panose="02000503000000000000" charset="0"/>
                        <a:ea typeface="宋体" charset="0"/>
                        <a:cs typeface="DejaVu Math TeX Gyre" panose="02000503000000000000" charset="0"/>
                      </a:rPr>
                      <m:t>𝑥</m:t>
                    </m:r>
                    <m:r>
                      <a:rPr lang="en-US" altLang="en-US" sz="2300" i="1">
                        <a:latin typeface="DejaVu Math TeX Gyre" panose="02000503000000000000" charset="0"/>
                        <a:ea typeface="宋体" charset="0"/>
                        <a:cs typeface="DejaVu Math TeX Gyre" panose="02000503000000000000" charset="0"/>
                      </a:rPr>
                      <m:t>,</m:t>
                    </m:r>
                    <m:sSub>
                      <m:sSubPr>
                        <m:ctrlPr>
                          <a:rPr lang="en-US" altLang="en-US" sz="2300" i="1">
                            <a:latin typeface="DejaVu Math TeX Gyre" panose="02000503000000000000" charset="0"/>
                            <a:ea typeface="宋体" charset="0"/>
                            <a:cs typeface="DejaVu Math TeX Gyre" panose="02000503000000000000" charset="0"/>
                          </a:rPr>
                        </m:ctrlPr>
                      </m:sSubPr>
                      <m:e>
                        <m:r>
                          <a:rPr lang="en-US" altLang="en-US" sz="2300" i="1">
                            <a:latin typeface="DejaVu Math TeX Gyre" panose="02000503000000000000" charset="0"/>
                            <a:ea typeface="宋体" charset="0"/>
                            <a:cs typeface="DejaVu Math TeX Gyre" panose="02000503000000000000" charset="0"/>
                          </a:rPr>
                          <m:t>𝑏</m:t>
                        </m:r>
                      </m:e>
                      <m:sub>
                        <m:r>
                          <a:rPr lang="en-US" altLang="en-US" sz="2300" i="1">
                            <a:latin typeface="DejaVu Math TeX Gyre" panose="02000503000000000000" charset="0"/>
                            <a:ea typeface="宋体" charset="0"/>
                            <a:cs typeface="DejaVu Math TeX Gyre" panose="02000503000000000000" charset="0"/>
                          </a:rPr>
                          <m:t>1</m:t>
                        </m:r>
                      </m:sub>
                    </m:sSub>
                    <m:r>
                      <a:rPr lang="en-US" altLang="en-US" sz="2300" i="1">
                        <a:latin typeface="DejaVu Math TeX Gyre" panose="02000503000000000000" charset="0"/>
                        <a:ea typeface="宋体" charset="0"/>
                        <a:cs typeface="DejaVu Math TeX Gyre" panose="02000503000000000000" charset="0"/>
                      </a:rPr>
                      <m:t>} </m:t>
                    </m:r>
                  </m:oMath>
                </a14:m>
                <a:endParaRPr lang="en-US" altLang="en-US" sz="2300" i="1">
                  <a:latin typeface="DejaVu Math TeX Gyre" panose="02000503000000000000" charset="0"/>
                  <a:ea typeface="宋体" charset="0"/>
                  <a:cs typeface="DejaVu Math TeX Gyre" panose="02000503000000000000" charset="0"/>
                </a:endParaRPr>
              </a:p>
              <a:p>
                <a14:m>
                  <m:oMath xmlns:m="http://schemas.openxmlformats.org/officeDocument/2006/math">
                    <m:sSub>
                      <m:sSubPr>
                        <m:ctrlPr>
                          <a:rPr lang="en-US" altLang="en-US" sz="2300" i="1">
                            <a:latin typeface="DejaVu Math TeX Gyre" panose="02000503000000000000" charset="0"/>
                            <a:ea typeface="宋体" charset="0"/>
                            <a:cs typeface="DejaVu Math TeX Gyre" panose="02000503000000000000" charset="0"/>
                          </a:rPr>
                        </m:ctrlPr>
                      </m:sSubPr>
                      <m:e>
                        <m:r>
                          <a:rPr lang="en-US" altLang="en-US" sz="2300" i="1">
                            <a:latin typeface="DejaVu Math TeX Gyre" panose="02000503000000000000" charset="0"/>
                            <a:ea typeface="宋体" charset="0"/>
                            <a:cs typeface="DejaVu Math TeX Gyre" panose="02000503000000000000" charset="0"/>
                          </a:rPr>
                          <m:t>𝑓</m:t>
                        </m:r>
                      </m:e>
                      <m:sub>
                        <m:r>
                          <a:rPr lang="en-US" altLang="en-US" sz="2300" i="1">
                            <a:latin typeface="DejaVu Math TeX Gyre" panose="02000503000000000000" charset="0"/>
                            <a:ea typeface="宋体" charset="0"/>
                            <a:cs typeface="DejaVu Math TeX Gyre" panose="02000503000000000000" charset="0"/>
                          </a:rPr>
                          <m:t>0</m:t>
                        </m:r>
                      </m:sub>
                    </m:sSub>
                    <m:r>
                      <a:rPr lang="en-US" altLang="en-US" sz="2300" i="1">
                        <a:latin typeface="DejaVu Math TeX Gyre" panose="02000503000000000000" charset="0"/>
                        <a:ea typeface="宋体" charset="0"/>
                        <a:cs typeface="DejaVu Math TeX Gyre" panose="02000503000000000000" charset="0"/>
                      </a:rPr>
                      <m:t>(</m:t>
                    </m:r>
                    <m:sSub>
                      <m:sSubPr>
                        <m:ctrlPr>
                          <a:rPr lang="en-US" altLang="en-US" sz="2300" i="1">
                            <a:latin typeface="DejaVu Math TeX Gyre" panose="02000503000000000000" charset="0"/>
                            <a:ea typeface="宋体" charset="0"/>
                            <a:cs typeface="DejaVu Math TeX Gyre" panose="02000503000000000000" charset="0"/>
                          </a:rPr>
                        </m:ctrlPr>
                      </m:sSubPr>
                      <m:e>
                        <m:r>
                          <a:rPr lang="en-US" altLang="en-US" sz="2300" i="1">
                            <a:latin typeface="DejaVu Math TeX Gyre" panose="02000503000000000000" charset="0"/>
                            <a:ea typeface="宋体" charset="0"/>
                            <a:cs typeface="DejaVu Math TeX Gyre" panose="02000503000000000000" charset="0"/>
                          </a:rPr>
                          <m:t>𝑓</m:t>
                        </m:r>
                      </m:e>
                      <m:sub>
                        <m:r>
                          <a:rPr lang="en-US" altLang="en-US" sz="2300" i="1">
                            <a:latin typeface="DejaVu Math TeX Gyre" panose="02000503000000000000" charset="0"/>
                            <a:ea typeface="宋体" charset="0"/>
                            <a:cs typeface="DejaVu Math TeX Gyre" panose="02000503000000000000" charset="0"/>
                          </a:rPr>
                          <m:t>1</m:t>
                        </m:r>
                      </m:sub>
                    </m:sSub>
                    <m:r>
                      <a:rPr lang="en-US" altLang="en-US" sz="2300" i="1">
                        <a:latin typeface="DejaVu Math TeX Gyre" panose="02000503000000000000" charset="0"/>
                        <a:ea typeface="宋体" charset="0"/>
                        <a:cs typeface="DejaVu Math TeX Gyre" panose="02000503000000000000" charset="0"/>
                      </a:rPr>
                      <m:t>(</m:t>
                    </m:r>
                    <m:r>
                      <a:rPr lang="en-US" altLang="en-US" sz="2300" i="1">
                        <a:latin typeface="DejaVu Math TeX Gyre" panose="02000503000000000000" charset="0"/>
                        <a:ea typeface="宋体" charset="0"/>
                        <a:cs typeface="DejaVu Math TeX Gyre" panose="02000503000000000000" charset="0"/>
                      </a:rPr>
                      <m:t>𝑥</m:t>
                    </m:r>
                    <m:r>
                      <a:rPr lang="en-US" altLang="en-US" sz="2300" i="1">
                        <a:latin typeface="DejaVu Math TeX Gyre" panose="02000503000000000000" charset="0"/>
                        <a:ea typeface="宋体" charset="0"/>
                        <a:cs typeface="DejaVu Math TeX Gyre" panose="02000503000000000000" charset="0"/>
                      </a:rPr>
                      <m:t>))= </m:t>
                    </m:r>
                    <m:r>
                      <a:rPr lang="en-US" altLang="en-US" sz="2300" i="1">
                        <a:latin typeface="DejaVu Math TeX Gyre" panose="02000503000000000000" charset="0"/>
                        <a:ea typeface="宋体" charset="0"/>
                        <a:cs typeface="DejaVu Math TeX Gyre" panose="02000503000000000000" charset="0"/>
                      </a:rPr>
                      <m:t>𝑚𝑖𝑛</m:t>
                    </m:r>
                    <m:r>
                      <a:rPr lang="en-US" altLang="en-US" sz="2300" i="1">
                        <a:latin typeface="DejaVu Math TeX Gyre" panose="02000503000000000000" charset="0"/>
                        <a:ea typeface="宋体" charset="0"/>
                        <a:cs typeface="DejaVu Math TeX Gyre" panose="02000503000000000000" charset="0"/>
                      </a:rPr>
                      <m:t>{</m:t>
                    </m:r>
                    <m:sSub>
                      <m:sSubPr>
                        <m:ctrlPr>
                          <a:rPr lang="en-US" altLang="en-US" sz="2300" i="1">
                            <a:latin typeface="DejaVu Math TeX Gyre" panose="02000503000000000000" charset="0"/>
                            <a:ea typeface="宋体" charset="0"/>
                            <a:cs typeface="DejaVu Math TeX Gyre" panose="02000503000000000000" charset="0"/>
                          </a:rPr>
                        </m:ctrlPr>
                      </m:sSubPr>
                      <m:e>
                        <m:r>
                          <a:rPr lang="en-US" altLang="en-US" sz="2300" i="1">
                            <a:latin typeface="DejaVu Math TeX Gyre" panose="02000503000000000000" charset="0"/>
                            <a:ea typeface="宋体" charset="0"/>
                            <a:cs typeface="DejaVu Math TeX Gyre" panose="02000503000000000000" charset="0"/>
                          </a:rPr>
                          <m:t>𝑎</m:t>
                        </m:r>
                      </m:e>
                      <m:sub>
                        <m:r>
                          <a:rPr lang="en-US" altLang="en-US" sz="2300" i="1">
                            <a:latin typeface="DejaVu Math TeX Gyre" panose="02000503000000000000" charset="0"/>
                            <a:ea typeface="宋体" charset="0"/>
                            <a:cs typeface="DejaVu Math TeX Gyre" panose="02000503000000000000" charset="0"/>
                          </a:rPr>
                          <m:t>0</m:t>
                        </m:r>
                      </m:sub>
                    </m:sSub>
                    <m:r>
                      <a:rPr lang="en-US" altLang="en-US" sz="2300" i="1">
                        <a:latin typeface="DejaVu Math TeX Gyre" panose="02000503000000000000" charset="0"/>
                        <a:ea typeface="宋体" charset="0"/>
                        <a:cs typeface="DejaVu Math TeX Gyre" panose="02000503000000000000" charset="0"/>
                      </a:rPr>
                      <m:t>+</m:t>
                    </m:r>
                    <m:r>
                      <a:rPr lang="en-US" altLang="en-US" sz="2300" i="1">
                        <a:latin typeface="DejaVu Math TeX Gyre" panose="02000503000000000000" charset="0"/>
                        <a:ea typeface="宋体" charset="0"/>
                        <a:cs typeface="DejaVu Math TeX Gyre" panose="02000503000000000000" charset="0"/>
                      </a:rPr>
                      <m:t>𝑚𝑖𝑛</m:t>
                    </m:r>
                    <m:r>
                      <a:rPr lang="en-US" altLang="en-US" sz="2300" i="1">
                        <a:latin typeface="DejaVu Math TeX Gyre" panose="02000503000000000000" charset="0"/>
                        <a:ea typeface="宋体" charset="0"/>
                        <a:cs typeface="DejaVu Math TeX Gyre" panose="02000503000000000000" charset="0"/>
                      </a:rPr>
                      <m:t>{</m:t>
                    </m:r>
                    <m:sSub>
                      <m:sSubPr>
                        <m:ctrlPr>
                          <a:rPr lang="en-US" altLang="en-US" sz="2300" i="1">
                            <a:latin typeface="DejaVu Math TeX Gyre" panose="02000503000000000000" charset="0"/>
                            <a:ea typeface="宋体" charset="0"/>
                            <a:cs typeface="DejaVu Math TeX Gyre" panose="02000503000000000000" charset="0"/>
                          </a:rPr>
                        </m:ctrlPr>
                      </m:sSubPr>
                      <m:e>
                        <m:r>
                          <a:rPr lang="en-US" altLang="en-US" sz="2300" i="1">
                            <a:latin typeface="DejaVu Math TeX Gyre" panose="02000503000000000000" charset="0"/>
                            <a:ea typeface="宋体" charset="0"/>
                            <a:cs typeface="DejaVu Math TeX Gyre" panose="02000503000000000000" charset="0"/>
                          </a:rPr>
                          <m:t>𝑎</m:t>
                        </m:r>
                      </m:e>
                      <m:sub>
                        <m:r>
                          <a:rPr lang="en-US" altLang="en-US" sz="2300" i="1">
                            <a:latin typeface="DejaVu Math TeX Gyre" panose="02000503000000000000" charset="0"/>
                            <a:ea typeface="宋体" charset="0"/>
                            <a:cs typeface="DejaVu Math TeX Gyre" panose="02000503000000000000" charset="0"/>
                          </a:rPr>
                          <m:t>1</m:t>
                        </m:r>
                      </m:sub>
                    </m:sSub>
                    <m:r>
                      <a:rPr lang="en-US" altLang="en-US" sz="2300" i="1">
                        <a:latin typeface="DejaVu Math TeX Gyre" panose="02000503000000000000" charset="0"/>
                        <a:ea typeface="宋体" charset="0"/>
                        <a:cs typeface="DejaVu Math TeX Gyre" panose="02000503000000000000" charset="0"/>
                      </a:rPr>
                      <m:t>+</m:t>
                    </m:r>
                    <m:r>
                      <a:rPr lang="en-US" altLang="en-US" sz="2300" i="1">
                        <a:latin typeface="DejaVu Math TeX Gyre" panose="02000503000000000000" charset="0"/>
                        <a:ea typeface="宋体" charset="0"/>
                        <a:cs typeface="DejaVu Math TeX Gyre" panose="02000503000000000000" charset="0"/>
                      </a:rPr>
                      <m:t>𝑥</m:t>
                    </m:r>
                    <m:r>
                      <a:rPr lang="en-US" altLang="en-US" sz="2300" i="1">
                        <a:latin typeface="DejaVu Math TeX Gyre" panose="02000503000000000000" charset="0"/>
                        <a:ea typeface="宋体" charset="0"/>
                        <a:cs typeface="DejaVu Math TeX Gyre" panose="02000503000000000000" charset="0"/>
                      </a:rPr>
                      <m:t>,</m:t>
                    </m:r>
                    <m:sSub>
                      <m:sSubPr>
                        <m:ctrlPr>
                          <a:rPr lang="en-US" altLang="en-US" sz="2300" i="1">
                            <a:latin typeface="DejaVu Math TeX Gyre" panose="02000503000000000000" charset="0"/>
                            <a:ea typeface="宋体" charset="0"/>
                            <a:cs typeface="DejaVu Math TeX Gyre" panose="02000503000000000000" charset="0"/>
                          </a:rPr>
                        </m:ctrlPr>
                      </m:sSubPr>
                      <m:e>
                        <m:r>
                          <a:rPr lang="en-US" altLang="en-US" sz="2300" i="1">
                            <a:latin typeface="DejaVu Math TeX Gyre" panose="02000503000000000000" charset="0"/>
                            <a:ea typeface="宋体" charset="0"/>
                            <a:cs typeface="DejaVu Math TeX Gyre" panose="02000503000000000000" charset="0"/>
                          </a:rPr>
                          <m:t>𝑏</m:t>
                        </m:r>
                      </m:e>
                      <m:sub>
                        <m:r>
                          <a:rPr lang="en-US" altLang="en-US" sz="2300" i="1">
                            <a:latin typeface="DejaVu Math TeX Gyre" panose="02000503000000000000" charset="0"/>
                            <a:ea typeface="宋体" charset="0"/>
                            <a:cs typeface="DejaVu Math TeX Gyre" panose="02000503000000000000" charset="0"/>
                          </a:rPr>
                          <m:t>1</m:t>
                        </m:r>
                      </m:sub>
                    </m:sSub>
                    <m:r>
                      <a:rPr lang="en-US" altLang="en-US" sz="2300" i="1">
                        <a:latin typeface="DejaVu Math TeX Gyre" panose="02000503000000000000" charset="0"/>
                        <a:ea typeface="宋体" charset="0"/>
                        <a:cs typeface="DejaVu Math TeX Gyre" panose="02000503000000000000" charset="0"/>
                      </a:rPr>
                      <m:t>},</m:t>
                    </m:r>
                    <m:sSub>
                      <m:sSubPr>
                        <m:ctrlPr>
                          <a:rPr lang="en-US" altLang="en-US" sz="2300" i="1">
                            <a:latin typeface="DejaVu Math TeX Gyre" panose="02000503000000000000" charset="0"/>
                            <a:ea typeface="宋体" charset="0"/>
                            <a:cs typeface="DejaVu Math TeX Gyre" panose="02000503000000000000" charset="0"/>
                          </a:rPr>
                        </m:ctrlPr>
                      </m:sSubPr>
                      <m:e>
                        <m:r>
                          <a:rPr lang="en-US" altLang="en-US" sz="2300" i="1">
                            <a:latin typeface="DejaVu Math TeX Gyre" panose="02000503000000000000" charset="0"/>
                            <a:ea typeface="宋体" charset="0"/>
                            <a:cs typeface="DejaVu Math TeX Gyre" panose="02000503000000000000" charset="0"/>
                          </a:rPr>
                          <m:t>𝑏</m:t>
                        </m:r>
                      </m:e>
                      <m:sub>
                        <m:r>
                          <a:rPr lang="en-US" altLang="en-US" sz="2300" i="1">
                            <a:latin typeface="DejaVu Math TeX Gyre" panose="02000503000000000000" charset="0"/>
                            <a:ea typeface="宋体" charset="0"/>
                            <a:cs typeface="DejaVu Math TeX Gyre" panose="02000503000000000000" charset="0"/>
                          </a:rPr>
                          <m:t>0</m:t>
                        </m:r>
                      </m:sub>
                    </m:sSub>
                    <m:r>
                      <a:rPr lang="en-US" altLang="en-US" sz="2300" i="1">
                        <a:latin typeface="DejaVu Math TeX Gyre" panose="02000503000000000000" charset="0"/>
                        <a:ea typeface="宋体" charset="0"/>
                        <a:cs typeface="DejaVu Math TeX Gyre" panose="02000503000000000000" charset="0"/>
                      </a:rPr>
                      <m:t>}</m:t>
                    </m:r>
                  </m:oMath>
                </a14:m>
                <a:endParaRPr lang="en-US" altLang="en-US" sz="2300" i="1">
                  <a:latin typeface="DejaVu Math TeX Gyre" panose="02000503000000000000" charset="0"/>
                  <a:ea typeface="宋体" charset="0"/>
                  <a:cs typeface="DejaVu Math TeX Gyre" panose="02000503000000000000" charset="0"/>
                </a:endParaRPr>
              </a:p>
              <a:p>
                <a14:m>
                  <m:oMath xmlns:m="http://schemas.openxmlformats.org/officeDocument/2006/math">
                    <m:sSub>
                      <m:sSubPr>
                        <m:ctrlPr>
                          <a:rPr lang="en-US" altLang="en-US" sz="2300" i="1">
                            <a:latin typeface="DejaVu Math TeX Gyre" panose="02000503000000000000" charset="0"/>
                            <a:ea typeface="宋体" charset="0"/>
                            <a:cs typeface="DejaVu Math TeX Gyre" panose="02000503000000000000" charset="0"/>
                          </a:rPr>
                        </m:ctrlPr>
                      </m:sSubPr>
                      <m:e>
                        <m:r>
                          <a:rPr lang="en-US" altLang="en-US" sz="2300" i="1">
                            <a:latin typeface="DejaVu Math TeX Gyre" panose="02000503000000000000" charset="0"/>
                            <a:ea typeface="宋体" charset="0"/>
                            <a:cs typeface="DejaVu Math TeX Gyre" panose="02000503000000000000" charset="0"/>
                          </a:rPr>
                          <m:t>𝑓</m:t>
                        </m:r>
                      </m:e>
                      <m:sub>
                        <m:r>
                          <a:rPr lang="en-US" altLang="en-US" sz="2300" i="1">
                            <a:latin typeface="DejaVu Math TeX Gyre" panose="02000503000000000000" charset="0"/>
                            <a:ea typeface="宋体" charset="0"/>
                            <a:cs typeface="DejaVu Math TeX Gyre" panose="02000503000000000000" charset="0"/>
                          </a:rPr>
                          <m:t>0</m:t>
                        </m:r>
                      </m:sub>
                    </m:sSub>
                    <m:r>
                      <a:rPr lang="en-US" altLang="en-US" sz="2300" i="1">
                        <a:latin typeface="DejaVu Math TeX Gyre" panose="02000503000000000000" charset="0"/>
                        <a:ea typeface="宋体" charset="0"/>
                        <a:cs typeface="DejaVu Math TeX Gyre" panose="02000503000000000000" charset="0"/>
                      </a:rPr>
                      <m:t>(</m:t>
                    </m:r>
                    <m:sSub>
                      <m:sSubPr>
                        <m:ctrlPr>
                          <a:rPr lang="en-US" altLang="en-US" sz="2300" i="1">
                            <a:latin typeface="DejaVu Math TeX Gyre" panose="02000503000000000000" charset="0"/>
                            <a:ea typeface="宋体" charset="0"/>
                            <a:cs typeface="DejaVu Math TeX Gyre" panose="02000503000000000000" charset="0"/>
                          </a:rPr>
                        </m:ctrlPr>
                      </m:sSubPr>
                      <m:e>
                        <m:r>
                          <a:rPr lang="en-US" altLang="en-US" sz="2300" i="1">
                            <a:latin typeface="DejaVu Math TeX Gyre" panose="02000503000000000000" charset="0"/>
                            <a:ea typeface="宋体" charset="0"/>
                            <a:cs typeface="DejaVu Math TeX Gyre" panose="02000503000000000000" charset="0"/>
                          </a:rPr>
                          <m:t>𝑓</m:t>
                        </m:r>
                      </m:e>
                      <m:sub>
                        <m:r>
                          <a:rPr lang="en-US" altLang="en-US" sz="2300" i="1">
                            <a:latin typeface="DejaVu Math TeX Gyre" panose="02000503000000000000" charset="0"/>
                            <a:ea typeface="宋体" charset="0"/>
                            <a:cs typeface="DejaVu Math TeX Gyre" panose="02000503000000000000" charset="0"/>
                          </a:rPr>
                          <m:t>1</m:t>
                        </m:r>
                      </m:sub>
                    </m:sSub>
                    <m:r>
                      <a:rPr lang="en-US" altLang="en-US" sz="2300" i="1">
                        <a:latin typeface="DejaVu Math TeX Gyre" panose="02000503000000000000" charset="0"/>
                        <a:ea typeface="宋体" charset="0"/>
                        <a:cs typeface="DejaVu Math TeX Gyre" panose="02000503000000000000" charset="0"/>
                      </a:rPr>
                      <m:t>(</m:t>
                    </m:r>
                    <m:r>
                      <a:rPr lang="en-US" altLang="en-US" sz="2300" i="1">
                        <a:latin typeface="DejaVu Math TeX Gyre" panose="02000503000000000000" charset="0"/>
                        <a:ea typeface="宋体" charset="0"/>
                        <a:cs typeface="DejaVu Math TeX Gyre" panose="02000503000000000000" charset="0"/>
                      </a:rPr>
                      <m:t>𝑥</m:t>
                    </m:r>
                    <m:r>
                      <a:rPr lang="en-US" altLang="en-US" sz="2300" i="1">
                        <a:latin typeface="DejaVu Math TeX Gyre" panose="02000503000000000000" charset="0"/>
                        <a:ea typeface="宋体" charset="0"/>
                        <a:cs typeface="DejaVu Math TeX Gyre" panose="02000503000000000000" charset="0"/>
                      </a:rPr>
                      <m:t>))= </m:t>
                    </m:r>
                    <m:r>
                      <a:rPr lang="en-US" altLang="en-US" sz="2300" i="1">
                        <a:latin typeface="DejaVu Math TeX Gyre" panose="02000503000000000000" charset="0"/>
                        <a:ea typeface="宋体" charset="0"/>
                        <a:cs typeface="DejaVu Math TeX Gyre" panose="02000503000000000000" charset="0"/>
                      </a:rPr>
                      <m:t>𝑚𝑖𝑛</m:t>
                    </m:r>
                    <m:r>
                      <a:rPr lang="en-US" altLang="en-US" sz="2300" i="1">
                        <a:latin typeface="DejaVu Math TeX Gyre" panose="02000503000000000000" charset="0"/>
                        <a:ea typeface="宋体" charset="0"/>
                        <a:cs typeface="DejaVu Math TeX Gyre" panose="02000503000000000000" charset="0"/>
                      </a:rPr>
                      <m:t>{</m:t>
                    </m:r>
                    <m:sSub>
                      <m:sSubPr>
                        <m:ctrlPr>
                          <a:rPr lang="en-US" altLang="en-US" sz="2300" i="1">
                            <a:latin typeface="DejaVu Math TeX Gyre" panose="02000503000000000000" charset="0"/>
                            <a:ea typeface="宋体" charset="0"/>
                            <a:cs typeface="DejaVu Math TeX Gyre" panose="02000503000000000000" charset="0"/>
                          </a:rPr>
                        </m:ctrlPr>
                      </m:sSubPr>
                      <m:e>
                        <m:r>
                          <a:rPr lang="en-US" altLang="en-US" sz="2300" i="1">
                            <a:latin typeface="DejaVu Math TeX Gyre" panose="02000503000000000000" charset="0"/>
                            <a:ea typeface="宋体" charset="0"/>
                            <a:cs typeface="DejaVu Math TeX Gyre" panose="02000503000000000000" charset="0"/>
                          </a:rPr>
                          <m:t>𝑎</m:t>
                        </m:r>
                      </m:e>
                      <m:sub>
                        <m:r>
                          <a:rPr lang="en-US" altLang="en-US" sz="2300" i="1">
                            <a:latin typeface="DejaVu Math TeX Gyre" panose="02000503000000000000" charset="0"/>
                            <a:ea typeface="宋体" charset="0"/>
                            <a:cs typeface="DejaVu Math TeX Gyre" panose="02000503000000000000" charset="0"/>
                          </a:rPr>
                          <m:t>0</m:t>
                        </m:r>
                      </m:sub>
                    </m:sSub>
                    <m:r>
                      <a:rPr lang="en-US" altLang="en-US" sz="2300" i="1">
                        <a:latin typeface="DejaVu Math TeX Gyre" panose="02000503000000000000" charset="0"/>
                        <a:ea typeface="宋体" charset="0"/>
                        <a:cs typeface="DejaVu Math TeX Gyre" panose="02000503000000000000" charset="0"/>
                      </a:rPr>
                      <m:t>+</m:t>
                    </m:r>
                    <m:sSub>
                      <m:sSubPr>
                        <m:ctrlPr>
                          <a:rPr lang="en-US" altLang="en-US" sz="2300" i="1">
                            <a:latin typeface="DejaVu Math TeX Gyre" panose="02000503000000000000" charset="0"/>
                            <a:ea typeface="宋体" charset="0"/>
                            <a:cs typeface="DejaVu Math TeX Gyre" panose="02000503000000000000" charset="0"/>
                          </a:rPr>
                        </m:ctrlPr>
                      </m:sSubPr>
                      <m:e>
                        <m:r>
                          <a:rPr lang="en-US" altLang="en-US" sz="2300" i="1">
                            <a:latin typeface="DejaVu Math TeX Gyre" panose="02000503000000000000" charset="0"/>
                            <a:ea typeface="宋体" charset="0"/>
                            <a:cs typeface="DejaVu Math TeX Gyre" panose="02000503000000000000" charset="0"/>
                          </a:rPr>
                          <m:t>𝑎</m:t>
                        </m:r>
                      </m:e>
                      <m:sub>
                        <m:r>
                          <a:rPr lang="en-US" altLang="en-US" sz="2300" i="1">
                            <a:latin typeface="DejaVu Math TeX Gyre" panose="02000503000000000000" charset="0"/>
                            <a:ea typeface="宋体" charset="0"/>
                            <a:cs typeface="DejaVu Math TeX Gyre" panose="02000503000000000000" charset="0"/>
                          </a:rPr>
                          <m:t>1</m:t>
                        </m:r>
                      </m:sub>
                    </m:sSub>
                    <m:r>
                      <a:rPr lang="en-US" altLang="en-US" sz="2300" i="1">
                        <a:latin typeface="DejaVu Math TeX Gyre" panose="02000503000000000000" charset="0"/>
                        <a:ea typeface="宋体" charset="0"/>
                        <a:cs typeface="DejaVu Math TeX Gyre" panose="02000503000000000000" charset="0"/>
                      </a:rPr>
                      <m:t>+</m:t>
                    </m:r>
                    <m:r>
                      <a:rPr lang="en-US" altLang="en-US" sz="2300" i="1">
                        <a:latin typeface="DejaVu Math TeX Gyre" panose="02000503000000000000" charset="0"/>
                        <a:ea typeface="宋体" charset="0"/>
                        <a:cs typeface="DejaVu Math TeX Gyre" panose="02000503000000000000" charset="0"/>
                      </a:rPr>
                      <m:t>𝑥</m:t>
                    </m:r>
                    <m:r>
                      <a:rPr lang="en-US" altLang="en-US" sz="2300" i="1">
                        <a:latin typeface="DejaVu Math TeX Gyre" panose="02000503000000000000" charset="0"/>
                        <a:ea typeface="宋体" charset="0"/>
                        <a:cs typeface="DejaVu Math TeX Gyre" panose="02000503000000000000" charset="0"/>
                      </a:rPr>
                      <m:t>,</m:t>
                    </m:r>
                    <m:r>
                      <a:rPr lang="en-US" altLang="en-US" sz="2300" i="1">
                        <a:latin typeface="DejaVu Math TeX Gyre" panose="02000503000000000000" charset="0"/>
                        <a:ea typeface="宋体" charset="0"/>
                        <a:cs typeface="DejaVu Math TeX Gyre" panose="02000503000000000000" charset="0"/>
                      </a:rPr>
                      <m:t>𝑚𝑖𝑛</m:t>
                    </m:r>
                    <m:r>
                      <a:rPr lang="en-US" altLang="en-US" sz="2300" i="1">
                        <a:latin typeface="DejaVu Math TeX Gyre" panose="02000503000000000000" charset="0"/>
                        <a:ea typeface="宋体" charset="0"/>
                        <a:cs typeface="DejaVu Math TeX Gyre" panose="02000503000000000000" charset="0"/>
                      </a:rPr>
                      <m:t>{</m:t>
                    </m:r>
                    <m:sSub>
                      <m:sSubPr>
                        <m:ctrlPr>
                          <a:rPr lang="en-US" altLang="en-US" sz="2300" i="1">
                            <a:latin typeface="DejaVu Math TeX Gyre" panose="02000503000000000000" charset="0"/>
                            <a:ea typeface="宋体" charset="0"/>
                            <a:cs typeface="DejaVu Math TeX Gyre" panose="02000503000000000000" charset="0"/>
                          </a:rPr>
                        </m:ctrlPr>
                      </m:sSubPr>
                      <m:e>
                        <m:r>
                          <a:rPr lang="en-US" altLang="en-US" sz="2300" i="1">
                            <a:latin typeface="DejaVu Math TeX Gyre" panose="02000503000000000000" charset="0"/>
                            <a:ea typeface="宋体" charset="0"/>
                            <a:cs typeface="DejaVu Math TeX Gyre" panose="02000503000000000000" charset="0"/>
                          </a:rPr>
                          <m:t>𝑎</m:t>
                        </m:r>
                      </m:e>
                      <m:sub>
                        <m:r>
                          <a:rPr lang="en-US" altLang="en-US" sz="2300" i="1">
                            <a:latin typeface="DejaVu Math TeX Gyre" panose="02000503000000000000" charset="0"/>
                            <a:ea typeface="宋体" charset="0"/>
                            <a:cs typeface="DejaVu Math TeX Gyre" panose="02000503000000000000" charset="0"/>
                          </a:rPr>
                          <m:t>0</m:t>
                        </m:r>
                      </m:sub>
                    </m:sSub>
                    <m:r>
                      <a:rPr lang="en-US" altLang="en-US" sz="2300" i="1">
                        <a:latin typeface="DejaVu Math TeX Gyre" panose="02000503000000000000" charset="0"/>
                        <a:ea typeface="宋体" charset="0"/>
                        <a:cs typeface="DejaVu Math TeX Gyre" panose="02000503000000000000" charset="0"/>
                      </a:rPr>
                      <m:t>+</m:t>
                    </m:r>
                    <m:sSub>
                      <m:sSubPr>
                        <m:ctrlPr>
                          <a:rPr lang="en-US" altLang="en-US" sz="2300" i="1">
                            <a:latin typeface="DejaVu Math TeX Gyre" panose="02000503000000000000" charset="0"/>
                            <a:ea typeface="宋体" charset="0"/>
                            <a:cs typeface="DejaVu Math TeX Gyre" panose="02000503000000000000" charset="0"/>
                          </a:rPr>
                        </m:ctrlPr>
                      </m:sSubPr>
                      <m:e>
                        <m:r>
                          <a:rPr lang="en-US" altLang="en-US" sz="2300" i="1">
                            <a:latin typeface="DejaVu Math TeX Gyre" panose="02000503000000000000" charset="0"/>
                            <a:ea typeface="宋体" charset="0"/>
                            <a:cs typeface="DejaVu Math TeX Gyre" panose="02000503000000000000" charset="0"/>
                          </a:rPr>
                          <m:t>𝑏</m:t>
                        </m:r>
                      </m:e>
                      <m:sub>
                        <m:r>
                          <a:rPr lang="en-US" altLang="en-US" sz="2300" i="1">
                            <a:latin typeface="DejaVu Math TeX Gyre" panose="02000503000000000000" charset="0"/>
                            <a:ea typeface="宋体" charset="0"/>
                            <a:cs typeface="DejaVu Math TeX Gyre" panose="02000503000000000000" charset="0"/>
                          </a:rPr>
                          <m:t>1</m:t>
                        </m:r>
                      </m:sub>
                    </m:sSub>
                    <m:r>
                      <a:rPr lang="en-US" altLang="en-US" sz="2300" i="1">
                        <a:latin typeface="DejaVu Math TeX Gyre" panose="02000503000000000000" charset="0"/>
                        <a:ea typeface="宋体" charset="0"/>
                        <a:cs typeface="DejaVu Math TeX Gyre" panose="02000503000000000000" charset="0"/>
                      </a:rPr>
                      <m:t>,</m:t>
                    </m:r>
                    <m:sSub>
                      <m:sSubPr>
                        <m:ctrlPr>
                          <a:rPr lang="en-US" altLang="en-US" sz="2300" i="1">
                            <a:latin typeface="DejaVu Math TeX Gyre" panose="02000503000000000000" charset="0"/>
                            <a:ea typeface="宋体" charset="0"/>
                            <a:cs typeface="DejaVu Math TeX Gyre" panose="02000503000000000000" charset="0"/>
                          </a:rPr>
                        </m:ctrlPr>
                      </m:sSubPr>
                      <m:e>
                        <m:r>
                          <a:rPr lang="en-US" altLang="en-US" sz="2300" i="1">
                            <a:latin typeface="DejaVu Math TeX Gyre" panose="02000503000000000000" charset="0"/>
                            <a:ea typeface="宋体" charset="0"/>
                            <a:cs typeface="DejaVu Math TeX Gyre" panose="02000503000000000000" charset="0"/>
                          </a:rPr>
                          <m:t>𝑏</m:t>
                        </m:r>
                      </m:e>
                      <m:sub>
                        <m:r>
                          <a:rPr lang="en-US" altLang="en-US" sz="2300" i="1">
                            <a:latin typeface="DejaVu Math TeX Gyre" panose="02000503000000000000" charset="0"/>
                            <a:ea typeface="宋体" charset="0"/>
                            <a:cs typeface="DejaVu Math TeX Gyre" panose="02000503000000000000" charset="0"/>
                          </a:rPr>
                          <m:t>0</m:t>
                        </m:r>
                      </m:sub>
                    </m:sSub>
                    <m:r>
                      <a:rPr lang="en-US" altLang="en-US" sz="2300" i="1">
                        <a:latin typeface="DejaVu Math TeX Gyre" panose="02000503000000000000" charset="0"/>
                        <a:ea typeface="宋体" charset="0"/>
                        <a:cs typeface="DejaVu Math TeX Gyre" panose="02000503000000000000" charset="0"/>
                      </a:rPr>
                      <m:t>}}</m:t>
                    </m:r>
                  </m:oMath>
                </a14:m>
                <a:endParaRPr lang="en-US" altLang="en-US" sz="2300" i="1">
                  <a:latin typeface="DejaVu Math TeX Gyre" panose="02000503000000000000" charset="0"/>
                  <a:ea typeface="宋体" charset="0"/>
                  <a:cs typeface="DejaVu Math TeX Gyre" panose="02000503000000000000" charset="0"/>
                </a:endParaRPr>
              </a:p>
              <a:p>
                <a:endParaRPr lang="en-US" altLang="en-US" sz="2300" i="1">
                  <a:latin typeface="DejaVu Math TeX Gyre" panose="02000503000000000000" charset="0"/>
                  <a:ea typeface="宋体" charset="0"/>
                  <a:cs typeface="DejaVu Math TeX Gyre" panose="02000503000000000000" charset="0"/>
                </a:endParaRPr>
              </a:p>
              <a:p>
                <a:r>
                  <a:rPr lang="zh-CN" altLang="en-US" sz="2300" dirty="0" smtClean="0">
                    <a:sym typeface="+mn-ea"/>
                  </a:rPr>
                  <a:t>给定 </a:t>
                </a:r>
                <a14:m>
                  <m:oMath xmlns:m="http://schemas.openxmlformats.org/officeDocument/2006/math">
                    <m:r>
                      <a:rPr lang="en-US" altLang="zh-CN" sz="2300" b="0" i="1" smtClean="0">
                        <a:latin typeface="Cambria Math"/>
                      </a:rPr>
                      <m:t>𝑙</m:t>
                    </m:r>
                    <m:r>
                      <a:rPr lang="en-US" altLang="zh-CN" sz="2300" b="0" i="1" smtClean="0">
                        <a:latin typeface="Cambria Math"/>
                      </a:rPr>
                      <m:t>,</m:t>
                    </m:r>
                    <m:r>
                      <a:rPr lang="en-US" altLang="zh-CN" sz="2300" b="0" i="1" smtClean="0">
                        <a:latin typeface="Cambria Math"/>
                      </a:rPr>
                      <m:t>𝑟</m:t>
                    </m:r>
                    <m:r>
                      <a:rPr lang="en-US" altLang="zh-CN" sz="2300" b="0" i="1" smtClean="0">
                        <a:latin typeface="Cambria Math"/>
                      </a:rPr>
                      <m:t>,</m:t>
                    </m:r>
                    <m:r>
                      <a:rPr lang="en-US" altLang="zh-CN" sz="2300" b="0" i="1" smtClean="0">
                        <a:latin typeface="Cambria Math"/>
                      </a:rPr>
                      <m:t>𝑥</m:t>
                    </m:r>
                  </m:oMath>
                </a14:m>
                <a:r>
                  <a:rPr lang="zh-CN" altLang="en-US" sz="2300" dirty="0" smtClean="0">
                    <a:sym typeface="+mn-ea"/>
                  </a:rPr>
                  <a:t>，</a:t>
                </a:r>
                <a:r>
                  <a:rPr lang="zh-CN" altLang="en-US" sz="2300" dirty="0">
                    <a:sym typeface="+mn-ea"/>
                  </a:rPr>
                  <a:t>对所有 </a:t>
                </a:r>
                <a14:m>
                  <m:oMath xmlns:m="http://schemas.openxmlformats.org/officeDocument/2006/math">
                    <m:r>
                      <a:rPr lang="en-US" altLang="zh-CN" sz="2300" i="1">
                        <a:latin typeface="Cambria Math"/>
                      </a:rPr>
                      <m:t>𝑙</m:t>
                    </m:r>
                    <m:r>
                      <a:rPr lang="en-US" altLang="zh-CN" sz="2300" i="1">
                        <a:latin typeface="Cambria Math"/>
                      </a:rPr>
                      <m:t>≤</m:t>
                    </m:r>
                    <m:r>
                      <a:rPr lang="en-US" altLang="zh-CN" sz="2300" i="1">
                        <a:latin typeface="Cambria Math"/>
                      </a:rPr>
                      <m:t>𝑖</m:t>
                    </m:r>
                    <m:r>
                      <a:rPr lang="en-US" altLang="zh-CN" sz="2300" i="1">
                        <a:latin typeface="Cambria Math"/>
                      </a:rPr>
                      <m:t>≤</m:t>
                    </m:r>
                    <m:r>
                      <a:rPr lang="en-US" altLang="zh-CN" sz="2300" i="1">
                        <a:latin typeface="Cambria Math"/>
                      </a:rPr>
                      <m:t>𝑟</m:t>
                    </m:r>
                  </m:oMath>
                </a14:m>
                <a:r>
                  <a:rPr lang="zh-CN" altLang="en-US" sz="2300" dirty="0">
                    <a:sym typeface="+mn-ea"/>
                  </a:rPr>
                  <a:t>，求 </a:t>
                </a:r>
                <a14:m>
                  <m:oMath xmlns:m="http://schemas.openxmlformats.org/officeDocument/2006/math">
                    <m:sSub>
                      <m:sSubPr>
                        <m:ctrlPr>
                          <a:rPr lang="en-US" altLang="zh-CN" sz="2300" i="1">
                            <a:latin typeface="Cambria Math"/>
                          </a:rPr>
                        </m:ctrlPr>
                      </m:sSubPr>
                      <m:e>
                        <m:r>
                          <a:rPr lang="en-US" altLang="zh-CN" sz="2300" i="1">
                            <a:latin typeface="Cambria Math"/>
                          </a:rPr>
                          <m:t>𝑓</m:t>
                        </m:r>
                      </m:e>
                      <m:sub>
                        <m:r>
                          <a:rPr lang="en-US" altLang="zh-CN" sz="2300" i="1">
                            <a:latin typeface="Cambria Math"/>
                          </a:rPr>
                          <m:t>𝑟</m:t>
                        </m:r>
                      </m:sub>
                    </m:sSub>
                    <m:d>
                      <m:dPr>
                        <m:ctrlPr>
                          <a:rPr lang="en-US" altLang="zh-CN" sz="2300" i="1">
                            <a:latin typeface="Cambria Math"/>
                          </a:rPr>
                        </m:ctrlPr>
                      </m:dPr>
                      <m:e>
                        <m:sSub>
                          <m:sSubPr>
                            <m:ctrlPr>
                              <a:rPr lang="en-US" altLang="zh-CN" sz="2300" i="1">
                                <a:latin typeface="Cambria Math"/>
                              </a:rPr>
                            </m:ctrlPr>
                          </m:sSubPr>
                          <m:e>
                            <m:r>
                              <a:rPr lang="en-US" altLang="zh-CN" sz="2300" i="1">
                                <a:latin typeface="Cambria Math"/>
                              </a:rPr>
                              <m:t>𝑓</m:t>
                            </m:r>
                          </m:e>
                          <m:sub>
                            <m:r>
                              <a:rPr lang="en-US" altLang="zh-CN" sz="2300" i="1">
                                <a:latin typeface="Cambria Math"/>
                              </a:rPr>
                              <m:t>𝑟</m:t>
                            </m:r>
                            <m:r>
                              <a:rPr lang="en-US" altLang="zh-CN" sz="2300" i="1">
                                <a:latin typeface="Cambria Math"/>
                              </a:rPr>
                              <m:t>−</m:t>
                            </m:r>
                            <m:r>
                              <a:rPr lang="en-US" altLang="zh-CN" sz="2300" i="1">
                                <a:latin typeface="Cambria Math"/>
                              </a:rPr>
                              <m:t>1</m:t>
                            </m:r>
                          </m:sub>
                        </m:sSub>
                        <m:d>
                          <m:dPr>
                            <m:ctrlPr>
                              <a:rPr lang="en-US" altLang="zh-CN" sz="2300" i="1">
                                <a:latin typeface="Cambria Math"/>
                              </a:rPr>
                            </m:ctrlPr>
                          </m:dPr>
                          <m:e>
                            <m:r>
                              <a:rPr lang="en-US" altLang="zh-CN" sz="2300" i="1">
                                <a:latin typeface="Cambria Math"/>
                              </a:rPr>
                              <m:t>⋯(</m:t>
                            </m:r>
                            <m:sSub>
                              <m:sSubPr>
                                <m:ctrlPr>
                                  <a:rPr lang="en-US" altLang="zh-CN" sz="2300" i="1">
                                    <a:latin typeface="Cambria Math"/>
                                  </a:rPr>
                                </m:ctrlPr>
                              </m:sSubPr>
                              <m:e>
                                <m:r>
                                  <a:rPr lang="en-US" altLang="zh-CN" sz="2300" i="1">
                                    <a:latin typeface="Cambria Math"/>
                                  </a:rPr>
                                  <m:t>𝑓</m:t>
                                </m:r>
                              </m:e>
                              <m:sub>
                                <m:r>
                                  <a:rPr lang="en-US" altLang="zh-CN" sz="2300" i="1">
                                    <a:latin typeface="Cambria Math"/>
                                  </a:rPr>
                                  <m:t>𝑖</m:t>
                                </m:r>
                              </m:sub>
                            </m:sSub>
                            <m:r>
                              <a:rPr lang="en-US" altLang="zh-CN" sz="2300" i="1" smtClean="0">
                                <a:latin typeface="Cambria Math"/>
                              </a:rPr>
                              <m:t>(</m:t>
                            </m:r>
                            <m:r>
                              <a:rPr lang="en-US" altLang="zh-CN" sz="2300" b="0" i="1" smtClean="0">
                                <a:latin typeface="Cambria Math"/>
                              </a:rPr>
                              <m:t>𝑥</m:t>
                            </m:r>
                          </m:e>
                        </m:d>
                        <m:r>
                          <a:rPr lang="en-US" altLang="zh-CN" sz="2300" b="0" i="1" smtClean="0">
                            <a:latin typeface="Cambria Math"/>
                          </a:rPr>
                          <m:t>⋯</m:t>
                        </m:r>
                      </m:e>
                    </m:d>
                    <m:r>
                      <a:rPr lang="en-US" altLang="zh-CN" sz="2300" i="1">
                        <a:latin typeface="Cambria Math"/>
                      </a:rPr>
                      <m:t>)) </m:t>
                    </m:r>
                  </m:oMath>
                </a14:m>
                <a:r>
                  <a:rPr lang="zh-CN" altLang="en-US" sz="2300" dirty="0" smtClean="0">
                    <a:sym typeface="+mn-ea"/>
                  </a:rPr>
                  <a:t>的最大</a:t>
                </a:r>
                <a:r>
                  <a:rPr lang="zh-CN" altLang="en-US" sz="2300" dirty="0">
                    <a:sym typeface="+mn-ea"/>
                  </a:rPr>
                  <a:t>值</a:t>
                </a:r>
                <a:r>
                  <a:rPr lang="zh-CN" altLang="en-US" sz="2300" dirty="0" smtClean="0">
                    <a:sym typeface="+mn-ea"/>
                  </a:rPr>
                  <a:t>。</a:t>
                </a:r>
                <a:endParaRPr lang="en-US" altLang="en-US" sz="2300" i="1">
                  <a:latin typeface="DejaVu Math TeX Gyre" panose="02000503000000000000" charset="0"/>
                  <a:ea typeface="宋体" charset="0"/>
                  <a:cs typeface="DejaVu Math TeX Gyre" panose="02000503000000000000" charset="0"/>
                </a:endParaRPr>
              </a:p>
              <a:p>
                <a:r>
                  <a:rPr lang="zh-CN" altLang="en-US" sz="2300"/>
                  <a:t>考虑一个后缀的函数复合，如果起始位置越前面，那么他对应的</a:t>
                </a:r>
                <a:r>
                  <a:rPr lang="" altLang="zh-CN" sz="2300"/>
                  <a:t> a </a:t>
                </a:r>
                <a:r>
                  <a:rPr lang="zh-CN" altLang="" sz="2300">
                    <a:ea typeface="宋体" charset="0"/>
                  </a:rPr>
                  <a:t>就会越大，但是</a:t>
                </a:r>
                <a:r>
                  <a:rPr lang="" altLang="zh-CN" sz="2300">
                    <a:ea typeface="宋体" charset="0"/>
                  </a:rPr>
                  <a:t> b</a:t>
                </a:r>
                <a:r>
                  <a:rPr lang="en-US" altLang="" sz="2300">
                    <a:ea typeface="宋体" charset="0"/>
                  </a:rPr>
                  <a:t> </a:t>
                </a:r>
                <a:r>
                  <a:rPr lang="zh-CN" altLang="en-US" sz="2300">
                    <a:ea typeface="宋体" charset="0"/>
                  </a:rPr>
                  <a:t>会越小。</a:t>
                </a:r>
                <a:endParaRPr lang="zh-CN" altLang="en-US" sz="2300">
                  <a:ea typeface="宋体" charset="0"/>
                </a:endParaRPr>
              </a:p>
              <a:p>
                <a:r>
                  <a:rPr lang="zh-CN" altLang="en-US" sz="2300">
                    <a:ea typeface="宋体" charset="0"/>
                  </a:rPr>
                  <a:t>我们要求的是</a:t>
                </a:r>
                <a:r>
                  <a:rPr lang="" altLang="zh-CN" sz="2300">
                    <a:ea typeface="宋体" charset="0"/>
                  </a:rPr>
                  <a:t> </a:t>
                </a:r>
                <a14:m>
                  <m:oMath xmlns:m="http://schemas.openxmlformats.org/officeDocument/2006/math">
                    <m:r>
                      <a:rPr lang="en-US" altLang="" sz="2300" i="1">
                        <a:latin typeface="DejaVu Math TeX Gyre" panose="02000503000000000000" charset="0"/>
                        <a:ea typeface="宋体" charset="0"/>
                        <a:cs typeface="DejaVu Math TeX Gyre" panose="02000503000000000000" charset="0"/>
                      </a:rPr>
                      <m:t>𝑚𝑖𝑛</m:t>
                    </m:r>
                    <m:r>
                      <a:rPr lang="en-US" altLang="" sz="2300" i="1">
                        <a:latin typeface="DejaVu Math TeX Gyre" panose="02000503000000000000" charset="0"/>
                        <a:ea typeface="宋体" charset="0"/>
                        <a:cs typeface="DejaVu Math TeX Gyre" panose="02000503000000000000" charset="0"/>
                      </a:rPr>
                      <m:t>{</m:t>
                    </m:r>
                    <m:r>
                      <a:rPr lang="en-US" altLang="" sz="2300" i="1">
                        <a:latin typeface="DejaVu Math TeX Gyre" panose="02000503000000000000" charset="0"/>
                        <a:ea typeface="宋体" charset="0"/>
                        <a:cs typeface="DejaVu Math TeX Gyre" panose="02000503000000000000" charset="0"/>
                      </a:rPr>
                      <m:t>𝑥</m:t>
                    </m:r>
                    <m:r>
                      <a:rPr lang="en-US" altLang="" sz="2300" i="1">
                        <a:latin typeface="DejaVu Math TeX Gyre" panose="02000503000000000000" charset="0"/>
                        <a:ea typeface="宋体" charset="0"/>
                        <a:cs typeface="DejaVu Math TeX Gyre" panose="02000503000000000000" charset="0"/>
                      </a:rPr>
                      <m:t> + </m:t>
                    </m:r>
                    <m:r>
                      <a:rPr lang="en-US" altLang="" sz="2300" i="1">
                        <a:latin typeface="DejaVu Math TeX Gyre" panose="02000503000000000000" charset="0"/>
                        <a:ea typeface="宋体" charset="0"/>
                        <a:cs typeface="DejaVu Math TeX Gyre" panose="02000503000000000000" charset="0"/>
                      </a:rPr>
                      <m:t>𝑎</m:t>
                    </m:r>
                    <m:r>
                      <a:rPr lang="en-US" altLang="" sz="2300" i="1">
                        <a:latin typeface="DejaVu Math TeX Gyre" panose="02000503000000000000" charset="0"/>
                        <a:ea typeface="宋体" charset="0"/>
                        <a:cs typeface="DejaVu Math TeX Gyre" panose="02000503000000000000" charset="0"/>
                      </a:rPr>
                      <m:t>, </m:t>
                    </m:r>
                    <m:r>
                      <a:rPr lang="en-US" altLang="" sz="2300" i="1">
                        <a:latin typeface="DejaVu Math TeX Gyre" panose="02000503000000000000" charset="0"/>
                        <a:ea typeface="宋体" charset="0"/>
                        <a:cs typeface="DejaVu Math TeX Gyre" panose="02000503000000000000" charset="0"/>
                      </a:rPr>
                      <m:t>𝑏</m:t>
                    </m:r>
                    <m:r>
                      <a:rPr lang="en-US" altLang="" sz="2300" i="1">
                        <a:latin typeface="DejaVu Math TeX Gyre" panose="02000503000000000000" charset="0"/>
                        <a:ea typeface="宋体" charset="0"/>
                        <a:cs typeface="DejaVu Math TeX Gyre" panose="02000503000000000000" charset="0"/>
                      </a:rPr>
                      <m:t>}</m:t>
                    </m:r>
                  </m:oMath>
                </a14:m>
                <a:r>
                  <a:rPr lang="zh-CN" altLang="en-US" sz="2300">
                    <a:latin typeface="DejaVu Math TeX Gyre" panose="02000503000000000000" charset="0"/>
                    <a:ea typeface="宋体" charset="0"/>
                    <a:cs typeface="DejaVu Math TeX Gyre" panose="02000503000000000000" charset="0"/>
                  </a:rPr>
                  <a:t>，前面是一个不降函数，后面是个不增函数，我们可以在线段树上面二分它的临界点就好了。</a:t>
                </a:r>
                <a:endParaRPr lang="zh-CN" altLang="en-US" sz="2300">
                  <a:latin typeface="DejaVu Math TeX Gyre" panose="02000503000000000000" charset="0"/>
                  <a:ea typeface="宋体" charset="0"/>
                  <a:cs typeface="DejaVu Math TeX Gyre" panose="02000503000000000000" charset="0"/>
                </a:endParaRPr>
              </a:p>
            </p:txBody>
          </p:sp>
        </mc:Choice>
        <mc:Fallback>
          <p:sp>
            <p:nvSpPr>
              <p:cNvPr id="3" name="内容占位符 2"/>
              <p:cNvSpPr>
                <a:spLocks noRot="true" noChangeAspect="true" noMove="true" noResize="true" noEditPoints="true" noAdjustHandles="true" noChangeArrowheads="true" noChangeShapeType="true" noTextEdit="true"/>
              </p:cNvSpPr>
              <p:nvPr>
                <p:ph idx="1"/>
              </p:nvPr>
            </p:nvSpPr>
            <p:spPr>
              <a:blipFill rotWithShape="true">
                <a:blip r:embed="rId1"/>
                <a:stretch>
                  <a:fillRect b="7"/>
                </a:stretch>
              </a:blipFill>
            </p:spPr>
            <p:txBody>
              <a:bodyPr/>
              <a:lstStyle/>
              <a:p>
                <a:r>
                  <a:rPr lang="zh-CN" altLang="en-US">
                    <a:noFill/>
                  </a:rPr>
                  <a:t> </a:t>
                </a:r>
              </a:p>
            </p:txBody>
          </p:sp>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lang="en-US" dirty="0" smtClean="0"/>
              <a:t>UOJ 218. </a:t>
            </a:r>
            <a:r>
              <a:rPr lang="zh-CN" altLang="en-US" dirty="0" smtClean="0">
                <a:ea typeface="宋体" charset="0"/>
              </a:rPr>
              <a:t>火车管理</a:t>
            </a:r>
            <a:endParaRPr lang="zh-CN" altLang="en-US" dirty="0" smtClean="0">
              <a:ea typeface="宋体" charset="0"/>
            </a:endParaRPr>
          </a:p>
        </p:txBody>
      </p:sp>
      <mc:AlternateContent xmlns:mc="http://schemas.openxmlformats.org/markup-compatibility/2006">
        <mc:Choice xmlns:a14="http://schemas.microsoft.com/office/drawing/2010/main" Requires="a14">
          <p:sp>
            <p:nvSpPr>
              <p:cNvPr id="3" name="内容占位符 2"/>
              <p:cNvSpPr>
                <a:spLocks noGrp="true"/>
              </p:cNvSpPr>
              <p:nvPr>
                <p:ph idx="1"/>
              </p:nvPr>
            </p:nvSpPr>
            <p:spPr/>
            <p:txBody>
              <a:bodyPr/>
              <a:lstStyle/>
              <a:p>
                <a:r>
                  <a:rPr lang="zh-CN" altLang="en-US" sz="2300" dirty="0" smtClean="0"/>
                  <a:t>给定 </a:t>
                </a:r>
                <a14:m>
                  <m:oMath xmlns:m="http://schemas.openxmlformats.org/officeDocument/2006/math">
                    <m:r>
                      <a:rPr lang="en-US" altLang="zh-CN" sz="2300" b="0" i="1" smtClean="0">
                        <a:latin typeface="Cambria Math"/>
                      </a:rPr>
                      <m:t>𝑛</m:t>
                    </m:r>
                  </m:oMath>
                </a14:m>
                <a:r>
                  <a:rPr lang="zh-CN" altLang="en-US" sz="2300" dirty="0" smtClean="0"/>
                  <a:t> 个栈，初始都为空，支持以下操作：</a:t>
                </a:r>
                <a:endParaRPr lang="en-US" altLang="zh-CN" sz="2300" dirty="0" smtClean="0"/>
              </a:p>
              <a:p>
                <a:pPr marL="914400" lvl="1" indent="-457200">
                  <a:buFont typeface="+mj-lt"/>
                  <a:buAutoNum type="arabicPeriod"/>
                </a:pPr>
                <a:r>
                  <a:rPr lang="zh-CN" altLang="en-US" sz="2300" dirty="0" smtClean="0"/>
                  <a:t>将区间 </a:t>
                </a:r>
                <a14:m>
                  <m:oMath xmlns:m="http://schemas.openxmlformats.org/officeDocument/2006/math">
                    <m:d>
                      <m:dPr>
                        <m:begChr m:val="["/>
                        <m:endChr m:val="]"/>
                        <m:ctrlPr>
                          <a:rPr lang="en-US" altLang="zh-CN" sz="2300" b="0" i="1" smtClean="0">
                            <a:latin typeface="Cambria Math"/>
                          </a:rPr>
                        </m:ctrlPr>
                      </m:dPr>
                      <m:e>
                        <m:r>
                          <a:rPr lang="en-US" altLang="zh-CN" sz="2300" b="0" i="1" smtClean="0">
                            <a:latin typeface="Cambria Math"/>
                          </a:rPr>
                          <m:t>𝑙</m:t>
                        </m:r>
                        <m:r>
                          <a:rPr lang="en-US" altLang="zh-CN" sz="2300" b="0" i="1" smtClean="0">
                            <a:latin typeface="Cambria Math"/>
                          </a:rPr>
                          <m:t>,</m:t>
                        </m:r>
                        <m:r>
                          <a:rPr lang="en-US" altLang="zh-CN" sz="2300" b="0" i="1" smtClean="0">
                            <a:latin typeface="Cambria Math"/>
                          </a:rPr>
                          <m:t>𝑟</m:t>
                        </m:r>
                      </m:e>
                    </m:d>
                  </m:oMath>
                </a14:m>
                <a:r>
                  <a:rPr lang="zh-CN" altLang="en-US" sz="2300" dirty="0" smtClean="0"/>
                  <a:t> 的所有栈插入 </a:t>
                </a:r>
                <a14:m>
                  <m:oMath xmlns:m="http://schemas.openxmlformats.org/officeDocument/2006/math">
                    <m:r>
                      <a:rPr lang="en-US" altLang="zh-CN" sz="2300" b="0" i="1" smtClean="0">
                        <a:latin typeface="Cambria Math"/>
                      </a:rPr>
                      <m:t>𝑥</m:t>
                    </m:r>
                  </m:oMath>
                </a14:m>
                <a:r>
                  <a:rPr lang="zh-CN" altLang="en-US" sz="2300" dirty="0" smtClean="0"/>
                  <a:t>。</a:t>
                </a:r>
                <a:endParaRPr lang="en-US" altLang="zh-CN" sz="2300" dirty="0" smtClean="0"/>
              </a:p>
              <a:p>
                <a:pPr marL="914400" lvl="1" indent="-457200">
                  <a:buFont typeface="+mj-lt"/>
                  <a:buAutoNum type="arabicPeriod"/>
                </a:pPr>
                <a:r>
                  <a:rPr lang="zh-CN" altLang="en-US" sz="2300" dirty="0" smtClean="0"/>
                  <a:t>将</a:t>
                </a:r>
                <a:r>
                  <a:rPr lang="zh-CN" altLang="en-US" sz="2300" dirty="0"/>
                  <a:t>第</a:t>
                </a:r>
                <a:r>
                  <a:rPr lang="zh-CN" altLang="en-US" sz="2300" dirty="0" smtClean="0"/>
                  <a:t> </a:t>
                </a:r>
                <a14:m>
                  <m:oMath xmlns:m="http://schemas.openxmlformats.org/officeDocument/2006/math">
                    <m:r>
                      <a:rPr lang="en-US" altLang="zh-CN" sz="2300" b="0" i="1" smtClean="0">
                        <a:latin typeface="Cambria Math"/>
                      </a:rPr>
                      <m:t>𝑙</m:t>
                    </m:r>
                  </m:oMath>
                </a14:m>
                <a:r>
                  <a:rPr lang="zh-CN" altLang="en-US" sz="2300" dirty="0" smtClean="0"/>
                  <a:t> 个栈顶弹出。</a:t>
                </a:r>
                <a:endParaRPr lang="en-US" altLang="zh-CN" sz="2300" dirty="0" smtClean="0"/>
              </a:p>
              <a:p>
                <a:pPr marL="914400" lvl="1" indent="-457200">
                  <a:buFont typeface="+mj-lt"/>
                  <a:buAutoNum type="arabicPeriod"/>
                </a:pPr>
                <a:r>
                  <a:rPr lang="zh-CN" altLang="en-US" sz="2300" dirty="0" smtClean="0"/>
                  <a:t>求区间 </a:t>
                </a:r>
                <a14:m>
                  <m:oMath xmlns:m="http://schemas.openxmlformats.org/officeDocument/2006/math">
                    <m:r>
                      <a:rPr lang="en-US" altLang="zh-CN" sz="2300" b="0" i="1" smtClean="0">
                        <a:latin typeface="Cambria Math"/>
                      </a:rPr>
                      <m:t>[</m:t>
                    </m:r>
                    <m:r>
                      <a:rPr lang="en-US" altLang="zh-CN" sz="2300" b="0" i="1" smtClean="0">
                        <a:latin typeface="Cambria Math"/>
                      </a:rPr>
                      <m:t>𝑙</m:t>
                    </m:r>
                    <m:r>
                      <a:rPr lang="en-US" altLang="zh-CN" sz="2300" b="0" i="1" smtClean="0">
                        <a:latin typeface="Cambria Math"/>
                      </a:rPr>
                      <m:t>,</m:t>
                    </m:r>
                    <m:r>
                      <a:rPr lang="en-US" altLang="zh-CN" sz="2300" b="0" i="1" smtClean="0">
                        <a:latin typeface="Cambria Math"/>
                      </a:rPr>
                      <m:t>𝑟</m:t>
                    </m:r>
                    <m:r>
                      <a:rPr lang="en-US" altLang="zh-CN" sz="2300" b="0" i="1" smtClean="0">
                        <a:latin typeface="Cambria Math"/>
                      </a:rPr>
                      <m:t>]</m:t>
                    </m:r>
                  </m:oMath>
                </a14:m>
                <a:r>
                  <a:rPr lang="zh-CN" altLang="en-US" sz="2300" dirty="0" smtClean="0"/>
                  <a:t> 的所有栈顶的和。</a:t>
                </a:r>
                <a:endParaRPr lang="en-US" altLang="zh-CN" sz="2300" dirty="0" smtClean="0"/>
              </a:p>
              <a:p>
                <a:r>
                  <a:rPr lang="zh-CN" altLang="en-US" sz="2300" dirty="0"/>
                  <a:t>强制</a:t>
                </a:r>
                <a:r>
                  <a:rPr lang="zh-CN" altLang="en-US" sz="2300" dirty="0" smtClean="0"/>
                  <a:t>在线。</a:t>
                </a:r>
                <a:endParaRPr lang="en-US" altLang="zh-CN" sz="2300" dirty="0" smtClean="0"/>
              </a:p>
              <a:p>
                <a14:m>
                  <m:oMath xmlns:m="http://schemas.openxmlformats.org/officeDocument/2006/math">
                    <m:r>
                      <a:rPr lang="en-US" altLang="zh-CN" sz="2300" b="0" i="1" smtClean="0">
                        <a:latin typeface="Cambria Math"/>
                      </a:rPr>
                      <m:t>𝑛</m:t>
                    </m:r>
                    <m:r>
                      <a:rPr lang="en-US" altLang="zh-CN" sz="2300" b="0" i="1" smtClean="0">
                        <a:latin typeface="Cambria Math"/>
                      </a:rPr>
                      <m:t>,</m:t>
                    </m:r>
                    <m:r>
                      <a:rPr lang="en-US" altLang="zh-CN" sz="2300" b="0" i="1" smtClean="0">
                        <a:latin typeface="Cambria Math"/>
                      </a:rPr>
                      <m:t>𝑞</m:t>
                    </m:r>
                    <m:r>
                      <a:rPr lang="en-US" altLang="zh-CN" sz="2300" b="0" i="1" smtClean="0">
                        <a:latin typeface="Cambria Math"/>
                      </a:rPr>
                      <m:t>,</m:t>
                    </m:r>
                    <m:r>
                      <a:rPr lang="en-US" altLang="zh-CN" sz="2300" b="0" i="1" smtClean="0">
                        <a:latin typeface="Cambria Math"/>
                      </a:rPr>
                      <m:t>𝑙</m:t>
                    </m:r>
                    <m:r>
                      <a:rPr lang="en-US" altLang="zh-CN" sz="2300" b="0" i="1" smtClean="0">
                        <a:latin typeface="Cambria Math"/>
                      </a:rPr>
                      <m:t>,</m:t>
                    </m:r>
                    <m:r>
                      <a:rPr lang="en-US" altLang="zh-CN" sz="2300" b="0" i="1" smtClean="0">
                        <a:latin typeface="Cambria Math"/>
                      </a:rPr>
                      <m:t>𝑟</m:t>
                    </m:r>
                    <m:r>
                      <a:rPr lang="en-US" altLang="zh-CN" sz="2300" b="0" i="1" smtClean="0">
                        <a:latin typeface="Cambria Math"/>
                      </a:rPr>
                      <m:t>≤</m:t>
                    </m:r>
                    <m:r>
                      <a:rPr lang="en-US" altLang="zh-CN" sz="2300" b="0" i="1" smtClean="0">
                        <a:latin typeface="Cambria Math"/>
                      </a:rPr>
                      <m:t>5</m:t>
                    </m:r>
                    <m:r>
                      <a:rPr lang="en-US" altLang="zh-CN" sz="2300" b="0" i="1" smtClean="0">
                        <a:latin typeface="Cambria Math"/>
                      </a:rPr>
                      <m:t>×</m:t>
                    </m:r>
                    <m:sSup>
                      <m:sSupPr>
                        <m:ctrlPr>
                          <a:rPr lang="en-US" altLang="zh-CN" sz="2300" b="0" i="1" smtClean="0">
                            <a:latin typeface="Cambria Math"/>
                          </a:rPr>
                        </m:ctrlPr>
                      </m:sSupPr>
                      <m:e>
                        <m:r>
                          <a:rPr lang="en-US" altLang="zh-CN" sz="2300" b="0" i="1" smtClean="0">
                            <a:latin typeface="Cambria Math"/>
                          </a:rPr>
                          <m:t>10</m:t>
                        </m:r>
                      </m:e>
                      <m:sup>
                        <m:r>
                          <a:rPr lang="en-US" altLang="zh-CN" sz="2300" b="0" i="1" smtClean="0">
                            <a:latin typeface="Cambria Math"/>
                          </a:rPr>
                          <m:t>5</m:t>
                        </m:r>
                      </m:sup>
                    </m:sSup>
                    <m:r>
                      <a:rPr lang="en-US" altLang="zh-CN" sz="2300" b="0" i="1" smtClean="0">
                        <a:latin typeface="Cambria Math"/>
                      </a:rPr>
                      <m:t>,</m:t>
                    </m:r>
                    <m:r>
                      <a:rPr lang="en-US" altLang="zh-CN" sz="2300" b="0" i="1" smtClean="0">
                        <a:latin typeface="Cambria Math"/>
                      </a:rPr>
                      <m:t>𝑥</m:t>
                    </m:r>
                    <m:r>
                      <a:rPr lang="en-US" altLang="zh-CN" sz="2300" b="0" i="1" smtClean="0">
                        <a:latin typeface="Cambria Math"/>
                      </a:rPr>
                      <m:t>≤</m:t>
                    </m:r>
                    <m:sSup>
                      <m:sSupPr>
                        <m:ctrlPr>
                          <a:rPr lang="en-US" altLang="zh-CN" sz="2300" b="0" i="1" smtClean="0">
                            <a:latin typeface="Cambria Math"/>
                          </a:rPr>
                        </m:ctrlPr>
                      </m:sSupPr>
                      <m:e>
                        <m:r>
                          <a:rPr lang="en-US" altLang="zh-CN" sz="2300" b="0" i="1" smtClean="0">
                            <a:latin typeface="Cambria Math"/>
                          </a:rPr>
                          <m:t>10</m:t>
                        </m:r>
                      </m:e>
                      <m:sup>
                        <m:r>
                          <a:rPr lang="en-US" altLang="zh-CN" sz="2300" b="0" i="1" smtClean="0">
                            <a:latin typeface="Cambria Math"/>
                          </a:rPr>
                          <m:t>9</m:t>
                        </m:r>
                      </m:sup>
                    </m:sSup>
                  </m:oMath>
                </a14:m>
                <a:r>
                  <a:rPr lang="zh-CN" altLang="en-US" sz="2300" dirty="0" smtClean="0"/>
                  <a:t>。</a:t>
                </a:r>
                <a:endParaRPr lang="zh-CN" altLang="en-US" sz="2300" dirty="0"/>
              </a:p>
            </p:txBody>
          </p:sp>
        </mc:Choice>
        <mc:Fallback>
          <p:sp>
            <p:nvSpPr>
              <p:cNvPr id="3" name="内容占位符 2"/>
              <p:cNvSpPr>
                <a:spLocks noRot="true" noChangeAspect="true" noMove="true" noResize="true" noEditPoints="true" noAdjustHandles="true" noChangeArrowheads="true" noChangeShapeType="true" noTextEdit="true"/>
              </p:cNvSpPr>
              <p:nvPr>
                <p:ph idx="1"/>
              </p:nvPr>
            </p:nvSpPr>
            <p:spPr>
              <a:blipFill rotWithShape="true">
                <a:blip r:embed="rId1"/>
                <a:stretch>
                  <a:fillRect t="-1620" b="7"/>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p:txBody>
          <a:bodyPr/>
          <a:p>
            <a:r>
              <a:rPr lang="zh-CN" altLang="en-US"/>
              <a:t>题解</a:t>
            </a:r>
            <a:endParaRPr lang="zh-CN" altLang="en-US"/>
          </a:p>
        </p:txBody>
      </p:sp>
      <p:sp>
        <p:nvSpPr>
          <p:cNvPr id="3" name="内容占位符 2"/>
          <p:cNvSpPr>
            <a:spLocks noGrp="true"/>
          </p:cNvSpPr>
          <p:nvPr>
            <p:ph idx="1"/>
          </p:nvPr>
        </p:nvSpPr>
        <p:spPr/>
        <p:txBody>
          <a:bodyPr/>
          <a:p>
            <a:r>
              <a:rPr lang="zh-CN" altLang="en-US" sz="2300"/>
              <a:t>考虑没有操作二，我们只需要实现一个线段树区间赋值。</a:t>
            </a:r>
            <a:endParaRPr lang="zh-CN" altLang="en-US" sz="2300"/>
          </a:p>
          <a:p>
            <a:r>
              <a:rPr lang="zh-CN" altLang="en-US" sz="2300"/>
              <a:t>如果存在操作二，我们就要找出弹出栈顶过后，最后一个元素是谁。</a:t>
            </a:r>
            <a:endParaRPr lang="zh-CN" altLang="en-US" sz="2300"/>
          </a:p>
          <a:p>
            <a:r>
              <a:rPr lang="zh-CN" altLang="en-US" sz="2300"/>
              <a:t>我们考虑使用可持久化线段树，记录每个位置栈顶元素的插入时间。进行一次操作二时候，我们只需要查询他的插入时间</a:t>
            </a:r>
            <a:r>
              <a:rPr lang="" altLang="zh-CN" sz="2300"/>
              <a:t> T</a:t>
            </a:r>
            <a:r>
              <a:rPr lang="zh-CN" altLang="" sz="2300">
                <a:ea typeface="宋体" charset="0"/>
              </a:rPr>
              <a:t>，然后去时间为</a:t>
            </a:r>
            <a:r>
              <a:rPr lang="" altLang="zh-CN" sz="2300">
                <a:ea typeface="宋体" charset="0"/>
              </a:rPr>
              <a:t> T-1 </a:t>
            </a:r>
            <a:r>
              <a:rPr lang="zh-CN" altLang="" sz="2300">
                <a:ea typeface="宋体" charset="0"/>
              </a:rPr>
              <a:t>线段树查询他之前的元素的值就可以了。</a:t>
            </a:r>
            <a:endParaRPr lang="zh-CN" altLang="" sz="2300">
              <a:ea typeface="宋体" charset="0"/>
            </a:endParaRPr>
          </a:p>
          <a:p>
            <a:r>
              <a:rPr lang="zh-CN" altLang="" sz="2300">
                <a:ea typeface="宋体" charset="0"/>
              </a:rPr>
              <a:t>因此我们只需要实现一个支持区间赋值的可持久化线段树就好了，操作一直接给区间的元素已经修改时间赋值，操作二直接找打他上一个元素的时间并且更改元素值和时间就好了。</a:t>
            </a:r>
            <a:endParaRPr lang="zh-CN" altLang="" sz="2300">
              <a:ea typeface="宋体"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lang="en-US" altLang="zh-CN" dirty="0">
                <a:ea typeface="宋体" charset="0"/>
              </a:rPr>
              <a:t>UOJ 46. 玄学</a:t>
            </a:r>
            <a:endParaRPr lang="en-US" altLang="zh-CN" dirty="0">
              <a:ea typeface="宋体" charset="0"/>
            </a:endParaRPr>
          </a:p>
        </p:txBody>
      </p:sp>
      <mc:AlternateContent xmlns:mc="http://schemas.openxmlformats.org/markup-compatibility/2006">
        <mc:Choice xmlns:a14="http://schemas.microsoft.com/office/drawing/2010/main" Requires="a14">
          <p:sp>
            <p:nvSpPr>
              <p:cNvPr id="3" name="内容占位符 2"/>
              <p:cNvSpPr>
                <a:spLocks noGrp="true"/>
              </p:cNvSpPr>
              <p:nvPr>
                <p:ph idx="1"/>
              </p:nvPr>
            </p:nvSpPr>
            <p:spPr/>
            <p:txBody>
              <a:bodyPr/>
              <a:lstStyle/>
              <a:p>
                <a:r>
                  <a:rPr lang="zh-CN" altLang="en-US" sz="2300" dirty="0" smtClean="0"/>
                  <a:t>维护一个长度为 </a:t>
                </a:r>
                <a14:m>
                  <m:oMath xmlns:m="http://schemas.openxmlformats.org/officeDocument/2006/math">
                    <m:r>
                      <a:rPr lang="en-US" altLang="zh-CN" sz="2300" b="0" i="1" smtClean="0">
                        <a:latin typeface="Cambria Math"/>
                      </a:rPr>
                      <m:t>𝑛</m:t>
                    </m:r>
                  </m:oMath>
                </a14:m>
                <a:r>
                  <a:rPr lang="zh-CN" altLang="en-US" sz="2300" dirty="0" smtClean="0"/>
                  <a:t> 的序列 </a:t>
                </a:r>
                <a14:m>
                  <m:oMath xmlns:m="http://schemas.openxmlformats.org/officeDocument/2006/math">
                    <m:r>
                      <a:rPr lang="en-US" altLang="zh-CN" sz="2300" b="0" i="1" smtClean="0">
                        <a:latin typeface="Cambria Math"/>
                      </a:rPr>
                      <m:t>𝑎</m:t>
                    </m:r>
                  </m:oMath>
                </a14:m>
                <a:r>
                  <a:rPr lang="zh-CN" altLang="en-US" sz="2300" dirty="0" smtClean="0"/>
                  <a:t>，支持以下操作：</a:t>
                </a:r>
                <a:endParaRPr lang="en-US" altLang="zh-CN" sz="2300" dirty="0" smtClean="0"/>
              </a:p>
              <a:p>
                <a:pPr marL="914400" lvl="1" indent="-457200">
                  <a:buFont typeface="+mj-lt"/>
                  <a:buAutoNum type="arabicPeriod"/>
                </a:pPr>
                <a:r>
                  <a:rPr lang="zh-CN" altLang="en-US" sz="2300" dirty="0" smtClean="0"/>
                  <a:t>添加一个修改操作，表示将区间 </a:t>
                </a:r>
                <a14:m>
                  <m:oMath xmlns:m="http://schemas.openxmlformats.org/officeDocument/2006/math">
                    <m:d>
                      <m:dPr>
                        <m:begChr m:val="["/>
                        <m:endChr m:val="]"/>
                        <m:ctrlPr>
                          <a:rPr lang="en-US" altLang="zh-CN" sz="2300" b="0" i="1" smtClean="0">
                            <a:latin typeface="Cambria Math"/>
                          </a:rPr>
                        </m:ctrlPr>
                      </m:dPr>
                      <m:e>
                        <m:r>
                          <a:rPr lang="en-US" altLang="zh-CN" sz="2300" b="0" i="1" smtClean="0">
                            <a:latin typeface="Cambria Math"/>
                          </a:rPr>
                          <m:t>𝑙</m:t>
                        </m:r>
                        <m:r>
                          <a:rPr lang="en-US" altLang="zh-CN" sz="2300" b="0" i="1" smtClean="0">
                            <a:latin typeface="Cambria Math"/>
                          </a:rPr>
                          <m:t>,</m:t>
                        </m:r>
                        <m:r>
                          <a:rPr lang="en-US" altLang="zh-CN" sz="2300" b="0" i="1" smtClean="0">
                            <a:latin typeface="Cambria Math"/>
                          </a:rPr>
                          <m:t>𝑟</m:t>
                        </m:r>
                      </m:e>
                    </m:d>
                  </m:oMath>
                </a14:m>
                <a:r>
                  <a:rPr lang="zh-CN" altLang="en-US" sz="2300" dirty="0" smtClean="0"/>
                  <a:t> 做一次函数变换。</a:t>
                </a:r>
                <a:endParaRPr lang="en-US" altLang="zh-CN" sz="2300" dirty="0" smtClean="0"/>
              </a:p>
              <a:p>
                <a:pPr marL="914400" lvl="1" indent="-457200">
                  <a:buFont typeface="+mj-lt"/>
                  <a:buAutoNum type="arabicPeriod"/>
                </a:pPr>
                <a:r>
                  <a:rPr lang="zh-CN" altLang="en-US" sz="2300" dirty="0" smtClean="0"/>
                  <a:t>求 </a:t>
                </a:r>
                <a14:m>
                  <m:oMath xmlns:m="http://schemas.openxmlformats.org/officeDocument/2006/math">
                    <m:sSub>
                      <m:sSubPr>
                        <m:ctrlPr>
                          <a:rPr lang="en-US" altLang="zh-CN" sz="2300" b="0" i="1" smtClean="0">
                            <a:latin typeface="Cambria Math"/>
                          </a:rPr>
                        </m:ctrlPr>
                      </m:sSubPr>
                      <m:e>
                        <m:r>
                          <a:rPr lang="en-US" altLang="zh-CN" sz="2300" b="0" i="1" smtClean="0">
                            <a:latin typeface="Cambria Math"/>
                          </a:rPr>
                          <m:t>𝑎</m:t>
                        </m:r>
                      </m:e>
                      <m:sub>
                        <m:r>
                          <a:rPr lang="en-US" altLang="zh-CN" sz="2300" b="0" i="1" smtClean="0">
                            <a:latin typeface="Cambria Math"/>
                          </a:rPr>
                          <m:t>𝑥</m:t>
                        </m:r>
                      </m:sub>
                    </m:sSub>
                  </m:oMath>
                </a14:m>
                <a:r>
                  <a:rPr lang="en-US" altLang="zh-CN" sz="2300" dirty="0" smtClean="0"/>
                  <a:t> </a:t>
                </a:r>
                <a:r>
                  <a:rPr lang="zh-CN" altLang="en-US" sz="2300" dirty="0" smtClean="0"/>
                  <a:t>经过第 </a:t>
                </a:r>
                <a14:m>
                  <m:oMath xmlns:m="http://schemas.openxmlformats.org/officeDocument/2006/math">
                    <m:r>
                      <a:rPr lang="en-US" altLang="zh-CN" sz="2300" b="0" i="1" smtClean="0">
                        <a:latin typeface="Cambria Math"/>
                      </a:rPr>
                      <m:t>𝑙</m:t>
                    </m:r>
                    <m:r>
                      <a:rPr lang="en-US" altLang="zh-CN" sz="2300" b="0" i="1" smtClean="0">
                        <a:latin typeface="Cambria Math"/>
                      </a:rPr>
                      <m:t>∼</m:t>
                    </m:r>
                    <m:r>
                      <a:rPr lang="en-US" altLang="zh-CN" sz="2300" b="0" i="1" smtClean="0">
                        <a:latin typeface="Cambria Math"/>
                      </a:rPr>
                      <m:t>𝑟</m:t>
                    </m:r>
                  </m:oMath>
                </a14:m>
                <a:r>
                  <a:rPr lang="en-US" altLang="zh-CN" sz="2300" dirty="0" smtClean="0"/>
                  <a:t> </a:t>
                </a:r>
                <a:r>
                  <a:rPr lang="zh-CN" altLang="en-US" sz="2300" dirty="0" smtClean="0"/>
                  <a:t>次（注意不一定作用于 </a:t>
                </a:r>
                <a14:m>
                  <m:oMath xmlns:m="http://schemas.openxmlformats.org/officeDocument/2006/math">
                    <m:sSub>
                      <m:sSubPr>
                        <m:ctrlPr>
                          <a:rPr lang="en-US" altLang="zh-CN" sz="2300" b="0" i="1" smtClean="0">
                            <a:latin typeface="Cambria Math"/>
                          </a:rPr>
                        </m:ctrlPr>
                      </m:sSubPr>
                      <m:e>
                        <m:r>
                          <a:rPr lang="en-US" altLang="zh-CN" sz="2300" b="0" i="1" smtClean="0">
                            <a:latin typeface="Cambria Math"/>
                          </a:rPr>
                          <m:t>𝑎</m:t>
                        </m:r>
                      </m:e>
                      <m:sub>
                        <m:r>
                          <a:rPr lang="en-US" altLang="zh-CN" sz="2300" b="0" i="1" smtClean="0">
                            <a:latin typeface="Cambria Math"/>
                          </a:rPr>
                          <m:t>𝑥</m:t>
                        </m:r>
                      </m:sub>
                    </m:sSub>
                  </m:oMath>
                </a14:m>
                <a:r>
                  <a:rPr lang="zh-CN" altLang="en-US" sz="2300" dirty="0" smtClean="0"/>
                  <a:t>）修改操作后的结果，对  </a:t>
                </a:r>
                <a:r>
                  <a:rPr lang="en-US" altLang="zh-CN" sz="2300" dirty="0" smtClean="0"/>
                  <a:t>mod </a:t>
                </a:r>
                <a:r>
                  <a:rPr lang="zh-CN" altLang="en-US" sz="2300" dirty="0" smtClean="0"/>
                  <a:t>取模。</a:t>
                </a:r>
                <a:endParaRPr lang="en-US" altLang="zh-CN" sz="2300" dirty="0" smtClean="0"/>
              </a:p>
              <a:p>
                <a:r>
                  <a:rPr lang="zh-CN" altLang="en-US" sz="2300" dirty="0"/>
                  <a:t>其中函数变换指的是</a:t>
                </a:r>
                <a:r>
                  <a:rPr lang="en-US" altLang="zh-CN" sz="2300" dirty="0"/>
                  <a:t> x =&gt; ax + b</a:t>
                </a:r>
                <a:r>
                  <a:rPr lang="zh-CN" altLang="en-US" sz="2300" dirty="0">
                    <a:ea typeface="宋体" charset="0"/>
                  </a:rPr>
                  <a:t>。</a:t>
                </a:r>
                <a:endParaRPr lang="zh-CN" altLang="en-US" sz="2300" dirty="0"/>
              </a:p>
              <a:p>
                <a:r>
                  <a:rPr lang="zh-CN" altLang="en-US" sz="2300" dirty="0"/>
                  <a:t>强制</a:t>
                </a:r>
                <a:r>
                  <a:rPr lang="zh-CN" altLang="en-US" sz="2300" dirty="0" smtClean="0"/>
                  <a:t>在线。</a:t>
                </a:r>
                <a:endParaRPr lang="en-US" altLang="zh-CN" sz="2300" dirty="0" smtClean="0"/>
              </a:p>
              <a:p>
                <a14:m>
                  <m:oMath xmlns:m="http://schemas.openxmlformats.org/officeDocument/2006/math">
                    <m:r>
                      <a:rPr lang="en-US" altLang="zh-CN" sz="2300" b="0" i="1" smtClean="0">
                        <a:latin typeface="Cambria Math"/>
                      </a:rPr>
                      <m:t>𝑛</m:t>
                    </m:r>
                    <m:r>
                      <a:rPr lang="en-US" altLang="zh-CN" sz="2300" b="0" i="1" smtClean="0">
                        <a:latin typeface="Cambria Math"/>
                      </a:rPr>
                      <m:t>≤</m:t>
                    </m:r>
                    <m:sSup>
                      <m:sSupPr>
                        <m:ctrlPr>
                          <a:rPr lang="en-US" altLang="zh-CN" sz="2300" b="0" i="1" smtClean="0">
                            <a:latin typeface="Cambria Math"/>
                          </a:rPr>
                        </m:ctrlPr>
                      </m:sSupPr>
                      <m:e>
                        <m:r>
                          <a:rPr lang="en-US" altLang="zh-CN" sz="2300" b="0" i="1" smtClean="0">
                            <a:latin typeface="Cambria Math"/>
                          </a:rPr>
                          <m:t>10</m:t>
                        </m:r>
                      </m:e>
                      <m:sup>
                        <m:r>
                          <a:rPr lang="en-US" altLang="zh-CN" sz="2300" b="0" i="1" smtClean="0">
                            <a:latin typeface="Cambria Math"/>
                          </a:rPr>
                          <m:t>5</m:t>
                        </m:r>
                      </m:sup>
                    </m:sSup>
                    <m:r>
                      <a:rPr lang="en-US" altLang="zh-CN" sz="2300" b="0" i="1" smtClean="0">
                        <a:latin typeface="Cambria Math"/>
                      </a:rPr>
                      <m:t>, </m:t>
                    </m:r>
                    <m:r>
                      <a:rPr lang="en-US" altLang="zh-CN" sz="2300" b="0" i="1" smtClean="0">
                        <a:latin typeface="Cambria Math"/>
                      </a:rPr>
                      <m:t>𝑞</m:t>
                    </m:r>
                    <m:r>
                      <a:rPr lang="en-US" altLang="zh-CN" sz="2300" b="0" i="1" smtClean="0">
                        <a:latin typeface="Cambria Math"/>
                      </a:rPr>
                      <m:t> ≤</m:t>
                    </m:r>
                    <m:sSup>
                      <m:sSupPr>
                        <m:ctrlPr>
                          <a:rPr lang="en-US" altLang="zh-CN" sz="2300" b="0" i="1" smtClean="0">
                            <a:latin typeface="Cambria Math"/>
                          </a:rPr>
                        </m:ctrlPr>
                      </m:sSupPr>
                      <m:e>
                        <m:r>
                          <a:rPr lang="en-US" altLang="zh-CN" sz="2300" b="0" i="1" smtClean="0">
                            <a:latin typeface="Cambria Math"/>
                          </a:rPr>
                          <m:t>6</m:t>
                        </m:r>
                        <m:r>
                          <a:rPr lang="en-US" altLang="zh-CN" sz="2300" b="0" i="1" smtClean="0">
                            <a:latin typeface="Cambria Math"/>
                          </a:rPr>
                          <m:t>×</m:t>
                        </m:r>
                        <m:r>
                          <a:rPr lang="en-US" altLang="zh-CN" sz="2300" b="0" i="1" smtClean="0">
                            <a:latin typeface="Cambria Math"/>
                          </a:rPr>
                          <m:t>10</m:t>
                        </m:r>
                      </m:e>
                      <m:sup>
                        <m:r>
                          <a:rPr lang="en-US" altLang="zh-CN" sz="2300" b="0" i="1" smtClean="0">
                            <a:latin typeface="Cambria Math"/>
                          </a:rPr>
                          <m:t>5</m:t>
                        </m:r>
                      </m:sup>
                    </m:sSup>
                    <m:r>
                      <a:rPr lang="en-US" altLang="zh-CN" sz="2300" b="0" i="1" smtClean="0">
                        <a:latin typeface="Cambria Math"/>
                      </a:rPr>
                      <m:t>，其中操作一不超过 </m:t>
                    </m:r>
                    <m:sSup>
                      <m:sSupPr>
                        <m:ctrlPr>
                          <a:rPr lang="en-US" altLang="zh-CN" sz="2300" b="0" i="1" smtClean="0">
                            <a:latin typeface="Cambria Math"/>
                          </a:rPr>
                        </m:ctrlPr>
                      </m:sSupPr>
                      <m:e>
                        <m:r>
                          <a:rPr lang="en-US" altLang="zh-CN" sz="2300" b="0" i="1" smtClean="0">
                            <a:latin typeface="Cambria Math"/>
                          </a:rPr>
                          <m:t>10</m:t>
                        </m:r>
                      </m:e>
                      <m:sup>
                        <m:r>
                          <a:rPr lang="en-US" altLang="zh-CN" sz="2300" b="0" i="1" smtClean="0">
                            <a:latin typeface="Cambria Math"/>
                          </a:rPr>
                          <m:t>5</m:t>
                        </m:r>
                      </m:sup>
                    </m:sSup>
                    <m:r>
                      <a:rPr lang="en-US" altLang="zh-CN" sz="2300" b="0" i="1" smtClean="0">
                        <a:latin typeface="Cambria Math"/>
                      </a:rPr>
                      <m:t> 次</m:t>
                    </m:r>
                  </m:oMath>
                </a14:m>
                <a:r>
                  <a:rPr lang="zh-CN" altLang="en-US" sz="2300" dirty="0" smtClean="0"/>
                  <a:t>。</a:t>
                </a:r>
                <a:endParaRPr lang="zh-CN" altLang="en-US" sz="2300" dirty="0" smtClean="0"/>
              </a:p>
              <a:p>
                <a:r>
                  <a:rPr lang="en-US" altLang="zh-CN" sz="2300" dirty="0" smtClean="0"/>
                  <a:t>mod </a:t>
                </a:r>
                <a:r>
                  <a:rPr lang="zh-CN" altLang="en-US" sz="2300" dirty="0" smtClean="0">
                    <a:ea typeface="宋体" charset="0"/>
                  </a:rPr>
                  <a:t>可能是合数。</a:t>
                </a:r>
                <a:endParaRPr lang="zh-CN" altLang="en-US" sz="2300" dirty="0" smtClean="0">
                  <a:ea typeface="宋体" charset="0"/>
                </a:endParaRPr>
              </a:p>
            </p:txBody>
          </p:sp>
        </mc:Choice>
        <mc:Fallback>
          <p:sp>
            <p:nvSpPr>
              <p:cNvPr id="3" name="内容占位符 2"/>
              <p:cNvSpPr>
                <a:spLocks noRot="true" noChangeAspect="true" noMove="true" noResize="true" noEditPoints="true" noAdjustHandles="true" noChangeArrowheads="true" noChangeShapeType="true" noTextEdit="true"/>
              </p:cNvSpPr>
              <p:nvPr>
                <p:ph idx="1"/>
              </p:nvPr>
            </p:nvSpPr>
            <p:spPr>
              <a:blipFill rotWithShape="true">
                <a:blip r:embed="rId1"/>
                <a:stretch>
                  <a:fillRect t="-1620" b="7"/>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p:txBody>
          <a:bodyPr/>
          <a:p>
            <a:r>
              <a:rPr lang="zh-CN" altLang="en-US"/>
              <a:t>题解</a:t>
            </a:r>
            <a:endParaRPr lang="zh-CN" altLang="en-US"/>
          </a:p>
        </p:txBody>
      </p:sp>
      <p:sp>
        <p:nvSpPr>
          <p:cNvPr id="3" name="内容占位符 2"/>
          <p:cNvSpPr>
            <a:spLocks noGrp="true"/>
          </p:cNvSpPr>
          <p:nvPr>
            <p:ph idx="1"/>
          </p:nvPr>
        </p:nvSpPr>
        <p:spPr/>
        <p:txBody>
          <a:bodyPr/>
          <a:p>
            <a:r>
              <a:rPr lang="zh-CN" altLang="en-US" sz="2300"/>
              <a:t>考虑直接使用树套树维护。时间线段树套位置线段树。</a:t>
            </a:r>
            <a:endParaRPr lang="zh-CN" altLang="en-US" sz="2300"/>
          </a:p>
          <a:p>
            <a:r>
              <a:rPr lang="zh-CN" altLang="en-US" sz="2300"/>
              <a:t>空间复杂度巨大，常数巨大，我们无法接受。</a:t>
            </a:r>
            <a:endParaRPr lang="zh-CN" altLang="en-US" sz="2300"/>
          </a:p>
          <a:p>
            <a:r>
              <a:rPr lang="zh-CN" altLang="en-US" sz="2300"/>
              <a:t>我们发现每次只会在外层时间线段树最后插入元素，而且一个节点子树元素都插入之前，我们不会在这个节点查询。所以我们可以等子树都插入完毕通过线段树合并左右儿子来得到这个节点的信息。</a:t>
            </a:r>
            <a:endParaRPr lang="zh-CN" altLang="en-US" sz="2300"/>
          </a:p>
          <a:p>
            <a:r>
              <a:rPr lang="zh-CN" altLang="en-US" sz="2300"/>
              <a:t>但是常数还是有点大，我们发现我们没有必要使用线段树，我们只需要支持合并两个修改集合，查询单点信息，我们可以使用</a:t>
            </a:r>
            <a:r>
              <a:rPr lang="" altLang="zh-CN" sz="2300"/>
              <a:t>vector</a:t>
            </a:r>
            <a:r>
              <a:rPr lang="zh-CN" altLang="" sz="2300">
                <a:ea typeface="宋体" charset="0"/>
              </a:rPr>
              <a:t>存储每个区间的修改信息，然后归并两个儿子的信息就可以了。</a:t>
            </a:r>
            <a:endParaRPr lang="zh-CN" altLang="" sz="2300">
              <a:ea typeface="宋体"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p:txBody>
          <a:bodyPr/>
          <a:p>
            <a:r>
              <a:rPr lang="en-US" altLang="zh-CN"/>
              <a:t>CF gym 102412J Yet Another Mex Problem</a:t>
            </a:r>
            <a:endParaRPr lang="en-US" altLang="zh-CN"/>
          </a:p>
        </p:txBody>
      </p:sp>
      <mc:AlternateContent xmlns:mc="http://schemas.openxmlformats.org/markup-compatibility/2006">
        <mc:Choice xmlns:a14="http://schemas.microsoft.com/office/drawing/2010/main" Requires="a14">
          <p:sp>
            <p:nvSpPr>
              <p:cNvPr id="3" name="内容占位符 2"/>
              <p:cNvSpPr>
                <a:spLocks noGrp="true"/>
              </p:cNvSpPr>
              <p:nvPr>
                <p:ph idx="1"/>
              </p:nvPr>
            </p:nvSpPr>
            <p:spPr/>
            <p:txBody>
              <a:bodyPr/>
              <a:p>
                <a:r>
                  <a:rPr lang="zh-CN" altLang="en-US" sz="2300"/>
                  <a:t>给你一个长度为</a:t>
                </a:r>
                <a:r>
                  <a:rPr lang="zh-CN" altLang="en-US" sz="2300" dirty="0" smtClean="0">
                    <a:sym typeface="+mn-ea"/>
                  </a:rPr>
                  <a:t> </a:t>
                </a:r>
                <a14:m>
                  <m:oMath xmlns:m="http://schemas.openxmlformats.org/officeDocument/2006/math">
                    <m:r>
                      <a:rPr lang="en-US" altLang="zh-CN" sz="2300" b="0" i="1" smtClean="0">
                        <a:latin typeface="Cambria Math"/>
                      </a:rPr>
                      <m:t>𝑛</m:t>
                    </m:r>
                  </m:oMath>
                </a14:m>
                <a:r>
                  <a:rPr lang="en-US" altLang="zh-CN" sz="2300"/>
                  <a:t> </a:t>
                </a:r>
                <a:r>
                  <a:rPr lang="zh-CN" altLang="en-US" sz="2300">
                    <a:ea typeface="宋体" charset="0"/>
                  </a:rPr>
                  <a:t>的序列</a:t>
                </a:r>
                <a:r>
                  <a:rPr lang="en-US" altLang="zh-CN" sz="2300">
                    <a:ea typeface="宋体" charset="0"/>
                  </a:rPr>
                  <a:t> a</a:t>
                </a:r>
                <a:r>
                  <a:rPr lang="zh-CN" altLang="en-US" sz="2300">
                    <a:ea typeface="宋体" charset="0"/>
                  </a:rPr>
                  <a:t>。要求你把它划分为若干段，每段长度小于等于</a:t>
                </a:r>
                <a:r>
                  <a:rPr lang="en-US" altLang="zh-CN" sz="2300">
                    <a:ea typeface="宋体" charset="0"/>
                  </a:rPr>
                  <a:t> k</a:t>
                </a:r>
                <a:r>
                  <a:rPr lang="zh-CN" altLang="en-US" sz="2300">
                    <a:ea typeface="宋体" charset="0"/>
                  </a:rPr>
                  <a:t>。最大化</a:t>
                </a:r>
                <a:r>
                  <a:rPr lang="en-US" altLang="zh-CN" sz="2300">
                    <a:ea typeface="宋体" charset="0"/>
                  </a:rPr>
                  <a:t> </a:t>
                </a:r>
                <a:r>
                  <a:rPr lang="zh-CN" altLang="en-US" sz="2300">
                    <a:ea typeface="宋体" charset="0"/>
                  </a:rPr>
                  <a:t>每段和与</a:t>
                </a:r>
                <a:r>
                  <a:rPr lang="en-US" altLang="zh-CN" sz="2300">
                    <a:ea typeface="宋体" charset="0"/>
                  </a:rPr>
                  <a:t>Mex</a:t>
                </a:r>
                <a:r>
                  <a:rPr lang="zh-CN" altLang="en-US" sz="2300">
                    <a:ea typeface="宋体" charset="0"/>
                  </a:rPr>
                  <a:t>乘积</a:t>
                </a:r>
                <a:r>
                  <a:rPr lang="en-US" altLang="zh-CN" sz="2300">
                    <a:ea typeface="宋体" charset="0"/>
                  </a:rPr>
                  <a:t> </a:t>
                </a:r>
                <a:r>
                  <a:rPr lang="zh-CN" altLang="en-US" sz="2300">
                    <a:ea typeface="宋体" charset="0"/>
                  </a:rPr>
                  <a:t>之和。</a:t>
                </a:r>
                <a:endParaRPr lang="zh-CN" altLang="en-US" sz="2300">
                  <a:ea typeface="宋体" charset="0"/>
                </a:endParaRPr>
              </a:p>
              <a:p>
                <a14:m>
                  <m:oMath xmlns:m="http://schemas.openxmlformats.org/officeDocument/2006/math">
                    <m:r>
                      <a:rPr lang="en-US" altLang="zh-CN" sz="2300" b="0" i="1" smtClean="0">
                        <a:latin typeface="Cambria Math"/>
                      </a:rPr>
                      <m:t>𝑛</m:t>
                    </m:r>
                    <m:r>
                      <a:rPr lang="en-US" altLang="zh-CN" sz="2300" b="0" i="1" smtClean="0">
                        <a:latin typeface="Cambria Math"/>
                      </a:rPr>
                      <m:t>≤</m:t>
                    </m:r>
                    <m:r>
                      <a:rPr lang="en-US" altLang="zh-CN" sz="2300" b="0" i="1" smtClean="0">
                        <a:latin typeface="Cambria Math"/>
                      </a:rPr>
                      <m:t>2</m:t>
                    </m:r>
                    <m:r>
                      <a:rPr lang="en-US" altLang="zh-CN" sz="2300" b="0" i="1" smtClean="0">
                        <a:latin typeface="Cambria Math"/>
                      </a:rPr>
                      <m:t>×</m:t>
                    </m:r>
                    <m:sSup>
                      <m:sSupPr>
                        <m:ctrlPr>
                          <a:rPr lang="en-US" altLang="zh-CN" sz="2300" b="0" i="1" smtClean="0">
                            <a:latin typeface="Cambria Math"/>
                          </a:rPr>
                        </m:ctrlPr>
                      </m:sSupPr>
                      <m:e>
                        <m:r>
                          <a:rPr lang="en-US" altLang="zh-CN" sz="2300" b="0" i="1" smtClean="0">
                            <a:latin typeface="Cambria Math"/>
                          </a:rPr>
                          <m:t>10</m:t>
                        </m:r>
                      </m:e>
                      <m:sup>
                        <m:r>
                          <a:rPr lang="en-US" altLang="zh-CN" sz="2300" b="0" i="1" smtClean="0">
                            <a:latin typeface="Cambria Math"/>
                          </a:rPr>
                          <m:t>5</m:t>
                        </m:r>
                      </m:sup>
                    </m:sSup>
                  </m:oMath>
                </a14:m>
                <a:r>
                  <a:rPr lang="zh-CN" altLang="en-US" sz="2300" dirty="0" smtClean="0">
                    <a:sym typeface="+mn-ea"/>
                  </a:rPr>
                  <a:t>。</a:t>
                </a:r>
                <a:endParaRPr lang="en-US" altLang="zh-CN" sz="2300" dirty="0" smtClean="0"/>
              </a:p>
              <a:p>
                <a:endParaRPr lang="zh-CN" altLang="en-US" sz="2300">
                  <a:ea typeface="宋体" charset="0"/>
                </a:endParaRPr>
              </a:p>
              <a:p>
                <a:endParaRPr lang="en-US" altLang="zh-CN" sz="2300"/>
              </a:p>
            </p:txBody>
          </p:sp>
        </mc:Choice>
        <mc:Fallback>
          <p:sp>
            <p:nvSpPr>
              <p:cNvPr id="3" name="内容占位符 2"/>
              <p:cNvSpPr>
                <a:spLocks noRot="true" noChangeAspect="true" noMove="true" noResize="true" noEditPoints="true" noAdjustHandles="true" noChangeArrowheads="true" noChangeShapeType="true" noTextEdit="true"/>
              </p:cNvSpPr>
              <p:nvPr>
                <p:ph idx="1"/>
              </p:nvPr>
            </p:nvSpPr>
            <p:spPr>
              <a:blipFill rotWithShape="true">
                <a:blip r:embed="rId1"/>
                <a:stretch>
                  <a:fillRect t="-1620" b="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文本框 3"/>
              <p:cNvSpPr txBox="true"/>
              <p:nvPr/>
            </p:nvSpPr>
            <p:spPr>
              <a:xfrm>
                <a:off x="5895340" y="3244850"/>
                <a:ext cx="401320" cy="368300"/>
              </a:xfrm>
              <a:prstGeom prst="rect">
                <a:avLst/>
              </a:prstGeom>
              <a:noFill/>
            </p:spPr>
            <p:txBody>
              <a:bodyPr wrap="none" rtlCol="0" anchor="t">
                <a:spAutoFit/>
              </a:bodyPr>
              <a:p>
                <a:r>
                  <a:rPr lang="zh-CN" altLang="en-US" dirty="0" smtClean="0">
                    <a:sym typeface="+mn-ea"/>
                  </a:rPr>
                  <a:t> </a:t>
                </a:r>
                <a14:m>
                  <m:oMath xmlns:m="http://schemas.openxmlformats.org/officeDocument/2006/math">
                    <m:r>
                      <a:rPr lang="en-US" altLang="zh-CN" b="0" i="1" smtClean="0">
                        <a:latin typeface="Cambria Math"/>
                      </a:rPr>
                      <m:t>𝑛</m:t>
                    </m:r>
                  </m:oMath>
                </a14:m>
                <a:endParaRPr lang="zh-CN" altLang="en-US"/>
              </a:p>
            </p:txBody>
          </p:sp>
        </mc:Choice>
        <mc:Fallback>
          <p:sp>
            <p:nvSpPr>
              <p:cNvPr id="4" name="文本框 3"/>
              <p:cNvSpPr txBox="true">
                <a:spLocks noRot="true" noChangeAspect="true" noMove="true" noResize="true" noEditPoints="true" noAdjustHandles="true" noChangeArrowheads="true" noChangeShapeType="true" noTextEdit="true"/>
              </p:cNvSpPr>
              <p:nvPr/>
            </p:nvSpPr>
            <p:spPr>
              <a:xfrm>
                <a:off x="5895340" y="3244850"/>
                <a:ext cx="401320" cy="368300"/>
              </a:xfrm>
              <a:prstGeom prst="rect">
                <a:avLst/>
              </a:prstGeom>
              <a:blipFill rotWithShape="true">
                <a:blip r:embed="rId2"/>
                <a:stretch>
                  <a:fillRect t="-5000"/>
                </a:stretch>
              </a:blipFill>
            </p:spPr>
            <p:txBody>
              <a:bodyPr/>
              <a:lstStyle/>
              <a:p>
                <a:r>
                  <a:rPr lang="zh-CN" altLang="en-US">
                    <a:noFill/>
                  </a:rPr>
                  <a:t> </a:t>
                </a:r>
              </a:p>
            </p:txBody>
          </p:sp>
        </mc:Fallback>
      </mc:AlternateContent>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3340</Words>
  <Application>WPS 演示</Application>
  <PresentationFormat>自定义</PresentationFormat>
  <Paragraphs>113</Paragraphs>
  <Slides>14</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14</vt:i4>
      </vt:variant>
    </vt:vector>
  </HeadingPairs>
  <TitlesOfParts>
    <vt:vector size="30" baseType="lpstr">
      <vt:lpstr>Arial</vt:lpstr>
      <vt:lpstr>宋体</vt:lpstr>
      <vt:lpstr>Wingdings</vt:lpstr>
      <vt:lpstr>DejaVu Sans</vt:lpstr>
      <vt:lpstr>宋体</vt:lpstr>
      <vt:lpstr>Noto Sans CJK SC</vt:lpstr>
      <vt:lpstr>Cambria Math</vt:lpstr>
      <vt:lpstr>DejaVu Math TeX Gyre</vt:lpstr>
      <vt:lpstr>等线 Light</vt:lpstr>
      <vt:lpstr>Amiri</vt:lpstr>
      <vt:lpstr>微软雅黑</vt:lpstr>
      <vt:lpstr>Arial Unicode MS</vt:lpstr>
      <vt:lpstr>等线</vt:lpstr>
      <vt:lpstr>Calibri</vt:lpstr>
      <vt:lpstr>文鼎ＰＬ简中楷</vt:lpstr>
      <vt:lpstr>Office 主题​​</vt:lpstr>
      <vt:lpstr>杂题选讲</vt:lpstr>
      <vt:lpstr>UOJ 93. 上帝之手</vt:lpstr>
      <vt:lpstr>PowerPoint 演示文稿</vt:lpstr>
      <vt:lpstr>PowerPoint 演示文稿</vt:lpstr>
      <vt:lpstr>UOJ 218. 火车管理</vt:lpstr>
      <vt:lpstr>题解</vt:lpstr>
      <vt:lpstr>UOJ 46. 玄学</vt:lpstr>
      <vt:lpstr>题解</vt:lpstr>
      <vt:lpstr>CF gym 102412J Yet Another Mex Problem</vt:lpstr>
      <vt:lpstr>题解</vt:lpstr>
      <vt:lpstr>CF gym 101821B LIS vs. LDS</vt:lpstr>
      <vt:lpstr>题解</vt:lpstr>
      <vt:lpstr>来源不明的题 </vt:lpstr>
      <vt:lpstr>题解</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线段树进阶</dc:title>
  <dc:creator>roylms@126.com</dc:creator>
  <cp:lastModifiedBy>skip2004</cp:lastModifiedBy>
  <cp:revision>98</cp:revision>
  <dcterms:created xsi:type="dcterms:W3CDTF">2020-10-17T01:48:35Z</dcterms:created>
  <dcterms:modified xsi:type="dcterms:W3CDTF">2020-10-17T01:48:35Z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2052-11.1.0.9662</vt:lpwstr>
  </property>
</Properties>
</file>