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3" r:id="rId3"/>
    <p:sldId id="274" r:id="rId4"/>
    <p:sldId id="275" r:id="rId5"/>
    <p:sldId id="284" r:id="rId6"/>
    <p:sldId id="258" r:id="rId7"/>
    <p:sldId id="261" r:id="rId8"/>
    <p:sldId id="276" r:id="rId9"/>
    <p:sldId id="291" r:id="rId10"/>
    <p:sldId id="278" r:id="rId11"/>
    <p:sldId id="280" r:id="rId12"/>
    <p:sldId id="281" r:id="rId13"/>
    <p:sldId id="282" r:id="rId14"/>
    <p:sldId id="285" r:id="rId15"/>
    <p:sldId id="286" r:id="rId16"/>
    <p:sldId id="288" r:id="rId17"/>
    <p:sldId id="289" r:id="rId18"/>
    <p:sldId id="292" r:id="rId19"/>
    <p:sldId id="293" r:id="rId20"/>
    <p:sldId id="294" r:id="rId21"/>
    <p:sldId id="295" r:id="rId22"/>
    <p:sldId id="296" r:id="rId23"/>
    <p:sldId id="298" r:id="rId24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99" autoAdjust="0"/>
  </p:normalViewPr>
  <p:slideViewPr>
    <p:cSldViewPr>
      <p:cViewPr varScale="1">
        <p:scale>
          <a:sx n="83" d="100"/>
          <a:sy n="83" d="100"/>
        </p:scale>
        <p:origin x="48" y="2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2020/2/4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2020/2/4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071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9177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8246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342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03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84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901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979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383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355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935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560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0176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770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60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2227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3550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9130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70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846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6757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988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2020/2/4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2020/2/4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2020/2/4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2020/2/4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2020/2/4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2020/2/4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2020/2/4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2020/2/4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2020/2/4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2020/2/4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2020/2/4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后缀自动机及其应用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Consolas" panose="020B0609020204030204" pitchFamily="49" charset="0"/>
              </a:rPr>
              <a:t>--</a:t>
            </a:r>
            <a:r>
              <a:rPr lang="en-US" altLang="zh-CN" dirty="0" err="1">
                <a:latin typeface="Consolas" panose="020B0609020204030204" pitchFamily="49" charset="0"/>
              </a:rPr>
              <a:t>ljfcnyali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例题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935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CF1037H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9767B6D-9B5F-4CE8-AE1E-5E2FE8E968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2412" y="1844825"/>
                <a:ext cx="9324527" cy="4327376"/>
              </a:xfrm>
              <a:prstGeom prst="rect">
                <a:avLst/>
              </a:prstGeom>
            </p:spPr>
            <p:txBody>
              <a:bodyPr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给定一个串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/>
                  <a:t>多组询问，每次询问</a:t>
                </a:r>
                <a:r>
                  <a:rPr lang="zh-CN" altLang="en-US" dirty="0"/>
                  <a:t>一个串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b="0" dirty="0"/>
                  <a:t>使得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b="0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0" dirty="0"/>
                  <a:t>中的某一个子串的</a:t>
                </a:r>
                <a:r>
                  <a:rPr lang="zh-CN" altLang="en-US" dirty="0"/>
                  <a:t>字典序严格大于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zh-CN" altLang="en-US" b="0" dirty="0"/>
                  <a:t>且字典序最小的串是什么</a:t>
                </a:r>
                <a:endParaRPr lang="en-US" altLang="zh-CN" b="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2×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9767B6D-9B5F-4CE8-AE1E-5E2FE8E96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2" y="1844825"/>
                <a:ext cx="9324527" cy="4327376"/>
              </a:xfrm>
              <a:prstGeom prst="rect">
                <a:avLst/>
              </a:prstGeom>
              <a:blipFill>
                <a:blip r:embed="rId3"/>
                <a:stretch>
                  <a:fillRect l="-916" t="-1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66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CF1037H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9767B6D-9B5F-4CE8-AE1E-5E2FE8E968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2412" y="1844825"/>
                <a:ext cx="9324527" cy="4327376"/>
              </a:xfrm>
              <a:prstGeom prst="rect">
                <a:avLst/>
              </a:prstGeom>
            </p:spPr>
            <p:txBody>
              <a:bodyPr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0" dirty="0"/>
                  <a:t>容易发现答案一定是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b="0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b="0" dirty="0"/>
                  <a:t>的某一个前缀匹配的末尾加上一个字符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b="0" dirty="0"/>
                  <a:t>，我们只需要</a:t>
                </a:r>
                <a:r>
                  <a:rPr lang="zh-CN" altLang="en-US" dirty="0"/>
                  <a:t>，同时，这个前缀匹配一定是最长的一个</a:t>
                </a:r>
                <a:endParaRPr lang="en-US" altLang="zh-CN" dirty="0"/>
              </a:p>
              <a:p>
                <a:r>
                  <a:rPr lang="zh-CN" altLang="en-US" dirty="0"/>
                  <a:t>那么最长前缀匹配可以按照我们之前说的方法找到，再贪心的选一个字符即可</a:t>
                </a:r>
                <a:endParaRPr lang="en-US" altLang="zh-CN" dirty="0"/>
              </a:p>
              <a:p>
                <a:r>
                  <a:rPr lang="zh-CN" altLang="en-US" b="0" dirty="0"/>
                  <a:t>但是有一个问题时题目规定了只能在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b="0" dirty="0"/>
                  <a:t>的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子串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b="0" dirty="0"/>
                  <a:t>选取，此时就可以使用线段树合并维护</a:t>
                </a:r>
                <a:r>
                  <a:rPr lang="en-US" altLang="zh-CN" b="0" dirty="0" err="1"/>
                  <a:t>Endpos</a:t>
                </a:r>
                <a:r>
                  <a:rPr lang="zh-CN" altLang="en-US" b="0" dirty="0"/>
                  <a:t>集合</a:t>
                </a:r>
                <a:r>
                  <a:rPr lang="zh-CN" altLang="en-US" dirty="0"/>
                  <a:t>来判断当前串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0" dirty="0"/>
                  <a:t>中了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9767B6D-9B5F-4CE8-AE1E-5E2FE8E96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2" y="1844825"/>
                <a:ext cx="9324527" cy="4327376"/>
              </a:xfrm>
              <a:prstGeom prst="rect">
                <a:avLst/>
              </a:prstGeom>
              <a:blipFill>
                <a:blip r:embed="rId3"/>
                <a:stretch>
                  <a:fillRect l="-916" t="-1972" r="-42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24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CF235C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9767B6D-9B5F-4CE8-AE1E-5E2FE8E968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2412" y="1844825"/>
                <a:ext cx="9324527" cy="4327376"/>
              </a:xfrm>
              <a:prstGeom prst="rect">
                <a:avLst/>
              </a:prstGeom>
            </p:spPr>
            <p:txBody>
              <a:bodyPr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给定一个串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/>
                  <a:t>多组询问，每次询问</a:t>
                </a:r>
                <a:r>
                  <a:rPr lang="zh-CN" altLang="en-US" dirty="0"/>
                  <a:t>一个串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问这个串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的</a:t>
                </a:r>
                <a:r>
                  <a:rPr lang="zh-CN" altLang="en-US" dirty="0"/>
                  <a:t>循环同构在串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的出现次数之和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9767B6D-9B5F-4CE8-AE1E-5E2FE8E96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2" y="1844825"/>
                <a:ext cx="9324527" cy="4327376"/>
              </a:xfrm>
              <a:prstGeom prst="rect">
                <a:avLst/>
              </a:prstGeom>
              <a:blipFill>
                <a:blip r:embed="rId3"/>
                <a:stretch>
                  <a:fillRect l="-916" t="-1972" r="-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57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CF235C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9767B6D-9B5F-4CE8-AE1E-5E2FE8E968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2412" y="1844825"/>
                <a:ext cx="9324527" cy="4327376"/>
              </a:xfrm>
              <a:prstGeom prst="rect">
                <a:avLst/>
              </a:prstGeom>
            </p:spPr>
            <p:txBody>
              <a:bodyPr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可以考虑如何处理循环同构这一限制条件，一种套路的做法就是将每一个串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复制一遍接到结尾，这样每一次依旧匹配，如果匹配超过其原长度就可以对答案造成贡献</a:t>
                </a:r>
              </a:p>
              <a:p>
                <a:r>
                  <a:rPr lang="zh-CN" altLang="en-US" dirty="0"/>
                  <a:t>对于每一个点的贡献就是其</a:t>
                </a:r>
                <a:r>
                  <a:rPr lang="en-US" altLang="zh-CN" dirty="0" err="1"/>
                  <a:t>Endpos</a:t>
                </a:r>
                <a:r>
                  <a:rPr lang="zh-CN" altLang="en-US" dirty="0"/>
                  <a:t>集合的大小，这个可以很容易的得到</a:t>
                </a:r>
                <a:endParaRPr lang="en-US" altLang="zh-CN" dirty="0"/>
              </a:p>
              <a:p>
                <a:r>
                  <a:rPr lang="zh-CN" altLang="en-US" dirty="0"/>
                  <a:t>但是循环同构中遇到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类似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𝑎𝑎</m:t>
                    </m:r>
                  </m:oMath>
                </a14:m>
                <a:r>
                  <a:rPr lang="zh-CN" altLang="en-US" dirty="0"/>
                  <a:t>的串我们会算两次贡献，所以需要考虑去重</a:t>
                </a:r>
                <a:endParaRPr lang="en-US" altLang="zh-CN" dirty="0"/>
              </a:p>
              <a:p>
                <a:r>
                  <a:rPr lang="zh-CN" altLang="en-US" dirty="0"/>
                  <a:t>具体的去重可以通过打标记来实现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9767B6D-9B5F-4CE8-AE1E-5E2FE8E96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2" y="1844825"/>
                <a:ext cx="9324527" cy="4327376"/>
              </a:xfrm>
              <a:prstGeom prst="rect">
                <a:avLst/>
              </a:prstGeom>
              <a:blipFill>
                <a:blip r:embed="rId3"/>
                <a:stretch>
                  <a:fillRect l="-916" t="-1972" r="-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63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CF700E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9767B6D-9B5F-4CE8-AE1E-5E2FE8E968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2412" y="1844825"/>
                <a:ext cx="9324527" cy="4327376"/>
              </a:xfrm>
              <a:prstGeom prst="rect">
                <a:avLst/>
              </a:prstGeom>
            </p:spPr>
            <p:txBody>
              <a:bodyPr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给定一个串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/>
                  <a:t>要求构造字符串序列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，满足任意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</m:t>
                    </m:r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的子串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都有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</m:t>
                    </m:r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中出现了至少两次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求最大的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的值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2×10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9767B6D-9B5F-4CE8-AE1E-5E2FE8E96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2" y="1844825"/>
                <a:ext cx="9324527" cy="4327376"/>
              </a:xfrm>
              <a:prstGeom prst="rect">
                <a:avLst/>
              </a:prstGeom>
              <a:blipFill>
                <a:blip r:embed="rId3"/>
                <a:stretch>
                  <a:fillRect l="-916" t="-1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99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CF700E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9767B6D-9B5F-4CE8-AE1E-5E2FE8E968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2412" y="1844825"/>
                <a:ext cx="9324527" cy="4327376"/>
              </a:xfrm>
              <a:prstGeom prst="rect">
                <a:avLst/>
              </a:prstGeom>
            </p:spPr>
            <p:txBody>
              <a:bodyPr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0" dirty="0"/>
                  <a:t>首先我们知道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∈[2,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0" dirty="0"/>
                  <a:t>一定满足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b="0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𝑠𝑖</m:t>
                    </m:r>
                  </m:oMath>
                </a14:m>
                <a:r>
                  <a:rPr lang="zh-CN" altLang="en-US" b="0" dirty="0"/>
                  <a:t>的后缀</a:t>
                </a:r>
                <a:r>
                  <a:rPr lang="zh-CN" altLang="en-US" dirty="0"/>
                  <a:t>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b="0" dirty="0"/>
                  <a:t>一定是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</m:t>
                    </m:r>
                  </m:oMath>
                </a14:m>
                <a:r>
                  <a:rPr lang="zh-CN" altLang="en-US" b="0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𝑓𝑎𝑖𝑙</m:t>
                    </m:r>
                  </m:oMath>
                </a14:m>
                <a:r>
                  <a:rPr lang="zh-CN" altLang="en-US" b="0" dirty="0"/>
                  <a:t>树上的祖先</a:t>
                </a:r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dirty="0"/>
                  <a:t>点或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dirty="0"/>
                  <a:t>点的</a:t>
                </a:r>
                <a:r>
                  <a:rPr lang="zh-CN" altLang="en-US" dirty="0"/>
                  <a:t>祖先为最长串的最大的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dirty="0"/>
                  <a:t>的值，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表示具体在哪个点，这样</a:t>
                </a:r>
                <a:r>
                  <a:rPr lang="en-US" altLang="zh-CN" b="0" dirty="0"/>
                  <a:t>DP</a:t>
                </a:r>
                <a:r>
                  <a:rPr lang="zh-CN" altLang="en-US" b="0" dirty="0"/>
                  <a:t>过程可以自根向下</a:t>
                </a:r>
                <a:r>
                  <a:rPr lang="zh-CN" altLang="en-US" dirty="0"/>
                  <a:t>，如果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𝑇𝑟𝑖𝑒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𝑓𝑎𝑖𝑙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dirty="0"/>
                  <a:t>中出现了至少两次，</a:t>
                </a:r>
                <a:r>
                  <a:rPr lang="zh-CN" altLang="en-US" dirty="0"/>
                  <a:t>那么可以更新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𝑇𝑟𝑖𝑒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𝑓𝑎𝑖𝑙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/>
                  <a:t>否则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𝑇𝑟𝑖𝑒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𝑓𝑎𝑖𝑙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𝑇𝑟𝑖𝑒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𝑓𝑎𝑖𝑙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接下来考虑如何判断是否出现至少两次，我们令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𝑇𝑟𝑖𝑒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𝑓𝑎𝑖𝑙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dirty="0"/>
                  <a:t>，因为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0" dirty="0"/>
                  <a:t>的祖先，那么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b="0" dirty="0"/>
                  <a:t>一定是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0" dirty="0"/>
                  <a:t>的后缀，所以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至少</m:t>
                    </m:r>
                  </m:oMath>
                </a14:m>
                <a:r>
                  <a:rPr lang="zh-CN" altLang="en-US" b="0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0" dirty="0"/>
                  <a:t>中出现一次</a:t>
                </a:r>
                <a:endParaRPr lang="en-US" altLang="zh-CN" b="0" dirty="0"/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9767B6D-9B5F-4CE8-AE1E-5E2FE8E96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2" y="1844825"/>
                <a:ext cx="9324527" cy="4327376"/>
              </a:xfrm>
              <a:prstGeom prst="rect">
                <a:avLst/>
              </a:prstGeom>
              <a:blipFill>
                <a:blip r:embed="rId3"/>
                <a:stretch>
                  <a:fillRect l="-916" t="-1972" r="-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66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CF700E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9767B6D-9B5F-4CE8-AE1E-5E2FE8E968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2412" y="1844825"/>
                <a:ext cx="9324527" cy="4327376"/>
              </a:xfrm>
              <a:prstGeom prst="rect">
                <a:avLst/>
              </a:prstGeom>
            </p:spPr>
            <p:txBody>
              <a:bodyPr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我们接下来需要考虑是否还会出现一次</a:t>
                </a:r>
                <a:endParaRPr lang="en-US" altLang="zh-CN" dirty="0"/>
              </a:p>
              <a:p>
                <a:r>
                  <a:rPr lang="zh-CN" altLang="en-US" b="0" dirty="0"/>
                  <a:t>那么对于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𝐸𝑛𝑑𝑝𝑜𝑠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b="0" dirty="0"/>
                  <a:t>满足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𝐸𝑛𝑑𝑝𝑜𝑠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𝑇𝑟𝑖𝑒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𝑇𝑟𝑖𝑒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接下来只需要用线段树合并来维护</a:t>
                </a:r>
                <a:r>
                  <a:rPr lang="en-US" altLang="zh-CN" dirty="0" err="1"/>
                  <a:t>Endpos</a:t>
                </a:r>
                <a:r>
                  <a:rPr lang="zh-CN" altLang="en-US" dirty="0"/>
                  <a:t>集合即可</a:t>
                </a:r>
                <a:endParaRPr lang="en-US" altLang="zh-CN" dirty="0"/>
              </a:p>
              <a:p>
                <a:r>
                  <a:rPr lang="zh-CN" altLang="en-US" b="0" dirty="0"/>
                  <a:t>特别的，我们并不需要枚举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dirty="0"/>
                  <a:t>，我们因为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的后缀，所以任意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都是</a:t>
                </a:r>
                <a:r>
                  <a:rPr lang="zh-CN" altLang="en-US"/>
                  <a:t>等价的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9767B6D-9B5F-4CE8-AE1E-5E2FE8E96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2" y="1844825"/>
                <a:ext cx="9324527" cy="4327376"/>
              </a:xfrm>
              <a:prstGeom prst="rect">
                <a:avLst/>
              </a:prstGeom>
              <a:blipFill>
                <a:blip r:embed="rId3"/>
                <a:stretch>
                  <a:fillRect l="-916" t="-1972" r="-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80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ZJOI2015</a:t>
            </a:r>
            <a:r>
              <a:rPr lang="zh-CN" altLang="en-US" b="1" dirty="0"/>
              <a:t>诸神眷顾的幻想乡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9767B6D-9B5F-4CE8-AE1E-5E2FE8E968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2412" y="1844825"/>
                <a:ext cx="9324527" cy="4327376"/>
              </a:xfrm>
              <a:prstGeom prst="rect">
                <a:avLst/>
              </a:prstGeom>
            </p:spPr>
            <p:txBody>
              <a:bodyPr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有一棵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个节点的树，每个节点有一个字符。定义路径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代表从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走到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路径上所有字符顺序拼接起来的字符串，求所有本质不同的字符串个数，保证叶子结点数不超过</a:t>
                </a:r>
                <a:r>
                  <a:rPr lang="en-US" altLang="zh-CN" dirty="0"/>
                  <a:t>20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9767B6D-9B5F-4CE8-AE1E-5E2FE8E96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2" y="1844825"/>
                <a:ext cx="9324527" cy="4327376"/>
              </a:xfrm>
              <a:prstGeom prst="rect">
                <a:avLst/>
              </a:prstGeom>
              <a:blipFill>
                <a:blip r:embed="rId3"/>
                <a:stretch>
                  <a:fillRect l="-916" t="-1972" r="-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2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ZJOI2015</a:t>
            </a:r>
            <a:r>
              <a:rPr lang="zh-CN" altLang="en-US" b="1" dirty="0"/>
              <a:t>诸神眷顾的幻想乡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9767B6D-9B5F-4CE8-AE1E-5E2FE8E968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2412" y="1844825"/>
                <a:ext cx="9324527" cy="4327376"/>
              </a:xfrm>
              <a:prstGeom prst="rect">
                <a:avLst/>
              </a:prstGeom>
            </p:spPr>
            <p:txBody>
              <a:bodyPr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广义</a:t>
                </a:r>
                <a:r>
                  <a:rPr lang="en-US" altLang="zh-CN" dirty="0"/>
                  <a:t>SAM</a:t>
                </a:r>
                <a:r>
                  <a:rPr lang="zh-CN" altLang="en-US" dirty="0"/>
                  <a:t>指你需要同时维护多个字符串在</a:t>
                </a:r>
                <a:r>
                  <a:rPr lang="en-US" altLang="zh-CN" dirty="0"/>
                  <a:t>SAM</a:t>
                </a:r>
                <a:r>
                  <a:rPr lang="zh-CN" altLang="en-US" dirty="0"/>
                  <a:t>中</a:t>
                </a:r>
                <a:endParaRPr lang="en-US" altLang="zh-CN" dirty="0"/>
              </a:p>
              <a:p>
                <a:r>
                  <a:rPr lang="zh-CN" altLang="en-US" dirty="0"/>
                  <a:t>标准的构建广义</a:t>
                </a:r>
                <a:r>
                  <a:rPr lang="en-US" altLang="zh-CN" dirty="0"/>
                  <a:t>SAM</a:t>
                </a:r>
                <a:r>
                  <a:rPr lang="zh-CN" altLang="en-US" dirty="0"/>
                  <a:t>的方法是对所有模式串建出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𝑇𝑟𝑖𝑒</m:t>
                    </m:r>
                  </m:oMath>
                </a14:m>
                <a:r>
                  <a:rPr lang="zh-CN" altLang="en-US" dirty="0"/>
                  <a:t>树，对其</a:t>
                </a:r>
                <a:r>
                  <a:rPr lang="en-US" altLang="zh-CN" dirty="0"/>
                  <a:t>BFS</a:t>
                </a:r>
                <a:r>
                  <a:rPr lang="zh-CN" altLang="en-US" dirty="0"/>
                  <a:t>遍历构建</a:t>
                </a:r>
                <a:r>
                  <a:rPr lang="en-US" altLang="zh-CN" dirty="0"/>
                  <a:t>SAM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𝑥𝑡𝑎𝑛𝑑</m:t>
                    </m:r>
                  </m:oMath>
                </a14:m>
                <a:r>
                  <a:rPr lang="zh-CN" altLang="en-US" dirty="0"/>
                  <a:t>时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𝑙𝑎𝑠𝑡</m:t>
                    </m:r>
                  </m:oMath>
                </a14:m>
                <a:r>
                  <a:rPr lang="zh-CN" altLang="en-US" dirty="0"/>
                  <a:t>为其在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𝑇𝑟𝑖𝑒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树</m:t>
                    </m:r>
                  </m:oMath>
                </a14:m>
                <a:r>
                  <a:rPr lang="zh-CN" altLang="en-US" dirty="0"/>
                  <a:t>上的父亲插入时的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𝑐𝑢𝑟</m:t>
                    </m:r>
                  </m:oMath>
                </a14:m>
                <a:r>
                  <a:rPr lang="zh-CN" altLang="en-US" dirty="0"/>
                  <a:t>，其余不变</a:t>
                </a:r>
                <a:endParaRPr lang="en-US" altLang="zh-CN" dirty="0"/>
              </a:p>
              <a:p>
                <a:r>
                  <a:rPr lang="zh-CN" altLang="en-US" dirty="0"/>
                  <a:t>观察题意说叶子结点数很少，同时我们可以发现对于任意一条无根树的路径，必定可以在以某个叶子结点为根时的从上到下的路径</a:t>
                </a:r>
                <a:endParaRPr lang="en-US" altLang="zh-CN" dirty="0"/>
              </a:p>
              <a:p>
                <a:r>
                  <a:rPr lang="zh-CN" altLang="en-US" dirty="0"/>
                  <a:t>那么我们就可以对每一个以叶子结点为根的树看成一棵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𝑇𝑟𝑖𝑒</m:t>
                    </m:r>
                  </m:oMath>
                </a14:m>
                <a:r>
                  <a:rPr lang="zh-CN" altLang="en-US" dirty="0"/>
                  <a:t>树，根据我们刚刚的做法建一棵</a:t>
                </a:r>
                <a:r>
                  <a:rPr lang="en-US" altLang="zh-CN" dirty="0"/>
                  <a:t>SAM</a:t>
                </a:r>
                <a:r>
                  <a:rPr lang="zh-CN" altLang="en-US" dirty="0"/>
                  <a:t>，只需要得到这棵</a:t>
                </a:r>
                <a:r>
                  <a:rPr lang="en-US" altLang="zh-CN" dirty="0"/>
                  <a:t>SAM</a:t>
                </a:r>
                <a:r>
                  <a:rPr lang="zh-CN" altLang="en-US" dirty="0"/>
                  <a:t>的本质不同子串个数即可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9767B6D-9B5F-4CE8-AE1E-5E2FE8E96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2" y="1844825"/>
                <a:ext cx="9324527" cy="4327376"/>
              </a:xfrm>
              <a:prstGeom prst="rect">
                <a:avLst/>
              </a:prstGeom>
              <a:blipFill>
                <a:blip r:embed="rId3"/>
                <a:stretch>
                  <a:fillRect l="-916" t="-1972" r="-42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68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后缀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自动机的构建及性质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75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CF666E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9767B6D-9B5F-4CE8-AE1E-5E2FE8E968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2412" y="1844825"/>
                <a:ext cx="9324527" cy="4327376"/>
              </a:xfrm>
              <a:prstGeom prst="rect">
                <a:avLst/>
              </a:prstGeom>
            </p:spPr>
            <p:txBody>
              <a:bodyPr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给定一个串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以及</m:t>
                    </m:r>
                  </m:oMath>
                </a14:m>
                <a:r>
                  <a:rPr lang="zh-CN" altLang="en-US" dirty="0"/>
                  <a:t>一个字符串数组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表示有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个字符串，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次询问，每次询问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中的哪个串出现次数最多，并输出出现次数</a:t>
                </a:r>
                <a:endParaRPr lang="en-US" altLang="zh-CN" dirty="0"/>
              </a:p>
              <a:p>
                <a:r>
                  <a:rPr lang="zh-CN" altLang="en-US"/>
                  <a:t>有</a:t>
                </a:r>
                <a:r>
                  <a:rPr lang="zh-CN" altLang="en-US" dirty="0"/>
                  <a:t>多解输出最前面的那一个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≤5×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9767B6D-9B5F-4CE8-AE1E-5E2FE8E96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2" y="1844825"/>
                <a:ext cx="9324527" cy="4327376"/>
              </a:xfrm>
              <a:prstGeom prst="rect">
                <a:avLst/>
              </a:prstGeom>
              <a:blipFill>
                <a:blip r:embed="rId3"/>
                <a:stretch>
                  <a:fillRect l="-916" t="-1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74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CF666E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9767B6D-9B5F-4CE8-AE1E-5E2FE8E968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2412" y="1844825"/>
                <a:ext cx="9324527" cy="4327376"/>
              </a:xfrm>
              <a:prstGeom prst="rect">
                <a:avLst/>
              </a:prstGeom>
            </p:spPr>
            <p:txBody>
              <a:bodyPr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我们之前说的广义</a:t>
                </a:r>
                <a:r>
                  <a:rPr lang="en-US" altLang="zh-CN" dirty="0"/>
                  <a:t>SAM</a:t>
                </a:r>
                <a:r>
                  <a:rPr lang="zh-CN" altLang="en-US" dirty="0"/>
                  <a:t>构建实在是太复杂了，于是神奇的</a:t>
                </a:r>
                <a:r>
                  <a:rPr lang="en-US" altLang="zh-CN" dirty="0" err="1"/>
                  <a:t>Oier</a:t>
                </a:r>
                <a:r>
                  <a:rPr lang="zh-CN" altLang="en-US" dirty="0"/>
                  <a:t>们想到一种新的方法，每次插入一个串后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𝑙𝑎𝑠𝑡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，其余不变，同时如果需要维护</a:t>
                </a:r>
                <a:r>
                  <a:rPr lang="en-US" altLang="zh-CN" dirty="0" err="1"/>
                  <a:t>Endpos</a:t>
                </a:r>
                <a:r>
                  <a:rPr lang="zh-CN" altLang="en-US" dirty="0"/>
                  <a:t>集合时要注意串不要弄混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相当于不构建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𝑇𝑟𝑖𝑒</m:t>
                    </m:r>
                  </m:oMath>
                </a14:m>
                <a:r>
                  <a:rPr lang="zh-CN" altLang="en-US" dirty="0"/>
                  <a:t>树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据说这种方法并不是完全正确的，在出现重复字符串的时候可能会出现一些问题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我也不知道，反正这题我没判有没有重复字符串也没被</a:t>
                </a:r>
                <a:r>
                  <a:rPr lang="en-US" altLang="zh-CN" dirty="0"/>
                  <a:t>Hack…)</a:t>
                </a:r>
              </a:p>
              <a:p>
                <a:r>
                  <a:rPr lang="zh-CN" altLang="en-US" dirty="0"/>
                  <a:t>这道题首先需要对所有的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构建一棵广义</a:t>
                </a:r>
                <a:r>
                  <a:rPr lang="en-US" altLang="zh-CN" dirty="0"/>
                  <a:t>SAM</a:t>
                </a:r>
                <a:r>
                  <a:rPr lang="zh-CN" altLang="en-US" dirty="0"/>
                  <a:t>，并且预处理出对于每一个节点每个串出现次数和最大值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用线段树合并类维护</a:t>
                </a:r>
                <a:r>
                  <a:rPr lang="en-US" altLang="zh-CN" dirty="0"/>
                  <a:t>)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9767B6D-9B5F-4CE8-AE1E-5E2FE8E96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2" y="1844825"/>
                <a:ext cx="9324527" cy="4327376"/>
              </a:xfrm>
              <a:prstGeom prst="rect">
                <a:avLst/>
              </a:prstGeom>
              <a:blipFill>
                <a:blip r:embed="rId3"/>
                <a:stretch>
                  <a:fillRect l="-916" t="-1972" r="-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13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CF666E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9767B6D-9B5F-4CE8-AE1E-5E2FE8E968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2412" y="1844825"/>
                <a:ext cx="9324527" cy="4327376"/>
              </a:xfrm>
              <a:prstGeom prst="rect">
                <a:avLst/>
              </a:prstGeom>
            </p:spPr>
            <p:txBody>
              <a:bodyPr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接下来预处理出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前缀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能够</m:t>
                    </m:r>
                  </m:oMath>
                </a14:m>
                <a:r>
                  <a:rPr lang="zh-CN" altLang="en-US" dirty="0"/>
                  <a:t>匹配到的最长后缀位置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，每次查询就可以通过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𝑓𝑎𝑖𝑙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树</m:t>
                    </m:r>
                  </m:oMath>
                </a14:m>
                <a:r>
                  <a:rPr lang="zh-CN" altLang="en-US" dirty="0"/>
                  <a:t>上倍增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找到</m:t>
                    </m:r>
                  </m:oMath>
                </a14:m>
                <a:r>
                  <a:rPr lang="zh-CN" altLang="en-US" dirty="0"/>
                  <a:t>最小的满足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𝑇𝑟𝑖𝑒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接下来对于这个点在线段树上查询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的最大值和位置即可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9767B6D-9B5F-4CE8-AE1E-5E2FE8E96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2" y="1844825"/>
                <a:ext cx="9324527" cy="4327376"/>
              </a:xfrm>
              <a:prstGeom prst="rect">
                <a:avLst/>
              </a:prstGeom>
              <a:blipFill>
                <a:blip r:embed="rId3"/>
                <a:stretch>
                  <a:fillRect l="-916" t="-1831" r="-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4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Thanks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9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一些定义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父亲</a:t>
            </a:r>
            <a:r>
              <a:rPr lang="en-US" altLang="zh-CN" dirty="0"/>
              <a:t>(</a:t>
            </a:r>
            <a:r>
              <a:rPr lang="en-US" altLang="zh-CN" dirty="0">
                <a:latin typeface="+mj-lt"/>
              </a:rPr>
              <a:t>Fail</a:t>
            </a:r>
            <a:r>
              <a:rPr lang="zh-CN" altLang="en-US" dirty="0"/>
              <a:t>指针</a:t>
            </a:r>
            <a:r>
              <a:rPr lang="en-US" altLang="zh-CN" dirty="0"/>
              <a:t>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/>
            <p:txBody>
              <a:bodyPr rtlCol="0">
                <a:normAutofit fontScale="92500" lnSpcReduction="10000"/>
              </a:bodyPr>
              <a:lstStyle/>
              <a:p>
                <a:pPr rtl="0"/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观察我们刚刚画出的一些图，将每个点所代表的最长字符串的所有后缀按长度依次写出，那么其父亲指这个排序的上一位所在的节点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zh-CN" altLang="en-US"/>
                  <a:t>例如二号</a:t>
                </a:r>
                <a:r>
                  <a:rPr lang="zh-CN" altLang="en-US" dirty="0"/>
                  <a:t>点排序后为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空</a:t>
                </a:r>
                <a:r>
                  <a:rPr lang="en-US" altLang="zh-CN" dirty="0"/>
                  <a:t>],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那么</m:t>
                    </m:r>
                  </m:oMath>
                </a14:m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其父亲为根节点</a:t>
                </a:r>
                <a:endParaRPr lang="en-US" altLang="zh-CN" dirty="0"/>
              </a:p>
              <a:p>
                <a:r>
                  <a:rPr lang="zh-CN" altLang="en-US" dirty="0"/>
                  <a:t>四号点排序后为</a:t>
                </a:r>
                <a:r>
                  <a:rPr lang="en-US" altLang="zh-CN" dirty="0"/>
                  <a:t>[</a:t>
                </a:r>
                <a:r>
                  <a:rPr lang="zh-CN" altLang="en-US" dirty="0"/>
                  <a:t>空</a:t>
                </a:r>
                <a:r>
                  <a:rPr lang="en-US" altLang="zh-CN" dirty="0"/>
                  <a:t>],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那么其父亲为一号点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657" t="-3085" r="-1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r>
              <a:rPr lang="en-US" altLang="zh-CN" dirty="0" err="1"/>
              <a:t>Endpos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zh-CN" altLang="en-US" dirty="0"/>
              <a:t>也称</a:t>
            </a:r>
            <a:r>
              <a:rPr lang="en-US" altLang="zh-CN" dirty="0"/>
              <a:t>Right</a:t>
            </a:r>
            <a:r>
              <a:rPr lang="zh-CN" altLang="en-US" dirty="0"/>
              <a:t>集合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 rtlCol="0">
                <a:normAutofit fontScale="92500" lnSpcReduction="10000"/>
              </a:bodyPr>
              <a:lstStyle/>
              <a:p>
                <a:pPr rtl="0"/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定义一个串的</a:t>
                </a:r>
                <a:r>
                  <a:rPr lang="en-US" altLang="zh-CN" dirty="0" err="1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Endpos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集合为该串在原串中可以匹配的每一个位置</a:t>
                </a:r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(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右端点</a:t>
                </a:r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)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所组成的集合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rtl="0"/>
                <a:r>
                  <a:rPr lang="zh-CN" altLang="en-US" dirty="0"/>
                  <a:t>例如原串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𝑎𝑏𝑎𝑎𝑏𝑎𝑐𝑎𝑏</m:t>
                    </m:r>
                  </m:oMath>
                </a14:m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中的子串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𝑎𝑏</m:t>
                    </m:r>
                  </m:oMath>
                </a14:m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的</a:t>
                </a:r>
                <a:r>
                  <a:rPr lang="en-US" altLang="zh-CN" dirty="0" err="1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Endpos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集合为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{2,5,9}</m:t>
                    </m:r>
                  </m:oMath>
                </a14:m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rtl="0"/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也就是说，我们后缀自动机里面的每个节点表示的是一个</a:t>
                </a:r>
                <a:r>
                  <a:rPr lang="en-US" altLang="zh-CN" dirty="0" err="1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Endpos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集合</a:t>
                </a:r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(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一般来说我们不需要</a:t>
                </a:r>
                <a:r>
                  <a:rPr lang="zh-CN" altLang="en-US" dirty="0"/>
                  <a:t>具体维护该集合，如果需要维护的话可以使用线段树合并</a:t>
                </a:r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)</a:t>
                </a:r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l="-1517" t="-3085" r="-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67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一些性质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性质</a:t>
            </a:r>
            <a:r>
              <a:rPr lang="en-US" altLang="zh-CN" dirty="0"/>
              <a:t>1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/>
            <p:txBody>
              <a:bodyPr rtlCol="0">
                <a:normAutofit fontScale="92500" lnSpcReduction="10000"/>
              </a:bodyPr>
              <a:lstStyle/>
              <a:p>
                <a:r>
                  <a:rPr lang="zh-CN" altLang="en-US" dirty="0"/>
                  <a:t>我们发现对于节点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𝑐𝑢𝑟</m:t>
                    </m:r>
                  </m:oMath>
                </a14:m>
                <a:r>
                  <a:rPr lang="zh-CN" altLang="en-US" dirty="0"/>
                  <a:t>来说，它父亲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𝑇𝑟𝑖𝑒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𝑐𝑢𝑟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𝑓𝑎𝑖𝑙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所代表</m:t>
                    </m:r>
                  </m:oMath>
                </a14:m>
                <a:r>
                  <a:rPr lang="zh-CN" altLang="en-US" dirty="0"/>
                  <a:t>的每一个串一定是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𝑐𝑢𝑟</m:t>
                    </m:r>
                  </m:oMath>
                </a14:m>
                <a:r>
                  <a:rPr lang="zh-CN" altLang="en-US" dirty="0"/>
                  <a:t>所代表的每一个串后缀</a:t>
                </a:r>
                <a:endParaRPr lang="en-US" altLang="zh-CN" dirty="0"/>
              </a:p>
              <a:p>
                <a:r>
                  <a:rPr lang="zh-CN" altLang="en-US" dirty="0"/>
                  <a:t>那么可以知道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𝑐𝑢𝑟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 err="1"/>
                  <a:t>Endpos</a:t>
                </a:r>
                <a:r>
                  <a:rPr lang="zh-CN" altLang="en-US" dirty="0"/>
                  <a:t>集合一定属于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𝑇𝑟𝑖𝑒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𝑐𝑢𝑟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𝑓𝑎𝑖𝑙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 err="1"/>
                  <a:t>Endpos</a:t>
                </a:r>
                <a:r>
                  <a:rPr lang="zh-CN" altLang="en-US" dirty="0"/>
                  <a:t>集合</a:t>
                </a:r>
                <a:endParaRPr lang="en-US" altLang="zh-CN" dirty="0"/>
              </a:p>
              <a:p>
                <a:r>
                  <a:rPr lang="zh-CN" altLang="en-US" dirty="0"/>
                  <a:t>所以具体的维护</a:t>
                </a:r>
                <a:r>
                  <a:rPr lang="en-US" altLang="zh-CN" dirty="0" err="1"/>
                  <a:t>Endpos</a:t>
                </a:r>
                <a:r>
                  <a:rPr lang="zh-CN" altLang="en-US" dirty="0"/>
                  <a:t>集合就是将当前点的</a:t>
                </a:r>
                <a:r>
                  <a:rPr lang="en-US" altLang="zh-CN" dirty="0" err="1"/>
                  <a:t>Endpos</a:t>
                </a:r>
                <a:r>
                  <a:rPr lang="zh-CN" altLang="en-US" dirty="0"/>
                  <a:t>集合合并到它的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𝑓𝑎𝑖𝑙</m:t>
                    </m:r>
                  </m:oMath>
                </a14:m>
                <a:r>
                  <a:rPr lang="zh-CN" altLang="en-US" dirty="0"/>
                  <a:t>上去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657" t="-3085" r="-1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r>
              <a:rPr lang="zh-CN" altLang="en-US" dirty="0"/>
              <a:t>性质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 rtlCol="0">
                <a:normAutofit fontScale="92500" lnSpcReduction="10000"/>
              </a:bodyPr>
              <a:lstStyle/>
              <a:p>
                <a:pPr rtl="0"/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对于后缀自动机上的每一个节点，当前点代表的所有串一定满足较短者是较长者的后缀，且长度恰好覆盖某一个区间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]</m:t>
                    </m:r>
                  </m:oMath>
                </a14:m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rtl="0"/>
                <a:r>
                  <a:rPr lang="zh-CN" altLang="en-US" dirty="0"/>
                  <a:t>其实很好感性理解</a:t>
                </a:r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l="-1517" t="-3085" r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57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一些定义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性质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 rtlCol="0"/>
              <a:lstStyle/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𝑇𝑟𝑖𝑒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𝑙𝑒𝑛</m:t>
                      </m:r>
                    </m:oMath>
                  </m:oMathPara>
                </a14:m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/>
            <p:txBody>
              <a:bodyPr rtlCol="0">
                <a:normAutofit/>
              </a:bodyPr>
              <a:lstStyle/>
              <a:p>
                <a:pPr rtl="0"/>
                <a:r>
                  <a:rPr lang="zh-CN" altLang="en-US" dirty="0"/>
                  <a:t>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𝑇𝑟𝑖𝑒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点所代表的字符串中长度最长的那一个，也就是我们刚刚说的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，而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很明显就是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𝑇𝑟𝑖𝑒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𝑇𝑟𝑖𝑒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𝑓𝑎𝑖𝑙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/>
              </a:p>
              <a:p>
                <a:pPr rtl="0"/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934" t="-2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r>
              <a:rPr lang="zh-CN" altLang="en-US" dirty="0"/>
              <a:t>性质</a:t>
            </a:r>
            <a:r>
              <a:rPr lang="en-US" altLang="zh-CN" dirty="0"/>
              <a:t>3</a:t>
            </a:r>
            <a:endParaRPr lang="zh-CN" altLang="en-US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 rtlCol="0">
                <a:normAutofit/>
              </a:bodyPr>
              <a:lstStyle/>
              <a:p>
                <a:r>
                  <a:rPr lang="zh-CN" altLang="en-US" dirty="0"/>
                  <a:t>对于后缀自动机上任意两个点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，它们所代表的字符串的最长公共后缀在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en-US" altLang="zh-CN" dirty="0"/>
                  <a:t>LCA</a:t>
                </a:r>
                <a:r>
                  <a:rPr lang="zh-CN" altLang="en-US" dirty="0"/>
                  <a:t>上</a:t>
                </a:r>
                <a:endParaRPr lang="en-US" altLang="zh-CN" dirty="0"/>
              </a:p>
              <a:p>
                <a:r>
                  <a:rPr lang="zh-CN" altLang="en-US" dirty="0"/>
                  <a:t>也很好理解对吧</a:t>
                </a:r>
                <a:r>
                  <a:rPr lang="en-US" altLang="zh-CN" dirty="0"/>
                  <a:t>…</a:t>
                </a:r>
              </a:p>
              <a:p>
                <a:pPr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内容占位符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5"/>
                <a:stretch>
                  <a:fillRect l="-1793" t="-2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7BB165B-5952-4793-907D-702EBAE24D16}"/>
              </a:ext>
            </a:extLst>
          </p:cNvPr>
          <p:cNvSpPr txBox="1"/>
          <p:nvPr/>
        </p:nvSpPr>
        <p:spPr>
          <a:xfrm>
            <a:off x="5635924" y="2973237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192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一些简单的应用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一些简单的应用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9767B6D-9B5F-4CE8-AE1E-5E2FE8E968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2412" y="1844825"/>
                <a:ext cx="9324527" cy="4327376"/>
              </a:xfrm>
              <a:prstGeom prst="rect">
                <a:avLst/>
              </a:prstGeom>
            </p:spPr>
            <p:txBody>
              <a:bodyPr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1.</a:t>
                </a:r>
                <a:r>
                  <a:rPr lang="zh-CN" altLang="en-US" dirty="0"/>
                  <a:t>如何查询字符串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中最长公共子串</a:t>
                </a:r>
                <a:endParaRPr lang="en-US" altLang="zh-CN" dirty="0"/>
              </a:p>
              <a:p>
                <a:r>
                  <a:rPr lang="zh-CN" altLang="en-US" dirty="0"/>
                  <a:t>对字符串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构建</m:t>
                    </m:r>
                  </m:oMath>
                </a14:m>
                <a:r>
                  <a:rPr lang="zh-CN" altLang="en-US" dirty="0"/>
                  <a:t>后缀自动机，首先令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表示当前在后缀自动机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点，串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当前</m:t>
                    </m:r>
                  </m:oMath>
                </a14:m>
                <a:r>
                  <a:rPr lang="zh-CN" altLang="en-US" dirty="0"/>
                  <a:t>与串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匹配</m:t>
                    </m:r>
                  </m:oMath>
                </a14:m>
                <a:r>
                  <a:rPr lang="zh-CN" altLang="en-US" dirty="0"/>
                  <a:t>了前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zh-CN" altLang="en-US" dirty="0"/>
                  <a:t>位</a:t>
                </a:r>
                <a:endParaRPr lang="en-US" altLang="zh-CN" dirty="0"/>
              </a:p>
              <a:p>
                <a:r>
                  <a:rPr lang="zh-CN" altLang="en-US" dirty="0"/>
                  <a:t>假设当前判断到了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𝑇𝑟𝑖𝑒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𝑁𝑒𝑥𝑡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那么可以继续匹配，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𝑇𝑟𝑖𝑒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𝑁𝑒𝑥𝑡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我们可以试着查询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𝑇𝑟𝑖𝑒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𝑓𝑎𝑖𝑙</m:t>
                    </m:r>
                  </m:oMath>
                </a14:m>
                <a:r>
                  <a:rPr lang="zh-CN" altLang="en-US" dirty="0"/>
                  <a:t>，同时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𝑇𝑟𝑖𝑒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如果跳到根依旧没有就停止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9767B6D-9B5F-4CE8-AE1E-5E2FE8E96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2" y="1844825"/>
                <a:ext cx="9324527" cy="4327376"/>
              </a:xfrm>
              <a:prstGeom prst="rect">
                <a:avLst/>
              </a:prstGeom>
              <a:blipFill>
                <a:blip r:embed="rId3"/>
                <a:stretch>
                  <a:fillRect l="-916" t="-1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一些简单的应用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9767B6D-9B5F-4CE8-AE1E-5E2FE8E968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2412" y="1844825"/>
                <a:ext cx="9324527" cy="4327376"/>
              </a:xfrm>
              <a:prstGeom prst="rect">
                <a:avLst/>
              </a:prstGeom>
            </p:spPr>
            <p:txBody>
              <a:bodyPr rtlCol="0">
                <a:normAutofit fontScale="92500" lnSpcReduction="10000"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4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1pPr>
                <a:lvl2pPr marL="576072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20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2pPr>
                <a:lvl3pPr marL="804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3pPr>
                <a:lvl4pPr marL="1033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4pPr>
                <a:lvl5pPr marL="12618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5pPr>
                <a:lvl6pPr marL="14904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7190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476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76272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2.</a:t>
                </a:r>
                <a:r>
                  <a:rPr lang="zh-CN" altLang="en-US" dirty="0"/>
                  <a:t>本质不同子串个数</a:t>
                </a:r>
                <a:endParaRPr lang="en-US" altLang="zh-CN" dirty="0"/>
              </a:p>
              <a:p>
                <a:r>
                  <a:rPr lang="zh-CN" altLang="en-US" dirty="0"/>
                  <a:t>可以考虑每个节点所代表的字符串数量为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𝑇𝑟𝑖𝑒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𝑇𝑟𝑖𝑒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𝑇𝑟𝑖𝑒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𝑓𝑎𝑖𝑙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zh-CN" altLang="en-US" dirty="0"/>
                  <a:t>，对所有节点求和即可</a:t>
                </a:r>
                <a:endParaRPr lang="en-US" altLang="zh-CN" dirty="0"/>
              </a:p>
              <a:p>
                <a:r>
                  <a:rPr lang="en-US" altLang="zh-CN" dirty="0"/>
                  <a:t>3.</a:t>
                </a:r>
                <a:r>
                  <a:rPr lang="zh-CN" altLang="en-US" dirty="0"/>
                  <a:t>给定一个字符串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，求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所有出现超过一次的子串的出现次数乘上该子串长度的最大值</a:t>
                </a:r>
                <a:endParaRPr lang="en-US" altLang="zh-CN" dirty="0"/>
              </a:p>
              <a:p>
                <a:r>
                  <a:rPr lang="zh-CN" altLang="en-US" dirty="0"/>
                  <a:t>我们知道对于一个节点内的所有子串出现次数都是一样的，所以对于每一个节点我们只需要考虑长度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𝑇𝑟𝑖𝑒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zh-CN" altLang="en-US" dirty="0"/>
                  <a:t>的字符串</a:t>
                </a:r>
                <a:endParaRPr lang="en-US" altLang="zh-CN" dirty="0"/>
              </a:p>
              <a:p>
                <a:r>
                  <a:rPr lang="zh-CN" altLang="en-US" dirty="0"/>
                  <a:t>那么现在问题转化为如何得到一个节点所代表的字符串的出现次数（也就是</a:t>
                </a:r>
                <a:r>
                  <a:rPr lang="en-US" altLang="zh-CN" dirty="0" err="1"/>
                  <a:t>Endpos</a:t>
                </a:r>
                <a:r>
                  <a:rPr lang="zh-CN" altLang="en-US" dirty="0"/>
                  <a:t>集合大小）</a:t>
                </a:r>
                <a:endParaRPr lang="en-US" altLang="zh-CN" dirty="0"/>
              </a:p>
              <a:p>
                <a:r>
                  <a:rPr lang="zh-CN" altLang="en-US" dirty="0"/>
                  <a:t>考虑</a:t>
                </a:r>
                <a:r>
                  <a:rPr lang="en-US" altLang="zh-CN" dirty="0" err="1"/>
                  <a:t>Endpos</a:t>
                </a:r>
                <a:r>
                  <a:rPr lang="zh-CN" altLang="en-US" dirty="0"/>
                  <a:t>集合如何得到，很明显答案就是建</a:t>
                </a:r>
                <a:r>
                  <a:rPr lang="en-US" altLang="zh-CN" dirty="0"/>
                  <a:t>Fail</a:t>
                </a:r>
                <a:r>
                  <a:rPr lang="zh-CN" altLang="en-US" dirty="0"/>
                  <a:t>树后该点的子树的非</a:t>
                </a:r>
                <a:r>
                  <a:rPr lang="en-US" altLang="zh-CN" dirty="0"/>
                  <a:t>clone</a:t>
                </a:r>
                <a:r>
                  <a:rPr lang="zh-CN" altLang="en-US" dirty="0"/>
                  <a:t>节点数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9767B6D-9B5F-4CE8-AE1E-5E2FE8E96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2" y="1844825"/>
                <a:ext cx="9324527" cy="4327376"/>
              </a:xfrm>
              <a:prstGeom prst="rect">
                <a:avLst/>
              </a:prstGeom>
              <a:blipFill>
                <a:blip r:embed="rId3"/>
                <a:stretch>
                  <a:fillRect l="-785" t="-2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48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对复杂度的</a:t>
            </a:r>
            <a:r>
              <a:rPr lang="zh-CN" altLang="en-US" dirty="0"/>
              <a:t>一些不严谨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简单证明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口述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09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366</TotalTime>
  <Words>1788</Words>
  <Application>Microsoft Office PowerPoint</Application>
  <PresentationFormat>自定义</PresentationFormat>
  <Paragraphs>114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Microsoft YaHei UI</vt:lpstr>
      <vt:lpstr>Arial</vt:lpstr>
      <vt:lpstr>Cambria Math</vt:lpstr>
      <vt:lpstr>Consolas</vt:lpstr>
      <vt:lpstr>Corbel</vt:lpstr>
      <vt:lpstr>黑板 16 x 9</vt:lpstr>
      <vt:lpstr>后缀自动机及其应用</vt:lpstr>
      <vt:lpstr>后缀自动机的构建及性质</vt:lpstr>
      <vt:lpstr>一些定义</vt:lpstr>
      <vt:lpstr>一些性质</vt:lpstr>
      <vt:lpstr>一些定义&amp;性质</vt:lpstr>
      <vt:lpstr>一些简单的应用</vt:lpstr>
      <vt:lpstr>一些简单的应用</vt:lpstr>
      <vt:lpstr>一些简单的应用</vt:lpstr>
      <vt:lpstr>对复杂度的一些不严谨简单证明</vt:lpstr>
      <vt:lpstr>例题</vt:lpstr>
      <vt:lpstr>CF1037H</vt:lpstr>
      <vt:lpstr>CF1037H</vt:lpstr>
      <vt:lpstr>CF235C</vt:lpstr>
      <vt:lpstr>CF235C</vt:lpstr>
      <vt:lpstr>CF700E</vt:lpstr>
      <vt:lpstr>CF700E</vt:lpstr>
      <vt:lpstr>CF700E</vt:lpstr>
      <vt:lpstr>ZJOI2015诸神眷顾的幻想乡</vt:lpstr>
      <vt:lpstr>ZJOI2015诸神眷顾的幻想乡</vt:lpstr>
      <vt:lpstr>CF666E</vt:lpstr>
      <vt:lpstr>CF666E</vt:lpstr>
      <vt:lpstr>CF666E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后缀自动机及其应用</dc:title>
  <dc:creator>Lu Jinfan</dc:creator>
  <cp:lastModifiedBy>Lu Jinfan</cp:lastModifiedBy>
  <cp:revision>115</cp:revision>
  <dcterms:created xsi:type="dcterms:W3CDTF">2020-01-12T13:13:20Z</dcterms:created>
  <dcterms:modified xsi:type="dcterms:W3CDTF">2020-02-04T12:28:44Z</dcterms:modified>
</cp:coreProperties>
</file>