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09" r:id="rId3"/>
    <p:sldId id="420" r:id="rId4"/>
    <p:sldId id="415" r:id="rId5"/>
    <p:sldId id="410" r:id="rId6"/>
    <p:sldId id="434" r:id="rId7"/>
    <p:sldId id="439" r:id="rId8"/>
    <p:sldId id="44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9C3B-86C5-496C-9FB3-0BCEC13722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47140" y="1659255"/>
            <a:ext cx="9702165" cy="1491615"/>
          </a:xfrm>
        </p:spPr>
        <p:txBody>
          <a:bodyPr>
            <a:noAutofit/>
          </a:bodyPr>
          <a:p>
            <a:r>
              <a:rPr lang="zh-CN" altLang="zh-CN" sz="8800"/>
              <a:t>水题选讲</a:t>
            </a:r>
            <a:endParaRPr lang="zh-CN" altLang="zh-CN" sz="8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318465"/>
            <a:ext cx="9799200" cy="1472400"/>
          </a:xfrm>
        </p:spPr>
        <p:txBody>
          <a:bodyPr/>
          <a:p>
            <a:r>
              <a:rPr lang="en-US" altLang="zh-CN"/>
              <a:t>dyp&amp;597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6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400"/>
              <a:t>A</a:t>
            </a:r>
            <a:endParaRPr lang="en-US" altLang="zh-CN" sz="440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8330" y="1490345"/>
            <a:ext cx="10968990" cy="5754370"/>
          </a:xfrm>
        </p:spPr>
        <p:txBody>
          <a:bodyPr/>
          <a:p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有一个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n</a:t>
            </a: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个点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m</a:t>
            </a: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条边</a:t>
            </a: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的无向图，每一个点有一个标号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a[i]=0</a:t>
            </a:r>
            <a:r>
              <a:rPr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或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1.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lt"/>
            </a:endParaRPr>
          </a:p>
          <a:p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先在有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q</a:t>
            </a: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个询问，对于每一个询问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(x,y)</a:t>
            </a:r>
            <a:r>
              <a:rPr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，问是否存在一条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x</a:t>
            </a:r>
            <a:r>
              <a:rPr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到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y</a:t>
            </a: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的路径，使得路径上的点的标号按顺序排列形成的字符串是一个回文串。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lt"/>
            </a:endParaRPr>
          </a:p>
          <a:p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一条路径可以重复经过点。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lt"/>
            </a:endParaRPr>
          </a:p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lt"/>
              </a:rPr>
              <a:t>n&lt;=5000,m&lt;=500000,q&lt;=100000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lt"/>
            </a:endParaRPr>
          </a:p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7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400"/>
              <a:t>B</a:t>
            </a:r>
            <a:endParaRPr lang="en-US" altLang="zh-CN" sz="44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" y="1536700"/>
            <a:ext cx="11666220" cy="3310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" y="4847590"/>
            <a:ext cx="11641455" cy="707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7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400"/>
              <a:t>C</a:t>
            </a:r>
            <a:endParaRPr lang="en-US" altLang="zh-CN" sz="4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778000"/>
            <a:ext cx="10948035" cy="25469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4324985"/>
            <a:ext cx="7198360" cy="5226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9093" y="668655"/>
            <a:ext cx="9144000" cy="80896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</a:t>
            </a:r>
            <a:endParaRPr 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849240" y="1720825"/>
            <a:ext cx="9964614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有个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的排列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，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需要对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的每个数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求：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保留排列中满足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a[x]&lt;=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的所有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a[x]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（相对顺序不变），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建立笛卡尔树后，所有节点的子树大小之和。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n&lt;=150000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4909" y="1699239"/>
            <a:ext cx="10564837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有</a:t>
            </a:r>
            <a:r>
              <a:rPr lang="en-US" altLang="zh-CN" sz="2000" dirty="0">
                <a:sym typeface="+mn-ea"/>
              </a:rPr>
              <a:t>n</a:t>
            </a:r>
            <a:r>
              <a:rPr lang="zh-CN" altLang="en-US" sz="2000" dirty="0">
                <a:sym typeface="+mn-ea"/>
              </a:rPr>
              <a:t>个排在一条线上的火车站。一开始，第</a:t>
            </a:r>
            <a:r>
              <a:rPr lang="en-US" altLang="zh-CN" sz="2000" dirty="0" err="1">
                <a:sym typeface="+mn-ea"/>
              </a:rPr>
              <a:t>i</a:t>
            </a:r>
            <a:r>
              <a:rPr lang="zh-CN" altLang="en-US" sz="2000" dirty="0">
                <a:sym typeface="+mn-ea"/>
              </a:rPr>
              <a:t>个火车站上有</a:t>
            </a:r>
            <a:r>
              <a:rPr lang="en-US" altLang="zh-CN" sz="2000" dirty="0">
                <a:sym typeface="+mn-ea"/>
              </a:rPr>
              <a:t>a[</a:t>
            </a:r>
            <a:r>
              <a:rPr lang="en-US" altLang="zh-CN" sz="2000" dirty="0" err="1">
                <a:sym typeface="+mn-ea"/>
              </a:rPr>
              <a:t>i</a:t>
            </a:r>
            <a:r>
              <a:rPr lang="en-US" altLang="zh-CN" sz="2000" dirty="0">
                <a:sym typeface="+mn-ea"/>
              </a:rPr>
              <a:t>]</a:t>
            </a:r>
            <a:r>
              <a:rPr lang="zh-CN" altLang="en-US" sz="2000" dirty="0">
                <a:sym typeface="+mn-ea"/>
              </a:rPr>
              <a:t>个人，接着</a:t>
            </a:r>
            <a:r>
              <a:rPr lang="zh-CN" altLang="en-US" sz="2000" b="1" dirty="0">
                <a:sym typeface="+mn-ea"/>
              </a:rPr>
              <a:t>每小时末</a:t>
            </a:r>
            <a:r>
              <a:rPr lang="zh-CN" altLang="en-US" sz="2000" dirty="0">
                <a:sym typeface="+mn-ea"/>
              </a:rPr>
              <a:t>都会新增</a:t>
            </a:r>
            <a:r>
              <a:rPr lang="en-US" altLang="zh-CN" sz="2000" dirty="0">
                <a:sym typeface="+mn-ea"/>
              </a:rPr>
              <a:t>b[</a:t>
            </a:r>
            <a:r>
              <a:rPr lang="en-US" altLang="zh-CN" sz="2000" dirty="0" err="1">
                <a:sym typeface="+mn-ea"/>
              </a:rPr>
              <a:t>i</a:t>
            </a:r>
            <a:r>
              <a:rPr lang="en-US" altLang="zh-CN" sz="2000" dirty="0">
                <a:sym typeface="+mn-ea"/>
              </a:rPr>
              <a:t>]</a:t>
            </a:r>
            <a:r>
              <a:rPr lang="zh-CN" altLang="en-US" sz="2000" dirty="0">
                <a:sym typeface="+mn-ea"/>
              </a:rPr>
              <a:t>个人。任意时刻如果人数超过了</a:t>
            </a:r>
            <a:r>
              <a:rPr lang="en-US" altLang="zh-CN" sz="2000" dirty="0">
                <a:sym typeface="+mn-ea"/>
              </a:rPr>
              <a:t>c[</a:t>
            </a:r>
            <a:r>
              <a:rPr lang="en-US" altLang="zh-CN" sz="2000" dirty="0" err="1">
                <a:sym typeface="+mn-ea"/>
              </a:rPr>
              <a:t>i</a:t>
            </a:r>
            <a:r>
              <a:rPr lang="en-US" altLang="zh-CN" sz="2000" dirty="0">
                <a:sym typeface="+mn-ea"/>
              </a:rPr>
              <a:t>]</a:t>
            </a:r>
            <a:r>
              <a:rPr lang="zh-CN" altLang="en-US" sz="2000" dirty="0">
                <a:sym typeface="+mn-ea"/>
              </a:rPr>
              <a:t>，火车站就炸了。</a:t>
            </a:r>
            <a:endParaRPr lang="zh-CN" altLang="en-US" sz="2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+mn-ea"/>
              </a:rPr>
              <a:t>每小时中间</a:t>
            </a:r>
            <a:r>
              <a:rPr lang="zh-CN" altLang="en-US" sz="2000" dirty="0">
                <a:sym typeface="+mn-ea"/>
              </a:rPr>
              <a:t>派出若干个火车（也可以不派火车），将车站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到</a:t>
            </a:r>
            <a:r>
              <a:rPr lang="en-US" altLang="zh-CN" sz="2000" dirty="0">
                <a:sym typeface="+mn-ea"/>
              </a:rPr>
              <a:t>n</a:t>
            </a:r>
            <a:r>
              <a:rPr lang="zh-CN" altLang="en-US" sz="2000" dirty="0">
                <a:sym typeface="+mn-ea"/>
              </a:rPr>
              <a:t>的前面</a:t>
            </a:r>
            <a:r>
              <a:rPr lang="en-US" altLang="zh-CN" sz="2000" dirty="0">
                <a:sym typeface="+mn-ea"/>
              </a:rPr>
              <a:t>K</a:t>
            </a:r>
            <a:r>
              <a:rPr lang="zh-CN" altLang="en-US" sz="2000" dirty="0">
                <a:sym typeface="+mn-ea"/>
              </a:rPr>
              <a:t>个人接走。具体来说，就是先将车站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的人完，在去装车站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的人，直到装不下为止。在装某个车站的人之前，前面的车站都已经空了。（被接走的人可以认为是蒸发了）</a:t>
            </a:r>
            <a:endParaRPr lang="zh-CN" altLang="en-US" sz="20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现在你要安排派遣火车的方案，在火车站不炸的前提下坚持</a:t>
            </a:r>
            <a:r>
              <a:rPr lang="en-US" altLang="zh-CN" sz="2000" dirty="0">
                <a:sym typeface="+mn-ea"/>
              </a:rPr>
              <a:t>t</a:t>
            </a:r>
            <a:r>
              <a:rPr lang="zh-CN" altLang="en-US" sz="2000" dirty="0">
                <a:sym typeface="+mn-ea"/>
              </a:rPr>
              <a:t>小时。问最少要派出的火车数</a:t>
            </a:r>
            <a:endParaRPr lang="zh-CN" altLang="en-US" sz="2000" dirty="0"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zh-CN" altLang="en-US" sz="2000" dirty="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ym typeface="+mn-ea"/>
              </a:rPr>
              <a:t>n,t</a:t>
            </a:r>
            <a:r>
              <a:rPr lang="en-US" altLang="zh-CN" sz="2000" dirty="0">
                <a:sym typeface="+mn-ea"/>
              </a:rPr>
              <a:t>&lt;=200 </a:t>
            </a:r>
            <a:r>
              <a:rPr lang="en-US" altLang="zh-CN" sz="2000" dirty="0" err="1">
                <a:sym typeface="+mn-ea"/>
              </a:rPr>
              <a:t>K,a</a:t>
            </a:r>
            <a:r>
              <a:rPr lang="en-US" altLang="zh-CN" sz="2000" dirty="0">
                <a:sym typeface="+mn-ea"/>
              </a:rPr>
              <a:t>[</a:t>
            </a:r>
            <a:r>
              <a:rPr lang="en-US" altLang="zh-CN" sz="2000" dirty="0" err="1">
                <a:sym typeface="+mn-ea"/>
              </a:rPr>
              <a:t>i</a:t>
            </a:r>
            <a:r>
              <a:rPr lang="en-US" altLang="zh-CN" sz="2000" dirty="0">
                <a:sym typeface="+mn-ea"/>
              </a:rPr>
              <a:t>],b[</a:t>
            </a:r>
            <a:r>
              <a:rPr lang="en-US" altLang="zh-CN" sz="2000" dirty="0" err="1">
                <a:sym typeface="+mn-ea"/>
              </a:rPr>
              <a:t>i</a:t>
            </a:r>
            <a:r>
              <a:rPr lang="en-US" altLang="zh-CN" sz="2000" dirty="0">
                <a:sym typeface="+mn-ea"/>
              </a:rPr>
              <a:t>],c[</a:t>
            </a:r>
            <a:r>
              <a:rPr lang="en-US" altLang="zh-CN" sz="2000" dirty="0" err="1">
                <a:sym typeface="+mn-ea"/>
              </a:rPr>
              <a:t>i</a:t>
            </a:r>
            <a:r>
              <a:rPr lang="en-US" altLang="zh-CN" sz="2000" dirty="0">
                <a:sym typeface="+mn-ea"/>
              </a:rPr>
              <a:t>]&lt;=1e9</a:t>
            </a:r>
            <a:endParaRPr lang="zh-CN" altLang="en-US" sz="2000" b="1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4927" y="688975"/>
            <a:ext cx="1010060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ea"/>
                <a:ea typeface="+mj-ea"/>
                <a:cs typeface="+mj-ea"/>
              </a:rPr>
              <a:t>E</a:t>
            </a:r>
            <a:endParaRPr lang="en-US" sz="4000" b="1" dirty="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0" y="497205"/>
            <a:ext cx="9144000" cy="86118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</a:t>
            </a:r>
            <a:endParaRPr 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604" y="1495474"/>
            <a:ext cx="10396024" cy="44700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有一个长度为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数组。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用</a:t>
            </a:r>
            <a:r>
              <a:rPr lang="en-US" altLang="zh-CN" sz="2000" dirty="0">
                <a:solidFill>
                  <a:schemeClr val="tx1"/>
                </a:solidFill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个不同的子区间（左端点或右端点不同的区间）覆盖它，使得</a:t>
            </a:r>
            <a:r>
              <a:rPr lang="zh-CN" altLang="en-US" sz="2000" b="1" dirty="0">
                <a:solidFill>
                  <a:schemeClr val="tx1"/>
                </a:solidFill>
              </a:rPr>
              <a:t>每个位置至少被覆盖了一次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一个子区间的贡献是这个区间内所有数的和，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问</a:t>
            </a:r>
            <a:r>
              <a:rPr lang="en-US" altLang="zh-CN" sz="2000" dirty="0">
                <a:solidFill>
                  <a:schemeClr val="tx1"/>
                </a:solidFill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个不同的子区间的最大总贡献。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n&lt;=1e5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K&lt;=n*(n+1)/2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|A[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]|&lt;=5e4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2610,&quot;width&quot;:1122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宽屏</PresentationFormat>
  <Paragraphs>48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等线</vt:lpstr>
      <vt:lpstr>Arial Unicode MS</vt:lpstr>
      <vt:lpstr>Calibri</vt:lpstr>
      <vt:lpstr>Office 主题​​</vt:lpstr>
      <vt:lpstr>水题选讲</vt:lpstr>
      <vt:lpstr>【HNOI2019】校园旅行</vt:lpstr>
      <vt:lpstr>【HNOI2019】白兔之舞</vt:lpstr>
      <vt:lpstr>【HAOI2017】字符串</vt:lpstr>
      <vt:lpstr>【CF1290E】Cartesian Tree</vt:lpstr>
      <vt:lpstr>PowerPoint 演示文稿</vt:lpstr>
      <vt:lpstr>【CF720F】 Array Covering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204</cp:revision>
  <dcterms:created xsi:type="dcterms:W3CDTF">2019-06-19T02:08:00Z</dcterms:created>
  <dcterms:modified xsi:type="dcterms:W3CDTF">2020-10-06T08:31:46Z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