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6" r:id="rId3"/>
    <p:sldId id="336" r:id="rId4"/>
    <p:sldId id="381"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61" r:id="rId27"/>
    <p:sldId id="382" r:id="rId28"/>
    <p:sldId id="383" r:id="rId29"/>
    <p:sldId id="384"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27" r:id="rId46"/>
    <p:sldId id="328" r:id="rId47"/>
    <p:sldId id="380" r:id="rId48"/>
    <p:sldId id="329" r:id="rId49"/>
    <p:sldId id="330" r:id="rId50"/>
    <p:sldId id="385" r:id="rId51"/>
    <p:sldId id="386" r:id="rId52"/>
    <p:sldId id="377" r:id="rId53"/>
    <p:sldId id="378" r:id="rId54"/>
    <p:sldId id="331" r:id="rId55"/>
    <p:sldId id="332" r:id="rId56"/>
    <p:sldId id="333" r:id="rId57"/>
    <p:sldId id="334" r:id="rId58"/>
    <p:sldId id="335" r:id="rId59"/>
    <p:sldId id="379" r:id="rId60"/>
    <p:sldId id="32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67" d="100"/>
          <a:sy n="67" d="100"/>
        </p:scale>
        <p:origin x="6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deforces.com/contest/1361/problem/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oj.ac/problem/3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codeforces.com/contest/1082/problem/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hyperlink" Target="https://community.topcoder.com/stat?c=problem_statement&amp;pm=12432"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loj.ac/p/213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forces.ml/contest/949/problem/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community.topcoder.com/stat?c=problem_statement&amp;pm=12500"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acmicpc.net/problem/19208"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uoj.ac/problem/77"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oj.ac/p/310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3214-3F09-49FB-BB91-744CD5A46262}"/>
              </a:ext>
            </a:extLst>
          </p:cNvPr>
          <p:cNvSpPr>
            <a:spLocks noGrp="1"/>
          </p:cNvSpPr>
          <p:nvPr>
            <p:ph type="ctrTitle"/>
          </p:nvPr>
        </p:nvSpPr>
        <p:spPr/>
        <p:txBody>
          <a:bodyPr/>
          <a:lstStyle/>
          <a:p>
            <a:r>
              <a:rPr lang="zh-CN" altLang="en-US" dirty="0"/>
              <a:t>图论与网络流</a:t>
            </a:r>
          </a:p>
        </p:txBody>
      </p:sp>
      <p:sp>
        <p:nvSpPr>
          <p:cNvPr id="3" name="副标题 2">
            <a:extLst>
              <a:ext uri="{FF2B5EF4-FFF2-40B4-BE49-F238E27FC236}">
                <a16:creationId xmlns:a16="http://schemas.microsoft.com/office/drawing/2014/main" id="{01DD95F3-CEE7-4A84-A175-EC965560FAF9}"/>
              </a:ext>
            </a:extLst>
          </p:cNvPr>
          <p:cNvSpPr>
            <a:spLocks noGrp="1"/>
          </p:cNvSpPr>
          <p:nvPr>
            <p:ph type="subTitle" idx="1"/>
          </p:nvPr>
        </p:nvSpPr>
        <p:spPr/>
        <p:txBody>
          <a:bodyPr/>
          <a:lstStyle/>
          <a:p>
            <a:r>
              <a:rPr lang="zh-CN" altLang="en-US" dirty="0"/>
              <a:t>南京外国语学校 吕秋实</a:t>
            </a:r>
          </a:p>
        </p:txBody>
      </p:sp>
    </p:spTree>
    <p:extLst>
      <p:ext uri="{BB962C8B-B14F-4D97-AF65-F5344CB8AC3E}">
        <p14:creationId xmlns:p14="http://schemas.microsoft.com/office/powerpoint/2010/main" val="308297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7545F-795E-48A9-BC60-AC6A3345B31C}"/>
              </a:ext>
            </a:extLst>
          </p:cNvPr>
          <p:cNvSpPr>
            <a:spLocks noGrp="1"/>
          </p:cNvSpPr>
          <p:nvPr>
            <p:ph type="title"/>
          </p:nvPr>
        </p:nvSpPr>
        <p:spPr/>
        <p:txBody>
          <a:bodyPr>
            <a:normAutofit/>
          </a:bodyPr>
          <a:lstStyle/>
          <a:p>
            <a:r>
              <a:rPr lang="zh-CN" altLang="en-US" sz="4800" dirty="0"/>
              <a:t>欧拉回路</a:t>
            </a:r>
          </a:p>
        </p:txBody>
      </p:sp>
      <p:sp>
        <p:nvSpPr>
          <p:cNvPr id="3" name="内容占位符 2">
            <a:extLst>
              <a:ext uri="{FF2B5EF4-FFF2-40B4-BE49-F238E27FC236}">
                <a16:creationId xmlns:a16="http://schemas.microsoft.com/office/drawing/2014/main" id="{895BD3EB-FAF9-43E0-8A81-48CFEFD461B0}"/>
              </a:ext>
            </a:extLst>
          </p:cNvPr>
          <p:cNvSpPr>
            <a:spLocks noGrp="1"/>
          </p:cNvSpPr>
          <p:nvPr>
            <p:ph idx="1"/>
          </p:nvPr>
        </p:nvSpPr>
        <p:spPr/>
        <p:txBody>
          <a:bodyPr>
            <a:normAutofit/>
          </a:bodyPr>
          <a:lstStyle/>
          <a:p>
            <a:r>
              <a:rPr lang="zh-CN" altLang="en-US" sz="2400" dirty="0"/>
              <a:t>圈套圈算法</a:t>
            </a:r>
          </a:p>
        </p:txBody>
      </p:sp>
    </p:spTree>
    <p:extLst>
      <p:ext uri="{BB962C8B-B14F-4D97-AF65-F5344CB8AC3E}">
        <p14:creationId xmlns:p14="http://schemas.microsoft.com/office/powerpoint/2010/main" val="353761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1CE3D-5894-42BC-8659-084A93DC2346}"/>
              </a:ext>
            </a:extLst>
          </p:cNvPr>
          <p:cNvSpPr>
            <a:spLocks noGrp="1"/>
          </p:cNvSpPr>
          <p:nvPr>
            <p:ph type="title"/>
          </p:nvPr>
        </p:nvSpPr>
        <p:spPr/>
        <p:txBody>
          <a:bodyPr>
            <a:normAutofit/>
          </a:bodyPr>
          <a:lstStyle/>
          <a:p>
            <a:r>
              <a:rPr lang="zh-CN" altLang="en-US" sz="4800" dirty="0"/>
              <a:t>例题</a:t>
            </a:r>
            <a:r>
              <a:rPr lang="en-US" altLang="zh-CN" sz="4800" dirty="0"/>
              <a:t>3</a:t>
            </a:r>
            <a:endParaRPr lang="zh-CN" altLang="en-US" sz="4800" dirty="0"/>
          </a:p>
        </p:txBody>
      </p:sp>
      <p:sp>
        <p:nvSpPr>
          <p:cNvPr id="3" name="内容占位符 2">
            <a:extLst>
              <a:ext uri="{FF2B5EF4-FFF2-40B4-BE49-F238E27FC236}">
                <a16:creationId xmlns:a16="http://schemas.microsoft.com/office/drawing/2014/main" id="{8D1FD806-7423-4908-95C3-59A01A882726}"/>
              </a:ext>
            </a:extLst>
          </p:cNvPr>
          <p:cNvSpPr>
            <a:spLocks noGrp="1"/>
          </p:cNvSpPr>
          <p:nvPr>
            <p:ph idx="1"/>
          </p:nvPr>
        </p:nvSpPr>
        <p:spPr/>
        <p:txBody>
          <a:bodyPr/>
          <a:lstStyle/>
          <a:p>
            <a:r>
              <a:rPr lang="en-US" altLang="zh-CN" dirty="0">
                <a:hlinkClick r:id="rId2"/>
              </a:rPr>
              <a:t>https://codeforces.com/contest/1361/problem/C</a:t>
            </a:r>
            <a:endParaRPr lang="en-US" altLang="zh-CN" dirty="0"/>
          </a:p>
          <a:p>
            <a:endParaRPr lang="zh-CN" altLang="en-US" dirty="0"/>
          </a:p>
        </p:txBody>
      </p:sp>
    </p:spTree>
    <p:extLst>
      <p:ext uri="{BB962C8B-B14F-4D97-AF65-F5344CB8AC3E}">
        <p14:creationId xmlns:p14="http://schemas.microsoft.com/office/powerpoint/2010/main" val="280252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5CF7A-D27E-4A67-A155-C628B472E7C5}"/>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CE84CDEB-84ED-42F6-A090-AB27A3828417}"/>
              </a:ext>
            </a:extLst>
          </p:cNvPr>
          <p:cNvSpPr>
            <a:spLocks noGrp="1"/>
          </p:cNvSpPr>
          <p:nvPr>
            <p:ph idx="1"/>
          </p:nvPr>
        </p:nvSpPr>
        <p:spPr/>
        <p:txBody>
          <a:bodyPr>
            <a:normAutofit/>
          </a:bodyPr>
          <a:lstStyle/>
          <a:p>
            <a:r>
              <a:rPr lang="zh-CN" altLang="en-US" sz="2400" dirty="0"/>
              <a:t>考虑如何判断答案是否</a:t>
            </a:r>
            <a:r>
              <a:rPr lang="en-US" altLang="zh-CN" sz="2400" dirty="0"/>
              <a:t> &gt;=k</a:t>
            </a:r>
            <a:r>
              <a:rPr lang="zh-CN" altLang="en-US" sz="2400" dirty="0"/>
              <a:t>，将 </a:t>
            </a:r>
            <a:r>
              <a:rPr lang="en-US" altLang="zh-CN" sz="2400" dirty="0"/>
              <a:t>% 2^k </a:t>
            </a:r>
            <a:r>
              <a:rPr lang="zh-CN" altLang="en-US" sz="2400" dirty="0"/>
              <a:t>相同的珍珠分成一组，对于每一组建立一个点。将两个珍珠所在的组连一条边，即需要得到的图中有没有欧拉回路即可。</a:t>
            </a:r>
          </a:p>
        </p:txBody>
      </p:sp>
    </p:spTree>
    <p:extLst>
      <p:ext uri="{BB962C8B-B14F-4D97-AF65-F5344CB8AC3E}">
        <p14:creationId xmlns:p14="http://schemas.microsoft.com/office/powerpoint/2010/main" val="384402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92C03-E114-47B9-A2AB-BDA5C2BC2FC9}"/>
              </a:ext>
            </a:extLst>
          </p:cNvPr>
          <p:cNvSpPr>
            <a:spLocks noGrp="1"/>
          </p:cNvSpPr>
          <p:nvPr>
            <p:ph type="title"/>
          </p:nvPr>
        </p:nvSpPr>
        <p:spPr/>
        <p:txBody>
          <a:bodyPr>
            <a:normAutofit fontScale="90000"/>
          </a:bodyPr>
          <a:lstStyle/>
          <a:p>
            <a:r>
              <a:rPr lang="zh-CN" altLang="en-US" sz="5300" dirty="0"/>
              <a:t>割顶和桥</a:t>
            </a:r>
            <a:br>
              <a:rPr lang="zh-CN" altLang="en-US" sz="2800" b="1" i="0" dirty="0">
                <a:solidFill>
                  <a:srgbClr val="222226"/>
                </a:solidFill>
                <a:effectLst/>
                <a:latin typeface="PingFang SC"/>
              </a:rPr>
            </a:br>
            <a:endParaRPr lang="zh-CN" altLang="en-US" sz="4800" dirty="0"/>
          </a:p>
        </p:txBody>
      </p:sp>
      <p:sp>
        <p:nvSpPr>
          <p:cNvPr id="3" name="内容占位符 2">
            <a:extLst>
              <a:ext uri="{FF2B5EF4-FFF2-40B4-BE49-F238E27FC236}">
                <a16:creationId xmlns:a16="http://schemas.microsoft.com/office/drawing/2014/main" id="{D464FF45-C3EA-462F-B2B1-306E8D067F64}"/>
              </a:ext>
            </a:extLst>
          </p:cNvPr>
          <p:cNvSpPr>
            <a:spLocks noGrp="1"/>
          </p:cNvSpPr>
          <p:nvPr>
            <p:ph idx="1"/>
          </p:nvPr>
        </p:nvSpPr>
        <p:spPr/>
        <p:txBody>
          <a:bodyPr>
            <a:normAutofit/>
          </a:bodyPr>
          <a:lstStyle/>
          <a:p>
            <a:r>
              <a:rPr lang="zh-CN" altLang="en-US" sz="2400" b="0" i="0" dirty="0">
                <a:solidFill>
                  <a:srgbClr val="4D4D4D"/>
                </a:solidFill>
                <a:effectLst/>
                <a:latin typeface="-apple-system"/>
              </a:rPr>
              <a:t>对于无向图</a:t>
            </a:r>
            <a:r>
              <a:rPr lang="en-US" altLang="zh-CN" sz="2400" b="0" i="0" dirty="0">
                <a:solidFill>
                  <a:srgbClr val="4D4D4D"/>
                </a:solidFill>
                <a:effectLst/>
                <a:latin typeface="-apple-system"/>
              </a:rPr>
              <a:t>G</a:t>
            </a:r>
            <a:r>
              <a:rPr lang="zh-CN" altLang="en-US" sz="2400" b="0" i="0" dirty="0">
                <a:solidFill>
                  <a:srgbClr val="4D4D4D"/>
                </a:solidFill>
                <a:effectLst/>
                <a:latin typeface="-apple-system"/>
              </a:rPr>
              <a:t>，如果删除某个节点</a:t>
            </a:r>
            <a:r>
              <a:rPr lang="en-US" altLang="zh-CN" sz="2400" b="0" i="0" dirty="0">
                <a:solidFill>
                  <a:srgbClr val="4D4D4D"/>
                </a:solidFill>
                <a:effectLst/>
                <a:latin typeface="-apple-system"/>
              </a:rPr>
              <a:t>u</a:t>
            </a:r>
            <a:r>
              <a:rPr lang="zh-CN" altLang="en-US" sz="2400" b="0" i="0" dirty="0">
                <a:solidFill>
                  <a:srgbClr val="4D4D4D"/>
                </a:solidFill>
                <a:effectLst/>
                <a:latin typeface="-apple-system"/>
              </a:rPr>
              <a:t>后，连通分量数目增加，则称</a:t>
            </a:r>
            <a:r>
              <a:rPr lang="en-US" altLang="zh-CN" sz="2400" b="0" i="0" dirty="0">
                <a:solidFill>
                  <a:srgbClr val="4D4D4D"/>
                </a:solidFill>
                <a:effectLst/>
                <a:latin typeface="-apple-system"/>
              </a:rPr>
              <a:t>u</a:t>
            </a:r>
            <a:r>
              <a:rPr lang="zh-CN" altLang="en-US" sz="2400" b="0" i="0" dirty="0">
                <a:solidFill>
                  <a:srgbClr val="4D4D4D"/>
                </a:solidFill>
                <a:effectLst/>
                <a:latin typeface="-apple-system"/>
              </a:rPr>
              <a:t>为图的割顶；如果删除某条边后，连通分量数目增加，则称该边为图的桥。</a:t>
            </a:r>
            <a:endParaRPr lang="zh-CN" altLang="en-US" sz="2400" dirty="0"/>
          </a:p>
        </p:txBody>
      </p:sp>
    </p:spTree>
    <p:extLst>
      <p:ext uri="{BB962C8B-B14F-4D97-AF65-F5344CB8AC3E}">
        <p14:creationId xmlns:p14="http://schemas.microsoft.com/office/powerpoint/2010/main" val="283113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87818-5943-49A0-8C89-788D235F2191}"/>
              </a:ext>
            </a:extLst>
          </p:cNvPr>
          <p:cNvSpPr>
            <a:spLocks noGrp="1"/>
          </p:cNvSpPr>
          <p:nvPr>
            <p:ph type="title"/>
          </p:nvPr>
        </p:nvSpPr>
        <p:spPr/>
        <p:txBody>
          <a:bodyPr>
            <a:normAutofit/>
          </a:bodyPr>
          <a:lstStyle/>
          <a:p>
            <a:r>
              <a:rPr lang="en-US" altLang="zh-CN" sz="4800" dirty="0" err="1"/>
              <a:t>tarjan</a:t>
            </a:r>
            <a:r>
              <a:rPr lang="zh-CN" altLang="en-US" sz="4800" dirty="0"/>
              <a:t>算法</a:t>
            </a:r>
          </a:p>
        </p:txBody>
      </p:sp>
      <p:sp>
        <p:nvSpPr>
          <p:cNvPr id="3" name="内容占位符 2">
            <a:extLst>
              <a:ext uri="{FF2B5EF4-FFF2-40B4-BE49-F238E27FC236}">
                <a16:creationId xmlns:a16="http://schemas.microsoft.com/office/drawing/2014/main" id="{D649020E-331C-4A0E-B625-5B5E53BE9C4E}"/>
              </a:ext>
            </a:extLst>
          </p:cNvPr>
          <p:cNvSpPr>
            <a:spLocks noGrp="1"/>
          </p:cNvSpPr>
          <p:nvPr>
            <p:ph idx="1"/>
          </p:nvPr>
        </p:nvSpPr>
        <p:spPr/>
        <p:txBody>
          <a:bodyPr>
            <a:normAutofit/>
          </a:bodyPr>
          <a:lstStyle/>
          <a:p>
            <a:endParaRPr lang="zh-CN" altLang="en-US" sz="2400" dirty="0"/>
          </a:p>
        </p:txBody>
      </p:sp>
    </p:spTree>
    <p:extLst>
      <p:ext uri="{BB962C8B-B14F-4D97-AF65-F5344CB8AC3E}">
        <p14:creationId xmlns:p14="http://schemas.microsoft.com/office/powerpoint/2010/main" val="122323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9E22F-D9C9-4A45-8805-44398BB0790A}"/>
              </a:ext>
            </a:extLst>
          </p:cNvPr>
          <p:cNvSpPr>
            <a:spLocks noGrp="1"/>
          </p:cNvSpPr>
          <p:nvPr>
            <p:ph type="title"/>
          </p:nvPr>
        </p:nvSpPr>
        <p:spPr/>
        <p:txBody>
          <a:bodyPr>
            <a:normAutofit/>
          </a:bodyPr>
          <a:lstStyle/>
          <a:p>
            <a:r>
              <a:rPr lang="zh-CN" altLang="en-US" sz="4800" dirty="0"/>
              <a:t>双连通图</a:t>
            </a:r>
          </a:p>
        </p:txBody>
      </p:sp>
      <p:sp>
        <p:nvSpPr>
          <p:cNvPr id="3" name="内容占位符 2">
            <a:extLst>
              <a:ext uri="{FF2B5EF4-FFF2-40B4-BE49-F238E27FC236}">
                <a16:creationId xmlns:a16="http://schemas.microsoft.com/office/drawing/2014/main" id="{9510176F-2982-49C1-8BFA-BD56FDD597F2}"/>
              </a:ext>
            </a:extLst>
          </p:cNvPr>
          <p:cNvSpPr>
            <a:spLocks noGrp="1"/>
          </p:cNvSpPr>
          <p:nvPr>
            <p:ph idx="1"/>
          </p:nvPr>
        </p:nvSpPr>
        <p:spPr/>
        <p:txBody>
          <a:bodyPr>
            <a:normAutofit/>
          </a:bodyPr>
          <a:lstStyle/>
          <a:p>
            <a:r>
              <a:rPr lang="zh-CN" altLang="en-US" sz="2400" dirty="0"/>
              <a:t>双连通图分为点双连通图和边双连通图。</a:t>
            </a:r>
            <a:endParaRPr lang="en-US" altLang="zh-CN" sz="2400" dirty="0"/>
          </a:p>
          <a:p>
            <a:endParaRPr lang="en-US" altLang="zh-CN" sz="2400" dirty="0"/>
          </a:p>
          <a:p>
            <a:endParaRPr lang="en-US" altLang="zh-CN" sz="2400" dirty="0"/>
          </a:p>
          <a:p>
            <a:r>
              <a:rPr lang="zh-CN" altLang="en-US" sz="2400" dirty="0"/>
              <a:t>无向图的极大点</a:t>
            </a:r>
            <a:r>
              <a:rPr lang="en-US" altLang="zh-CN" sz="2400" dirty="0"/>
              <a:t>/</a:t>
            </a:r>
            <a:r>
              <a:rPr lang="zh-CN" altLang="en-US" sz="2400" dirty="0"/>
              <a:t>边双连通子图，称作该图的点</a:t>
            </a:r>
            <a:r>
              <a:rPr lang="en-US" altLang="zh-CN" sz="2400" dirty="0"/>
              <a:t>/</a:t>
            </a:r>
            <a:r>
              <a:rPr lang="zh-CN" altLang="en-US" sz="2400" dirty="0"/>
              <a:t>边双连通分量。</a:t>
            </a:r>
          </a:p>
          <a:p>
            <a:endParaRPr lang="zh-CN" altLang="en-US" sz="2400" dirty="0"/>
          </a:p>
        </p:txBody>
      </p:sp>
    </p:spTree>
    <p:extLst>
      <p:ext uri="{BB962C8B-B14F-4D97-AF65-F5344CB8AC3E}">
        <p14:creationId xmlns:p14="http://schemas.microsoft.com/office/powerpoint/2010/main" val="168193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2B8E0-1201-4523-B5B8-CEB3B232C7EF}"/>
              </a:ext>
            </a:extLst>
          </p:cNvPr>
          <p:cNvSpPr>
            <a:spLocks noGrp="1"/>
          </p:cNvSpPr>
          <p:nvPr>
            <p:ph type="title"/>
          </p:nvPr>
        </p:nvSpPr>
        <p:spPr/>
        <p:txBody>
          <a:bodyPr>
            <a:normAutofit/>
          </a:bodyPr>
          <a:lstStyle/>
          <a:p>
            <a:r>
              <a:rPr lang="zh-CN" altLang="en-US" sz="4800" dirty="0"/>
              <a:t>点双连通分量</a:t>
            </a:r>
          </a:p>
        </p:txBody>
      </p:sp>
      <p:sp>
        <p:nvSpPr>
          <p:cNvPr id="3" name="内容占位符 2">
            <a:extLst>
              <a:ext uri="{FF2B5EF4-FFF2-40B4-BE49-F238E27FC236}">
                <a16:creationId xmlns:a16="http://schemas.microsoft.com/office/drawing/2014/main" id="{509CB9D5-421C-4288-AC2B-39AEC8147BD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39420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DFC43-6845-4F2F-AC36-240C80BE4ED3}"/>
              </a:ext>
            </a:extLst>
          </p:cNvPr>
          <p:cNvSpPr>
            <a:spLocks noGrp="1"/>
          </p:cNvSpPr>
          <p:nvPr>
            <p:ph type="title"/>
          </p:nvPr>
        </p:nvSpPr>
        <p:spPr/>
        <p:txBody>
          <a:bodyPr>
            <a:normAutofit/>
          </a:bodyPr>
          <a:lstStyle/>
          <a:p>
            <a:r>
              <a:rPr lang="zh-CN" altLang="en-US" sz="4800" dirty="0"/>
              <a:t>边双连通分量</a:t>
            </a:r>
          </a:p>
        </p:txBody>
      </p:sp>
      <p:sp>
        <p:nvSpPr>
          <p:cNvPr id="3" name="内容占位符 2">
            <a:extLst>
              <a:ext uri="{FF2B5EF4-FFF2-40B4-BE49-F238E27FC236}">
                <a16:creationId xmlns:a16="http://schemas.microsoft.com/office/drawing/2014/main" id="{138C29E8-ECE3-41B0-AD4F-DFF70E86043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9545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846F8-BFE8-4B9F-88A3-09999604F943}"/>
              </a:ext>
            </a:extLst>
          </p:cNvPr>
          <p:cNvSpPr>
            <a:spLocks noGrp="1"/>
          </p:cNvSpPr>
          <p:nvPr>
            <p:ph type="title"/>
          </p:nvPr>
        </p:nvSpPr>
        <p:spPr/>
        <p:txBody>
          <a:bodyPr>
            <a:normAutofit/>
          </a:bodyPr>
          <a:lstStyle/>
          <a:p>
            <a:r>
              <a:rPr lang="zh-CN" altLang="en-US" sz="4800" dirty="0"/>
              <a:t>例题</a:t>
            </a:r>
            <a:r>
              <a:rPr lang="en-US" altLang="zh-CN" sz="4800" dirty="0"/>
              <a:t>4</a:t>
            </a:r>
            <a:endParaRPr lang="zh-CN" altLang="en-US" sz="4800" dirty="0"/>
          </a:p>
        </p:txBody>
      </p:sp>
      <p:pic>
        <p:nvPicPr>
          <p:cNvPr id="6" name="内容占位符 5">
            <a:extLst>
              <a:ext uri="{FF2B5EF4-FFF2-40B4-BE49-F238E27FC236}">
                <a16:creationId xmlns:a16="http://schemas.microsoft.com/office/drawing/2014/main" id="{87D45D9C-8CA9-46BE-BAD6-52747667EA13}"/>
              </a:ext>
            </a:extLst>
          </p:cNvPr>
          <p:cNvPicPr>
            <a:picLocks noGrp="1" noChangeAspect="1"/>
          </p:cNvPicPr>
          <p:nvPr>
            <p:ph idx="1"/>
          </p:nvPr>
        </p:nvPicPr>
        <p:blipFill>
          <a:blip r:embed="rId2"/>
          <a:stretch>
            <a:fillRect/>
          </a:stretch>
        </p:blipFill>
        <p:spPr>
          <a:xfrm>
            <a:off x="0" y="1473735"/>
            <a:ext cx="11601450" cy="5165189"/>
          </a:xfrm>
        </p:spPr>
      </p:pic>
    </p:spTree>
    <p:extLst>
      <p:ext uri="{BB962C8B-B14F-4D97-AF65-F5344CB8AC3E}">
        <p14:creationId xmlns:p14="http://schemas.microsoft.com/office/powerpoint/2010/main" val="452509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71123-C24B-48BD-AD91-CC4ED8096AD8}"/>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8905DECA-0F14-4613-9EED-D92D6C69683D}"/>
              </a:ext>
            </a:extLst>
          </p:cNvPr>
          <p:cNvSpPr>
            <a:spLocks noGrp="1"/>
          </p:cNvSpPr>
          <p:nvPr>
            <p:ph idx="1"/>
          </p:nvPr>
        </p:nvSpPr>
        <p:spPr/>
        <p:txBody>
          <a:bodyPr>
            <a:normAutofit/>
          </a:bodyPr>
          <a:lstStyle/>
          <a:p>
            <a:r>
              <a:rPr lang="zh-CN" altLang="en-US" sz="2400" dirty="0"/>
              <a:t>考虑如果将一个边双连通分量缩成一个点的话，那么缩点后一定是一个森林。且从 </a:t>
            </a:r>
            <a:r>
              <a:rPr lang="en-US" altLang="zh-CN" sz="2400" dirty="0"/>
              <a:t>a </a:t>
            </a:r>
            <a:r>
              <a:rPr lang="zh-CN" altLang="en-US" sz="2400" dirty="0"/>
              <a:t>到 </a:t>
            </a:r>
            <a:r>
              <a:rPr lang="en-US" altLang="zh-CN" sz="2400" dirty="0"/>
              <a:t>b </a:t>
            </a:r>
            <a:r>
              <a:rPr lang="zh-CN" altLang="en-US" sz="2400" dirty="0"/>
              <a:t>能走到的点就是树上 </a:t>
            </a:r>
            <a:r>
              <a:rPr lang="en-US" altLang="zh-CN" sz="2400" dirty="0"/>
              <a:t>a </a:t>
            </a:r>
            <a:r>
              <a:rPr lang="zh-CN" altLang="en-US" sz="2400" dirty="0"/>
              <a:t>所在的边双到 </a:t>
            </a:r>
            <a:r>
              <a:rPr lang="en-US" altLang="zh-CN" sz="2400" dirty="0"/>
              <a:t>b </a:t>
            </a:r>
            <a:r>
              <a:rPr lang="zh-CN" altLang="en-US" sz="2400" dirty="0"/>
              <a:t>所在的边双的路径上所有边双内的点。于是剩下的问题就是怎么维护边双连通分量缩点的问题，考虑加入一条边 </a:t>
            </a:r>
            <a:r>
              <a:rPr lang="en-US" altLang="zh-CN" sz="2400" dirty="0" err="1"/>
              <a:t>x,y</a:t>
            </a:r>
            <a:r>
              <a:rPr lang="zh-CN" altLang="en-US" sz="2400" dirty="0"/>
              <a:t>，如果 </a:t>
            </a:r>
            <a:r>
              <a:rPr lang="en-US" altLang="zh-CN" sz="2400" dirty="0"/>
              <a:t>x </a:t>
            </a:r>
            <a:r>
              <a:rPr lang="zh-CN" altLang="en-US" sz="2400" dirty="0"/>
              <a:t>和 </a:t>
            </a:r>
            <a:r>
              <a:rPr lang="en-US" altLang="zh-CN" sz="2400" dirty="0"/>
              <a:t>y </a:t>
            </a:r>
            <a:r>
              <a:rPr lang="zh-CN" altLang="en-US" sz="2400" dirty="0"/>
              <a:t>本来就连通，那么显然我们要把 </a:t>
            </a:r>
            <a:r>
              <a:rPr lang="en-US" altLang="zh-CN" sz="2400" dirty="0"/>
              <a:t>x </a:t>
            </a:r>
            <a:r>
              <a:rPr lang="zh-CN" altLang="en-US" sz="2400" dirty="0"/>
              <a:t>到 </a:t>
            </a:r>
            <a:r>
              <a:rPr lang="en-US" altLang="zh-CN" sz="2400" dirty="0"/>
              <a:t>y </a:t>
            </a:r>
            <a:r>
              <a:rPr lang="zh-CN" altLang="en-US" sz="2400" dirty="0"/>
              <a:t>路径上所有的点缩成一个点。如果不连通的话就直接加入 </a:t>
            </a:r>
            <a:r>
              <a:rPr lang="en-US" altLang="zh-CN" sz="2400" dirty="0"/>
              <a:t>x </a:t>
            </a:r>
            <a:r>
              <a:rPr lang="zh-CN" altLang="en-US" sz="2400" dirty="0"/>
              <a:t>到 </a:t>
            </a:r>
            <a:r>
              <a:rPr lang="en-US" altLang="zh-CN" sz="2400" dirty="0"/>
              <a:t>y </a:t>
            </a:r>
            <a:r>
              <a:rPr lang="zh-CN" altLang="en-US" sz="2400" dirty="0"/>
              <a:t>的这条边，直接用 </a:t>
            </a:r>
            <a:r>
              <a:rPr lang="en-US" altLang="zh-CN" sz="2400" dirty="0"/>
              <a:t>LCT </a:t>
            </a:r>
            <a:r>
              <a:rPr lang="zh-CN" altLang="en-US" sz="2400" dirty="0"/>
              <a:t>维护即可。</a:t>
            </a:r>
          </a:p>
        </p:txBody>
      </p:sp>
    </p:spTree>
    <p:extLst>
      <p:ext uri="{BB962C8B-B14F-4D97-AF65-F5344CB8AC3E}">
        <p14:creationId xmlns:p14="http://schemas.microsoft.com/office/powerpoint/2010/main" val="92487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4432D-E92D-44F7-9D60-D9E9CAB8C030}"/>
              </a:ext>
            </a:extLst>
          </p:cNvPr>
          <p:cNvSpPr>
            <a:spLocks noGrp="1"/>
          </p:cNvSpPr>
          <p:nvPr>
            <p:ph type="title"/>
          </p:nvPr>
        </p:nvSpPr>
        <p:spPr/>
        <p:txBody>
          <a:bodyPr>
            <a:normAutofit/>
          </a:bodyPr>
          <a:lstStyle/>
          <a:p>
            <a:r>
              <a:rPr lang="zh-CN" altLang="en-US" sz="4800" dirty="0"/>
              <a:t>强连通分量（</a:t>
            </a:r>
            <a:r>
              <a:rPr lang="en-US" altLang="zh-CN" sz="4800" dirty="0" err="1"/>
              <a:t>scc</a:t>
            </a:r>
            <a:r>
              <a:rPr lang="zh-CN" altLang="en-US" sz="4800" dirty="0"/>
              <a:t>）</a:t>
            </a:r>
          </a:p>
        </p:txBody>
      </p:sp>
      <p:sp>
        <p:nvSpPr>
          <p:cNvPr id="3" name="内容占位符 2">
            <a:extLst>
              <a:ext uri="{FF2B5EF4-FFF2-40B4-BE49-F238E27FC236}">
                <a16:creationId xmlns:a16="http://schemas.microsoft.com/office/drawing/2014/main" id="{259E41E7-FC32-43F6-B409-BFB65CB0D9E9}"/>
              </a:ext>
            </a:extLst>
          </p:cNvPr>
          <p:cNvSpPr>
            <a:spLocks noGrp="1"/>
          </p:cNvSpPr>
          <p:nvPr>
            <p:ph idx="1"/>
          </p:nvPr>
        </p:nvSpPr>
        <p:spPr/>
        <p:txBody>
          <a:bodyPr>
            <a:normAutofit/>
          </a:bodyPr>
          <a:lstStyle/>
          <a:p>
            <a:r>
              <a:rPr lang="zh-CN" altLang="en-US" sz="2400" dirty="0"/>
              <a:t>在有向图 </a:t>
            </a:r>
            <a:r>
              <a:rPr lang="en-US" altLang="zh-CN" sz="2400" dirty="0"/>
              <a:t>G </a:t>
            </a:r>
            <a:r>
              <a:rPr lang="zh-CN" altLang="en-US" sz="2400" dirty="0"/>
              <a:t>中，若两个顶点 </a:t>
            </a:r>
            <a:r>
              <a:rPr lang="en-US" altLang="zh-CN" sz="2400" dirty="0" err="1"/>
              <a:t>u,v</a:t>
            </a:r>
            <a:r>
              <a:rPr lang="en-US" altLang="zh-CN" sz="2400" dirty="0"/>
              <a:t> </a:t>
            </a:r>
            <a:r>
              <a:rPr lang="zh-CN" altLang="en-US" sz="2400" dirty="0"/>
              <a:t>之间能够相互到达，则称</a:t>
            </a:r>
            <a:r>
              <a:rPr lang="en-US" altLang="zh-CN" sz="2400" dirty="0" err="1"/>
              <a:t>u,v</a:t>
            </a:r>
            <a:r>
              <a:rPr lang="en-US" altLang="zh-CN" sz="2400" dirty="0"/>
              <a:t> </a:t>
            </a:r>
            <a:r>
              <a:rPr lang="zh-CN" altLang="en-US" sz="2400" dirty="0"/>
              <a:t>是强连通的，若有向图 </a:t>
            </a:r>
            <a:r>
              <a:rPr lang="en-US" altLang="zh-CN" sz="2400" dirty="0"/>
              <a:t>G </a:t>
            </a:r>
            <a:r>
              <a:rPr lang="zh-CN" altLang="en-US" sz="2400" dirty="0"/>
              <a:t>的每两个顶点都强连通，则</a:t>
            </a:r>
            <a:r>
              <a:rPr lang="en-US" altLang="zh-CN" sz="2400" dirty="0"/>
              <a:t>G</a:t>
            </a:r>
            <a:r>
              <a:rPr lang="zh-CN" altLang="en-US" sz="2400" dirty="0"/>
              <a:t>是一个强连通图。</a:t>
            </a:r>
            <a:endParaRPr lang="en-US" altLang="zh-CN" sz="2400" dirty="0"/>
          </a:p>
          <a:p>
            <a:endParaRPr lang="en-US" altLang="zh-CN" sz="2400" dirty="0"/>
          </a:p>
          <a:p>
            <a:endParaRPr lang="en-US" altLang="zh-CN" sz="2400" dirty="0"/>
          </a:p>
          <a:p>
            <a:endParaRPr lang="en-US" altLang="zh-CN" sz="2400" dirty="0"/>
          </a:p>
          <a:p>
            <a:r>
              <a:rPr lang="zh-CN" altLang="en-US" sz="2400" dirty="0"/>
              <a:t>有向图的极大强连通子图，称作强连通分量。</a:t>
            </a:r>
          </a:p>
        </p:txBody>
      </p:sp>
    </p:spTree>
    <p:extLst>
      <p:ext uri="{BB962C8B-B14F-4D97-AF65-F5344CB8AC3E}">
        <p14:creationId xmlns:p14="http://schemas.microsoft.com/office/powerpoint/2010/main" val="286024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045E6-0FD2-4336-9C69-8D459CC13EA7}"/>
              </a:ext>
            </a:extLst>
          </p:cNvPr>
          <p:cNvSpPr>
            <a:spLocks noGrp="1"/>
          </p:cNvSpPr>
          <p:nvPr>
            <p:ph type="title"/>
          </p:nvPr>
        </p:nvSpPr>
        <p:spPr/>
        <p:txBody>
          <a:bodyPr>
            <a:normAutofit/>
          </a:bodyPr>
          <a:lstStyle/>
          <a:p>
            <a:r>
              <a:rPr lang="zh-CN" altLang="en-US" sz="4800" dirty="0"/>
              <a:t>圆方树</a:t>
            </a:r>
          </a:p>
        </p:txBody>
      </p:sp>
      <p:sp>
        <p:nvSpPr>
          <p:cNvPr id="3" name="内容占位符 2">
            <a:extLst>
              <a:ext uri="{FF2B5EF4-FFF2-40B4-BE49-F238E27FC236}">
                <a16:creationId xmlns:a16="http://schemas.microsoft.com/office/drawing/2014/main" id="{346F0192-FC79-47FD-8EA0-C40E1DE3309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6602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B15C6-126F-4034-B000-F6F6AE9DB0FF}"/>
              </a:ext>
            </a:extLst>
          </p:cNvPr>
          <p:cNvSpPr>
            <a:spLocks noGrp="1"/>
          </p:cNvSpPr>
          <p:nvPr>
            <p:ph type="title"/>
          </p:nvPr>
        </p:nvSpPr>
        <p:spPr/>
        <p:txBody>
          <a:bodyPr>
            <a:normAutofit/>
          </a:bodyPr>
          <a:lstStyle/>
          <a:p>
            <a:r>
              <a:rPr lang="zh-CN" altLang="en-US" sz="4800" dirty="0"/>
              <a:t>狭义圆方树</a:t>
            </a:r>
          </a:p>
        </p:txBody>
      </p:sp>
      <p:sp>
        <p:nvSpPr>
          <p:cNvPr id="3" name="内容占位符 2">
            <a:extLst>
              <a:ext uri="{FF2B5EF4-FFF2-40B4-BE49-F238E27FC236}">
                <a16:creationId xmlns:a16="http://schemas.microsoft.com/office/drawing/2014/main" id="{D3AECA86-2FC7-4E89-B526-DE023A709181}"/>
              </a:ext>
            </a:extLst>
          </p:cNvPr>
          <p:cNvSpPr>
            <a:spLocks noGrp="1"/>
          </p:cNvSpPr>
          <p:nvPr>
            <p:ph idx="1"/>
          </p:nvPr>
        </p:nvSpPr>
        <p:spPr/>
        <p:txBody>
          <a:bodyPr>
            <a:normAutofit/>
          </a:bodyPr>
          <a:lstStyle/>
          <a:p>
            <a:r>
              <a:rPr lang="zh-CN" altLang="en-US" sz="2400" dirty="0"/>
              <a:t>主要用来处理仙人掌上的问题</a:t>
            </a:r>
            <a:endParaRPr lang="en-US" altLang="zh-CN" sz="2400" dirty="0"/>
          </a:p>
          <a:p>
            <a:endParaRPr lang="zh-CN" altLang="en-US" sz="2400" dirty="0"/>
          </a:p>
        </p:txBody>
      </p:sp>
      <p:pic>
        <p:nvPicPr>
          <p:cNvPr id="2054" name="Picture 6">
            <a:extLst>
              <a:ext uri="{FF2B5EF4-FFF2-40B4-BE49-F238E27FC236}">
                <a16:creationId xmlns:a16="http://schemas.microsoft.com/office/drawing/2014/main" id="{722F2552-BB07-46FD-9D92-47BA72FAF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2581275"/>
            <a:ext cx="11287125"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85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893DC-7645-4197-822D-B1F6B0151BD8}"/>
              </a:ext>
            </a:extLst>
          </p:cNvPr>
          <p:cNvSpPr>
            <a:spLocks noGrp="1"/>
          </p:cNvSpPr>
          <p:nvPr>
            <p:ph type="title"/>
          </p:nvPr>
        </p:nvSpPr>
        <p:spPr/>
        <p:txBody>
          <a:bodyPr>
            <a:normAutofit/>
          </a:bodyPr>
          <a:lstStyle/>
          <a:p>
            <a:r>
              <a:rPr lang="zh-CN" altLang="en-US" sz="4800" dirty="0"/>
              <a:t>广义圆方树</a:t>
            </a:r>
          </a:p>
        </p:txBody>
      </p:sp>
      <p:sp>
        <p:nvSpPr>
          <p:cNvPr id="3" name="内容占位符 2">
            <a:extLst>
              <a:ext uri="{FF2B5EF4-FFF2-40B4-BE49-F238E27FC236}">
                <a16:creationId xmlns:a16="http://schemas.microsoft.com/office/drawing/2014/main" id="{AE58AA47-E077-4A4C-BE0A-517B50B59080}"/>
              </a:ext>
            </a:extLst>
          </p:cNvPr>
          <p:cNvSpPr>
            <a:spLocks noGrp="1"/>
          </p:cNvSpPr>
          <p:nvPr>
            <p:ph idx="1"/>
          </p:nvPr>
        </p:nvSpPr>
        <p:spPr/>
        <p:txBody>
          <a:bodyPr>
            <a:normAutofit/>
          </a:bodyPr>
          <a:lstStyle/>
          <a:p>
            <a:r>
              <a:rPr lang="zh-CN" altLang="en-US" sz="2400" dirty="0"/>
              <a:t>去掉原图中的所有边，对于每一个点双连通分量新建一个点，并将这个点双内的所有点与该点相连。</a:t>
            </a:r>
            <a:endParaRPr lang="en-US" altLang="zh-CN" sz="2400" dirty="0"/>
          </a:p>
          <a:p>
            <a:endParaRPr lang="zh-CN" altLang="en-US" sz="2400" dirty="0"/>
          </a:p>
        </p:txBody>
      </p:sp>
      <p:pic>
        <p:nvPicPr>
          <p:cNvPr id="3076" name="Picture 4">
            <a:extLst>
              <a:ext uri="{FF2B5EF4-FFF2-40B4-BE49-F238E27FC236}">
                <a16:creationId xmlns:a16="http://schemas.microsoft.com/office/drawing/2014/main" id="{F1668AF7-D92D-4AE9-88E1-B4AE438FE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952750"/>
            <a:ext cx="102870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67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16BA8-C144-4094-A6AF-A65F94304E07}"/>
              </a:ext>
            </a:extLst>
          </p:cNvPr>
          <p:cNvSpPr>
            <a:spLocks noGrp="1"/>
          </p:cNvSpPr>
          <p:nvPr>
            <p:ph type="title"/>
          </p:nvPr>
        </p:nvSpPr>
        <p:spPr/>
        <p:txBody>
          <a:bodyPr>
            <a:normAutofit/>
          </a:bodyPr>
          <a:lstStyle/>
          <a:p>
            <a:r>
              <a:rPr lang="zh-CN" altLang="en-US" sz="4800" dirty="0"/>
              <a:t>广义圆方树的一些性质</a:t>
            </a:r>
          </a:p>
        </p:txBody>
      </p:sp>
      <p:sp>
        <p:nvSpPr>
          <p:cNvPr id="3" name="内容占位符 2">
            <a:extLst>
              <a:ext uri="{FF2B5EF4-FFF2-40B4-BE49-F238E27FC236}">
                <a16:creationId xmlns:a16="http://schemas.microsoft.com/office/drawing/2014/main" id="{E0C4F585-1C76-41EB-9435-E4ABF7C32340}"/>
              </a:ext>
            </a:extLst>
          </p:cNvPr>
          <p:cNvSpPr>
            <a:spLocks noGrp="1"/>
          </p:cNvSpPr>
          <p:nvPr>
            <p:ph idx="1"/>
          </p:nvPr>
        </p:nvSpPr>
        <p:spPr/>
        <p:txBody>
          <a:bodyPr>
            <a:normAutofit/>
          </a:bodyPr>
          <a:lstStyle/>
          <a:p>
            <a:r>
              <a:rPr lang="en-US" altLang="zh-CN" sz="2400" dirty="0"/>
              <a:t>1.</a:t>
            </a:r>
            <a:r>
              <a:rPr lang="zh-CN" altLang="en-US" sz="2400" dirty="0"/>
              <a:t>相邻的两个点类型一定不同，即圆点只能和方点相邻，方点只能和圆点相邻。</a:t>
            </a:r>
            <a:endParaRPr lang="en-US" altLang="zh-CN" sz="2400" dirty="0"/>
          </a:p>
          <a:p>
            <a:r>
              <a:rPr lang="en-US" altLang="zh-CN" sz="2400" dirty="0"/>
              <a:t>2.</a:t>
            </a:r>
            <a:r>
              <a:rPr lang="zh-CN" altLang="en-US" sz="2400" dirty="0"/>
              <a:t>一个点到另一个点的所有路径的交集为在圆方树上这两个点的路径上所有的圆点。</a:t>
            </a:r>
            <a:endParaRPr lang="en-US" altLang="zh-CN" sz="2400" dirty="0"/>
          </a:p>
          <a:p>
            <a:r>
              <a:rPr lang="en-US" altLang="zh-CN" sz="2400" dirty="0"/>
              <a:t>3.</a:t>
            </a:r>
            <a:r>
              <a:rPr lang="zh-CN" altLang="en-US" sz="2400" dirty="0"/>
              <a:t>一个点到另一个点的所有简单路径的并集为在圆方树上这两个点的路径上所有的方点表示的点双内的点的并集。</a:t>
            </a:r>
            <a:endParaRPr lang="en-US" altLang="zh-CN" sz="2400" dirty="0"/>
          </a:p>
          <a:p>
            <a:endParaRPr lang="zh-CN" altLang="en-US" sz="2400" dirty="0"/>
          </a:p>
        </p:txBody>
      </p:sp>
    </p:spTree>
    <p:extLst>
      <p:ext uri="{BB962C8B-B14F-4D97-AF65-F5344CB8AC3E}">
        <p14:creationId xmlns:p14="http://schemas.microsoft.com/office/powerpoint/2010/main" val="2964266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9E974-4548-4431-8882-DC9B84AA0FA6}"/>
              </a:ext>
            </a:extLst>
          </p:cNvPr>
          <p:cNvSpPr>
            <a:spLocks noGrp="1"/>
          </p:cNvSpPr>
          <p:nvPr>
            <p:ph type="title"/>
          </p:nvPr>
        </p:nvSpPr>
        <p:spPr/>
        <p:txBody>
          <a:bodyPr>
            <a:normAutofit/>
          </a:bodyPr>
          <a:lstStyle/>
          <a:p>
            <a:r>
              <a:rPr lang="zh-CN" altLang="en-US" sz="4800" dirty="0"/>
              <a:t>例题</a:t>
            </a:r>
            <a:r>
              <a:rPr lang="en-US" altLang="zh-CN" sz="4800" dirty="0"/>
              <a:t>5</a:t>
            </a:r>
            <a:endParaRPr lang="zh-CN" altLang="en-US" sz="4800" dirty="0"/>
          </a:p>
        </p:txBody>
      </p:sp>
      <p:sp>
        <p:nvSpPr>
          <p:cNvPr id="3" name="内容占位符 2">
            <a:extLst>
              <a:ext uri="{FF2B5EF4-FFF2-40B4-BE49-F238E27FC236}">
                <a16:creationId xmlns:a16="http://schemas.microsoft.com/office/drawing/2014/main" id="{419EFFCF-8474-4543-AEC3-821032FD9DF1}"/>
              </a:ext>
            </a:extLst>
          </p:cNvPr>
          <p:cNvSpPr>
            <a:spLocks noGrp="1"/>
          </p:cNvSpPr>
          <p:nvPr>
            <p:ph idx="1"/>
          </p:nvPr>
        </p:nvSpPr>
        <p:spPr/>
        <p:txBody>
          <a:bodyPr/>
          <a:lstStyle/>
          <a:p>
            <a:r>
              <a:rPr lang="en-US" altLang="zh-CN" dirty="0">
                <a:hlinkClick r:id="rId2"/>
              </a:rPr>
              <a:t>https://uoj.ac/problem/30</a:t>
            </a:r>
            <a:endParaRPr lang="en-US" altLang="zh-CN" dirty="0"/>
          </a:p>
          <a:p>
            <a:endParaRPr lang="zh-CN" altLang="en-US" dirty="0"/>
          </a:p>
        </p:txBody>
      </p:sp>
    </p:spTree>
    <p:extLst>
      <p:ext uri="{BB962C8B-B14F-4D97-AF65-F5344CB8AC3E}">
        <p14:creationId xmlns:p14="http://schemas.microsoft.com/office/powerpoint/2010/main" val="727926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4CF32-7E12-4613-9004-360C1D99100D}"/>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CA7B2DAE-11E8-4254-9833-EECCDD09370D}"/>
              </a:ext>
            </a:extLst>
          </p:cNvPr>
          <p:cNvSpPr>
            <a:spLocks noGrp="1"/>
          </p:cNvSpPr>
          <p:nvPr>
            <p:ph idx="1"/>
          </p:nvPr>
        </p:nvSpPr>
        <p:spPr/>
        <p:txBody>
          <a:bodyPr>
            <a:normAutofit/>
          </a:bodyPr>
          <a:lstStyle/>
          <a:p>
            <a:r>
              <a:rPr lang="zh-CN" altLang="en-US" sz="2400" dirty="0"/>
              <a:t>圆方树模板题，考虑如果对于每一个方点维护与它相邻的圆点的权值最小值，那么答案就是在圆方树上从 </a:t>
            </a:r>
            <a:r>
              <a:rPr lang="en-US" altLang="zh-CN" sz="2400" dirty="0"/>
              <a:t>a </a:t>
            </a:r>
            <a:r>
              <a:rPr lang="zh-CN" altLang="en-US" sz="2400" dirty="0"/>
              <a:t>到 </a:t>
            </a:r>
            <a:r>
              <a:rPr lang="en-US" altLang="zh-CN" sz="2400" dirty="0"/>
              <a:t>b </a:t>
            </a:r>
            <a:r>
              <a:rPr lang="zh-CN" altLang="en-US" sz="2400" dirty="0"/>
              <a:t>的路径上方点的权值的最小值。</a:t>
            </a:r>
            <a:endParaRPr lang="en-US" altLang="zh-CN" sz="2400" dirty="0"/>
          </a:p>
          <a:p>
            <a:r>
              <a:rPr lang="zh-CN" altLang="en-US" sz="2400" dirty="0"/>
              <a:t>考虑如果这样维护的话，修改可能会修改 </a:t>
            </a:r>
            <a:r>
              <a:rPr lang="en-US" altLang="zh-CN" sz="2400" dirty="0"/>
              <a:t>O(n) </a:t>
            </a:r>
            <a:r>
              <a:rPr lang="zh-CN" altLang="en-US" sz="2400" dirty="0"/>
              <a:t>个方点。于是考虑对于每一个方点维护除父亲以外与它相邻的圆点的权值最小值，这样每次只可能修改一个方点的值，注意当两个询问点的 </a:t>
            </a:r>
            <a:r>
              <a:rPr lang="en-US" altLang="zh-CN" sz="2400" dirty="0" err="1"/>
              <a:t>lca</a:t>
            </a:r>
            <a:r>
              <a:rPr lang="en-US" altLang="zh-CN" sz="2400" dirty="0"/>
              <a:t> </a:t>
            </a:r>
            <a:r>
              <a:rPr lang="zh-CN" altLang="en-US" sz="2400" dirty="0"/>
              <a:t>为方点时，还要把 </a:t>
            </a:r>
            <a:r>
              <a:rPr lang="en-US" altLang="zh-CN" sz="2400" dirty="0" err="1"/>
              <a:t>lca</a:t>
            </a:r>
            <a:r>
              <a:rPr lang="en-US" altLang="zh-CN" sz="2400" dirty="0"/>
              <a:t> </a:t>
            </a:r>
            <a:r>
              <a:rPr lang="zh-CN" altLang="en-US" sz="2400" dirty="0"/>
              <a:t>的父亲算上去。</a:t>
            </a:r>
            <a:endParaRPr lang="en-US" altLang="zh-CN" sz="2400" dirty="0"/>
          </a:p>
          <a:p>
            <a:r>
              <a:rPr lang="zh-CN" altLang="en-US" sz="2400" dirty="0"/>
              <a:t>树链剖分维护即可。</a:t>
            </a:r>
          </a:p>
        </p:txBody>
      </p:sp>
    </p:spTree>
    <p:extLst>
      <p:ext uri="{BB962C8B-B14F-4D97-AF65-F5344CB8AC3E}">
        <p14:creationId xmlns:p14="http://schemas.microsoft.com/office/powerpoint/2010/main" val="193364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581B9-1240-45C4-A967-DE8353060788}"/>
              </a:ext>
            </a:extLst>
          </p:cNvPr>
          <p:cNvSpPr>
            <a:spLocks noGrp="1"/>
          </p:cNvSpPr>
          <p:nvPr>
            <p:ph type="title"/>
          </p:nvPr>
        </p:nvSpPr>
        <p:spPr/>
        <p:txBody>
          <a:bodyPr>
            <a:normAutofit/>
          </a:bodyPr>
          <a:lstStyle/>
          <a:p>
            <a:r>
              <a:rPr lang="zh-CN" altLang="en-US" sz="4800" dirty="0"/>
              <a:t>网络流</a:t>
            </a:r>
          </a:p>
        </p:txBody>
      </p:sp>
      <p:pic>
        <p:nvPicPr>
          <p:cNvPr id="4098" name="Picture 2">
            <a:extLst>
              <a:ext uri="{FF2B5EF4-FFF2-40B4-BE49-F238E27FC236}">
                <a16:creationId xmlns:a16="http://schemas.microsoft.com/office/drawing/2014/main" id="{A326456D-E333-426A-A22B-418DE1A709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4068" y="1848644"/>
            <a:ext cx="7593911" cy="399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33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62ADB-0167-45CE-BC82-FF603DACBC10}"/>
              </a:ext>
            </a:extLst>
          </p:cNvPr>
          <p:cNvSpPr>
            <a:spLocks noGrp="1"/>
          </p:cNvSpPr>
          <p:nvPr>
            <p:ph type="title"/>
          </p:nvPr>
        </p:nvSpPr>
        <p:spPr/>
        <p:txBody>
          <a:bodyPr/>
          <a:lstStyle/>
          <a:p>
            <a:endParaRPr lang="zh-CN" altLang="en-US"/>
          </a:p>
        </p:txBody>
      </p:sp>
      <p:pic>
        <p:nvPicPr>
          <p:cNvPr id="1026" name="Picture 2">
            <a:extLst>
              <a:ext uri="{FF2B5EF4-FFF2-40B4-BE49-F238E27FC236}">
                <a16:creationId xmlns:a16="http://schemas.microsoft.com/office/drawing/2014/main" id="{21794193-D29C-4A32-A424-6196BE5782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91" y="1555750"/>
            <a:ext cx="6284673" cy="3197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9465B6D-236B-4365-9CE2-4ED24728B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039" y="1650935"/>
            <a:ext cx="5305425" cy="3006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4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0DE32-B3FF-460B-82C1-0668984ACF42}"/>
              </a:ext>
            </a:extLst>
          </p:cNvPr>
          <p:cNvSpPr>
            <a:spLocks noGrp="1"/>
          </p:cNvSpPr>
          <p:nvPr>
            <p:ph type="title"/>
          </p:nvPr>
        </p:nvSpPr>
        <p:spPr/>
        <p:txBody>
          <a:bodyPr/>
          <a:lstStyle/>
          <a:p>
            <a:endParaRPr lang="zh-CN" altLang="en-US"/>
          </a:p>
        </p:txBody>
      </p:sp>
      <p:pic>
        <p:nvPicPr>
          <p:cNvPr id="2052" name="Picture 4">
            <a:extLst>
              <a:ext uri="{FF2B5EF4-FFF2-40B4-BE49-F238E27FC236}">
                <a16:creationId xmlns:a16="http://schemas.microsoft.com/office/drawing/2014/main" id="{7D190CE8-19AA-4571-AB72-9A9B6740E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816638"/>
            <a:ext cx="8020050" cy="5276850"/>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3">
            <a:extLst>
              <a:ext uri="{FF2B5EF4-FFF2-40B4-BE49-F238E27FC236}">
                <a16:creationId xmlns:a16="http://schemas.microsoft.com/office/drawing/2014/main" id="{B4BABE1F-C5C0-459D-828D-69CD82F7FE90}"/>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27222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5C8C-4E5F-4313-9372-8AA402D581DE}"/>
              </a:ext>
            </a:extLst>
          </p:cNvPr>
          <p:cNvSpPr>
            <a:spLocks noGrp="1"/>
          </p:cNvSpPr>
          <p:nvPr>
            <p:ph type="title"/>
          </p:nvPr>
        </p:nvSpPr>
        <p:spPr/>
        <p:txBody>
          <a:bodyPr/>
          <a:lstStyle/>
          <a:p>
            <a:endParaRPr lang="zh-CN" altLang="en-US"/>
          </a:p>
        </p:txBody>
      </p:sp>
      <p:pic>
        <p:nvPicPr>
          <p:cNvPr id="3074" name="Picture 2" descr="在这里插入图片描述">
            <a:extLst>
              <a:ext uri="{FF2B5EF4-FFF2-40B4-BE49-F238E27FC236}">
                <a16:creationId xmlns:a16="http://schemas.microsoft.com/office/drawing/2014/main" id="{D9472BA7-7878-407B-9B68-DB1D54B57C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60513"/>
            <a:ext cx="6389225" cy="38814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9EFD8DD-B010-4879-AE72-EE909FFFC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335" y="1315244"/>
            <a:ext cx="6044862" cy="388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1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5B4BE-D43C-4549-B3D9-27315D949F6B}"/>
              </a:ext>
            </a:extLst>
          </p:cNvPr>
          <p:cNvSpPr>
            <a:spLocks noGrp="1"/>
          </p:cNvSpPr>
          <p:nvPr>
            <p:ph type="title"/>
          </p:nvPr>
        </p:nvSpPr>
        <p:spPr/>
        <p:txBody>
          <a:bodyPr>
            <a:normAutofit/>
          </a:bodyPr>
          <a:lstStyle/>
          <a:p>
            <a:r>
              <a:rPr lang="zh-CN" altLang="en-US" sz="4800" dirty="0"/>
              <a:t>强连通缩点</a:t>
            </a:r>
          </a:p>
        </p:txBody>
      </p:sp>
      <p:sp>
        <p:nvSpPr>
          <p:cNvPr id="3" name="内容占位符 2">
            <a:extLst>
              <a:ext uri="{FF2B5EF4-FFF2-40B4-BE49-F238E27FC236}">
                <a16:creationId xmlns:a16="http://schemas.microsoft.com/office/drawing/2014/main" id="{DB477E7D-F5B9-4C90-A739-7D92F24EE616}"/>
              </a:ext>
            </a:extLst>
          </p:cNvPr>
          <p:cNvSpPr>
            <a:spLocks noGrp="1"/>
          </p:cNvSpPr>
          <p:nvPr>
            <p:ph idx="1"/>
          </p:nvPr>
        </p:nvSpPr>
        <p:spPr/>
        <p:txBody>
          <a:bodyPr>
            <a:normAutofit/>
          </a:bodyPr>
          <a:lstStyle/>
          <a:p>
            <a:r>
              <a:rPr lang="zh-CN" altLang="en-US" sz="2400" dirty="0"/>
              <a:t>将一个图中的每一个强连通分量都缩成一个点的过程，称之为强连通缩点。容易发现，缩点后的图一定是一个</a:t>
            </a:r>
            <a:r>
              <a:rPr lang="en-US" altLang="zh-CN" sz="2400" dirty="0"/>
              <a:t> DAG</a:t>
            </a:r>
            <a:r>
              <a:rPr lang="zh-CN" altLang="en-US" sz="2400" dirty="0"/>
              <a:t>。</a:t>
            </a:r>
            <a:endParaRPr lang="en-US" altLang="zh-CN" sz="2400" dirty="0"/>
          </a:p>
          <a:p>
            <a:endParaRPr lang="en-US" altLang="zh-CN" sz="2400" dirty="0"/>
          </a:p>
          <a:p>
            <a:endParaRPr lang="en-US" altLang="zh-CN" sz="2400" dirty="0"/>
          </a:p>
          <a:p>
            <a:r>
              <a:rPr lang="en-US" altLang="zh-CN" sz="2400" dirty="0" err="1"/>
              <a:t>Kosaraju</a:t>
            </a:r>
            <a:r>
              <a:rPr lang="en-US" altLang="zh-CN" sz="2400" dirty="0"/>
              <a:t> </a:t>
            </a:r>
            <a:r>
              <a:rPr lang="zh-CN" altLang="en-US" sz="2400" dirty="0"/>
              <a:t>算法</a:t>
            </a:r>
            <a:endParaRPr lang="en-US" altLang="zh-CN" sz="2400" dirty="0"/>
          </a:p>
        </p:txBody>
      </p:sp>
    </p:spTree>
    <p:extLst>
      <p:ext uri="{BB962C8B-B14F-4D97-AF65-F5344CB8AC3E}">
        <p14:creationId xmlns:p14="http://schemas.microsoft.com/office/powerpoint/2010/main" val="284488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901D9-8104-4936-A343-D6CEE2973F52}"/>
              </a:ext>
            </a:extLst>
          </p:cNvPr>
          <p:cNvSpPr>
            <a:spLocks noGrp="1"/>
          </p:cNvSpPr>
          <p:nvPr>
            <p:ph type="title"/>
          </p:nvPr>
        </p:nvSpPr>
        <p:spPr/>
        <p:txBody>
          <a:bodyPr>
            <a:normAutofit/>
          </a:bodyPr>
          <a:lstStyle/>
          <a:p>
            <a:r>
              <a:rPr lang="en-US" altLang="zh-CN" sz="4800" dirty="0"/>
              <a:t>ford-</a:t>
            </a:r>
            <a:r>
              <a:rPr lang="en-US" altLang="zh-CN" sz="4800" dirty="0" err="1"/>
              <a:t>fulkerson</a:t>
            </a:r>
            <a:r>
              <a:rPr lang="en-US" altLang="zh-CN" sz="4800" dirty="0"/>
              <a:t> </a:t>
            </a:r>
            <a:r>
              <a:rPr lang="zh-CN" altLang="en-US" sz="4800" dirty="0"/>
              <a:t>算法</a:t>
            </a:r>
          </a:p>
        </p:txBody>
      </p:sp>
      <p:sp>
        <p:nvSpPr>
          <p:cNvPr id="3" name="内容占位符 2">
            <a:extLst>
              <a:ext uri="{FF2B5EF4-FFF2-40B4-BE49-F238E27FC236}">
                <a16:creationId xmlns:a16="http://schemas.microsoft.com/office/drawing/2014/main" id="{42422A51-93E1-4F9C-AD93-207E34918B82}"/>
              </a:ext>
            </a:extLst>
          </p:cNvPr>
          <p:cNvSpPr>
            <a:spLocks noGrp="1"/>
          </p:cNvSpPr>
          <p:nvPr>
            <p:ph idx="1"/>
          </p:nvPr>
        </p:nvSpPr>
        <p:spPr/>
        <p:txBody>
          <a:bodyPr>
            <a:normAutofit/>
          </a:bodyPr>
          <a:lstStyle/>
          <a:p>
            <a:r>
              <a:rPr lang="zh-CN" altLang="en-US" sz="2400" dirty="0"/>
              <a:t>暴力 </a:t>
            </a:r>
            <a:r>
              <a:rPr lang="en-US" altLang="zh-CN" sz="2400" dirty="0" err="1"/>
              <a:t>dfs</a:t>
            </a:r>
            <a:r>
              <a:rPr lang="en-US" altLang="zh-CN" sz="2400" dirty="0"/>
              <a:t> </a:t>
            </a:r>
            <a:r>
              <a:rPr lang="zh-CN" altLang="en-US" sz="2400" dirty="0"/>
              <a:t>模拟增广过程</a:t>
            </a:r>
            <a:endParaRPr lang="en-US" altLang="zh-CN" sz="2400" dirty="0"/>
          </a:p>
          <a:p>
            <a:endParaRPr lang="en-US" altLang="zh-CN" sz="2400" dirty="0"/>
          </a:p>
          <a:p>
            <a:r>
              <a:rPr lang="zh-CN" altLang="en-US" sz="2400" dirty="0"/>
              <a:t>时间复杂度</a:t>
            </a:r>
            <a:r>
              <a:rPr lang="en-US" altLang="zh-CN" sz="2400" dirty="0"/>
              <a:t> O(Fm)</a:t>
            </a:r>
            <a:r>
              <a:rPr lang="zh-CN" altLang="en-US" sz="2400" dirty="0"/>
              <a:t>。</a:t>
            </a:r>
          </a:p>
        </p:txBody>
      </p:sp>
    </p:spTree>
    <p:extLst>
      <p:ext uri="{BB962C8B-B14F-4D97-AF65-F5344CB8AC3E}">
        <p14:creationId xmlns:p14="http://schemas.microsoft.com/office/powerpoint/2010/main" val="3862867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52177-4C03-4FA7-9E47-FAB189D9D5EB}"/>
              </a:ext>
            </a:extLst>
          </p:cNvPr>
          <p:cNvSpPr>
            <a:spLocks noGrp="1"/>
          </p:cNvSpPr>
          <p:nvPr>
            <p:ph type="title"/>
          </p:nvPr>
        </p:nvSpPr>
        <p:spPr/>
        <p:txBody>
          <a:bodyPr>
            <a:normAutofit/>
          </a:bodyPr>
          <a:lstStyle/>
          <a:p>
            <a:r>
              <a:rPr lang="en-US" altLang="zh-CN" sz="4800" dirty="0" err="1"/>
              <a:t>dinic</a:t>
            </a:r>
            <a:r>
              <a:rPr lang="en-US" altLang="zh-CN" sz="4800" dirty="0"/>
              <a:t> </a:t>
            </a:r>
            <a:r>
              <a:rPr lang="zh-CN" altLang="en-US" sz="4800" dirty="0"/>
              <a:t>算法</a:t>
            </a:r>
          </a:p>
        </p:txBody>
      </p:sp>
      <p:pic>
        <p:nvPicPr>
          <p:cNvPr id="5122" name="Picture 2" descr="此处输入图片的描述">
            <a:extLst>
              <a:ext uri="{FF2B5EF4-FFF2-40B4-BE49-F238E27FC236}">
                <a16:creationId xmlns:a16="http://schemas.microsoft.com/office/drawing/2014/main" id="{40E55E9F-E368-41E2-9C7C-6450E43B4D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658272"/>
            <a:ext cx="7334359" cy="367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53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0D216-1772-4FBB-91D8-EB7431FC79A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4E3B4A-C656-4583-8841-06D387E38D34}"/>
              </a:ext>
            </a:extLst>
          </p:cNvPr>
          <p:cNvSpPr>
            <a:spLocks noGrp="1"/>
          </p:cNvSpPr>
          <p:nvPr>
            <p:ph idx="1"/>
          </p:nvPr>
        </p:nvSpPr>
        <p:spPr/>
        <p:txBody>
          <a:bodyPr>
            <a:normAutofit/>
          </a:bodyPr>
          <a:lstStyle/>
          <a:p>
            <a:r>
              <a:rPr lang="zh-CN" altLang="en-US" sz="2400" dirty="0"/>
              <a:t>每次只考虑增广到 </a:t>
            </a:r>
            <a:r>
              <a:rPr lang="en-US" altLang="zh-CN" sz="2400" dirty="0"/>
              <a:t>s </a:t>
            </a:r>
            <a:r>
              <a:rPr lang="zh-CN" altLang="en-US" sz="2400" dirty="0"/>
              <a:t>距离差为 </a:t>
            </a:r>
            <a:r>
              <a:rPr lang="en-US" altLang="zh-CN" sz="2400" dirty="0"/>
              <a:t>1 </a:t>
            </a:r>
            <a:r>
              <a:rPr lang="zh-CN" altLang="en-US" sz="2400" dirty="0"/>
              <a:t>的边。</a:t>
            </a:r>
            <a:endParaRPr lang="en-US" altLang="zh-CN" sz="2400" dirty="0"/>
          </a:p>
          <a:p>
            <a:endParaRPr lang="en-US" altLang="zh-CN" sz="2400" dirty="0"/>
          </a:p>
          <a:p>
            <a:r>
              <a:rPr lang="zh-CN" altLang="en-US" sz="2400" dirty="0"/>
              <a:t>时间复杂度</a:t>
            </a:r>
            <a:r>
              <a:rPr lang="en-US" altLang="zh-CN" sz="2400" dirty="0"/>
              <a:t> O(n^2m)</a:t>
            </a:r>
            <a:r>
              <a:rPr lang="zh-CN" altLang="en-US" sz="2400" dirty="0"/>
              <a:t>。</a:t>
            </a:r>
          </a:p>
        </p:txBody>
      </p:sp>
    </p:spTree>
    <p:extLst>
      <p:ext uri="{BB962C8B-B14F-4D97-AF65-F5344CB8AC3E}">
        <p14:creationId xmlns:p14="http://schemas.microsoft.com/office/powerpoint/2010/main" val="409445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5C24F-EC58-4535-AF93-52A2C8829394}"/>
              </a:ext>
            </a:extLst>
          </p:cNvPr>
          <p:cNvSpPr>
            <a:spLocks noGrp="1"/>
          </p:cNvSpPr>
          <p:nvPr>
            <p:ph type="title"/>
          </p:nvPr>
        </p:nvSpPr>
        <p:spPr/>
        <p:txBody>
          <a:bodyPr>
            <a:normAutofit/>
          </a:bodyPr>
          <a:lstStyle/>
          <a:p>
            <a:r>
              <a:rPr lang="en-US" altLang="zh-CN" sz="4800" dirty="0" err="1"/>
              <a:t>dinic</a:t>
            </a:r>
            <a:r>
              <a:rPr lang="en-US" altLang="zh-CN" sz="4800" dirty="0"/>
              <a:t> </a:t>
            </a:r>
            <a:r>
              <a:rPr lang="zh-CN" altLang="en-US" sz="4800" dirty="0"/>
              <a:t>的一些优化</a:t>
            </a:r>
          </a:p>
        </p:txBody>
      </p:sp>
      <p:sp>
        <p:nvSpPr>
          <p:cNvPr id="3" name="内容占位符 2">
            <a:extLst>
              <a:ext uri="{FF2B5EF4-FFF2-40B4-BE49-F238E27FC236}">
                <a16:creationId xmlns:a16="http://schemas.microsoft.com/office/drawing/2014/main" id="{03440767-DC38-4AEE-8A96-3F74870E2344}"/>
              </a:ext>
            </a:extLst>
          </p:cNvPr>
          <p:cNvSpPr>
            <a:spLocks noGrp="1"/>
          </p:cNvSpPr>
          <p:nvPr>
            <p:ph idx="1"/>
          </p:nvPr>
        </p:nvSpPr>
        <p:spPr/>
        <p:txBody>
          <a:bodyPr>
            <a:normAutofit/>
          </a:bodyPr>
          <a:lstStyle/>
          <a:p>
            <a:r>
              <a:rPr lang="zh-CN" altLang="en-US" sz="2400" dirty="0"/>
              <a:t>当前弧优化</a:t>
            </a:r>
            <a:endParaRPr lang="en-US" altLang="zh-CN" sz="2400" dirty="0"/>
          </a:p>
          <a:p>
            <a:endParaRPr lang="en-US" altLang="zh-CN" sz="2400" dirty="0"/>
          </a:p>
          <a:p>
            <a:r>
              <a:rPr lang="zh-CN" altLang="en-US" sz="2400" dirty="0"/>
              <a:t>炸点优化</a:t>
            </a:r>
          </a:p>
        </p:txBody>
      </p:sp>
    </p:spTree>
    <p:extLst>
      <p:ext uri="{BB962C8B-B14F-4D97-AF65-F5344CB8AC3E}">
        <p14:creationId xmlns:p14="http://schemas.microsoft.com/office/powerpoint/2010/main" val="2856711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97175-17E6-47E7-B5B6-6670E3636E97}"/>
              </a:ext>
            </a:extLst>
          </p:cNvPr>
          <p:cNvSpPr>
            <a:spLocks noGrp="1"/>
          </p:cNvSpPr>
          <p:nvPr>
            <p:ph type="title"/>
          </p:nvPr>
        </p:nvSpPr>
        <p:spPr/>
        <p:txBody>
          <a:bodyPr>
            <a:normAutofit/>
          </a:bodyPr>
          <a:lstStyle/>
          <a:p>
            <a:r>
              <a:rPr lang="en-US" altLang="zh-CN" sz="4800" dirty="0"/>
              <a:t>max-flow min-cut </a:t>
            </a:r>
            <a:r>
              <a:rPr lang="zh-CN" altLang="en-US" sz="4800" dirty="0"/>
              <a:t>定理</a:t>
            </a:r>
          </a:p>
        </p:txBody>
      </p:sp>
      <p:sp>
        <p:nvSpPr>
          <p:cNvPr id="3" name="内容占位符 2">
            <a:extLst>
              <a:ext uri="{FF2B5EF4-FFF2-40B4-BE49-F238E27FC236}">
                <a16:creationId xmlns:a16="http://schemas.microsoft.com/office/drawing/2014/main" id="{37239E52-6559-4537-B509-6B25A75068CF}"/>
              </a:ext>
            </a:extLst>
          </p:cNvPr>
          <p:cNvSpPr>
            <a:spLocks noGrp="1"/>
          </p:cNvSpPr>
          <p:nvPr>
            <p:ph idx="1"/>
          </p:nvPr>
        </p:nvSpPr>
        <p:spPr/>
        <p:txBody>
          <a:bodyPr>
            <a:normAutofit/>
          </a:bodyPr>
          <a:lstStyle/>
          <a:p>
            <a:r>
              <a:rPr lang="zh-CN" altLang="en-US" sz="2400" dirty="0"/>
              <a:t>在任何网络中，</a:t>
            </a:r>
            <a:r>
              <a:rPr lang="en-US" altLang="zh-CN" sz="2400" dirty="0"/>
              <a:t>max-flow=min-cut </a:t>
            </a:r>
            <a:endParaRPr lang="zh-CN" altLang="en-US" sz="2400" dirty="0"/>
          </a:p>
        </p:txBody>
      </p:sp>
      <p:pic>
        <p:nvPicPr>
          <p:cNvPr id="4" name="Picture 2">
            <a:extLst>
              <a:ext uri="{FF2B5EF4-FFF2-40B4-BE49-F238E27FC236}">
                <a16:creationId xmlns:a16="http://schemas.microsoft.com/office/drawing/2014/main" id="{56C7BE2F-69B3-4704-B9AD-C68593426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686844"/>
            <a:ext cx="7593911" cy="399970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D3156E19-21B2-4006-B72A-D455DEB3BC0B}"/>
              </a:ext>
            </a:extLst>
          </p:cNvPr>
          <p:cNvSpPr txBox="1"/>
          <p:nvPr/>
        </p:nvSpPr>
        <p:spPr>
          <a:xfrm>
            <a:off x="8502477" y="6145824"/>
            <a:ext cx="3600450" cy="461665"/>
          </a:xfrm>
          <a:prstGeom prst="rect">
            <a:avLst/>
          </a:prstGeom>
          <a:noFill/>
        </p:spPr>
        <p:txBody>
          <a:bodyPr wrap="square" rtlCol="0">
            <a:spAutoFit/>
          </a:bodyPr>
          <a:lstStyle/>
          <a:p>
            <a:r>
              <a:rPr lang="en-US" altLang="zh-CN" sz="2400" dirty="0">
                <a:latin typeface="+mn-ea"/>
              </a:rPr>
              <a:t>max-flow=min-cut=5</a:t>
            </a:r>
            <a:endParaRPr lang="zh-CN" altLang="en-US" sz="2400" dirty="0">
              <a:latin typeface="+mn-ea"/>
            </a:endParaRPr>
          </a:p>
        </p:txBody>
      </p:sp>
    </p:spTree>
    <p:extLst>
      <p:ext uri="{BB962C8B-B14F-4D97-AF65-F5344CB8AC3E}">
        <p14:creationId xmlns:p14="http://schemas.microsoft.com/office/powerpoint/2010/main" val="1361741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853AF-D86B-4E62-AAD8-DD9EC205D5DE}"/>
              </a:ext>
            </a:extLst>
          </p:cNvPr>
          <p:cNvSpPr>
            <a:spLocks noGrp="1"/>
          </p:cNvSpPr>
          <p:nvPr>
            <p:ph type="title"/>
          </p:nvPr>
        </p:nvSpPr>
        <p:spPr/>
        <p:txBody>
          <a:bodyPr>
            <a:normAutofit/>
          </a:bodyPr>
          <a:lstStyle/>
          <a:p>
            <a:r>
              <a:rPr lang="zh-CN" altLang="en-US" sz="4800" dirty="0"/>
              <a:t>例题</a:t>
            </a:r>
            <a:r>
              <a:rPr lang="en-US" altLang="zh-CN" sz="4800" dirty="0"/>
              <a:t>6</a:t>
            </a:r>
            <a:endParaRPr lang="zh-CN" altLang="en-US" sz="4800" dirty="0"/>
          </a:p>
        </p:txBody>
      </p:sp>
      <p:sp>
        <p:nvSpPr>
          <p:cNvPr id="3" name="内容占位符 2">
            <a:extLst>
              <a:ext uri="{FF2B5EF4-FFF2-40B4-BE49-F238E27FC236}">
                <a16:creationId xmlns:a16="http://schemas.microsoft.com/office/drawing/2014/main" id="{5BD0EF61-2DA6-4547-8BA0-46A0A431A91C}"/>
              </a:ext>
            </a:extLst>
          </p:cNvPr>
          <p:cNvSpPr>
            <a:spLocks noGrp="1"/>
          </p:cNvSpPr>
          <p:nvPr>
            <p:ph idx="1"/>
          </p:nvPr>
        </p:nvSpPr>
        <p:spPr/>
        <p:txBody>
          <a:bodyPr>
            <a:normAutofit/>
          </a:bodyPr>
          <a:lstStyle/>
          <a:p>
            <a:r>
              <a:rPr lang="en-US" altLang="zh-CN" sz="2400" dirty="0">
                <a:hlinkClick r:id="rId2"/>
              </a:rPr>
              <a:t>https://codeforces.com/contest/1082/problem/G</a:t>
            </a:r>
            <a:endParaRPr lang="en-US" altLang="zh-CN" sz="2400" dirty="0"/>
          </a:p>
          <a:p>
            <a:endParaRPr lang="zh-CN" altLang="en-US" sz="2400" dirty="0"/>
          </a:p>
        </p:txBody>
      </p:sp>
    </p:spTree>
    <p:extLst>
      <p:ext uri="{BB962C8B-B14F-4D97-AF65-F5344CB8AC3E}">
        <p14:creationId xmlns:p14="http://schemas.microsoft.com/office/powerpoint/2010/main" val="4056206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A8F2A-E71B-488F-80B8-D04611AD9A34}"/>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A8C8695F-A566-47C3-BE21-E1F6E25708C5}"/>
              </a:ext>
            </a:extLst>
          </p:cNvPr>
          <p:cNvSpPr>
            <a:spLocks noGrp="1"/>
          </p:cNvSpPr>
          <p:nvPr>
            <p:ph idx="1"/>
          </p:nvPr>
        </p:nvSpPr>
        <p:spPr/>
        <p:txBody>
          <a:bodyPr>
            <a:normAutofit/>
          </a:bodyPr>
          <a:lstStyle/>
          <a:p>
            <a:r>
              <a:rPr lang="zh-CN" altLang="en-US" sz="2400" dirty="0"/>
              <a:t>经典的最小割模型，对于每一条边额外建立一个点。先假设所有边都选了，然后求删去一些选的边，并加入一些点，使得最终合法的最小的代价。考虑从原点向每个表示边的点连一条容量为该边权的边，每个表示点的点向汇点连一条容量为点权的边。然后每个表示边的点向两端的点连一条容量为 </a:t>
            </a:r>
            <a:r>
              <a:rPr lang="en-US" altLang="zh-CN" sz="2400" dirty="0"/>
              <a:t>inf </a:t>
            </a:r>
            <a:r>
              <a:rPr lang="zh-CN" altLang="en-US" sz="2400" dirty="0"/>
              <a:t>的边，一种合法的方案即为一种没有割到 </a:t>
            </a:r>
            <a:r>
              <a:rPr lang="en-US" altLang="zh-CN" sz="2400" dirty="0"/>
              <a:t>inf </a:t>
            </a:r>
            <a:r>
              <a:rPr lang="zh-CN" altLang="en-US" sz="2400" dirty="0"/>
              <a:t>边的割。直接求最小割即可。</a:t>
            </a:r>
          </a:p>
        </p:txBody>
      </p:sp>
    </p:spTree>
    <p:extLst>
      <p:ext uri="{BB962C8B-B14F-4D97-AF65-F5344CB8AC3E}">
        <p14:creationId xmlns:p14="http://schemas.microsoft.com/office/powerpoint/2010/main" val="655669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F98B6-D5E0-40B0-BCC4-269C09A196FC}"/>
              </a:ext>
            </a:extLst>
          </p:cNvPr>
          <p:cNvSpPr>
            <a:spLocks noGrp="1"/>
          </p:cNvSpPr>
          <p:nvPr>
            <p:ph type="title"/>
          </p:nvPr>
        </p:nvSpPr>
        <p:spPr/>
        <p:txBody>
          <a:bodyPr>
            <a:normAutofit/>
          </a:bodyPr>
          <a:lstStyle/>
          <a:p>
            <a:r>
              <a:rPr lang="zh-CN" altLang="en-US" sz="4800" dirty="0"/>
              <a:t>最小费用流</a:t>
            </a:r>
          </a:p>
        </p:txBody>
      </p:sp>
      <p:sp>
        <p:nvSpPr>
          <p:cNvPr id="3" name="内容占位符 2">
            <a:extLst>
              <a:ext uri="{FF2B5EF4-FFF2-40B4-BE49-F238E27FC236}">
                <a16:creationId xmlns:a16="http://schemas.microsoft.com/office/drawing/2014/main" id="{BCB3166B-A675-4E35-B878-D204F36D09D9}"/>
              </a:ext>
            </a:extLst>
          </p:cNvPr>
          <p:cNvSpPr>
            <a:spLocks noGrp="1"/>
          </p:cNvSpPr>
          <p:nvPr>
            <p:ph idx="1"/>
          </p:nvPr>
        </p:nvSpPr>
        <p:spPr/>
        <p:txBody>
          <a:bodyPr>
            <a:normAutofit/>
          </a:bodyPr>
          <a:lstStyle/>
          <a:p>
            <a:r>
              <a:rPr lang="zh-CN" altLang="en-US" sz="2400" dirty="0"/>
              <a:t>直接 </a:t>
            </a:r>
            <a:r>
              <a:rPr lang="en-US" altLang="zh-CN" sz="2400" dirty="0"/>
              <a:t>SPFA </a:t>
            </a:r>
            <a:r>
              <a:rPr lang="zh-CN" altLang="en-US" sz="2400" dirty="0"/>
              <a:t>最坏复杂度</a:t>
            </a:r>
            <a:r>
              <a:rPr lang="en-US" altLang="zh-CN" sz="2400" dirty="0"/>
              <a:t> O(</a:t>
            </a:r>
            <a:r>
              <a:rPr lang="en-US" altLang="zh-CN" sz="2400" dirty="0" err="1"/>
              <a:t>Fnm</a:t>
            </a:r>
            <a:r>
              <a:rPr lang="en-US" altLang="zh-CN" sz="2400" dirty="0"/>
              <a:t>)</a:t>
            </a:r>
            <a:r>
              <a:rPr lang="zh-CN" altLang="en-US" sz="2400" dirty="0"/>
              <a:t>。</a:t>
            </a:r>
            <a:endParaRPr lang="en-US" altLang="zh-CN" sz="2400" dirty="0"/>
          </a:p>
          <a:p>
            <a:endParaRPr lang="en-US" altLang="zh-CN" sz="2400" dirty="0"/>
          </a:p>
          <a:p>
            <a:r>
              <a:rPr lang="zh-CN" altLang="en-US" sz="2400" dirty="0"/>
              <a:t>采用势函数即可 </a:t>
            </a:r>
            <a:r>
              <a:rPr lang="en-US" altLang="zh-CN" sz="2400" dirty="0" err="1"/>
              <a:t>dijkstra</a:t>
            </a:r>
            <a:r>
              <a:rPr lang="zh-CN" altLang="en-US" sz="2400" dirty="0"/>
              <a:t>，复杂度可以降到</a:t>
            </a:r>
            <a:r>
              <a:rPr lang="en-US" altLang="zh-CN" sz="2400" dirty="0"/>
              <a:t> O(</a:t>
            </a:r>
            <a:r>
              <a:rPr lang="en-US" altLang="zh-CN" sz="2400" dirty="0" err="1"/>
              <a:t>Fmlogn</a:t>
            </a:r>
            <a:r>
              <a:rPr lang="en-US" altLang="zh-CN" sz="2400" dirty="0"/>
              <a:t>)</a:t>
            </a:r>
            <a:r>
              <a:rPr lang="zh-CN" altLang="en-US" sz="2400" dirty="0"/>
              <a:t>。</a:t>
            </a:r>
            <a:r>
              <a:rPr lang="en-US" altLang="zh-CN" sz="2400" dirty="0"/>
              <a:t> </a:t>
            </a:r>
            <a:endParaRPr lang="zh-CN" altLang="en-US" sz="2400" dirty="0"/>
          </a:p>
        </p:txBody>
      </p:sp>
    </p:spTree>
    <p:extLst>
      <p:ext uri="{BB962C8B-B14F-4D97-AF65-F5344CB8AC3E}">
        <p14:creationId xmlns:p14="http://schemas.microsoft.com/office/powerpoint/2010/main" val="1331028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F0ECD-2B09-47FE-91C4-1E5FC74B001A}"/>
              </a:ext>
            </a:extLst>
          </p:cNvPr>
          <p:cNvSpPr>
            <a:spLocks noGrp="1"/>
          </p:cNvSpPr>
          <p:nvPr>
            <p:ph type="title"/>
          </p:nvPr>
        </p:nvSpPr>
        <p:spPr/>
        <p:txBody>
          <a:bodyPr>
            <a:normAutofit/>
          </a:bodyPr>
          <a:lstStyle/>
          <a:p>
            <a:r>
              <a:rPr lang="en-US" altLang="zh-CN" sz="4800" dirty="0" err="1"/>
              <a:t>zkw</a:t>
            </a:r>
            <a:r>
              <a:rPr lang="zh-CN" altLang="en-US" sz="4800" dirty="0"/>
              <a:t>费用流</a:t>
            </a:r>
          </a:p>
        </p:txBody>
      </p:sp>
      <p:sp>
        <p:nvSpPr>
          <p:cNvPr id="3" name="内容占位符 2">
            <a:extLst>
              <a:ext uri="{FF2B5EF4-FFF2-40B4-BE49-F238E27FC236}">
                <a16:creationId xmlns:a16="http://schemas.microsoft.com/office/drawing/2014/main" id="{35386132-B2C1-4A92-BE87-5B73C2840D92}"/>
              </a:ext>
            </a:extLst>
          </p:cNvPr>
          <p:cNvSpPr>
            <a:spLocks noGrp="1"/>
          </p:cNvSpPr>
          <p:nvPr>
            <p:ph idx="1"/>
          </p:nvPr>
        </p:nvSpPr>
        <p:spPr/>
        <p:txBody>
          <a:bodyPr>
            <a:normAutofit/>
          </a:bodyPr>
          <a:lstStyle/>
          <a:p>
            <a:r>
              <a:rPr lang="zh-CN" altLang="en-US" sz="2400" dirty="0"/>
              <a:t>不一条一条的增广，在最短路图上跑 </a:t>
            </a:r>
            <a:r>
              <a:rPr lang="en-US" altLang="zh-CN" sz="2400" dirty="0" err="1"/>
              <a:t>dinic</a:t>
            </a:r>
            <a:r>
              <a:rPr lang="en-US" altLang="zh-CN" sz="2400" dirty="0"/>
              <a:t> </a:t>
            </a:r>
            <a:r>
              <a:rPr lang="zh-CN" altLang="en-US" sz="2400" dirty="0"/>
              <a:t>增广。</a:t>
            </a:r>
          </a:p>
        </p:txBody>
      </p:sp>
    </p:spTree>
    <p:extLst>
      <p:ext uri="{BB962C8B-B14F-4D97-AF65-F5344CB8AC3E}">
        <p14:creationId xmlns:p14="http://schemas.microsoft.com/office/powerpoint/2010/main" val="3560364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4023B-3114-4795-9FE2-713FDD799842}"/>
              </a:ext>
            </a:extLst>
          </p:cNvPr>
          <p:cNvSpPr>
            <a:spLocks noGrp="1"/>
          </p:cNvSpPr>
          <p:nvPr>
            <p:ph type="title"/>
          </p:nvPr>
        </p:nvSpPr>
        <p:spPr/>
        <p:txBody>
          <a:bodyPr>
            <a:normAutofit/>
          </a:bodyPr>
          <a:lstStyle/>
          <a:p>
            <a:r>
              <a:rPr lang="zh-CN" altLang="en-US" sz="4800" dirty="0"/>
              <a:t>最小费用最大流（</a:t>
            </a:r>
            <a:r>
              <a:rPr lang="en-US" altLang="zh-CN" sz="4800" dirty="0"/>
              <a:t>MCMF</a:t>
            </a:r>
            <a:r>
              <a:rPr lang="zh-CN" altLang="en-US" sz="4800" dirty="0"/>
              <a:t>）</a:t>
            </a:r>
          </a:p>
        </p:txBody>
      </p:sp>
      <p:sp>
        <p:nvSpPr>
          <p:cNvPr id="3" name="内容占位符 2">
            <a:extLst>
              <a:ext uri="{FF2B5EF4-FFF2-40B4-BE49-F238E27FC236}">
                <a16:creationId xmlns:a16="http://schemas.microsoft.com/office/drawing/2014/main" id="{883EAEC8-3F67-44F0-BE72-452363A9B2A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94134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17170-AD70-4F9D-A293-B9B7EF2D0201}"/>
              </a:ext>
            </a:extLst>
          </p:cNvPr>
          <p:cNvSpPr>
            <a:spLocks noGrp="1"/>
          </p:cNvSpPr>
          <p:nvPr>
            <p:ph type="title"/>
          </p:nvPr>
        </p:nvSpPr>
        <p:spPr/>
        <p:txBody>
          <a:bodyPr/>
          <a:lstStyle/>
          <a:p>
            <a:endParaRPr lang="zh-CN" altLang="en-US" dirty="0"/>
          </a:p>
        </p:txBody>
      </p:sp>
      <p:pic>
        <p:nvPicPr>
          <p:cNvPr id="7" name="内容占位符 6">
            <a:extLst>
              <a:ext uri="{FF2B5EF4-FFF2-40B4-BE49-F238E27FC236}">
                <a16:creationId xmlns:a16="http://schemas.microsoft.com/office/drawing/2014/main" id="{F0362CC1-84B3-4DB1-9E8B-6EA2B913E593}"/>
              </a:ext>
            </a:extLst>
          </p:cNvPr>
          <p:cNvPicPr>
            <a:picLocks noGrp="1" noChangeAspect="1"/>
          </p:cNvPicPr>
          <p:nvPr>
            <p:ph idx="1"/>
          </p:nvPr>
        </p:nvPicPr>
        <p:blipFill>
          <a:blip r:embed="rId2"/>
          <a:stretch>
            <a:fillRect/>
          </a:stretch>
        </p:blipFill>
        <p:spPr>
          <a:xfrm>
            <a:off x="1099487" y="0"/>
            <a:ext cx="7158688" cy="2105496"/>
          </a:xfrm>
        </p:spPr>
      </p:pic>
      <p:pic>
        <p:nvPicPr>
          <p:cNvPr id="9" name="图片 8">
            <a:extLst>
              <a:ext uri="{FF2B5EF4-FFF2-40B4-BE49-F238E27FC236}">
                <a16:creationId xmlns:a16="http://schemas.microsoft.com/office/drawing/2014/main" id="{6DEF5BE1-5792-442B-B102-7664C19D9337}"/>
              </a:ext>
            </a:extLst>
          </p:cNvPr>
          <p:cNvPicPr>
            <a:picLocks noChangeAspect="1"/>
          </p:cNvPicPr>
          <p:nvPr/>
        </p:nvPicPr>
        <p:blipFill>
          <a:blip r:embed="rId3"/>
          <a:stretch>
            <a:fillRect/>
          </a:stretch>
        </p:blipFill>
        <p:spPr>
          <a:xfrm>
            <a:off x="1204262" y="2227660"/>
            <a:ext cx="7053913" cy="2262311"/>
          </a:xfrm>
          <a:prstGeom prst="rect">
            <a:avLst/>
          </a:prstGeom>
        </p:spPr>
      </p:pic>
      <p:pic>
        <p:nvPicPr>
          <p:cNvPr id="11" name="图片 10">
            <a:extLst>
              <a:ext uri="{FF2B5EF4-FFF2-40B4-BE49-F238E27FC236}">
                <a16:creationId xmlns:a16="http://schemas.microsoft.com/office/drawing/2014/main" id="{0873BD2C-5877-4885-83AA-E3035AF45919}"/>
              </a:ext>
            </a:extLst>
          </p:cNvPr>
          <p:cNvPicPr>
            <a:picLocks noChangeAspect="1"/>
          </p:cNvPicPr>
          <p:nvPr/>
        </p:nvPicPr>
        <p:blipFill>
          <a:blip r:embed="rId4"/>
          <a:stretch>
            <a:fillRect/>
          </a:stretch>
        </p:blipFill>
        <p:spPr>
          <a:xfrm>
            <a:off x="1204262" y="4489971"/>
            <a:ext cx="7112266" cy="2105496"/>
          </a:xfrm>
          <a:prstGeom prst="rect">
            <a:avLst/>
          </a:prstGeom>
        </p:spPr>
      </p:pic>
    </p:spTree>
    <p:extLst>
      <p:ext uri="{BB962C8B-B14F-4D97-AF65-F5344CB8AC3E}">
        <p14:creationId xmlns:p14="http://schemas.microsoft.com/office/powerpoint/2010/main" val="289411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C5B19-D21D-4DDA-9C5F-516AF036D18D}"/>
              </a:ext>
            </a:extLst>
          </p:cNvPr>
          <p:cNvSpPr>
            <a:spLocks noGrp="1"/>
          </p:cNvSpPr>
          <p:nvPr>
            <p:ph type="title"/>
          </p:nvPr>
        </p:nvSpPr>
        <p:spPr/>
        <p:txBody>
          <a:bodyPr>
            <a:normAutofit/>
          </a:bodyPr>
          <a:lstStyle/>
          <a:p>
            <a:r>
              <a:rPr lang="zh-CN" altLang="en-US" sz="4800" dirty="0"/>
              <a:t>例题</a:t>
            </a:r>
            <a:r>
              <a:rPr lang="en-US" altLang="zh-CN" sz="4800" dirty="0"/>
              <a:t>7</a:t>
            </a:r>
            <a:endParaRPr lang="zh-CN" altLang="en-US" sz="4800" dirty="0"/>
          </a:p>
        </p:txBody>
      </p:sp>
      <p:sp>
        <p:nvSpPr>
          <p:cNvPr id="3" name="内容占位符 2">
            <a:extLst>
              <a:ext uri="{FF2B5EF4-FFF2-40B4-BE49-F238E27FC236}">
                <a16:creationId xmlns:a16="http://schemas.microsoft.com/office/drawing/2014/main" id="{46FD8066-2281-4B67-8679-48F4FB24E783}"/>
              </a:ext>
            </a:extLst>
          </p:cNvPr>
          <p:cNvSpPr>
            <a:spLocks noGrp="1"/>
          </p:cNvSpPr>
          <p:nvPr>
            <p:ph idx="1"/>
          </p:nvPr>
        </p:nvSpPr>
        <p:spPr/>
        <p:txBody>
          <a:bodyPr/>
          <a:lstStyle/>
          <a:p>
            <a:r>
              <a:rPr lang="en-US" altLang="zh-CN" dirty="0">
                <a:hlinkClick r:id="rId2"/>
              </a:rPr>
              <a:t>https://community.topcoder.com/stat?c=problem_statement&amp;pm=12432</a:t>
            </a:r>
            <a:endParaRPr lang="en-US" altLang="zh-CN" dirty="0"/>
          </a:p>
          <a:p>
            <a:endParaRPr lang="zh-CN" altLang="en-US" dirty="0"/>
          </a:p>
        </p:txBody>
      </p:sp>
    </p:spTree>
    <p:extLst>
      <p:ext uri="{BB962C8B-B14F-4D97-AF65-F5344CB8AC3E}">
        <p14:creationId xmlns:p14="http://schemas.microsoft.com/office/powerpoint/2010/main" val="1744276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27E36-973A-4F60-853E-0D4A90E643E6}"/>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ECA489F1-0503-404A-95D4-81C9C9EC79F8}"/>
              </a:ext>
            </a:extLst>
          </p:cNvPr>
          <p:cNvSpPr>
            <a:spLocks noGrp="1"/>
          </p:cNvSpPr>
          <p:nvPr>
            <p:ph idx="1"/>
          </p:nvPr>
        </p:nvSpPr>
        <p:spPr/>
        <p:txBody>
          <a:bodyPr>
            <a:normAutofit/>
          </a:bodyPr>
          <a:lstStyle/>
          <a:p>
            <a:r>
              <a:rPr lang="zh-CN" altLang="en-US" sz="2400" dirty="0"/>
              <a:t>考虑格子是一个二分图，把铁路看成两两匹配，然后对于每一个格子，每四个方向各建一个点，再对上下方向和左右方向各建一个点，然后向这两个点连一条容量为 </a:t>
            </a:r>
            <a:r>
              <a:rPr lang="en-US" altLang="zh-CN" sz="2400" dirty="0"/>
              <a:t>1</a:t>
            </a:r>
            <a:r>
              <a:rPr lang="zh-CN" altLang="en-US" sz="2400" dirty="0"/>
              <a:t>，费用为 </a:t>
            </a:r>
            <a:r>
              <a:rPr lang="en-US" altLang="zh-CN" sz="2400" dirty="0"/>
              <a:t>0 </a:t>
            </a:r>
            <a:r>
              <a:rPr lang="zh-CN" altLang="en-US" sz="2400" dirty="0"/>
              <a:t>的流，在连一条容量为</a:t>
            </a:r>
            <a:r>
              <a:rPr lang="en-US" altLang="zh-CN" sz="2400" dirty="0"/>
              <a:t> 1</a:t>
            </a:r>
            <a:r>
              <a:rPr lang="zh-CN" altLang="en-US" sz="2400" dirty="0"/>
              <a:t>，费用为 </a:t>
            </a:r>
            <a:r>
              <a:rPr lang="en-US" altLang="zh-CN" sz="2400" dirty="0"/>
              <a:t>1 </a:t>
            </a:r>
            <a:r>
              <a:rPr lang="zh-CN" altLang="en-US" sz="2400" dirty="0"/>
              <a:t>的流。</a:t>
            </a:r>
          </a:p>
        </p:txBody>
      </p:sp>
    </p:spTree>
    <p:extLst>
      <p:ext uri="{BB962C8B-B14F-4D97-AF65-F5344CB8AC3E}">
        <p14:creationId xmlns:p14="http://schemas.microsoft.com/office/powerpoint/2010/main" val="2289242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E1DE0-6D9F-46A8-BFD1-DBD562F5A875}"/>
              </a:ext>
            </a:extLst>
          </p:cNvPr>
          <p:cNvSpPr>
            <a:spLocks noGrp="1"/>
          </p:cNvSpPr>
          <p:nvPr>
            <p:ph type="title"/>
          </p:nvPr>
        </p:nvSpPr>
        <p:spPr/>
        <p:txBody>
          <a:bodyPr>
            <a:normAutofit/>
          </a:bodyPr>
          <a:lstStyle/>
          <a:p>
            <a:r>
              <a:rPr lang="zh-CN" altLang="en-US" sz="4800" dirty="0"/>
              <a:t>无源汇上下界可行流</a:t>
            </a:r>
          </a:p>
        </p:txBody>
      </p:sp>
      <p:sp>
        <p:nvSpPr>
          <p:cNvPr id="3" name="内容占位符 2">
            <a:extLst>
              <a:ext uri="{FF2B5EF4-FFF2-40B4-BE49-F238E27FC236}">
                <a16:creationId xmlns:a16="http://schemas.microsoft.com/office/drawing/2014/main" id="{9AEA77E7-F316-4460-BCB3-2C73763BA53D}"/>
              </a:ext>
            </a:extLst>
          </p:cNvPr>
          <p:cNvSpPr>
            <a:spLocks noGrp="1"/>
          </p:cNvSpPr>
          <p:nvPr>
            <p:ph idx="1"/>
          </p:nvPr>
        </p:nvSpPr>
        <p:spPr/>
        <p:txBody>
          <a:bodyPr>
            <a:normAutofit/>
          </a:bodyPr>
          <a:lstStyle/>
          <a:p>
            <a:r>
              <a:rPr lang="zh-CN" altLang="en-US" sz="2400" dirty="0"/>
              <a:t>考虑先将每条边的下界的流量流完，然后将流入大于流出的点和流出大于流入的点分开，新建源点汇点，对于流入大于流出的点，假设流入比流出大 </a:t>
            </a:r>
            <a:r>
              <a:rPr lang="en-US" altLang="zh-CN" sz="2400" dirty="0"/>
              <a:t>x</a:t>
            </a:r>
            <a:r>
              <a:rPr lang="zh-CN" altLang="en-US" sz="2400" dirty="0"/>
              <a:t>，那么加入边</a:t>
            </a:r>
            <a:r>
              <a:rPr lang="en-US" altLang="zh-CN" sz="2400" dirty="0"/>
              <a:t> (</a:t>
            </a:r>
            <a:r>
              <a:rPr lang="en-US" altLang="zh-CN" sz="2400" dirty="0" err="1"/>
              <a:t>s,i,x</a:t>
            </a:r>
            <a:r>
              <a:rPr lang="en-US" altLang="zh-CN" sz="2400" dirty="0"/>
              <a:t>)</a:t>
            </a:r>
            <a:r>
              <a:rPr lang="zh-CN" altLang="en-US" sz="2400" dirty="0"/>
              <a:t>，对于流出大于流入的点，加入边</a:t>
            </a:r>
            <a:r>
              <a:rPr lang="en-US" altLang="zh-CN" sz="2400" dirty="0"/>
              <a:t> (</a:t>
            </a:r>
            <a:r>
              <a:rPr lang="en-US" altLang="zh-CN" sz="2400" dirty="0" err="1"/>
              <a:t>i,t,x</a:t>
            </a:r>
            <a:r>
              <a:rPr lang="en-US" altLang="zh-CN" sz="2400" dirty="0"/>
              <a:t>)</a:t>
            </a:r>
            <a:r>
              <a:rPr lang="zh-CN" altLang="en-US" sz="2400" dirty="0"/>
              <a:t>。然后对于原来的边</a:t>
            </a:r>
            <a:r>
              <a:rPr lang="en-US" altLang="zh-CN" sz="2400" dirty="0"/>
              <a:t>(</a:t>
            </a:r>
            <a:r>
              <a:rPr lang="en-US" altLang="zh-CN" sz="2400" dirty="0" err="1"/>
              <a:t>x,y,u,d</a:t>
            </a:r>
            <a:r>
              <a:rPr lang="en-US" altLang="zh-CN" sz="2400" dirty="0"/>
              <a:t>)</a:t>
            </a:r>
            <a:r>
              <a:rPr lang="zh-CN" altLang="en-US" sz="2400" dirty="0"/>
              <a:t>，加入边</a:t>
            </a:r>
            <a:r>
              <a:rPr lang="en-US" altLang="zh-CN" sz="2400" dirty="0"/>
              <a:t>(</a:t>
            </a:r>
            <a:r>
              <a:rPr lang="en-US" altLang="zh-CN" sz="2400" dirty="0" err="1"/>
              <a:t>x,y,u</a:t>
            </a:r>
            <a:r>
              <a:rPr lang="en-US" altLang="zh-CN" sz="2400" dirty="0"/>
              <a:t>-d)</a:t>
            </a:r>
            <a:r>
              <a:rPr lang="zh-CN" altLang="en-US" sz="2400" dirty="0"/>
              <a:t>。判断新图是否满流即可。</a:t>
            </a:r>
          </a:p>
        </p:txBody>
      </p:sp>
    </p:spTree>
    <p:extLst>
      <p:ext uri="{BB962C8B-B14F-4D97-AF65-F5344CB8AC3E}">
        <p14:creationId xmlns:p14="http://schemas.microsoft.com/office/powerpoint/2010/main" val="1121544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9E147-1072-4A72-8F2F-0D6F560ADAD3}"/>
              </a:ext>
            </a:extLst>
          </p:cNvPr>
          <p:cNvSpPr>
            <a:spLocks noGrp="1"/>
          </p:cNvSpPr>
          <p:nvPr>
            <p:ph type="title"/>
          </p:nvPr>
        </p:nvSpPr>
        <p:spPr/>
        <p:txBody>
          <a:bodyPr>
            <a:normAutofit/>
          </a:bodyPr>
          <a:lstStyle/>
          <a:p>
            <a:r>
              <a:rPr lang="zh-CN" altLang="en-US" sz="4800" dirty="0"/>
              <a:t>有源汇上下界最大流</a:t>
            </a:r>
          </a:p>
        </p:txBody>
      </p:sp>
      <p:sp>
        <p:nvSpPr>
          <p:cNvPr id="3" name="内容占位符 2">
            <a:extLst>
              <a:ext uri="{FF2B5EF4-FFF2-40B4-BE49-F238E27FC236}">
                <a16:creationId xmlns:a16="http://schemas.microsoft.com/office/drawing/2014/main" id="{62536A0C-F80A-4643-9430-27BEC0663AA8}"/>
              </a:ext>
            </a:extLst>
          </p:cNvPr>
          <p:cNvSpPr>
            <a:spLocks noGrp="1"/>
          </p:cNvSpPr>
          <p:nvPr>
            <p:ph idx="1"/>
          </p:nvPr>
        </p:nvSpPr>
        <p:spPr/>
        <p:txBody>
          <a:bodyPr>
            <a:normAutofit/>
          </a:bodyPr>
          <a:lstStyle/>
          <a:p>
            <a:r>
              <a:rPr lang="zh-CN" altLang="en-US" sz="2400" dirty="0"/>
              <a:t>还是先把每条边的下界流量先流完，类似地判断一下合不合法，由于源点和汇点流量不一定需要平衡，直接连一条边</a:t>
            </a:r>
            <a:r>
              <a:rPr lang="en-US" altLang="zh-CN" sz="2400" dirty="0"/>
              <a:t> (</a:t>
            </a:r>
            <a:r>
              <a:rPr lang="en-US" altLang="zh-CN" sz="2400" dirty="0" err="1"/>
              <a:t>t,s,inf</a:t>
            </a:r>
            <a:r>
              <a:rPr lang="en-US" altLang="zh-CN" sz="2400" dirty="0"/>
              <a:t>) </a:t>
            </a:r>
            <a:r>
              <a:rPr lang="zh-CN" altLang="en-US" sz="2400" dirty="0"/>
              <a:t>即可。然后将新建的源点和汇点删掉。然后再在残余网络上跑一遍从 </a:t>
            </a:r>
            <a:r>
              <a:rPr lang="en-US" altLang="zh-CN" sz="2400" dirty="0"/>
              <a:t>s </a:t>
            </a:r>
            <a:r>
              <a:rPr lang="zh-CN" altLang="en-US" sz="2400" dirty="0"/>
              <a:t>到 </a:t>
            </a:r>
            <a:r>
              <a:rPr lang="en-US" altLang="zh-CN" sz="2400" dirty="0"/>
              <a:t>t </a:t>
            </a:r>
            <a:r>
              <a:rPr lang="zh-CN" altLang="en-US" sz="2400" dirty="0"/>
              <a:t>的最大流即可。</a:t>
            </a:r>
          </a:p>
        </p:txBody>
      </p:sp>
    </p:spTree>
    <p:extLst>
      <p:ext uri="{BB962C8B-B14F-4D97-AF65-F5344CB8AC3E}">
        <p14:creationId xmlns:p14="http://schemas.microsoft.com/office/powerpoint/2010/main" val="136540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8EA86-1BEB-48F9-BC9E-D1E4D42F4551}"/>
              </a:ext>
            </a:extLst>
          </p:cNvPr>
          <p:cNvSpPr>
            <a:spLocks noGrp="1"/>
          </p:cNvSpPr>
          <p:nvPr>
            <p:ph type="title"/>
          </p:nvPr>
        </p:nvSpPr>
        <p:spPr/>
        <p:txBody>
          <a:bodyPr>
            <a:normAutofit fontScale="90000"/>
          </a:bodyPr>
          <a:lstStyle/>
          <a:p>
            <a:r>
              <a:rPr lang="zh-CN" altLang="en-US" sz="4800" dirty="0"/>
              <a:t>有源汇上下界最小流</a:t>
            </a:r>
            <a:br>
              <a:rPr lang="zh-CN" altLang="en-US" sz="4800" dirty="0"/>
            </a:br>
            <a:endParaRPr lang="zh-CN" altLang="en-US" sz="4800" dirty="0"/>
          </a:p>
        </p:txBody>
      </p:sp>
      <p:sp>
        <p:nvSpPr>
          <p:cNvPr id="3" name="内容占位符 2">
            <a:extLst>
              <a:ext uri="{FF2B5EF4-FFF2-40B4-BE49-F238E27FC236}">
                <a16:creationId xmlns:a16="http://schemas.microsoft.com/office/drawing/2014/main" id="{3ACBAC4B-6E76-4DD1-8498-08ED7B5BAA1A}"/>
              </a:ext>
            </a:extLst>
          </p:cNvPr>
          <p:cNvSpPr>
            <a:spLocks noGrp="1"/>
          </p:cNvSpPr>
          <p:nvPr>
            <p:ph idx="1"/>
          </p:nvPr>
        </p:nvSpPr>
        <p:spPr/>
        <p:txBody>
          <a:bodyPr>
            <a:normAutofit/>
          </a:bodyPr>
          <a:lstStyle/>
          <a:p>
            <a:r>
              <a:rPr lang="zh-CN" altLang="en-US" sz="2400" dirty="0"/>
              <a:t>求出一组可行流后求从 </a:t>
            </a:r>
            <a:r>
              <a:rPr lang="en-US" altLang="zh-CN" sz="2400" dirty="0"/>
              <a:t>t </a:t>
            </a:r>
            <a:r>
              <a:rPr lang="zh-CN" altLang="en-US" sz="2400" dirty="0"/>
              <a:t>到 </a:t>
            </a:r>
            <a:r>
              <a:rPr lang="en-US" altLang="zh-CN" sz="2400" dirty="0"/>
              <a:t>s </a:t>
            </a:r>
            <a:r>
              <a:rPr lang="zh-CN" altLang="en-US" sz="2400" dirty="0"/>
              <a:t>的最大流，然后把可行流的流量减去它即可。</a:t>
            </a:r>
          </a:p>
        </p:txBody>
      </p:sp>
    </p:spTree>
    <p:extLst>
      <p:ext uri="{BB962C8B-B14F-4D97-AF65-F5344CB8AC3E}">
        <p14:creationId xmlns:p14="http://schemas.microsoft.com/office/powerpoint/2010/main" val="386565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A55F2-876F-4FA1-B8AD-A15EAB1BBF8B}"/>
              </a:ext>
            </a:extLst>
          </p:cNvPr>
          <p:cNvSpPr>
            <a:spLocks noGrp="1"/>
          </p:cNvSpPr>
          <p:nvPr>
            <p:ph type="title"/>
          </p:nvPr>
        </p:nvSpPr>
        <p:spPr/>
        <p:txBody>
          <a:bodyPr>
            <a:normAutofit/>
          </a:bodyPr>
          <a:lstStyle/>
          <a:p>
            <a:r>
              <a:rPr lang="en-US" altLang="zh-CN" sz="4800" dirty="0"/>
              <a:t>CTT2020 D2T3</a:t>
            </a:r>
            <a:endParaRPr lang="zh-CN" altLang="en-US" sz="4800" dirty="0"/>
          </a:p>
        </p:txBody>
      </p:sp>
      <p:sp>
        <p:nvSpPr>
          <p:cNvPr id="3" name="内容占位符 2">
            <a:extLst>
              <a:ext uri="{FF2B5EF4-FFF2-40B4-BE49-F238E27FC236}">
                <a16:creationId xmlns:a16="http://schemas.microsoft.com/office/drawing/2014/main" id="{BCB0204C-71FB-4E86-A1F9-C7C64A66BA03}"/>
              </a:ext>
            </a:extLst>
          </p:cNvPr>
          <p:cNvSpPr>
            <a:spLocks noGrp="1"/>
          </p:cNvSpPr>
          <p:nvPr>
            <p:ph idx="1"/>
          </p:nvPr>
        </p:nvSpPr>
        <p:spPr/>
        <p:txBody>
          <a:bodyPr>
            <a:normAutofit/>
          </a:bodyPr>
          <a:lstStyle/>
          <a:p>
            <a:r>
              <a:rPr lang="en-US" altLang="zh-CN" sz="2400" dirty="0"/>
              <a:t> </a:t>
            </a:r>
            <a:r>
              <a:rPr lang="zh-CN" altLang="en-US" sz="2400" dirty="0"/>
              <a:t>给定一个 </a:t>
            </a:r>
            <a:r>
              <a:rPr lang="en-US" altLang="zh-CN" sz="2400" dirty="0"/>
              <a:t>n </a:t>
            </a:r>
            <a:r>
              <a:rPr lang="zh-CN" altLang="en-US" sz="2400" dirty="0"/>
              <a:t>个点的竞赛图，对于每一条边，</a:t>
            </a:r>
            <a:r>
              <a:rPr lang="zh-CN" altLang="en-US" sz="2400"/>
              <a:t>要求出这条边反向后</a:t>
            </a:r>
            <a:r>
              <a:rPr lang="zh-CN" altLang="en-US" sz="2400" dirty="0"/>
              <a:t>的图在强连通缩点后的点的个数。</a:t>
            </a:r>
            <a:endParaRPr lang="en-US" altLang="zh-CN" sz="2400" dirty="0"/>
          </a:p>
          <a:p>
            <a:endParaRPr lang="en-US" altLang="zh-CN" sz="2400" dirty="0"/>
          </a:p>
          <a:p>
            <a:r>
              <a:rPr lang="en-US" altLang="zh-CN" sz="2400" dirty="0"/>
              <a:t>n&lt;=5000</a:t>
            </a:r>
            <a:endParaRPr lang="zh-CN" altLang="en-US" sz="2400" dirty="0"/>
          </a:p>
        </p:txBody>
      </p:sp>
    </p:spTree>
    <p:extLst>
      <p:ext uri="{BB962C8B-B14F-4D97-AF65-F5344CB8AC3E}">
        <p14:creationId xmlns:p14="http://schemas.microsoft.com/office/powerpoint/2010/main" val="3991987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AE8B0-C306-41F5-BE87-E402E8F2C695}"/>
              </a:ext>
            </a:extLst>
          </p:cNvPr>
          <p:cNvSpPr>
            <a:spLocks noGrp="1"/>
          </p:cNvSpPr>
          <p:nvPr>
            <p:ph type="title"/>
          </p:nvPr>
        </p:nvSpPr>
        <p:spPr>
          <a:xfrm>
            <a:off x="677334" y="657225"/>
            <a:ext cx="8596668" cy="1320800"/>
          </a:xfrm>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96113F4D-24F2-4956-AB84-E98C6EAC3AF4}"/>
              </a:ext>
            </a:extLst>
          </p:cNvPr>
          <p:cNvSpPr>
            <a:spLocks noGrp="1"/>
          </p:cNvSpPr>
          <p:nvPr>
            <p:ph idx="1"/>
          </p:nvPr>
        </p:nvSpPr>
        <p:spPr/>
        <p:txBody>
          <a:bodyPr>
            <a:normAutofit/>
          </a:bodyPr>
          <a:lstStyle/>
          <a:p>
            <a:r>
              <a:rPr lang="zh-CN" altLang="en-US" sz="2400" dirty="0"/>
              <a:t>考虑先求出原图的强连通分量，如果一条边的两端不在一个强连通分量中，那么答案很好求，接下来的问题就是两端在一个强连通分两中了，对于每一个强连通分量单独考虑。</a:t>
            </a:r>
            <a:endParaRPr lang="en-US" altLang="zh-CN" sz="2400" dirty="0"/>
          </a:p>
          <a:p>
            <a:r>
              <a:rPr lang="zh-CN" altLang="en-US" sz="2400" dirty="0"/>
              <a:t>考虑先找到一条哈密尔顿回路，考虑不在那条回路上的边反向一定没有影响，接下来考虑在环上的边。假设我们将环上的点编号为</a:t>
            </a:r>
            <a:r>
              <a:rPr lang="en-US" altLang="zh-CN" sz="2400" dirty="0"/>
              <a:t> 1…n</a:t>
            </a:r>
            <a:r>
              <a:rPr lang="zh-CN" altLang="en-US" sz="2400" dirty="0"/>
              <a:t>，考虑 </a:t>
            </a:r>
            <a:r>
              <a:rPr lang="en-US" altLang="zh-CN" sz="2400" dirty="0"/>
              <a:t>n-&gt;1 </a:t>
            </a:r>
            <a:r>
              <a:rPr lang="zh-CN" altLang="en-US" sz="2400" dirty="0"/>
              <a:t>的那条边反向，设</a:t>
            </a:r>
            <a:r>
              <a:rPr lang="en-US" altLang="zh-CN" sz="2400" dirty="0"/>
              <a:t> mx[x] </a:t>
            </a:r>
            <a:r>
              <a:rPr lang="zh-CN" altLang="en-US" sz="2400" dirty="0"/>
              <a:t>表示最大的</a:t>
            </a:r>
            <a:r>
              <a:rPr lang="en-US" altLang="zh-CN" sz="2400" dirty="0"/>
              <a:t> y </a:t>
            </a:r>
            <a:r>
              <a:rPr lang="zh-CN" altLang="en-US" sz="2400" dirty="0"/>
              <a:t>使得存在一条边 </a:t>
            </a:r>
            <a:r>
              <a:rPr lang="en-US" altLang="zh-CN" sz="2400" dirty="0"/>
              <a:t>y </a:t>
            </a:r>
            <a:r>
              <a:rPr lang="zh-CN" altLang="en-US" sz="2400" dirty="0"/>
              <a:t>指向编号 </a:t>
            </a:r>
            <a:r>
              <a:rPr lang="en-US" altLang="zh-CN" sz="2400" dirty="0"/>
              <a:t>&lt;=x </a:t>
            </a:r>
            <a:r>
              <a:rPr lang="zh-CN" altLang="en-US" sz="2400" dirty="0"/>
              <a:t>的点，那么强连通分量个数为</a:t>
            </a:r>
            <a:r>
              <a:rPr lang="en-US" altLang="zh-CN" sz="2400" dirty="0"/>
              <a:t> mx[x]=x </a:t>
            </a:r>
            <a:r>
              <a:rPr lang="zh-CN" altLang="en-US" sz="2400" dirty="0"/>
              <a:t>的个数。于是旋转反向的边，动态维护 </a:t>
            </a:r>
            <a:r>
              <a:rPr lang="en-US" altLang="zh-CN" sz="2400" dirty="0"/>
              <a:t>mx </a:t>
            </a:r>
            <a:r>
              <a:rPr lang="zh-CN" altLang="en-US" sz="2400" dirty="0"/>
              <a:t>数组即可。</a:t>
            </a: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1161779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41AFB-92F7-4394-82F7-974583422F18}"/>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82CC52DB-1079-4FC6-8F02-F49FF3B6BA5F}"/>
              </a:ext>
            </a:extLst>
          </p:cNvPr>
          <p:cNvSpPr>
            <a:spLocks noGrp="1"/>
          </p:cNvSpPr>
          <p:nvPr>
            <p:ph idx="1"/>
          </p:nvPr>
        </p:nvSpPr>
        <p:spPr/>
        <p:txBody>
          <a:bodyPr>
            <a:normAutofit/>
          </a:bodyPr>
          <a:lstStyle/>
          <a:p>
            <a:r>
              <a:rPr lang="zh-CN" altLang="en-US" sz="2400" dirty="0"/>
              <a:t>最后的问题就是如何找一个哈密尔顿回路，考虑先找出一个长度为 </a:t>
            </a:r>
            <a:r>
              <a:rPr lang="en-US" altLang="zh-CN" sz="2400" dirty="0"/>
              <a:t>3 </a:t>
            </a:r>
            <a:r>
              <a:rPr lang="zh-CN" altLang="en-US" sz="2400" dirty="0"/>
              <a:t>的环，然后考虑一个点一个点地扩大环。考虑如果一个点在当前环中有入边且有出边，那么一定能把这个点加入环中。否则一定是有一些点与环相连的边都是出边，其它点与环相连的边都是入边。设前面的点集为 </a:t>
            </a:r>
            <a:r>
              <a:rPr lang="en-US" altLang="zh-CN" sz="2400" dirty="0"/>
              <a:t>S</a:t>
            </a:r>
            <a:r>
              <a:rPr lang="zh-CN" altLang="en-US" sz="2400" dirty="0"/>
              <a:t>，后面的点集为 </a:t>
            </a:r>
            <a:r>
              <a:rPr lang="en-US" altLang="zh-CN" sz="2400" dirty="0"/>
              <a:t>T</a:t>
            </a:r>
            <a:r>
              <a:rPr lang="zh-CN" altLang="en-US" sz="2400" dirty="0"/>
              <a:t>。那么一定有一条从 </a:t>
            </a:r>
            <a:r>
              <a:rPr lang="en-US" altLang="zh-CN" sz="2400" dirty="0"/>
              <a:t>T </a:t>
            </a:r>
            <a:r>
              <a:rPr lang="zh-CN" altLang="en-US" sz="2400" dirty="0"/>
              <a:t>到 </a:t>
            </a:r>
            <a:r>
              <a:rPr lang="en-US" altLang="zh-CN" sz="2400" dirty="0"/>
              <a:t>S </a:t>
            </a:r>
            <a:r>
              <a:rPr lang="zh-CN" altLang="en-US" sz="2400" dirty="0"/>
              <a:t>的边，假设是 </a:t>
            </a:r>
            <a:r>
              <a:rPr lang="en-US" altLang="zh-CN" sz="2400" dirty="0"/>
              <a:t>y-&gt;x</a:t>
            </a:r>
            <a:r>
              <a:rPr lang="zh-CN" altLang="en-US" sz="2400" dirty="0"/>
              <a:t>。就能找到一个 </a:t>
            </a:r>
            <a:r>
              <a:rPr lang="en-US" altLang="zh-CN" sz="2400" dirty="0"/>
              <a:t>x-&gt;</a:t>
            </a:r>
            <a:r>
              <a:rPr lang="zh-CN" altLang="en-US" sz="2400" dirty="0"/>
              <a:t>环上的点</a:t>
            </a:r>
            <a:r>
              <a:rPr lang="en-US" altLang="zh-CN" sz="2400" dirty="0"/>
              <a:t>-&gt;y-&gt;x </a:t>
            </a:r>
            <a:r>
              <a:rPr lang="zh-CN" altLang="en-US" sz="2400"/>
              <a:t>的环。</a:t>
            </a:r>
            <a:endParaRPr lang="en-US" altLang="zh-CN" sz="2400"/>
          </a:p>
          <a:p>
            <a:r>
              <a:rPr lang="zh-CN" altLang="en-US" sz="2400" dirty="0"/>
              <a:t>时间复杂度</a:t>
            </a:r>
            <a:r>
              <a:rPr lang="en-US" altLang="zh-CN" sz="2400" dirty="0"/>
              <a:t> O(n^2)</a:t>
            </a:r>
            <a:r>
              <a:rPr lang="zh-CN" altLang="en-US" sz="2400" dirty="0"/>
              <a:t>。</a:t>
            </a:r>
          </a:p>
        </p:txBody>
      </p:sp>
    </p:spTree>
    <p:extLst>
      <p:ext uri="{BB962C8B-B14F-4D97-AF65-F5344CB8AC3E}">
        <p14:creationId xmlns:p14="http://schemas.microsoft.com/office/powerpoint/2010/main" val="2093929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6B405-90A5-4888-A71B-396633EDEB6B}"/>
              </a:ext>
            </a:extLst>
          </p:cNvPr>
          <p:cNvSpPr>
            <a:spLocks noGrp="1"/>
          </p:cNvSpPr>
          <p:nvPr>
            <p:ph type="title"/>
          </p:nvPr>
        </p:nvSpPr>
        <p:spPr/>
        <p:txBody>
          <a:bodyPr/>
          <a:lstStyle/>
          <a:p>
            <a:r>
              <a:rPr lang="zh-CN" altLang="en-US" sz="4800" dirty="0"/>
              <a:t>「</a:t>
            </a:r>
            <a:r>
              <a:rPr lang="en-US" altLang="zh-CN" sz="4800" dirty="0"/>
              <a:t>NOI2015</a:t>
            </a:r>
            <a:r>
              <a:rPr lang="zh-CN" altLang="en-US" sz="4800" dirty="0"/>
              <a:t>」小园丁与老司机</a:t>
            </a:r>
          </a:p>
        </p:txBody>
      </p:sp>
      <p:sp>
        <p:nvSpPr>
          <p:cNvPr id="3" name="内容占位符 2">
            <a:extLst>
              <a:ext uri="{FF2B5EF4-FFF2-40B4-BE49-F238E27FC236}">
                <a16:creationId xmlns:a16="http://schemas.microsoft.com/office/drawing/2014/main" id="{0172385B-9FB4-4D25-9F1A-32ABB42FE450}"/>
              </a:ext>
            </a:extLst>
          </p:cNvPr>
          <p:cNvSpPr>
            <a:spLocks noGrp="1"/>
          </p:cNvSpPr>
          <p:nvPr>
            <p:ph idx="1"/>
          </p:nvPr>
        </p:nvSpPr>
        <p:spPr/>
        <p:txBody>
          <a:bodyPr/>
          <a:lstStyle/>
          <a:p>
            <a:r>
              <a:rPr lang="en-US" altLang="zh-CN" dirty="0">
                <a:hlinkClick r:id="rId2"/>
              </a:rPr>
              <a:t>https://loj.ac/p/2134</a:t>
            </a:r>
            <a:endParaRPr lang="en-US" altLang="zh-CN" dirty="0"/>
          </a:p>
          <a:p>
            <a:endParaRPr lang="zh-CN" altLang="en-US" dirty="0"/>
          </a:p>
        </p:txBody>
      </p:sp>
    </p:spTree>
    <p:extLst>
      <p:ext uri="{BB962C8B-B14F-4D97-AF65-F5344CB8AC3E}">
        <p14:creationId xmlns:p14="http://schemas.microsoft.com/office/powerpoint/2010/main" val="1233088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E0DFF-6E57-4087-B0BA-6304A3309354}"/>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8B08BACA-C9EE-4474-9A48-39F14D2E1521}"/>
              </a:ext>
            </a:extLst>
          </p:cNvPr>
          <p:cNvSpPr>
            <a:spLocks noGrp="1"/>
          </p:cNvSpPr>
          <p:nvPr>
            <p:ph idx="1"/>
          </p:nvPr>
        </p:nvSpPr>
        <p:spPr/>
        <p:txBody>
          <a:bodyPr>
            <a:normAutofit/>
          </a:bodyPr>
          <a:lstStyle/>
          <a:p>
            <a:r>
              <a:rPr lang="zh-CN" altLang="en-US" sz="2400" dirty="0"/>
              <a:t>考虑前两问比较简单，可以用 </a:t>
            </a:r>
            <a:r>
              <a:rPr lang="en-US" altLang="zh-CN" sz="2400" dirty="0" err="1"/>
              <a:t>dp</a:t>
            </a:r>
            <a:r>
              <a:rPr lang="en-US" altLang="zh-CN" sz="2400" dirty="0"/>
              <a:t> </a:t>
            </a:r>
            <a:r>
              <a:rPr lang="zh-CN" altLang="en-US" sz="2400" dirty="0"/>
              <a:t>完成。设 </a:t>
            </a:r>
            <a:r>
              <a:rPr lang="en-US" altLang="zh-CN" sz="2400" dirty="0" err="1"/>
              <a:t>dp</a:t>
            </a:r>
            <a:r>
              <a:rPr lang="en-US" altLang="zh-CN" sz="2400" dirty="0"/>
              <a:t>[</a:t>
            </a:r>
            <a:r>
              <a:rPr lang="en-US" altLang="zh-CN" sz="2400" dirty="0" err="1"/>
              <a:t>i</a:t>
            </a:r>
            <a:r>
              <a:rPr lang="en-US" altLang="zh-CN" sz="2400" dirty="0"/>
              <a:t>] </a:t>
            </a:r>
            <a:r>
              <a:rPr lang="zh-CN" altLang="en-US" sz="2400" dirty="0"/>
              <a:t>表示刚到 </a:t>
            </a:r>
            <a:r>
              <a:rPr lang="en-US" altLang="zh-CN" sz="2400" dirty="0"/>
              <a:t>i </a:t>
            </a:r>
            <a:r>
              <a:rPr lang="zh-CN" altLang="en-US" sz="2400" dirty="0"/>
              <a:t>所在的行的最大经过的树木数，转移比较显然。</a:t>
            </a:r>
            <a:endParaRPr lang="en-US" altLang="zh-CN" sz="2400" dirty="0"/>
          </a:p>
          <a:p>
            <a:r>
              <a:rPr lang="zh-CN" altLang="en-US" sz="2400" dirty="0"/>
              <a:t>然后考虑倒着 </a:t>
            </a:r>
            <a:r>
              <a:rPr lang="en-US" altLang="zh-CN" sz="2400" dirty="0" err="1"/>
              <a:t>dp</a:t>
            </a:r>
            <a:r>
              <a:rPr lang="en-US" altLang="zh-CN" sz="2400" dirty="0"/>
              <a:t> </a:t>
            </a:r>
            <a:r>
              <a:rPr lang="zh-CN" altLang="en-US" sz="2400" dirty="0"/>
              <a:t>一遍，求出所有可能出现的边。然后考虑新建一个源汇，加入边</a:t>
            </a:r>
            <a:r>
              <a:rPr lang="en-US" altLang="zh-CN" sz="2400" dirty="0"/>
              <a:t> (</a:t>
            </a:r>
            <a:r>
              <a:rPr lang="en-US" altLang="zh-CN" sz="2400" dirty="0" err="1"/>
              <a:t>s,i</a:t>
            </a:r>
            <a:r>
              <a:rPr lang="en-US" altLang="zh-CN" sz="2400" dirty="0"/>
              <a:t>,[0,inf]),(</a:t>
            </a:r>
            <a:r>
              <a:rPr lang="en-US" altLang="zh-CN" sz="2400" dirty="0" err="1"/>
              <a:t>i,t</a:t>
            </a:r>
            <a:r>
              <a:rPr lang="en-US" altLang="zh-CN" sz="2400" dirty="0"/>
              <a:t>,[0,inf]),(</a:t>
            </a:r>
            <a:r>
              <a:rPr lang="en-US" altLang="zh-CN" sz="2400" dirty="0" err="1"/>
              <a:t>x,y</a:t>
            </a:r>
            <a:r>
              <a:rPr lang="en-US" altLang="zh-CN" sz="2400" dirty="0"/>
              <a:t>,[1,inf])</a:t>
            </a:r>
            <a:r>
              <a:rPr lang="zh-CN" altLang="en-US" sz="2400" dirty="0"/>
              <a:t>，问题就转化成了有源汇上下界最小流。</a:t>
            </a:r>
            <a:endParaRPr lang="en-US" altLang="zh-CN" sz="2400" dirty="0"/>
          </a:p>
        </p:txBody>
      </p:sp>
    </p:spTree>
    <p:extLst>
      <p:ext uri="{BB962C8B-B14F-4D97-AF65-F5344CB8AC3E}">
        <p14:creationId xmlns:p14="http://schemas.microsoft.com/office/powerpoint/2010/main" val="3456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331F5-8A95-4F7C-8B07-040881E419A7}"/>
              </a:ext>
            </a:extLst>
          </p:cNvPr>
          <p:cNvSpPr>
            <a:spLocks noGrp="1"/>
          </p:cNvSpPr>
          <p:nvPr>
            <p:ph type="title"/>
          </p:nvPr>
        </p:nvSpPr>
        <p:spPr/>
        <p:txBody>
          <a:bodyPr>
            <a:normAutofit/>
          </a:bodyPr>
          <a:lstStyle/>
          <a:p>
            <a:r>
              <a:rPr lang="zh-CN" altLang="en-US" sz="4800" dirty="0"/>
              <a:t>例题</a:t>
            </a:r>
            <a:r>
              <a:rPr lang="en-US" altLang="zh-CN" sz="4800" dirty="0"/>
              <a:t>1</a:t>
            </a:r>
            <a:endParaRPr lang="zh-CN" altLang="en-US" sz="4800" dirty="0"/>
          </a:p>
        </p:txBody>
      </p:sp>
      <p:sp>
        <p:nvSpPr>
          <p:cNvPr id="3" name="内容占位符 2">
            <a:extLst>
              <a:ext uri="{FF2B5EF4-FFF2-40B4-BE49-F238E27FC236}">
                <a16:creationId xmlns:a16="http://schemas.microsoft.com/office/drawing/2014/main" id="{16D39269-BE78-4AD2-9F7F-0F72F6DEFEEB}"/>
              </a:ext>
            </a:extLst>
          </p:cNvPr>
          <p:cNvSpPr>
            <a:spLocks noGrp="1"/>
          </p:cNvSpPr>
          <p:nvPr>
            <p:ph idx="1"/>
          </p:nvPr>
        </p:nvSpPr>
        <p:spPr/>
        <p:txBody>
          <a:bodyPr/>
          <a:lstStyle/>
          <a:p>
            <a:r>
              <a:rPr lang="en-US" altLang="zh-CN" dirty="0">
                <a:hlinkClick r:id="rId2"/>
              </a:rPr>
              <a:t>https://codeforces.ml/contest/949/problem/C</a:t>
            </a:r>
            <a:endParaRPr lang="en-US" altLang="zh-CN" dirty="0"/>
          </a:p>
          <a:p>
            <a:endParaRPr lang="zh-CN" altLang="en-US" dirty="0"/>
          </a:p>
        </p:txBody>
      </p:sp>
    </p:spTree>
    <p:extLst>
      <p:ext uri="{BB962C8B-B14F-4D97-AF65-F5344CB8AC3E}">
        <p14:creationId xmlns:p14="http://schemas.microsoft.com/office/powerpoint/2010/main" val="3510717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E369F-6732-42FA-B401-201AFF11EED4}"/>
              </a:ext>
            </a:extLst>
          </p:cNvPr>
          <p:cNvSpPr>
            <a:spLocks noGrp="1"/>
          </p:cNvSpPr>
          <p:nvPr>
            <p:ph type="title"/>
          </p:nvPr>
        </p:nvSpPr>
        <p:spPr/>
        <p:txBody>
          <a:bodyPr>
            <a:normAutofit/>
          </a:bodyPr>
          <a:lstStyle/>
          <a:p>
            <a:r>
              <a:rPr lang="en-US" altLang="zh-CN" sz="4800" dirty="0" err="1"/>
              <a:t>TheTilesDivOne</a:t>
            </a:r>
            <a:endParaRPr lang="zh-CN" altLang="en-US" sz="4800" dirty="0"/>
          </a:p>
        </p:txBody>
      </p:sp>
      <p:sp>
        <p:nvSpPr>
          <p:cNvPr id="3" name="内容占位符 2">
            <a:extLst>
              <a:ext uri="{FF2B5EF4-FFF2-40B4-BE49-F238E27FC236}">
                <a16:creationId xmlns:a16="http://schemas.microsoft.com/office/drawing/2014/main" id="{91589213-607B-443F-B9C1-B7FE6811B1BE}"/>
              </a:ext>
            </a:extLst>
          </p:cNvPr>
          <p:cNvSpPr>
            <a:spLocks noGrp="1"/>
          </p:cNvSpPr>
          <p:nvPr>
            <p:ph idx="1"/>
          </p:nvPr>
        </p:nvSpPr>
        <p:spPr/>
        <p:txBody>
          <a:bodyPr/>
          <a:lstStyle/>
          <a:p>
            <a:r>
              <a:rPr lang="en-US" altLang="zh-CN" dirty="0">
                <a:hlinkClick r:id="rId2"/>
              </a:rPr>
              <a:t>https://community.topcoder.com/stat?c=problem_statement&amp;pm=12500</a:t>
            </a:r>
            <a:endParaRPr lang="en-US" altLang="zh-CN" dirty="0"/>
          </a:p>
          <a:p>
            <a:endParaRPr lang="zh-CN" altLang="en-US" dirty="0"/>
          </a:p>
        </p:txBody>
      </p:sp>
    </p:spTree>
    <p:extLst>
      <p:ext uri="{BB962C8B-B14F-4D97-AF65-F5344CB8AC3E}">
        <p14:creationId xmlns:p14="http://schemas.microsoft.com/office/powerpoint/2010/main" val="323859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19423-FDEC-4366-A270-A293DDDC0E36}"/>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D8D8FDF4-22D0-48D8-9081-4331C2A6CC02}"/>
              </a:ext>
            </a:extLst>
          </p:cNvPr>
          <p:cNvSpPr>
            <a:spLocks noGrp="1"/>
          </p:cNvSpPr>
          <p:nvPr>
            <p:ph idx="1"/>
          </p:nvPr>
        </p:nvSpPr>
        <p:spPr/>
        <p:txBody>
          <a:bodyPr>
            <a:normAutofit/>
          </a:bodyPr>
          <a:lstStyle/>
          <a:p>
            <a:r>
              <a:rPr lang="zh-CN" altLang="en-US" sz="2400" dirty="0"/>
              <a:t>考虑一个 </a:t>
            </a:r>
            <a:r>
              <a:rPr lang="en-US" altLang="zh-CN" sz="2400" dirty="0"/>
              <a:t>L </a:t>
            </a:r>
            <a:r>
              <a:rPr lang="zh-CN" altLang="en-US" sz="2400" dirty="0"/>
              <a:t>形一定占了一个黑格，一个奇数行的白格和一个偶数行的白格。且这两个白格都与黑格相邻。于是怎么网络分为四排点。奇数行的白格与源点相连，偶数行的白格与汇点相连。中间是两排黑格，每个格子被拆成两个点，用来限制一个黑点只能选一次，相邻的黑白格之间有一条边。跑最大流即可。</a:t>
            </a:r>
          </a:p>
        </p:txBody>
      </p:sp>
    </p:spTree>
    <p:extLst>
      <p:ext uri="{BB962C8B-B14F-4D97-AF65-F5344CB8AC3E}">
        <p14:creationId xmlns:p14="http://schemas.microsoft.com/office/powerpoint/2010/main" val="2899407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9384B-C4B0-4C7E-8579-93E3F9C23320}"/>
              </a:ext>
            </a:extLst>
          </p:cNvPr>
          <p:cNvSpPr>
            <a:spLocks noGrp="1"/>
          </p:cNvSpPr>
          <p:nvPr>
            <p:ph type="title"/>
          </p:nvPr>
        </p:nvSpPr>
        <p:spPr/>
        <p:txBody>
          <a:bodyPr>
            <a:normAutofit/>
          </a:bodyPr>
          <a:lstStyle/>
          <a:p>
            <a:r>
              <a:rPr lang="zh-CN" altLang="en-US" sz="4800" dirty="0"/>
              <a:t>连通</a:t>
            </a:r>
          </a:p>
        </p:txBody>
      </p:sp>
      <p:pic>
        <p:nvPicPr>
          <p:cNvPr id="7" name="图片 6">
            <a:extLst>
              <a:ext uri="{FF2B5EF4-FFF2-40B4-BE49-F238E27FC236}">
                <a16:creationId xmlns:a16="http://schemas.microsoft.com/office/drawing/2014/main" id="{8C79E3B8-B19F-417B-8049-3993D7A1EDED}"/>
              </a:ext>
            </a:extLst>
          </p:cNvPr>
          <p:cNvPicPr>
            <a:picLocks noChangeAspect="1"/>
          </p:cNvPicPr>
          <p:nvPr/>
        </p:nvPicPr>
        <p:blipFill>
          <a:blip r:embed="rId2"/>
          <a:stretch>
            <a:fillRect/>
          </a:stretch>
        </p:blipFill>
        <p:spPr>
          <a:xfrm>
            <a:off x="0" y="1873306"/>
            <a:ext cx="12192000" cy="4984694"/>
          </a:xfrm>
          <a:prstGeom prst="rect">
            <a:avLst/>
          </a:prstGeom>
        </p:spPr>
      </p:pic>
    </p:spTree>
    <p:extLst>
      <p:ext uri="{BB962C8B-B14F-4D97-AF65-F5344CB8AC3E}">
        <p14:creationId xmlns:p14="http://schemas.microsoft.com/office/powerpoint/2010/main" val="1637105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A008A-84DC-4965-B3A6-5BBE312591C1}"/>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B3382C8A-7537-4F68-826E-8B3E577EBCFE}"/>
              </a:ext>
            </a:extLst>
          </p:cNvPr>
          <p:cNvSpPr>
            <a:spLocks noGrp="1"/>
          </p:cNvSpPr>
          <p:nvPr>
            <p:ph idx="1"/>
          </p:nvPr>
        </p:nvSpPr>
        <p:spPr/>
        <p:txBody>
          <a:bodyPr>
            <a:normAutofit/>
          </a:bodyPr>
          <a:lstStyle/>
          <a:p>
            <a:r>
              <a:rPr lang="zh-CN" altLang="en-US" sz="2400" dirty="0"/>
              <a:t>考虑先建出原图的圆方树，对于原来就不在一个连通块里的贡献，可以直接计算。考虑对于每一个连通块，建出其圆方树，那么对于两个满足 </a:t>
            </a:r>
            <a:r>
              <a:rPr lang="en-US" altLang="zh-CN" sz="2400" dirty="0"/>
              <a:t>c[x]=c[y] </a:t>
            </a:r>
            <a:r>
              <a:rPr lang="zh-CN" altLang="en-US" sz="2400" dirty="0"/>
              <a:t>的两个点</a:t>
            </a:r>
            <a:r>
              <a:rPr lang="en-US" altLang="zh-CN" sz="2400" dirty="0"/>
              <a:t> </a:t>
            </a:r>
            <a:r>
              <a:rPr lang="en-US" altLang="zh-CN" sz="2400" dirty="0" err="1"/>
              <a:t>x,y</a:t>
            </a:r>
            <a:r>
              <a:rPr lang="zh-CN" altLang="en-US" sz="2400" dirty="0"/>
              <a:t>，对</a:t>
            </a:r>
            <a:r>
              <a:rPr lang="en-US" altLang="zh-CN" sz="2400" dirty="0"/>
              <a:t> x </a:t>
            </a:r>
            <a:r>
              <a:rPr lang="zh-CN" altLang="en-US" sz="2400" dirty="0"/>
              <a:t>到 </a:t>
            </a:r>
            <a:r>
              <a:rPr lang="en-US" altLang="zh-CN" sz="2400" dirty="0"/>
              <a:t>y </a:t>
            </a:r>
            <a:r>
              <a:rPr lang="zh-CN" altLang="en-US" sz="2400" dirty="0"/>
              <a:t>的路径上的所有点都有 </a:t>
            </a:r>
            <a:r>
              <a:rPr lang="en-US" altLang="zh-CN" sz="2400" dirty="0"/>
              <a:t>1 </a:t>
            </a:r>
            <a:r>
              <a:rPr lang="zh-CN" altLang="en-US" sz="2400" dirty="0"/>
              <a:t>的贡献，考虑用树上差分的方式把贡献记下来，每个点的值可以通过线段树合并得到。</a:t>
            </a:r>
          </a:p>
        </p:txBody>
      </p:sp>
    </p:spTree>
    <p:extLst>
      <p:ext uri="{BB962C8B-B14F-4D97-AF65-F5344CB8AC3E}">
        <p14:creationId xmlns:p14="http://schemas.microsoft.com/office/powerpoint/2010/main" val="3081780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A0949-7F7E-4275-A6AD-424EF63127D0}"/>
              </a:ext>
            </a:extLst>
          </p:cNvPr>
          <p:cNvSpPr>
            <a:spLocks noGrp="1"/>
          </p:cNvSpPr>
          <p:nvPr>
            <p:ph type="title"/>
          </p:nvPr>
        </p:nvSpPr>
        <p:spPr>
          <a:xfrm>
            <a:off x="611718" y="552450"/>
            <a:ext cx="8596668" cy="1320800"/>
          </a:xfrm>
        </p:spPr>
        <p:txBody>
          <a:bodyPr>
            <a:normAutofit fontScale="90000"/>
          </a:bodyPr>
          <a:lstStyle/>
          <a:p>
            <a:r>
              <a:rPr lang="en-US" altLang="zh-CN" sz="4800" dirty="0" err="1"/>
              <a:t>Aarelia</a:t>
            </a:r>
            <a:r>
              <a:rPr lang="en-US" altLang="zh-CN" sz="4800" dirty="0"/>
              <a:t> Mountains</a:t>
            </a:r>
            <a:br>
              <a:rPr lang="en-US" altLang="zh-CN" b="0" i="0" dirty="0">
                <a:solidFill>
                  <a:srgbClr val="585F69"/>
                </a:solidFill>
                <a:effectLst/>
                <a:latin typeface="Open Sans"/>
              </a:rPr>
            </a:br>
            <a:endParaRPr lang="zh-CN" altLang="en-US" dirty="0"/>
          </a:p>
        </p:txBody>
      </p:sp>
      <p:sp>
        <p:nvSpPr>
          <p:cNvPr id="3" name="内容占位符 2">
            <a:extLst>
              <a:ext uri="{FF2B5EF4-FFF2-40B4-BE49-F238E27FC236}">
                <a16:creationId xmlns:a16="http://schemas.microsoft.com/office/drawing/2014/main" id="{C99E4C81-E267-41BC-9DDB-91A6E42A5CBF}"/>
              </a:ext>
            </a:extLst>
          </p:cNvPr>
          <p:cNvSpPr>
            <a:spLocks noGrp="1"/>
          </p:cNvSpPr>
          <p:nvPr>
            <p:ph idx="1"/>
          </p:nvPr>
        </p:nvSpPr>
        <p:spPr/>
        <p:txBody>
          <a:bodyPr/>
          <a:lstStyle/>
          <a:p>
            <a:r>
              <a:rPr lang="en-US" altLang="zh-CN" dirty="0">
                <a:hlinkClick r:id="rId2"/>
              </a:rPr>
              <a:t>https://www.acmicpc.net/problem/19208</a:t>
            </a:r>
            <a:endParaRPr lang="en-US" altLang="zh-CN" dirty="0"/>
          </a:p>
          <a:p>
            <a:endParaRPr lang="zh-CN" altLang="en-US" dirty="0"/>
          </a:p>
        </p:txBody>
      </p:sp>
    </p:spTree>
    <p:extLst>
      <p:ext uri="{BB962C8B-B14F-4D97-AF65-F5344CB8AC3E}">
        <p14:creationId xmlns:p14="http://schemas.microsoft.com/office/powerpoint/2010/main" val="3597843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968AF-5791-4165-808B-588B6D4B211A}"/>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FC5B2B43-44A8-4B2C-9506-8DC49B778E02}"/>
              </a:ext>
            </a:extLst>
          </p:cNvPr>
          <p:cNvSpPr>
            <a:spLocks noGrp="1"/>
          </p:cNvSpPr>
          <p:nvPr>
            <p:ph idx="1"/>
          </p:nvPr>
        </p:nvSpPr>
        <p:spPr/>
        <p:txBody>
          <a:bodyPr>
            <a:normAutofit/>
          </a:bodyPr>
          <a:lstStyle/>
          <a:p>
            <a:r>
              <a:rPr lang="zh-CN" altLang="en-US" sz="2400" dirty="0"/>
              <a:t>考虑将山的高度差分一下，设其为 </a:t>
            </a:r>
            <a:r>
              <a:rPr lang="en-US" altLang="zh-CN" sz="2400" dirty="0"/>
              <a:t>b</a:t>
            </a:r>
            <a:r>
              <a:rPr lang="zh-CN" altLang="en-US" sz="2400" dirty="0"/>
              <a:t>，现在我们的目标是使得 </a:t>
            </a:r>
            <a:r>
              <a:rPr lang="en-US" altLang="zh-CN" sz="2400" dirty="0"/>
              <a:t>b </a:t>
            </a:r>
            <a:r>
              <a:rPr lang="zh-CN" altLang="en-US" sz="2400" dirty="0"/>
              <a:t>中除了第一个元素其它的值都</a:t>
            </a:r>
            <a:r>
              <a:rPr lang="en-US" altLang="zh-CN" sz="2400" dirty="0"/>
              <a:t> &gt;=0</a:t>
            </a:r>
            <a:r>
              <a:rPr lang="zh-CN" altLang="en-US" sz="2400" dirty="0"/>
              <a:t>。每次操作可以使得相隔 </a:t>
            </a:r>
            <a:r>
              <a:rPr lang="en-US" altLang="zh-CN" sz="2400" dirty="0"/>
              <a:t>l </a:t>
            </a:r>
            <a:r>
              <a:rPr lang="zh-CN" altLang="en-US" sz="2400" dirty="0"/>
              <a:t>的两个数前一个加</a:t>
            </a:r>
            <a:r>
              <a:rPr lang="en-US" altLang="zh-CN" sz="2400" dirty="0"/>
              <a:t> 1</a:t>
            </a:r>
            <a:r>
              <a:rPr lang="zh-CN" altLang="en-US" sz="2400" dirty="0"/>
              <a:t>，后一个减 </a:t>
            </a:r>
            <a:r>
              <a:rPr lang="en-US" altLang="zh-CN" sz="2400" dirty="0"/>
              <a:t>1</a:t>
            </a:r>
            <a:r>
              <a:rPr lang="zh-CN" altLang="en-US" sz="2400" dirty="0"/>
              <a:t>，或者前一个减 </a:t>
            </a:r>
            <a:r>
              <a:rPr lang="en-US" altLang="zh-CN" sz="2400" dirty="0"/>
              <a:t>1</a:t>
            </a:r>
            <a:r>
              <a:rPr lang="zh-CN" altLang="en-US" sz="2400" dirty="0"/>
              <a:t>，后一个加 </a:t>
            </a:r>
            <a:r>
              <a:rPr lang="en-US" altLang="zh-CN" sz="2400" dirty="0"/>
              <a:t>1</a:t>
            </a:r>
            <a:r>
              <a:rPr lang="zh-CN" altLang="en-US" sz="2400" dirty="0"/>
              <a:t>。于是考虑把 </a:t>
            </a:r>
            <a:r>
              <a:rPr lang="en-US" altLang="zh-CN" sz="2400" dirty="0"/>
              <a:t>b </a:t>
            </a:r>
            <a:r>
              <a:rPr lang="zh-CN" altLang="en-US" sz="2400" dirty="0"/>
              <a:t>数组的元素按照 </a:t>
            </a:r>
            <a:r>
              <a:rPr lang="en-US" altLang="zh-CN" sz="2400" dirty="0"/>
              <a:t>&gt;=0 </a:t>
            </a:r>
            <a:r>
              <a:rPr lang="zh-CN" altLang="en-US" sz="2400" dirty="0"/>
              <a:t>的和 </a:t>
            </a:r>
            <a:r>
              <a:rPr lang="en-US" altLang="zh-CN" sz="2400" dirty="0"/>
              <a:t>&lt;0 </a:t>
            </a:r>
            <a:r>
              <a:rPr lang="zh-CN" altLang="en-US" sz="2400" dirty="0"/>
              <a:t>的分成两组，源点向 </a:t>
            </a:r>
            <a:r>
              <a:rPr lang="en-US" altLang="zh-CN" sz="2400" dirty="0"/>
              <a:t>&lt;0 </a:t>
            </a:r>
            <a:r>
              <a:rPr lang="zh-CN" altLang="en-US" sz="2400" dirty="0"/>
              <a:t>的连流量为 </a:t>
            </a:r>
            <a:r>
              <a:rPr lang="en-US" altLang="zh-CN" sz="2400" dirty="0"/>
              <a:t>–x</a:t>
            </a:r>
            <a:r>
              <a:rPr lang="zh-CN" altLang="en-US" sz="2400" dirty="0"/>
              <a:t>，费用为 </a:t>
            </a:r>
            <a:r>
              <a:rPr lang="en-US" altLang="zh-CN" sz="2400" dirty="0"/>
              <a:t>0 </a:t>
            </a:r>
            <a:r>
              <a:rPr lang="zh-CN" altLang="en-US" sz="2400" dirty="0"/>
              <a:t>的边，</a:t>
            </a:r>
            <a:r>
              <a:rPr lang="en-US" altLang="zh-CN" sz="2400" dirty="0"/>
              <a:t>&gt;=0 </a:t>
            </a:r>
            <a:r>
              <a:rPr lang="zh-CN" altLang="en-US" sz="2400" dirty="0"/>
              <a:t>的点向汇点连流量为</a:t>
            </a:r>
            <a:r>
              <a:rPr lang="en-US" altLang="zh-CN" sz="2400" dirty="0"/>
              <a:t> x</a:t>
            </a:r>
            <a:r>
              <a:rPr lang="zh-CN" altLang="en-US" sz="2400" dirty="0"/>
              <a:t>，费用为 </a:t>
            </a:r>
            <a:r>
              <a:rPr lang="en-US" altLang="zh-CN" sz="2400" dirty="0"/>
              <a:t>0 </a:t>
            </a:r>
            <a:r>
              <a:rPr lang="zh-CN" altLang="en-US" sz="2400" dirty="0"/>
              <a:t>的边。然后考虑对于 </a:t>
            </a:r>
            <a:r>
              <a:rPr lang="en-US" altLang="zh-CN" sz="2400" dirty="0"/>
              <a:t>+1 </a:t>
            </a:r>
            <a:r>
              <a:rPr lang="zh-CN" altLang="en-US" sz="2400" dirty="0"/>
              <a:t>的操作，加入边</a:t>
            </a:r>
            <a:r>
              <a:rPr lang="en-US" altLang="zh-CN" sz="2400" dirty="0"/>
              <a:t> (</a:t>
            </a:r>
            <a:r>
              <a:rPr lang="en-US" altLang="zh-CN" sz="2400" dirty="0" err="1"/>
              <a:t>x,x+l,inf,c</a:t>
            </a:r>
            <a:r>
              <a:rPr lang="en-US" altLang="zh-CN" sz="2400" dirty="0"/>
              <a:t>)</a:t>
            </a:r>
            <a:r>
              <a:rPr lang="zh-CN" altLang="en-US" sz="2400" dirty="0"/>
              <a:t>，对于 </a:t>
            </a:r>
            <a:r>
              <a:rPr lang="en-US" altLang="zh-CN" sz="2400" dirty="0"/>
              <a:t>-1 </a:t>
            </a:r>
            <a:r>
              <a:rPr lang="zh-CN" altLang="en-US" sz="2400" dirty="0"/>
              <a:t>的边，加入</a:t>
            </a:r>
            <a:r>
              <a:rPr lang="en-US" altLang="zh-CN" sz="2400" dirty="0"/>
              <a:t> (</a:t>
            </a:r>
            <a:r>
              <a:rPr lang="en-US" altLang="zh-CN" sz="2400" dirty="0" err="1"/>
              <a:t>x+l,x,inf,c</a:t>
            </a:r>
            <a:r>
              <a:rPr lang="en-US" altLang="zh-CN" sz="2400" dirty="0"/>
              <a:t>)</a:t>
            </a:r>
            <a:r>
              <a:rPr lang="zh-CN" altLang="en-US" sz="2400" dirty="0"/>
              <a:t>。最后跑 </a:t>
            </a:r>
            <a:r>
              <a:rPr lang="en-US" altLang="zh-CN" sz="2400" dirty="0"/>
              <a:t>MCMF </a:t>
            </a:r>
            <a:r>
              <a:rPr lang="zh-CN" altLang="en-US" sz="2400" dirty="0"/>
              <a:t>即可。</a:t>
            </a:r>
            <a:endParaRPr lang="en-US" altLang="zh-CN" sz="2400" dirty="0"/>
          </a:p>
        </p:txBody>
      </p:sp>
    </p:spTree>
    <p:extLst>
      <p:ext uri="{BB962C8B-B14F-4D97-AF65-F5344CB8AC3E}">
        <p14:creationId xmlns:p14="http://schemas.microsoft.com/office/powerpoint/2010/main" val="20703522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963B7-4AB1-42B4-9617-A2F2506A70CA}"/>
              </a:ext>
            </a:extLst>
          </p:cNvPr>
          <p:cNvSpPr>
            <a:spLocks noGrp="1"/>
          </p:cNvSpPr>
          <p:nvPr>
            <p:ph type="title"/>
          </p:nvPr>
        </p:nvSpPr>
        <p:spPr/>
        <p:txBody>
          <a:bodyPr>
            <a:normAutofit/>
          </a:bodyPr>
          <a:lstStyle/>
          <a:p>
            <a:r>
              <a:rPr lang="en-US" altLang="zh-CN" sz="4800" dirty="0"/>
              <a:t>Flow</a:t>
            </a:r>
            <a:endParaRPr lang="zh-CN" altLang="en-US" sz="4800" dirty="0"/>
          </a:p>
        </p:txBody>
      </p:sp>
      <p:pic>
        <p:nvPicPr>
          <p:cNvPr id="5" name="内容占位符 4">
            <a:extLst>
              <a:ext uri="{FF2B5EF4-FFF2-40B4-BE49-F238E27FC236}">
                <a16:creationId xmlns:a16="http://schemas.microsoft.com/office/drawing/2014/main" id="{6739748B-7B03-437F-93E1-F636613A3782}"/>
              </a:ext>
            </a:extLst>
          </p:cNvPr>
          <p:cNvPicPr>
            <a:picLocks noGrp="1" noChangeAspect="1"/>
          </p:cNvPicPr>
          <p:nvPr>
            <p:ph idx="1"/>
          </p:nvPr>
        </p:nvPicPr>
        <p:blipFill>
          <a:blip r:embed="rId2"/>
          <a:stretch>
            <a:fillRect/>
          </a:stretch>
        </p:blipFill>
        <p:spPr>
          <a:xfrm>
            <a:off x="789702" y="1370013"/>
            <a:ext cx="6898831" cy="5354637"/>
          </a:xfrm>
        </p:spPr>
      </p:pic>
    </p:spTree>
    <p:extLst>
      <p:ext uri="{BB962C8B-B14F-4D97-AF65-F5344CB8AC3E}">
        <p14:creationId xmlns:p14="http://schemas.microsoft.com/office/powerpoint/2010/main" val="1529976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105FB-94AC-4B2C-A5A3-095EAED4F016}"/>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DF184A6E-588F-4C73-B9D4-466932631470}"/>
              </a:ext>
            </a:extLst>
          </p:cNvPr>
          <p:cNvSpPr>
            <a:spLocks noGrp="1"/>
          </p:cNvSpPr>
          <p:nvPr>
            <p:ph idx="1"/>
          </p:nvPr>
        </p:nvSpPr>
        <p:spPr/>
        <p:txBody>
          <a:bodyPr>
            <a:normAutofit/>
          </a:bodyPr>
          <a:lstStyle/>
          <a:p>
            <a:r>
              <a:rPr lang="zh-CN" altLang="en-US" sz="2400" dirty="0"/>
              <a:t>容易发现，给每个流量设一个 </a:t>
            </a:r>
            <a:r>
              <a:rPr lang="en-US" altLang="zh-CN" sz="2400" dirty="0"/>
              <a:t>1 </a:t>
            </a:r>
            <a:r>
              <a:rPr lang="zh-CN" altLang="en-US" sz="2400" dirty="0"/>
              <a:t>费用后，本题其实就要求最大费用循环流，可以将其转成最小费用最大流，具体转法如下：</a:t>
            </a:r>
            <a:endParaRPr lang="en-US" altLang="zh-CN" sz="2400" dirty="0"/>
          </a:p>
          <a:p>
            <a:r>
              <a:rPr lang="zh-CN" altLang="en-US" sz="2400" dirty="0"/>
              <a:t>将每个点拆成两个点</a:t>
            </a:r>
            <a:r>
              <a:rPr lang="en-US" altLang="zh-CN" sz="2400" dirty="0"/>
              <a:t> </a:t>
            </a:r>
            <a:r>
              <a:rPr lang="en-US" altLang="zh-CN" sz="2400" dirty="0" err="1"/>
              <a:t>i</a:t>
            </a:r>
            <a:r>
              <a:rPr lang="en-US" altLang="zh-CN" sz="2400" dirty="0"/>
              <a:t> </a:t>
            </a:r>
            <a:r>
              <a:rPr lang="zh-CN" altLang="en-US" sz="2400" dirty="0"/>
              <a:t>和 </a:t>
            </a:r>
            <a:r>
              <a:rPr lang="en-US" altLang="zh-CN" sz="2400" dirty="0" err="1"/>
              <a:t>i</a:t>
            </a:r>
            <a:r>
              <a:rPr lang="en-US" altLang="zh-CN" sz="2400" dirty="0"/>
              <a:t>’</a:t>
            </a:r>
            <a:r>
              <a:rPr lang="zh-CN" altLang="en-US" sz="2400" dirty="0"/>
              <a:t>，连边</a:t>
            </a:r>
            <a:r>
              <a:rPr lang="en-US" altLang="zh-CN" sz="2400" dirty="0"/>
              <a:t> (s,i,inf,0),(i’,t,inf,0),(i,i’,inf,0)</a:t>
            </a:r>
            <a:r>
              <a:rPr lang="zh-CN" altLang="en-US" sz="2400" dirty="0"/>
              <a:t>。对于一条边 </a:t>
            </a:r>
            <a:r>
              <a:rPr lang="en-US" altLang="zh-CN" sz="2400" dirty="0"/>
              <a:t>(</a:t>
            </a:r>
            <a:r>
              <a:rPr lang="en-US" altLang="zh-CN" sz="2400" dirty="0" err="1"/>
              <a:t>x,y,z</a:t>
            </a:r>
            <a:r>
              <a:rPr lang="en-US" altLang="zh-CN" sz="2400" dirty="0"/>
              <a:t>)</a:t>
            </a:r>
            <a:r>
              <a:rPr lang="zh-CN" altLang="en-US" sz="2400" dirty="0"/>
              <a:t>，连边</a:t>
            </a:r>
            <a:r>
              <a:rPr lang="en-US" altLang="zh-CN" sz="2400" dirty="0"/>
              <a:t>(x,y’,z,-1)</a:t>
            </a:r>
            <a:r>
              <a:rPr lang="zh-CN" altLang="en-US" sz="2400" dirty="0"/>
              <a:t>。然后这个图的 </a:t>
            </a:r>
            <a:r>
              <a:rPr lang="en-US" altLang="zh-CN" sz="2400" dirty="0"/>
              <a:t>MCMF </a:t>
            </a:r>
            <a:r>
              <a:rPr lang="zh-CN" altLang="en-US" sz="2400" dirty="0"/>
              <a:t>就是答案。</a:t>
            </a:r>
            <a:endParaRPr lang="en-US" altLang="zh-CN" sz="2400" dirty="0"/>
          </a:p>
        </p:txBody>
      </p:sp>
    </p:spTree>
    <p:extLst>
      <p:ext uri="{BB962C8B-B14F-4D97-AF65-F5344CB8AC3E}">
        <p14:creationId xmlns:p14="http://schemas.microsoft.com/office/powerpoint/2010/main" val="278555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C87C0-68AD-4C90-8EEE-5BBE21B75BAF}"/>
              </a:ext>
            </a:extLst>
          </p:cNvPr>
          <p:cNvSpPr>
            <a:spLocks noGrp="1"/>
          </p:cNvSpPr>
          <p:nvPr>
            <p:ph type="title"/>
          </p:nvPr>
        </p:nvSpPr>
        <p:spPr/>
        <p:txBody>
          <a:bodyPr>
            <a:normAutofit/>
          </a:bodyPr>
          <a:lstStyle/>
          <a:p>
            <a:r>
              <a:rPr lang="en-US" altLang="zh-CN" sz="4800" dirty="0"/>
              <a:t>A+B problem</a:t>
            </a:r>
            <a:endParaRPr lang="zh-CN" altLang="en-US" sz="4800" dirty="0"/>
          </a:p>
        </p:txBody>
      </p:sp>
      <p:sp>
        <p:nvSpPr>
          <p:cNvPr id="3" name="内容占位符 2">
            <a:extLst>
              <a:ext uri="{FF2B5EF4-FFF2-40B4-BE49-F238E27FC236}">
                <a16:creationId xmlns:a16="http://schemas.microsoft.com/office/drawing/2014/main" id="{8A4E7645-82C8-41E2-BEF1-7E53EAE9E615}"/>
              </a:ext>
            </a:extLst>
          </p:cNvPr>
          <p:cNvSpPr>
            <a:spLocks noGrp="1"/>
          </p:cNvSpPr>
          <p:nvPr>
            <p:ph idx="1"/>
          </p:nvPr>
        </p:nvSpPr>
        <p:spPr/>
        <p:txBody>
          <a:bodyPr/>
          <a:lstStyle/>
          <a:p>
            <a:r>
              <a:rPr lang="en-US" altLang="zh-CN" dirty="0">
                <a:hlinkClick r:id="rId2"/>
              </a:rPr>
              <a:t>https://uoj.ac/problem/77</a:t>
            </a:r>
            <a:endParaRPr lang="en-US" altLang="zh-CN" dirty="0"/>
          </a:p>
          <a:p>
            <a:endParaRPr lang="zh-CN" altLang="en-US" dirty="0"/>
          </a:p>
        </p:txBody>
      </p:sp>
    </p:spTree>
    <p:extLst>
      <p:ext uri="{BB962C8B-B14F-4D97-AF65-F5344CB8AC3E}">
        <p14:creationId xmlns:p14="http://schemas.microsoft.com/office/powerpoint/2010/main" val="1850570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CD56B-25DC-4B48-8B07-43AE89EF320B}"/>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8B360663-CAF9-47D7-A95C-F4D34D68C74A}"/>
              </a:ext>
            </a:extLst>
          </p:cNvPr>
          <p:cNvSpPr>
            <a:spLocks noGrp="1"/>
          </p:cNvSpPr>
          <p:nvPr>
            <p:ph idx="1"/>
          </p:nvPr>
        </p:nvSpPr>
        <p:spPr/>
        <p:txBody>
          <a:bodyPr>
            <a:normAutofit/>
          </a:bodyPr>
          <a:lstStyle/>
          <a:p>
            <a:r>
              <a:rPr lang="zh-CN" altLang="en-US" sz="2400" dirty="0"/>
              <a:t>将每个点拆成</a:t>
            </a:r>
            <a:r>
              <a:rPr lang="en-US" altLang="zh-CN" sz="2400" dirty="0"/>
              <a:t> </a:t>
            </a:r>
            <a:r>
              <a:rPr lang="en-US" altLang="zh-CN" sz="2400" dirty="0" err="1"/>
              <a:t>i</a:t>
            </a:r>
            <a:r>
              <a:rPr lang="en-US" altLang="zh-CN" sz="2400" dirty="0"/>
              <a:t> </a:t>
            </a:r>
            <a:r>
              <a:rPr lang="zh-CN" altLang="en-US" sz="2400" dirty="0"/>
              <a:t>和 </a:t>
            </a:r>
            <a:r>
              <a:rPr lang="en-US" altLang="zh-CN" sz="2400" dirty="0" err="1"/>
              <a:t>i</a:t>
            </a:r>
            <a:r>
              <a:rPr lang="en-US" altLang="zh-CN" sz="2400" dirty="0"/>
              <a:t>’</a:t>
            </a:r>
            <a:r>
              <a:rPr lang="zh-CN" altLang="en-US" sz="2400" dirty="0"/>
              <a:t>，然后加入边</a:t>
            </a:r>
            <a:r>
              <a:rPr lang="en-US" altLang="zh-CN" sz="2400" dirty="0"/>
              <a:t> (</a:t>
            </a:r>
            <a:r>
              <a:rPr lang="en-US" altLang="zh-CN" sz="2400" dirty="0" err="1"/>
              <a:t>s,i,b</a:t>
            </a:r>
            <a:r>
              <a:rPr lang="en-US" altLang="zh-CN" sz="2400" dirty="0"/>
              <a:t>[</a:t>
            </a:r>
            <a:r>
              <a:rPr lang="en-US" altLang="zh-CN" sz="2400" dirty="0" err="1"/>
              <a:t>i</a:t>
            </a:r>
            <a:r>
              <a:rPr lang="en-US" altLang="zh-CN" sz="2400" dirty="0"/>
              <a:t>]),(i,</a:t>
            </a:r>
            <a:r>
              <a:rPr lang="en-US" altLang="zh-CN" sz="2400" dirty="0" err="1"/>
              <a:t>i</a:t>
            </a:r>
            <a:r>
              <a:rPr lang="en-US" altLang="zh-CN" sz="2400" dirty="0"/>
              <a:t>’,p[</a:t>
            </a:r>
            <a:r>
              <a:rPr lang="en-US" altLang="zh-CN" sz="2400" dirty="0" err="1"/>
              <a:t>i</a:t>
            </a:r>
            <a:r>
              <a:rPr lang="en-US" altLang="zh-CN" sz="2400" dirty="0"/>
              <a:t>]),(</a:t>
            </a:r>
            <a:r>
              <a:rPr lang="en-US" altLang="zh-CN" sz="2400" dirty="0" err="1"/>
              <a:t>i,t,w</a:t>
            </a:r>
            <a:r>
              <a:rPr lang="en-US" altLang="zh-CN" sz="2400" dirty="0"/>
              <a:t>[</a:t>
            </a:r>
            <a:r>
              <a:rPr lang="en-US" altLang="zh-CN" sz="2400" dirty="0" err="1"/>
              <a:t>i</a:t>
            </a:r>
            <a:r>
              <a:rPr lang="en-US" altLang="zh-CN" sz="2400" dirty="0"/>
              <a:t>])</a:t>
            </a:r>
            <a:r>
              <a:rPr lang="zh-CN" altLang="en-US" sz="2400" dirty="0"/>
              <a:t>，对于每对满足</a:t>
            </a:r>
            <a:r>
              <a:rPr lang="en-US" altLang="zh-CN" sz="2400" dirty="0"/>
              <a:t> j&lt;</a:t>
            </a:r>
            <a:r>
              <a:rPr lang="en-US" altLang="zh-CN" sz="2400" dirty="0" err="1"/>
              <a:t>i</a:t>
            </a:r>
            <a:r>
              <a:rPr lang="en-US" altLang="zh-CN" sz="2400" dirty="0"/>
              <a:t> 	</a:t>
            </a:r>
            <a:r>
              <a:rPr lang="zh-CN" altLang="en-US" sz="2400" dirty="0"/>
              <a:t>且 </a:t>
            </a:r>
            <a:r>
              <a:rPr lang="en-US" altLang="zh-CN" sz="2400" dirty="0"/>
              <a:t>l[</a:t>
            </a:r>
            <a:r>
              <a:rPr lang="en-US" altLang="zh-CN" sz="2400" dirty="0" err="1"/>
              <a:t>i</a:t>
            </a:r>
            <a:r>
              <a:rPr lang="en-US" altLang="zh-CN" sz="2400" dirty="0"/>
              <a:t>]&lt;=a[j]&lt;=r[</a:t>
            </a:r>
            <a:r>
              <a:rPr lang="en-US" altLang="zh-CN" sz="2400" dirty="0" err="1"/>
              <a:t>i</a:t>
            </a:r>
            <a:r>
              <a:rPr lang="en-US" altLang="zh-CN" sz="2400" dirty="0"/>
              <a:t>]</a:t>
            </a:r>
            <a:r>
              <a:rPr lang="zh-CN" altLang="en-US" sz="2400" dirty="0"/>
              <a:t>的 </a:t>
            </a:r>
            <a:r>
              <a:rPr lang="en-US" altLang="zh-CN" sz="2400" dirty="0" err="1"/>
              <a:t>i</a:t>
            </a:r>
            <a:r>
              <a:rPr lang="zh-CN" altLang="en-US" sz="2400" dirty="0"/>
              <a:t>，</a:t>
            </a:r>
            <a:r>
              <a:rPr lang="en-US" altLang="zh-CN" sz="2400" dirty="0"/>
              <a:t>j </a:t>
            </a:r>
            <a:r>
              <a:rPr lang="zh-CN" altLang="en-US" sz="2400" dirty="0"/>
              <a:t>，加入边 </a:t>
            </a:r>
            <a:r>
              <a:rPr lang="en-US" altLang="zh-CN" sz="2400" dirty="0"/>
              <a:t>(</a:t>
            </a:r>
            <a:r>
              <a:rPr lang="en-US" altLang="zh-CN" sz="2400" dirty="0" err="1"/>
              <a:t>i</a:t>
            </a:r>
            <a:r>
              <a:rPr lang="en-US" altLang="zh-CN" sz="2400" dirty="0"/>
              <a:t>’,</a:t>
            </a:r>
            <a:r>
              <a:rPr lang="en-US" altLang="zh-CN" sz="2400" dirty="0" err="1"/>
              <a:t>j,inf</a:t>
            </a:r>
            <a:r>
              <a:rPr lang="en-US" altLang="zh-CN" sz="2400" dirty="0"/>
              <a:t>)</a:t>
            </a:r>
            <a:r>
              <a:rPr lang="zh-CN" altLang="en-US" sz="2400" dirty="0"/>
              <a:t>。主席树优化建图即可。</a:t>
            </a:r>
            <a:endParaRPr lang="en-US" altLang="zh-CN" sz="2400" dirty="0"/>
          </a:p>
        </p:txBody>
      </p:sp>
    </p:spTree>
    <p:extLst>
      <p:ext uri="{BB962C8B-B14F-4D97-AF65-F5344CB8AC3E}">
        <p14:creationId xmlns:p14="http://schemas.microsoft.com/office/powerpoint/2010/main" val="16438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B9905-D2D2-4BDB-B528-D06388F1764D}"/>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6E49B55B-0DBE-466F-A342-71305B9F8822}"/>
              </a:ext>
            </a:extLst>
          </p:cNvPr>
          <p:cNvSpPr>
            <a:spLocks noGrp="1"/>
          </p:cNvSpPr>
          <p:nvPr>
            <p:ph idx="1"/>
          </p:nvPr>
        </p:nvSpPr>
        <p:spPr/>
        <p:txBody>
          <a:bodyPr>
            <a:normAutofit/>
          </a:bodyPr>
          <a:lstStyle/>
          <a:p>
            <a:r>
              <a:rPr lang="zh-CN" altLang="en-US" sz="2400" dirty="0"/>
              <a:t>考虑如果有一个人选了两个银行 </a:t>
            </a:r>
            <a:r>
              <a:rPr lang="en-US" altLang="zh-CN" sz="2400" dirty="0" err="1"/>
              <a:t>x,y</a:t>
            </a:r>
            <a:r>
              <a:rPr lang="zh-CN" altLang="en-US" sz="2400" dirty="0"/>
              <a:t>，且</a:t>
            </a:r>
            <a:r>
              <a:rPr lang="en-US" altLang="zh-CN" sz="2400" dirty="0"/>
              <a:t> (u[x]+1)%h=u[y]</a:t>
            </a:r>
            <a:r>
              <a:rPr lang="zh-CN" altLang="en-US" sz="2400" dirty="0"/>
              <a:t>，那么就连一条从</a:t>
            </a:r>
            <a:r>
              <a:rPr lang="en-US" altLang="zh-CN" sz="2400" dirty="0"/>
              <a:t> x </a:t>
            </a:r>
            <a:r>
              <a:rPr lang="zh-CN" altLang="en-US" sz="2400" dirty="0"/>
              <a:t>到 </a:t>
            </a:r>
            <a:r>
              <a:rPr lang="en-US" altLang="zh-CN" sz="2400" dirty="0"/>
              <a:t>y </a:t>
            </a:r>
            <a:r>
              <a:rPr lang="zh-CN" altLang="en-US" sz="2400" dirty="0"/>
              <a:t>的有向边。表示如果选了 </a:t>
            </a:r>
            <a:r>
              <a:rPr lang="en-US" altLang="zh-CN" sz="2400" dirty="0"/>
              <a:t>x</a:t>
            </a:r>
            <a:r>
              <a:rPr lang="zh-CN" altLang="en-US" sz="2400" dirty="0"/>
              <a:t>，就必须选 </a:t>
            </a:r>
            <a:r>
              <a:rPr lang="en-US" altLang="zh-CN" sz="2400" dirty="0"/>
              <a:t>y</a:t>
            </a:r>
            <a:r>
              <a:rPr lang="zh-CN" altLang="en-US" sz="2400" dirty="0"/>
              <a:t>。然后将得到的图强连通缩点，容易发现一定是选最小的且出度为 </a:t>
            </a:r>
            <a:r>
              <a:rPr lang="en-US" altLang="zh-CN" sz="2400" dirty="0"/>
              <a:t>0 </a:t>
            </a:r>
            <a:r>
              <a:rPr lang="zh-CN" altLang="en-US" sz="2400" dirty="0"/>
              <a:t>的块。</a:t>
            </a:r>
            <a:endParaRPr lang="en-US" altLang="zh-CN" sz="2400" dirty="0"/>
          </a:p>
        </p:txBody>
      </p:sp>
    </p:spTree>
    <p:extLst>
      <p:ext uri="{BB962C8B-B14F-4D97-AF65-F5344CB8AC3E}">
        <p14:creationId xmlns:p14="http://schemas.microsoft.com/office/powerpoint/2010/main" val="17317943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73FAE-EBDE-46D1-8E7C-B257C903DAF5}"/>
              </a:ext>
            </a:extLst>
          </p:cNvPr>
          <p:cNvSpPr>
            <a:spLocks noGrp="1"/>
          </p:cNvSpPr>
          <p:nvPr>
            <p:ph type="ctrTitle"/>
          </p:nvPr>
        </p:nvSpPr>
        <p:spPr/>
        <p:txBody>
          <a:bodyPr/>
          <a:lstStyle/>
          <a:p>
            <a:r>
              <a:rPr lang="en-US" altLang="zh-CN" dirty="0"/>
              <a:t>Thank you for listening!</a:t>
            </a:r>
            <a:endParaRPr lang="zh-CN" altLang="en-US" dirty="0"/>
          </a:p>
        </p:txBody>
      </p:sp>
    </p:spTree>
    <p:extLst>
      <p:ext uri="{BB962C8B-B14F-4D97-AF65-F5344CB8AC3E}">
        <p14:creationId xmlns:p14="http://schemas.microsoft.com/office/powerpoint/2010/main" val="280413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AAF86-F283-4C3B-8971-F1F476F4FD7E}"/>
              </a:ext>
            </a:extLst>
          </p:cNvPr>
          <p:cNvSpPr>
            <a:spLocks noGrp="1"/>
          </p:cNvSpPr>
          <p:nvPr>
            <p:ph type="title"/>
          </p:nvPr>
        </p:nvSpPr>
        <p:spPr/>
        <p:txBody>
          <a:bodyPr>
            <a:normAutofit/>
          </a:bodyPr>
          <a:lstStyle/>
          <a:p>
            <a:r>
              <a:rPr lang="en-US" altLang="zh-CN" sz="4800" dirty="0"/>
              <a:t>2-SAT</a:t>
            </a:r>
            <a:endParaRPr lang="zh-CN" altLang="en-US" sz="4800" dirty="0"/>
          </a:p>
        </p:txBody>
      </p:sp>
      <p:pic>
        <p:nvPicPr>
          <p:cNvPr id="5" name="内容占位符 4">
            <a:extLst>
              <a:ext uri="{FF2B5EF4-FFF2-40B4-BE49-F238E27FC236}">
                <a16:creationId xmlns:a16="http://schemas.microsoft.com/office/drawing/2014/main" id="{9493C3C1-0911-4DF5-BD6F-9A5204549954}"/>
              </a:ext>
            </a:extLst>
          </p:cNvPr>
          <p:cNvPicPr>
            <a:picLocks noGrp="1" noChangeAspect="1"/>
          </p:cNvPicPr>
          <p:nvPr>
            <p:ph idx="1"/>
          </p:nvPr>
        </p:nvPicPr>
        <p:blipFill>
          <a:blip r:embed="rId2"/>
          <a:stretch>
            <a:fillRect/>
          </a:stretch>
        </p:blipFill>
        <p:spPr>
          <a:xfrm>
            <a:off x="2104231" y="1930400"/>
            <a:ext cx="6177349" cy="4542631"/>
          </a:xfrm>
        </p:spPr>
      </p:pic>
    </p:spTree>
    <p:extLst>
      <p:ext uri="{BB962C8B-B14F-4D97-AF65-F5344CB8AC3E}">
        <p14:creationId xmlns:p14="http://schemas.microsoft.com/office/powerpoint/2010/main" val="27357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AE028-F76C-4306-BF84-6E8BFA3F9898}"/>
              </a:ext>
            </a:extLst>
          </p:cNvPr>
          <p:cNvSpPr>
            <a:spLocks noGrp="1"/>
          </p:cNvSpPr>
          <p:nvPr>
            <p:ph type="title"/>
          </p:nvPr>
        </p:nvSpPr>
        <p:spPr/>
        <p:txBody>
          <a:bodyPr>
            <a:normAutofit/>
          </a:bodyPr>
          <a:lstStyle/>
          <a:p>
            <a:r>
              <a:rPr lang="zh-CN" altLang="en-US" sz="4800" dirty="0"/>
              <a:t>例题</a:t>
            </a:r>
            <a:r>
              <a:rPr lang="en-US" altLang="zh-CN" sz="4800" dirty="0"/>
              <a:t>2</a:t>
            </a:r>
            <a:endParaRPr lang="zh-CN" altLang="en-US" sz="4800" dirty="0"/>
          </a:p>
        </p:txBody>
      </p:sp>
      <p:sp>
        <p:nvSpPr>
          <p:cNvPr id="3" name="内容占位符 2">
            <a:extLst>
              <a:ext uri="{FF2B5EF4-FFF2-40B4-BE49-F238E27FC236}">
                <a16:creationId xmlns:a16="http://schemas.microsoft.com/office/drawing/2014/main" id="{69227F9F-311D-49F9-9CB5-3552F64DDD82}"/>
              </a:ext>
            </a:extLst>
          </p:cNvPr>
          <p:cNvSpPr>
            <a:spLocks noGrp="1"/>
          </p:cNvSpPr>
          <p:nvPr>
            <p:ph idx="1"/>
          </p:nvPr>
        </p:nvSpPr>
        <p:spPr/>
        <p:txBody>
          <a:bodyPr/>
          <a:lstStyle/>
          <a:p>
            <a:r>
              <a:rPr lang="en-US" altLang="zh-CN" dirty="0">
                <a:hlinkClick r:id="rId2"/>
              </a:rPr>
              <a:t>https://loj.ac/p/3101</a:t>
            </a:r>
            <a:endParaRPr lang="en-US" altLang="zh-CN" dirty="0"/>
          </a:p>
          <a:p>
            <a:endParaRPr lang="zh-CN" altLang="en-US" dirty="0"/>
          </a:p>
        </p:txBody>
      </p:sp>
    </p:spTree>
    <p:extLst>
      <p:ext uri="{BB962C8B-B14F-4D97-AF65-F5344CB8AC3E}">
        <p14:creationId xmlns:p14="http://schemas.microsoft.com/office/powerpoint/2010/main" val="64394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71B00-0061-4648-8552-305E7BB3A1B4}"/>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4168363A-189D-45BE-8F7A-4DF925212EA4}"/>
              </a:ext>
            </a:extLst>
          </p:cNvPr>
          <p:cNvSpPr>
            <a:spLocks noGrp="1"/>
          </p:cNvSpPr>
          <p:nvPr>
            <p:ph idx="1"/>
          </p:nvPr>
        </p:nvSpPr>
        <p:spPr>
          <a:xfrm>
            <a:off x="677334" y="1781175"/>
            <a:ext cx="8596668" cy="4260187"/>
          </a:xfrm>
        </p:spPr>
        <p:txBody>
          <a:bodyPr>
            <a:normAutofit/>
          </a:bodyPr>
          <a:lstStyle/>
          <a:p>
            <a:r>
              <a:rPr lang="zh-CN" altLang="en-US" sz="2400" dirty="0"/>
              <a:t>对于每一个人在每一个时间点建两个点，一个点代表他在这个时间点还活着，另一个点代表已经死了。然后直接跑 </a:t>
            </a:r>
            <a:r>
              <a:rPr lang="en-US" altLang="zh-CN" sz="2400" dirty="0"/>
              <a:t>2-SAT</a:t>
            </a:r>
            <a:r>
              <a:rPr lang="zh-CN" altLang="en-US" sz="2400" dirty="0"/>
              <a:t>，具体建图是对于每一个表示活着的点</a:t>
            </a:r>
            <a:r>
              <a:rPr lang="en-US" altLang="zh-CN" sz="2400" dirty="0"/>
              <a:t> (</a:t>
            </a:r>
            <a:r>
              <a:rPr lang="en-US" altLang="zh-CN" sz="2400" dirty="0" err="1"/>
              <a:t>x,t</a:t>
            </a:r>
            <a:r>
              <a:rPr lang="en-US" altLang="zh-CN" sz="2400" dirty="0"/>
              <a:t>)</a:t>
            </a:r>
            <a:r>
              <a:rPr lang="zh-CN" altLang="en-US" sz="2400" dirty="0"/>
              <a:t>，</a:t>
            </a:r>
            <a:r>
              <a:rPr lang="en-US" altLang="zh-CN" sz="2400" dirty="0"/>
              <a:t>(</a:t>
            </a:r>
            <a:r>
              <a:rPr lang="en-US" altLang="zh-CN" sz="2400" dirty="0" err="1"/>
              <a:t>x,t</a:t>
            </a:r>
            <a:r>
              <a:rPr lang="en-US" altLang="zh-CN" sz="2400" dirty="0"/>
              <a:t>)-&gt;(x,t-1)</a:t>
            </a:r>
            <a:r>
              <a:rPr lang="zh-CN" altLang="en-US" sz="2400" dirty="0"/>
              <a:t>；对于每一个表示死了的点</a:t>
            </a:r>
            <a:r>
              <a:rPr lang="en-US" altLang="zh-CN" sz="2400" dirty="0"/>
              <a:t> (</a:t>
            </a:r>
            <a:r>
              <a:rPr lang="en-US" altLang="zh-CN" sz="2400" dirty="0" err="1"/>
              <a:t>x,t</a:t>
            </a:r>
            <a:r>
              <a:rPr lang="en-US" altLang="zh-CN" sz="2400" dirty="0"/>
              <a:t>)</a:t>
            </a:r>
            <a:r>
              <a:rPr lang="zh-CN" altLang="en-US" sz="2400" dirty="0"/>
              <a:t>，</a:t>
            </a:r>
            <a:r>
              <a:rPr lang="en-US" altLang="zh-CN" sz="2400" dirty="0"/>
              <a:t>(</a:t>
            </a:r>
            <a:r>
              <a:rPr lang="en-US" altLang="zh-CN" sz="2400" dirty="0" err="1"/>
              <a:t>x,t</a:t>
            </a:r>
            <a:r>
              <a:rPr lang="en-US" altLang="zh-CN" sz="2400" dirty="0"/>
              <a:t>)-&gt;(x,t+1)</a:t>
            </a:r>
            <a:r>
              <a:rPr lang="zh-CN" altLang="en-US" sz="2400" dirty="0"/>
              <a:t>。然后在按照两个特殊限制相应连边即可。</a:t>
            </a:r>
            <a:endParaRPr lang="en-US" altLang="zh-CN" sz="2400" dirty="0"/>
          </a:p>
          <a:p>
            <a:r>
              <a:rPr lang="zh-CN" altLang="en-US" sz="2400" dirty="0"/>
              <a:t>容易发现对于每一个人来说只有最后的时刻和特殊限制对应的时刻是有用的。于是点数最多只有</a:t>
            </a:r>
            <a:r>
              <a:rPr lang="en-US" altLang="zh-CN" sz="2400" dirty="0"/>
              <a:t> O(2*(</a:t>
            </a:r>
            <a:r>
              <a:rPr lang="en-US" altLang="zh-CN" sz="2400" dirty="0" err="1"/>
              <a:t>n+m</a:t>
            </a:r>
            <a:r>
              <a:rPr lang="en-US" altLang="zh-CN" sz="2400" dirty="0"/>
              <a:t>))</a:t>
            </a:r>
            <a:r>
              <a:rPr lang="zh-CN" altLang="en-US" sz="2400" dirty="0"/>
              <a:t> 个。然后考虑因为最后全部都死肯定是一组合法解，所以 </a:t>
            </a:r>
            <a:r>
              <a:rPr lang="en-US" altLang="zh-CN" sz="2400" dirty="0"/>
              <a:t>live(</a:t>
            </a:r>
            <a:r>
              <a:rPr lang="en-US" altLang="zh-CN" sz="2400" dirty="0" err="1"/>
              <a:t>x,y</a:t>
            </a:r>
            <a:r>
              <a:rPr lang="en-US" altLang="zh-CN" sz="2400" dirty="0"/>
              <a:t>)=1 </a:t>
            </a:r>
            <a:r>
              <a:rPr lang="zh-CN" altLang="en-US" sz="2400" dirty="0"/>
              <a:t>当且仅当</a:t>
            </a:r>
            <a:r>
              <a:rPr lang="en-US" altLang="zh-CN" sz="2400" dirty="0"/>
              <a:t> x </a:t>
            </a:r>
            <a:r>
              <a:rPr lang="zh-CN" altLang="en-US" sz="2400" dirty="0"/>
              <a:t>不能推到</a:t>
            </a:r>
            <a:r>
              <a:rPr lang="en-US" altLang="zh-CN" sz="2400" dirty="0"/>
              <a:t> !x</a:t>
            </a:r>
            <a:r>
              <a:rPr lang="zh-CN" altLang="en-US" sz="2400" dirty="0"/>
              <a:t>，</a:t>
            </a:r>
            <a:r>
              <a:rPr lang="en-US" altLang="zh-CN" sz="2400" dirty="0"/>
              <a:t>y </a:t>
            </a:r>
            <a:r>
              <a:rPr lang="zh-CN" altLang="en-US" sz="2400" dirty="0"/>
              <a:t>不能推到</a:t>
            </a:r>
            <a:r>
              <a:rPr lang="en-US" altLang="zh-CN" sz="2400" dirty="0"/>
              <a:t> !y </a:t>
            </a:r>
            <a:r>
              <a:rPr lang="zh-CN" altLang="en-US" sz="2400" dirty="0"/>
              <a:t>且 </a:t>
            </a:r>
            <a:r>
              <a:rPr lang="en-US" altLang="zh-CN" sz="2400" dirty="0"/>
              <a:t>x </a:t>
            </a:r>
            <a:r>
              <a:rPr lang="zh-CN" altLang="en-US" sz="2400" dirty="0"/>
              <a:t>不能推到</a:t>
            </a:r>
            <a:r>
              <a:rPr lang="en-US" altLang="zh-CN" sz="2400" dirty="0"/>
              <a:t> !y</a:t>
            </a:r>
            <a:r>
              <a:rPr lang="zh-CN" altLang="en-US" sz="2400" dirty="0"/>
              <a:t>。考虑建出的图一定是一个 </a:t>
            </a:r>
            <a:r>
              <a:rPr lang="en-US" altLang="zh-CN" sz="2400" dirty="0"/>
              <a:t>DAG</a:t>
            </a:r>
            <a:r>
              <a:rPr lang="zh-CN" altLang="en-US" sz="2400" dirty="0"/>
              <a:t>，直接用 </a:t>
            </a:r>
            <a:r>
              <a:rPr lang="en-US" altLang="zh-CN" sz="2400" dirty="0" err="1"/>
              <a:t>bitset</a:t>
            </a:r>
            <a:r>
              <a:rPr lang="en-US" altLang="zh-CN" sz="2400" dirty="0"/>
              <a:t> </a:t>
            </a:r>
            <a:r>
              <a:rPr lang="zh-CN" altLang="en-US" sz="2400" dirty="0"/>
              <a:t>维护即可。至于空间问题，每次分 </a:t>
            </a:r>
            <a:r>
              <a:rPr lang="en-US" altLang="zh-CN" sz="2400" dirty="0"/>
              <a:t>10000 </a:t>
            </a:r>
            <a:r>
              <a:rPr lang="zh-CN" altLang="en-US" sz="2400" dirty="0"/>
              <a:t>个点做即可。</a:t>
            </a:r>
            <a:endParaRPr lang="en-US" altLang="zh-CN" sz="2400" dirty="0"/>
          </a:p>
        </p:txBody>
      </p:sp>
    </p:spTree>
    <p:extLst>
      <p:ext uri="{BB962C8B-B14F-4D97-AF65-F5344CB8AC3E}">
        <p14:creationId xmlns:p14="http://schemas.microsoft.com/office/powerpoint/2010/main" val="67075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5254</TotalTime>
  <Words>2688</Words>
  <Application>Microsoft Office PowerPoint</Application>
  <PresentationFormat>宽屏</PresentationFormat>
  <Paragraphs>129</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-apple-system</vt:lpstr>
      <vt:lpstr>Open Sans</vt:lpstr>
      <vt:lpstr>PingFang SC</vt:lpstr>
      <vt:lpstr>华文新魏</vt:lpstr>
      <vt:lpstr>Arial</vt:lpstr>
      <vt:lpstr>Trebuchet MS</vt:lpstr>
      <vt:lpstr>Wingdings 3</vt:lpstr>
      <vt:lpstr>平面</vt:lpstr>
      <vt:lpstr>图论与网络流</vt:lpstr>
      <vt:lpstr>强连通分量（scc）</vt:lpstr>
      <vt:lpstr>强连通缩点</vt:lpstr>
      <vt:lpstr>PowerPoint 演示文稿</vt:lpstr>
      <vt:lpstr>例题1</vt:lpstr>
      <vt:lpstr>Solution</vt:lpstr>
      <vt:lpstr>2-SAT</vt:lpstr>
      <vt:lpstr>例题2</vt:lpstr>
      <vt:lpstr>Solution</vt:lpstr>
      <vt:lpstr>欧拉回路</vt:lpstr>
      <vt:lpstr>例题3</vt:lpstr>
      <vt:lpstr>Solution</vt:lpstr>
      <vt:lpstr>割顶和桥 </vt:lpstr>
      <vt:lpstr>tarjan算法</vt:lpstr>
      <vt:lpstr>双连通图</vt:lpstr>
      <vt:lpstr>点双连通分量</vt:lpstr>
      <vt:lpstr>边双连通分量</vt:lpstr>
      <vt:lpstr>例题4</vt:lpstr>
      <vt:lpstr>Solution</vt:lpstr>
      <vt:lpstr>圆方树</vt:lpstr>
      <vt:lpstr>狭义圆方树</vt:lpstr>
      <vt:lpstr>广义圆方树</vt:lpstr>
      <vt:lpstr>广义圆方树的一些性质</vt:lpstr>
      <vt:lpstr>例题5</vt:lpstr>
      <vt:lpstr>Solution</vt:lpstr>
      <vt:lpstr>网络流</vt:lpstr>
      <vt:lpstr>PowerPoint 演示文稿</vt:lpstr>
      <vt:lpstr>PowerPoint 演示文稿</vt:lpstr>
      <vt:lpstr>PowerPoint 演示文稿</vt:lpstr>
      <vt:lpstr>ford-fulkerson 算法</vt:lpstr>
      <vt:lpstr>dinic 算法</vt:lpstr>
      <vt:lpstr>PowerPoint 演示文稿</vt:lpstr>
      <vt:lpstr>dinic 的一些优化</vt:lpstr>
      <vt:lpstr>max-flow min-cut 定理</vt:lpstr>
      <vt:lpstr>例题6</vt:lpstr>
      <vt:lpstr>Solution</vt:lpstr>
      <vt:lpstr>最小费用流</vt:lpstr>
      <vt:lpstr>zkw费用流</vt:lpstr>
      <vt:lpstr>最小费用最大流（MCMF）</vt:lpstr>
      <vt:lpstr>例题7</vt:lpstr>
      <vt:lpstr>Solution</vt:lpstr>
      <vt:lpstr>无源汇上下界可行流</vt:lpstr>
      <vt:lpstr>有源汇上下界最大流</vt:lpstr>
      <vt:lpstr>有源汇上下界最小流 </vt:lpstr>
      <vt:lpstr>CTT2020 D2T3</vt:lpstr>
      <vt:lpstr>solution</vt:lpstr>
      <vt:lpstr>Solution</vt:lpstr>
      <vt:lpstr>「NOI2015」小园丁与老司机</vt:lpstr>
      <vt:lpstr>Solution</vt:lpstr>
      <vt:lpstr>TheTilesDivOne</vt:lpstr>
      <vt:lpstr>Solution</vt:lpstr>
      <vt:lpstr>连通</vt:lpstr>
      <vt:lpstr>Solution</vt:lpstr>
      <vt:lpstr>Aarelia Mountains </vt:lpstr>
      <vt:lpstr>Solution</vt:lpstr>
      <vt:lpstr>Flow</vt:lpstr>
      <vt:lpstr>Solution</vt:lpstr>
      <vt:lpstr>A+B problem</vt:lpstr>
      <vt:lpstr>Solution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l qs</dc:creator>
  <cp:lastModifiedBy>l qs</cp:lastModifiedBy>
  <cp:revision>255</cp:revision>
  <dcterms:created xsi:type="dcterms:W3CDTF">2020-09-27T04:46:08Z</dcterms:created>
  <dcterms:modified xsi:type="dcterms:W3CDTF">2021-01-31T06:33:16Z</dcterms:modified>
</cp:coreProperties>
</file>