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  <p:sldId id="274" r:id="rId20"/>
    <p:sldId id="354" r:id="rId21"/>
    <p:sldId id="355" r:id="rId22"/>
    <p:sldId id="356" r:id="rId23"/>
    <p:sldId id="275" r:id="rId24"/>
    <p:sldId id="349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57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26" r:id="rId50"/>
    <p:sldId id="327" r:id="rId51"/>
    <p:sldId id="328" r:id="rId52"/>
    <p:sldId id="329" r:id="rId53"/>
    <p:sldId id="330" r:id="rId54"/>
    <p:sldId id="331" r:id="rId55"/>
    <p:sldId id="333" r:id="rId56"/>
    <p:sldId id="332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299" r:id="rId69"/>
    <p:sldId id="300" r:id="rId70"/>
    <p:sldId id="301" r:id="rId71"/>
    <p:sldId id="302" r:id="rId72"/>
    <p:sldId id="303" r:id="rId73"/>
    <p:sldId id="304" r:id="rId74"/>
    <p:sldId id="350" r:id="rId75"/>
    <p:sldId id="351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2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20" r:id="rId92"/>
    <p:sldId id="322" r:id="rId93"/>
    <p:sldId id="352" r:id="rId94"/>
    <p:sldId id="353" r:id="rId95"/>
    <p:sldId id="347" r:id="rId96"/>
    <p:sldId id="348" r:id="rId97"/>
    <p:sldId id="325" r:id="rId9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486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oj.org/problem?id=215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323/problem/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600/problem/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675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86/problem/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90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uoj.ac/problem/58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213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4868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49/problem/C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482/problem/E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group/6jlYbsz6PW/contest/252619/problem/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92/problem/B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3088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szkopul.edu.pl/problemset/problem/fWtoXJwTg06b-UddjeFgchFb/site/?key=statement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5118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340/problem/F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gym/100543/problem/J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633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HYSBZ-3786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5756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284/problem/F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03214-3F09-49FB-BB91-744CD5A46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D95F3-CEE7-4A84-A175-EC965560F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南京外国语学校 吕秋实</a:t>
            </a:r>
          </a:p>
        </p:txBody>
      </p:sp>
    </p:spTree>
    <p:extLst>
      <p:ext uri="{BB962C8B-B14F-4D97-AF65-F5344CB8AC3E}">
        <p14:creationId xmlns:p14="http://schemas.microsoft.com/office/powerpoint/2010/main" val="308297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503D5-CC4D-464C-9508-4D219B9D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的另一种解法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9EEC9-091E-4953-B710-E2A8F594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https://www.luogu.com.cn/problem/P4868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28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85FD1-9E82-4ECA-B997-A7173F35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31306-F865-4517-8DF0-B3DE5252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所以只用求维护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aj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aj</a:t>
            </a:r>
            <a:r>
              <a:rPr lang="en-US" altLang="zh-CN" sz="2400" dirty="0"/>
              <a:t>*j </a:t>
            </a:r>
            <a:r>
              <a:rPr lang="zh-CN" altLang="en-US" sz="2400" dirty="0"/>
              <a:t>的前缀和即可。相当于维护单点修改和求前缀和，直接用树状数组维护即可。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D30355-4552-423E-B96A-0A5A1716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05" y="2071812"/>
            <a:ext cx="6972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3293B-6400-49DF-88FD-ED5E3766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722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2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FFD2D-8387-417C-8B59-4520FF30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http://poj.org/problem?id=2155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90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CB6F9-E167-486F-8E6E-1C638933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3E1BF-3009-4DE7-BCA0-0F8E1D0C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先差分一下，将问题转化为单点加和求一个二维前缀的和的奇偶性。直接用二维树状数组维护即可。</a:t>
            </a:r>
          </a:p>
        </p:txBody>
      </p:sp>
    </p:spTree>
    <p:extLst>
      <p:ext uri="{BB962C8B-B14F-4D97-AF65-F5344CB8AC3E}">
        <p14:creationId xmlns:p14="http://schemas.microsoft.com/office/powerpoint/2010/main" val="346244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04A9F-386D-434F-B4B8-9B9F8FDB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动态开点线段树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7CF1E-79BC-49F8-A10C-687A8893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对于每一个访问过的点重新编号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用数组维护每一个点的左右儿子，和该点内维护的信息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空间复杂度与访问的点数有关</a:t>
            </a:r>
          </a:p>
        </p:txBody>
      </p:sp>
    </p:spTree>
    <p:extLst>
      <p:ext uri="{BB962C8B-B14F-4D97-AF65-F5344CB8AC3E}">
        <p14:creationId xmlns:p14="http://schemas.microsoft.com/office/powerpoint/2010/main" val="40195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1B25B-BEFE-4E50-ADE9-296A12F7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3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08233-D6E8-486E-84AA-355F943E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维护一个长度为</a:t>
            </a:r>
            <a:r>
              <a:rPr lang="en-US" altLang="zh-CN" sz="2400" dirty="0"/>
              <a:t> n </a:t>
            </a:r>
            <a:r>
              <a:rPr lang="zh-CN" altLang="en-US" sz="2400" dirty="0"/>
              <a:t>的数组 </a:t>
            </a:r>
            <a:r>
              <a:rPr lang="en-US" altLang="zh-CN" sz="2400" dirty="0"/>
              <a:t>a</a:t>
            </a:r>
            <a:r>
              <a:rPr lang="zh-CN" altLang="en-US" sz="2400" dirty="0"/>
              <a:t>，支持：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单点修改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求区间</a:t>
            </a:r>
            <a:r>
              <a:rPr lang="en-US" altLang="zh-CN" sz="2400" dirty="0"/>
              <a:t> a[l…r] </a:t>
            </a:r>
            <a:r>
              <a:rPr lang="zh-CN" altLang="en-US" sz="2400" dirty="0"/>
              <a:t>中有多少个数的值为 </a:t>
            </a:r>
            <a:r>
              <a:rPr lang="en-US" altLang="zh-CN" sz="2400" dirty="0"/>
              <a:t>x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n&lt;=1e6,ai&lt;=n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994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52A11-3812-4118-B418-3D285838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3468F-5CFA-4A1C-8459-E784980A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对于每一个值，维护一棵线段树。支持单点修改和区间求和。动态开点即可。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4697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D07E-04F6-4BCF-BE2C-A339A26C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可持久化线段树（主席树）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0F3D1-7739-483D-A378-DDCAA3BF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维护所有历史版本的线段树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维护每一个节点的左右儿子和权值。每一次修改时对于每一个访问的点建立一个新的节点，将这个节点修改后的权值和左右儿子填入新点内（本身权值不变）。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7A587-C654-41A0-85E6-B8EE6ABD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52" y="4533900"/>
            <a:ext cx="8134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9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BD35F-D59D-4F7C-ACE0-863CDE3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4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DCB4A-FDDF-4828-8D41-6B4CAF89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https://codeforces.com/contest/323/problem/C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26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A5B1-5908-42B4-AAF2-6F9E5FE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1398-F4FB-4F05-831D-DB8A90C0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经典的二维数点问题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考虑对于第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时刻维护前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行有哪些列有点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每次单点修改，用主席树维护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答案就是</a:t>
            </a:r>
            <a:r>
              <a:rPr lang="en-US" altLang="zh-CN" sz="2400" dirty="0"/>
              <a:t> r1 </a:t>
            </a:r>
            <a:r>
              <a:rPr lang="zh-CN" altLang="en-US" sz="2400" dirty="0"/>
              <a:t>时刻的线段树 </a:t>
            </a:r>
            <a:r>
              <a:rPr lang="en-US" altLang="zh-CN" sz="2400" dirty="0"/>
              <a:t>[l2,r2] </a:t>
            </a:r>
            <a:r>
              <a:rPr lang="zh-CN" altLang="en-US" sz="2400" dirty="0"/>
              <a:t>的和</a:t>
            </a:r>
            <a:r>
              <a:rPr lang="en-US" altLang="zh-CN" sz="2400" dirty="0"/>
              <a:t>– (l1-1) </a:t>
            </a:r>
            <a:r>
              <a:rPr lang="zh-CN" altLang="en-US" sz="2400" dirty="0"/>
              <a:t>时刻的线段树</a:t>
            </a:r>
            <a:r>
              <a:rPr lang="en-US" altLang="zh-CN" sz="2400" dirty="0"/>
              <a:t>[l2,r2] </a:t>
            </a:r>
            <a:r>
              <a:rPr lang="zh-CN" altLang="en-US" sz="2400" dirty="0"/>
              <a:t>的和。</a:t>
            </a: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6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E0B95-551C-4462-B2F4-B45744D9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线段树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641CE6D-BDBC-47BE-A1C7-4B982E398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04105"/>
            <a:ext cx="8596312" cy="3794402"/>
          </a:xfrm>
        </p:spPr>
      </p:pic>
    </p:spTree>
    <p:extLst>
      <p:ext uri="{BB962C8B-B14F-4D97-AF65-F5344CB8AC3E}">
        <p14:creationId xmlns:p14="http://schemas.microsoft.com/office/powerpoint/2010/main" val="57597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EEA50-D36D-4A44-9441-59B3FB4F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线段树合并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CC455-B2BF-4427-984B-51740A41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36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52DFB-CC57-4F4A-8E4E-AC5E8E17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5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46A31-4EE5-4311-8463-B207CDB8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https://codeforces.com/contest/600/problem/E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49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AFA68-0DD0-4DD1-8214-4545D4FA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FA1AD-33C0-453D-B5B3-9FAF6E1D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对于每一个点用线段树维护每种颜色出现次数的最大值，线段树合并即可。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9636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F8A05-3D39-47A2-ACDE-D7E639A2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二维线段树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6D76C-D073-4A88-92CE-A10C6FBB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对于第一维建一棵普通线段树，每个节点是一个动态开点线段树，来维护第二维。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对于第一维上表示区间</a:t>
            </a:r>
            <a:r>
              <a:rPr lang="en-US" altLang="zh-CN" sz="2400" dirty="0"/>
              <a:t> [l1,r1] </a:t>
            </a:r>
            <a:r>
              <a:rPr lang="zh-CN" altLang="en-US" sz="2400" dirty="0"/>
              <a:t>，第二维上表示区间</a:t>
            </a:r>
            <a:r>
              <a:rPr lang="en-US" altLang="zh-CN" sz="2400" dirty="0"/>
              <a:t>[l2,r2]</a:t>
            </a:r>
            <a:r>
              <a:rPr lang="zh-CN" altLang="en-US" sz="2400" dirty="0"/>
              <a:t>的点内维护左上角为</a:t>
            </a:r>
            <a:r>
              <a:rPr lang="en-US" altLang="zh-CN" sz="2400" dirty="0"/>
              <a:t>(l1,l2)</a:t>
            </a:r>
            <a:r>
              <a:rPr lang="zh-CN" altLang="en-US" sz="2400" dirty="0"/>
              <a:t>，右下角为</a:t>
            </a:r>
            <a:r>
              <a:rPr lang="en-US" altLang="zh-CN" sz="2400" dirty="0"/>
              <a:t>(r1,r2)</a:t>
            </a:r>
            <a:r>
              <a:rPr lang="zh-CN" altLang="en-US" sz="2400" dirty="0"/>
              <a:t>的矩形的信息。</a:t>
            </a:r>
          </a:p>
        </p:txBody>
      </p:sp>
    </p:spTree>
    <p:extLst>
      <p:ext uri="{BB962C8B-B14F-4D97-AF65-F5344CB8AC3E}">
        <p14:creationId xmlns:p14="http://schemas.microsoft.com/office/powerpoint/2010/main" val="68682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2390E-ACB8-42C2-8B98-B45BCB32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李超线段树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0E5CA-AB30-41FE-9F50-2173D5C6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支持：插入一条直线、求所有的直线在 </a:t>
            </a:r>
            <a:r>
              <a:rPr lang="en-US" altLang="zh-CN" sz="2400" dirty="0"/>
              <a:t>x </a:t>
            </a:r>
            <a:r>
              <a:rPr lang="zh-CN" altLang="en-US" sz="2400" dirty="0"/>
              <a:t>处的最大值。</a:t>
            </a:r>
          </a:p>
        </p:txBody>
      </p:sp>
    </p:spTree>
    <p:extLst>
      <p:ext uri="{BB962C8B-B14F-4D97-AF65-F5344CB8AC3E}">
        <p14:creationId xmlns:p14="http://schemas.microsoft.com/office/powerpoint/2010/main" val="408900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E1C55-03E9-41E3-A573-2166B22C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07B0A-8C8F-412E-859C-40F34504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例：单点修改，求区间最小值。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每 </a:t>
            </a:r>
            <a:r>
              <a:rPr lang="en-US" altLang="zh-CN" sz="2400" dirty="0"/>
              <a:t>B </a:t>
            </a:r>
            <a:r>
              <a:rPr lang="zh-CN" altLang="en-US" sz="2400" dirty="0"/>
              <a:t>个点分一块，维护每一块的最小值。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每次询问的复杂度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B+n</a:t>
            </a:r>
            <a:r>
              <a:rPr lang="en-US" altLang="zh-CN" sz="2400" dirty="0"/>
              <a:t>/B)</a:t>
            </a:r>
            <a:r>
              <a:rPr lang="zh-CN" altLang="en-US" sz="2400" dirty="0"/>
              <a:t>，当</a:t>
            </a:r>
            <a:r>
              <a:rPr lang="en-US" altLang="zh-CN" sz="2400" dirty="0"/>
              <a:t> B=sqrt(n) </a:t>
            </a:r>
            <a:r>
              <a:rPr lang="zh-CN" altLang="en-US" sz="2400" dirty="0"/>
              <a:t>时，复杂度为</a:t>
            </a:r>
            <a:r>
              <a:rPr lang="en-US" altLang="zh-CN" sz="2400" dirty="0"/>
              <a:t>O(sqrt(n))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390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87C9C-9DE9-4C77-B08A-A8C8CA1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6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E7EA6-72C1-409D-B04E-3DF5F632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http://acm.hdu.edu.cn/showproblem.php?pid=6756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81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58C99-0D6F-4849-9E93-04609281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3FDA3-D70C-4572-B6B6-15939E88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对于询问度数</a:t>
            </a:r>
            <a:r>
              <a:rPr lang="en-US" altLang="zh-CN" sz="2400" dirty="0"/>
              <a:t> &lt;=sqrt(m) </a:t>
            </a:r>
            <a:r>
              <a:rPr lang="zh-CN" altLang="en-US" sz="2400" dirty="0"/>
              <a:t>的点直接暴力即可。</a:t>
            </a:r>
            <a:endParaRPr lang="en-US" altLang="zh-CN" sz="2400" dirty="0"/>
          </a:p>
          <a:p>
            <a:r>
              <a:rPr lang="zh-CN" altLang="en-US" sz="2400" dirty="0"/>
              <a:t>考虑对于每一个度数</a:t>
            </a:r>
            <a:r>
              <a:rPr lang="en-US" altLang="zh-CN" sz="2400" dirty="0"/>
              <a:t> &gt;sqrt(m) </a:t>
            </a:r>
            <a:r>
              <a:rPr lang="zh-CN" altLang="en-US" sz="2400" dirty="0"/>
              <a:t>个点需要维护一个支持修改一个数的值，求 </a:t>
            </a:r>
            <a:r>
              <a:rPr lang="en-US" altLang="zh-CN" sz="2400" dirty="0" err="1"/>
              <a:t>mex</a:t>
            </a:r>
            <a:r>
              <a:rPr lang="en-US" altLang="zh-CN" sz="2400" dirty="0"/>
              <a:t> </a:t>
            </a:r>
            <a:r>
              <a:rPr lang="zh-CN" altLang="en-US" sz="2400" dirty="0"/>
              <a:t>的数据结构。</a:t>
            </a:r>
            <a:endParaRPr lang="en-US" altLang="zh-CN" sz="2400" dirty="0"/>
          </a:p>
          <a:p>
            <a:r>
              <a:rPr lang="zh-CN" altLang="en-US" sz="2400" dirty="0"/>
              <a:t>如果用树状数组维护的话，修改是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 </a:t>
            </a:r>
            <a:r>
              <a:rPr lang="zh-CN" altLang="en-US" sz="2400" dirty="0"/>
              <a:t>的，查询是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 </a:t>
            </a:r>
            <a:r>
              <a:rPr lang="zh-CN" altLang="en-US" sz="2400" dirty="0"/>
              <a:t>的。总复杂度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qsqrt</a:t>
            </a:r>
            <a:r>
              <a:rPr lang="en-US" altLang="zh-CN" sz="2400" dirty="0"/>
              <a:t>(m)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考虑一共有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qsqrt</a:t>
            </a:r>
            <a:r>
              <a:rPr lang="en-US" altLang="zh-CN" sz="2400" dirty="0"/>
              <a:t>(m)) </a:t>
            </a:r>
            <a:r>
              <a:rPr lang="zh-CN" altLang="en-US" sz="2400" dirty="0"/>
              <a:t>次修改，</a:t>
            </a:r>
            <a:r>
              <a:rPr lang="en-US" altLang="zh-CN" sz="2400" dirty="0"/>
              <a:t>O(q) </a:t>
            </a:r>
            <a:r>
              <a:rPr lang="zh-CN" altLang="en-US" sz="2400" dirty="0"/>
              <a:t>次查询。考虑分块维护，每 </a:t>
            </a:r>
            <a:r>
              <a:rPr lang="en-US" altLang="zh-CN" sz="2400" dirty="0"/>
              <a:t>sqrt(n) </a:t>
            </a:r>
            <a:r>
              <a:rPr lang="zh-CN" altLang="en-US" sz="2400" dirty="0"/>
              <a:t>个数分一块，对于每一个块维护块内出现了多少个不同的数。这样就做到单次修改 </a:t>
            </a:r>
            <a:r>
              <a:rPr lang="en-US" altLang="zh-CN" sz="2400" dirty="0"/>
              <a:t>O(1)</a:t>
            </a:r>
            <a:r>
              <a:rPr lang="zh-CN" altLang="en-US" sz="2400" dirty="0"/>
              <a:t>，单次询问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sqrtn</a:t>
            </a:r>
            <a:r>
              <a:rPr lang="en-US" altLang="zh-CN" sz="2400" dirty="0"/>
              <a:t>)</a:t>
            </a:r>
            <a:r>
              <a:rPr lang="zh-CN" altLang="en-US" sz="2400" dirty="0"/>
              <a:t>。总复杂度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qsqrt</a:t>
            </a:r>
            <a:r>
              <a:rPr lang="en-US" altLang="zh-CN" sz="2400" dirty="0"/>
              <a:t>(m)+</a:t>
            </a:r>
            <a:r>
              <a:rPr lang="en-US" altLang="zh-CN" sz="2400" dirty="0" err="1"/>
              <a:t>qsqrt</a:t>
            </a:r>
            <a:r>
              <a:rPr lang="en-US" altLang="zh-CN" sz="2400" dirty="0"/>
              <a:t>(n))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24A8-ABF8-4236-A935-E7C7052F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E15C1-4707-4F15-8BD1-B9ABF3E5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左端点最多移动 </a:t>
            </a:r>
            <a:r>
              <a:rPr lang="en-US" altLang="zh-CN" sz="2400" dirty="0" err="1"/>
              <a:t>qB</a:t>
            </a:r>
            <a:r>
              <a:rPr lang="en-US" altLang="zh-CN" sz="2400" dirty="0"/>
              <a:t> </a:t>
            </a:r>
            <a:r>
              <a:rPr lang="zh-CN" altLang="en-US" sz="2400" dirty="0"/>
              <a:t>次，右端点最多移动</a:t>
            </a:r>
            <a:r>
              <a:rPr lang="en-US" altLang="zh-CN" sz="2400" dirty="0"/>
              <a:t> n^2/B </a:t>
            </a:r>
            <a:r>
              <a:rPr lang="zh-CN" altLang="en-US" sz="2400" dirty="0"/>
              <a:t>次。</a:t>
            </a:r>
            <a:endParaRPr lang="en-US" altLang="zh-CN" sz="2400" dirty="0"/>
          </a:p>
          <a:p>
            <a:r>
              <a:rPr lang="zh-CN" altLang="en-US" sz="2400" dirty="0"/>
              <a:t>当 </a:t>
            </a:r>
            <a:r>
              <a:rPr lang="en-US" altLang="zh-CN" sz="2400" dirty="0"/>
              <a:t>B=sqrt(n^2/q)</a:t>
            </a:r>
            <a:r>
              <a:rPr lang="zh-CN" altLang="en-US" sz="2400" dirty="0"/>
              <a:t> 时，左右端点的移动次数都是</a:t>
            </a:r>
            <a:r>
              <a:rPr lang="en-US" altLang="zh-CN" sz="2400" dirty="0"/>
              <a:t> O(sqrt(n^2q)) 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第一个指针最多移动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qB</a:t>
            </a:r>
            <a:r>
              <a:rPr lang="en-US" altLang="zh-CN" sz="2400" dirty="0"/>
              <a:t>) </a:t>
            </a:r>
            <a:r>
              <a:rPr lang="zh-CN" altLang="en-US" sz="2400" dirty="0"/>
              <a:t>次，第二个指针最多移动</a:t>
            </a:r>
            <a:r>
              <a:rPr lang="en-US" altLang="zh-CN" sz="2400" dirty="0"/>
              <a:t> O(qB+n^2/B)</a:t>
            </a:r>
            <a:r>
              <a:rPr lang="zh-CN" altLang="en-US" sz="2400" dirty="0"/>
              <a:t>，第三个指针最多移动</a:t>
            </a:r>
            <a:r>
              <a:rPr lang="en-US" altLang="zh-CN" sz="2400" dirty="0"/>
              <a:t> O(n^3/B^2) </a:t>
            </a:r>
            <a:r>
              <a:rPr lang="zh-CN" altLang="en-US" sz="2400" dirty="0"/>
              <a:t>次。</a:t>
            </a:r>
            <a:endParaRPr lang="en-US" altLang="zh-CN" sz="2400" dirty="0"/>
          </a:p>
          <a:p>
            <a:r>
              <a:rPr lang="zh-CN" altLang="en-US" sz="2400" dirty="0"/>
              <a:t>假设 </a:t>
            </a:r>
            <a:r>
              <a:rPr lang="en-US" altLang="zh-CN" sz="2400" dirty="0"/>
              <a:t>q </a:t>
            </a:r>
            <a:r>
              <a:rPr lang="zh-CN" altLang="en-US" sz="2400" dirty="0"/>
              <a:t>与 </a:t>
            </a:r>
            <a:r>
              <a:rPr lang="en-US" altLang="zh-CN" sz="2400" dirty="0"/>
              <a:t>n </a:t>
            </a:r>
            <a:r>
              <a:rPr lang="zh-CN" altLang="en-US" sz="2400" dirty="0"/>
              <a:t>同级，当 </a:t>
            </a:r>
            <a:r>
              <a:rPr lang="en-US" altLang="zh-CN" sz="2400" dirty="0"/>
              <a:t>B=n^{2/3} </a:t>
            </a:r>
            <a:r>
              <a:rPr lang="zh-CN" altLang="en-US" sz="2400" dirty="0"/>
              <a:t>时，三个指针移动的步数都是</a:t>
            </a:r>
            <a:r>
              <a:rPr lang="en-US" altLang="zh-CN" sz="2400" dirty="0"/>
              <a:t> O(n^{5/3})</a:t>
            </a:r>
            <a:r>
              <a:rPr lang="zh-CN" altLang="en-US" sz="2400" dirty="0"/>
              <a:t>。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0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E42EB-C0F4-434F-855F-7F8B6045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7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6E09C-BD78-4867-88A2-D35F6967C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https://codeforces.com/contest/86/problem/D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53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18D42-FF9D-4076-94D3-E8D21378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C6AA7-28A4-460D-8392-CEFF13EF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任意一个区间都能在线段树上划分成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 </a:t>
            </a:r>
            <a:r>
              <a:rPr lang="zh-CN" altLang="en-US" sz="2400" dirty="0"/>
              <a:t>个区间。</a:t>
            </a:r>
            <a:endParaRPr lang="en-US" altLang="zh-CN" sz="2400" dirty="0"/>
          </a:p>
          <a:p>
            <a:r>
              <a:rPr lang="zh-CN" altLang="en-US" sz="2400" dirty="0"/>
              <a:t>证明：考虑如果某一层选了</a:t>
            </a:r>
            <a:r>
              <a:rPr lang="en-US" altLang="zh-CN" sz="2400" dirty="0"/>
              <a:t> &gt;2 </a:t>
            </a:r>
            <a:r>
              <a:rPr lang="zh-CN" altLang="en-US" sz="2400" dirty="0"/>
              <a:t>个区间，假设其中的三个区间从左到右分别为</a:t>
            </a:r>
            <a:r>
              <a:rPr lang="en-US" altLang="zh-CN" sz="2400" dirty="0"/>
              <a:t>[l1,r1],[l2,r2],[l3,r3]</a:t>
            </a:r>
            <a:r>
              <a:rPr lang="zh-CN" altLang="en-US" sz="2400" dirty="0"/>
              <a:t>。首先这三个区间肯定互不相交，而且 </a:t>
            </a:r>
            <a:r>
              <a:rPr lang="en-US" altLang="zh-CN" sz="2400" dirty="0"/>
              <a:t>[l2,r2] </a:t>
            </a:r>
            <a:r>
              <a:rPr lang="zh-CN" altLang="en-US" sz="2400" dirty="0"/>
              <a:t>的父亲节点表示的区间一定被</a:t>
            </a:r>
            <a:r>
              <a:rPr lang="en-US" altLang="zh-CN" sz="2400" dirty="0"/>
              <a:t>[l1,r3] </a:t>
            </a:r>
            <a:r>
              <a:rPr lang="zh-CN" altLang="en-US" sz="2400" dirty="0"/>
              <a:t>包含。这样我们就不会选 </a:t>
            </a:r>
            <a:r>
              <a:rPr lang="en-US" altLang="zh-CN" sz="2400" dirty="0"/>
              <a:t>[l2,r2] </a:t>
            </a:r>
            <a:r>
              <a:rPr lang="zh-CN" altLang="en-US" sz="2400" dirty="0"/>
              <a:t>这个区间，而会去选它的某个祖先。这样每一层最多只会选 </a:t>
            </a:r>
            <a:r>
              <a:rPr lang="en-US" altLang="zh-CN" sz="2400" dirty="0"/>
              <a:t>2 </a:t>
            </a:r>
            <a:r>
              <a:rPr lang="zh-CN" altLang="en-US" sz="2400" dirty="0"/>
              <a:t>个区间，所以最多会划分为</a:t>
            </a:r>
            <a:r>
              <a:rPr lang="en-US" altLang="zh-CN" sz="2400" dirty="0"/>
              <a:t> 2logn </a:t>
            </a:r>
            <a:r>
              <a:rPr lang="zh-CN" altLang="en-US" sz="2400" dirty="0"/>
              <a:t>的区间。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3062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9F589-F50C-4F34-A011-8EEFF776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650AF-718C-4EF8-83EE-B1BC16A9C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莫队，移动左右端点时动态维护每个数的出现次数和当前的</a:t>
            </a:r>
            <a:r>
              <a:rPr lang="en-US" altLang="zh-CN" sz="2400" dirty="0"/>
              <a:t>power</a:t>
            </a:r>
            <a:r>
              <a:rPr lang="zh-CN" altLang="en-US" sz="24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3366031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937CF-CB37-4B58-9F9B-A1BF272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带修莫队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E3218-055B-45B9-8FF3-2FE6AD51B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https://www.luogu.com.cn/problem/P1903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897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E5CA9-3F5B-4450-A33C-4A170A94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树上莫队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64D45-AE83-483E-8908-DCF482D6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66" y="183211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欧拉序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                          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                         1 2 3 6 6 4 4 5 5 3 7 7 2 1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E946E5-2085-4E4F-825F-81E3B81C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66" y="2799472"/>
            <a:ext cx="30194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17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160C0-BA58-436D-B38B-11CC6168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8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C9DDF-1861-4F7E-A8AB-144CB303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https://uoj.ac/problem/58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337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F9191-C9D8-4A2F-A14C-5CBFE2F1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697C4-58C8-4C48-BE95-18C176B2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树上带修莫队即可。</a:t>
            </a:r>
          </a:p>
        </p:txBody>
      </p:sp>
    </p:spTree>
    <p:extLst>
      <p:ext uri="{BB962C8B-B14F-4D97-AF65-F5344CB8AC3E}">
        <p14:creationId xmlns:p14="http://schemas.microsoft.com/office/powerpoint/2010/main" val="2851831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BFA5F-0CEE-4660-9536-5800077A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平衡树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28CFC-0980-4F4B-B895-C5AA91D4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插入、删除、翻转</a:t>
            </a:r>
            <a:r>
              <a:rPr lang="en-US" altLang="zh-CN" sz="2400" dirty="0"/>
              <a:t>….</a:t>
            </a:r>
            <a:endParaRPr lang="zh-CN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930B30-6B0D-437E-A000-81F3D7DD5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27" y="1719262"/>
            <a:ext cx="47720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91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21B73-8112-4384-8F6C-031ECE5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splay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934FB-0BA1-4EDC-98F3-9219DF6D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需要维护的东西：</a:t>
            </a:r>
            <a:r>
              <a:rPr lang="en-US" altLang="zh-CN" sz="2400" dirty="0" err="1"/>
              <a:t>lson,rson,sz,fa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8699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ED584-D8AF-4642-A997-FD065733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rotate</a:t>
            </a:r>
            <a:endParaRPr lang="zh-CN" altLang="en-US" sz="48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A8E40F9-E888-48B0-8232-25DCAE0DF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690" y="2073777"/>
            <a:ext cx="8596312" cy="33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88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84A78-58D6-4E7B-A4DC-6C599CE3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793B13-819F-4B21-9156-26BDB3D9A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7360635" cy="4857750"/>
          </a:xfrm>
        </p:spPr>
      </p:pic>
    </p:spTree>
    <p:extLst>
      <p:ext uri="{BB962C8B-B14F-4D97-AF65-F5344CB8AC3E}">
        <p14:creationId xmlns:p14="http://schemas.microsoft.com/office/powerpoint/2010/main" val="1885416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92DAA-BF9A-4838-A843-2678E421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splay</a:t>
            </a:r>
            <a:r>
              <a:rPr lang="zh-CN" altLang="en-US" sz="4800" dirty="0"/>
              <a:t>的双旋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644D147-FABD-4873-9F47-66EC090C2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93" y="1624062"/>
            <a:ext cx="8602754" cy="3609876"/>
          </a:xfrm>
        </p:spPr>
      </p:pic>
    </p:spTree>
    <p:extLst>
      <p:ext uri="{BB962C8B-B14F-4D97-AF65-F5344CB8AC3E}">
        <p14:creationId xmlns:p14="http://schemas.microsoft.com/office/powerpoint/2010/main" val="199943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BC123-CEA7-4714-887E-343F7FDA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19553-E7BE-4F62-9C6B-08DC09EB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单点修改，单点求值，区间修改，区间求和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8195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3E2E0-ED00-48E9-A656-7419C37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/>
              <a:t>insert,erase,findkth,findrnk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47EB8-AF31-4FBD-B101-5135CA25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499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3C760-2921-415A-93DD-FA327330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2948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对区间进行操作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C306F-C458-4B67-9CF4-B867A5C64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对于区间</a:t>
            </a:r>
            <a:r>
              <a:rPr lang="en-US" altLang="zh-CN" sz="2400" dirty="0"/>
              <a:t> [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splay(l-1,0),splay(r+1,rt)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19B0A5-4D97-4182-BE1E-AFC3C255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102" y="1833748"/>
            <a:ext cx="5975634" cy="420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02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5C4A6-4A7B-4E88-84CC-DABC1A94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reverse…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2B0DB-F7A7-4ED4-AF60-C6D9E9721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582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A0B61-163A-47D7-B125-7497539F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/>
              <a:t>fhq</a:t>
            </a:r>
            <a:r>
              <a:rPr lang="en-US" altLang="zh-CN" sz="4800" dirty="0"/>
              <a:t> </a:t>
            </a:r>
            <a:r>
              <a:rPr lang="en-US" altLang="zh-CN" sz="4800" dirty="0" err="1"/>
              <a:t>treap</a:t>
            </a:r>
            <a:r>
              <a:rPr lang="en-US" altLang="zh-CN" sz="4800" dirty="0"/>
              <a:t> 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3216A-C29A-4F49-8C01-B87BFBF0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treap</a:t>
            </a:r>
            <a:r>
              <a:rPr lang="en-US" altLang="zh-CN" sz="2400" dirty="0"/>
              <a:t>=</a:t>
            </a:r>
            <a:r>
              <a:rPr lang="en-US" altLang="zh-CN" sz="2400" dirty="0" err="1"/>
              <a:t>tree+heap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每个节点设置一个修正值，修正值需要满足堆的性质。</a:t>
            </a:r>
          </a:p>
        </p:txBody>
      </p:sp>
    </p:spTree>
    <p:extLst>
      <p:ext uri="{BB962C8B-B14F-4D97-AF65-F5344CB8AC3E}">
        <p14:creationId xmlns:p14="http://schemas.microsoft.com/office/powerpoint/2010/main" val="2370019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9FCE8-8C6F-42C1-A581-2A4C970D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merge(</a:t>
            </a:r>
            <a:r>
              <a:rPr lang="en-US" altLang="zh-CN" sz="4800" dirty="0" err="1"/>
              <a:t>x,y</a:t>
            </a:r>
            <a:r>
              <a:rPr lang="en-US" altLang="zh-CN" sz="4800" dirty="0"/>
              <a:t>)</a:t>
            </a:r>
            <a:endParaRPr lang="zh-CN" altLang="en-US" sz="4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7E971B-0D26-4D29-A236-566E70FE34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6" y="2024209"/>
            <a:ext cx="7470689" cy="385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775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5CA56-B847-484D-8F4E-4EF46103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split(x,rt1,rt2,k)</a:t>
            </a:r>
            <a:endParaRPr lang="zh-CN" alt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D3620A-5E1A-44CB-A790-4D72DCE40D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78" y="1687921"/>
            <a:ext cx="6541294" cy="39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12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D02DD-951E-4775-B6D6-B7F3B307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/>
              <a:t>erase,insert,findkth,findrnk</a:t>
            </a:r>
            <a:r>
              <a:rPr lang="en-US" altLang="zh-CN" sz="4800" dirty="0"/>
              <a:t>…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01926-7C5E-4EDB-A187-DE2D5EB8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710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9320C-7C5F-4CB0-807B-C4491317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对区间进行操作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D7E73-2928-4233-91B4-0E1C1EE0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462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ED6B0-9608-470F-BF36-DF5C17B8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可持久化平衡树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C0FDB-787C-4192-A52E-AC11B07E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基于旋转的平衡树</a:t>
            </a:r>
            <a:r>
              <a:rPr lang="en-US" altLang="zh-CN" sz="2400" dirty="0"/>
              <a:t>(</a:t>
            </a:r>
            <a:r>
              <a:rPr lang="zh-CN" altLang="en-US" sz="2400" dirty="0"/>
              <a:t>如</a:t>
            </a:r>
            <a:r>
              <a:rPr lang="en-US" altLang="zh-CN" sz="2400" dirty="0"/>
              <a:t>splay)</a:t>
            </a:r>
            <a:r>
              <a:rPr lang="zh-CN" altLang="en-US" sz="2400" dirty="0"/>
              <a:t>比较难可持久化。而非旋 </a:t>
            </a:r>
            <a:r>
              <a:rPr lang="en-US" altLang="zh-CN" sz="2400" dirty="0" err="1"/>
              <a:t>treap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fhq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treap</a:t>
            </a:r>
            <a:r>
              <a:rPr lang="en-US" altLang="zh-CN" sz="2400" dirty="0"/>
              <a:t>)</a:t>
            </a:r>
            <a:r>
              <a:rPr lang="zh-CN" altLang="en-US" sz="2400" dirty="0"/>
              <a:t>可以可持久化。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方式：类似主席树，对于每一个访问到的需要修改的点，新建一个点即可。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24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9F525-F457-42DE-9000-993921BF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树链剖分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220FA-6D3E-4206-890B-353965BB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167"/>
            <a:ext cx="8596668" cy="42391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HLD (</a:t>
            </a:r>
            <a:r>
              <a:rPr lang="zh-CN" altLang="en-US" sz="2400" dirty="0"/>
              <a:t>轻重链剖分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4098" name="Picture 2" descr="HLD">
            <a:extLst>
              <a:ext uri="{FF2B5EF4-FFF2-40B4-BE49-F238E27FC236}">
                <a16:creationId xmlns:a16="http://schemas.microsoft.com/office/drawing/2014/main" id="{DE49419C-1911-443E-AA13-258B1996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7" y="2203758"/>
            <a:ext cx="11567603" cy="47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0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186A1-6E13-4572-9942-6133CF0D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懒标记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58CE3-547D-492C-B8D9-912A859D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0316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98FBB-8C8C-4214-A9CC-44CA1F26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BF801-1F0E-4B8C-8A59-FE4692E5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树上每个节点只属于一条重链。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一条重链的 </a:t>
            </a:r>
            <a:r>
              <a:rPr lang="en-US" altLang="zh-CN" sz="2400" dirty="0" err="1"/>
              <a:t>dfn</a:t>
            </a:r>
            <a:r>
              <a:rPr lang="en-US" altLang="zh-CN" sz="2400" dirty="0"/>
              <a:t> </a:t>
            </a:r>
            <a:r>
              <a:rPr lang="zh-CN" altLang="en-US" sz="2400" dirty="0"/>
              <a:t>是连续的。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树上每个节点到根节点的路径上最多只会经过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 </a:t>
            </a:r>
            <a:r>
              <a:rPr lang="zh-CN" altLang="en-US" sz="2400" dirty="0"/>
              <a:t>条轻边，即最多只会经过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 </a:t>
            </a:r>
            <a:r>
              <a:rPr lang="zh-CN" altLang="en-US" sz="2400" dirty="0"/>
              <a:t>条重链。树上的任意一条路径也只会经过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 </a:t>
            </a:r>
            <a:r>
              <a:rPr lang="zh-CN" altLang="en-US" sz="2400" dirty="0"/>
              <a:t>条重链。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57747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92576-00F3-4684-A8FF-4726989A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9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EEC88-DD1E-4C89-8488-05F85F56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https://loj.ac/p/2130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238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E751C-5D04-4D5A-8F5A-3BC571C6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4AF97-7485-4BBD-87A5-463213D3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软件包的依赖关系构成了一个树形结构，安装一个软件包的时候要安装其所有祖先的软件包，卸载一个软件包时需要卸载其所有子树的软件包。树链剖分后线段树维护即可。</a:t>
            </a:r>
          </a:p>
        </p:txBody>
      </p:sp>
    </p:spTree>
    <p:extLst>
      <p:ext uri="{BB962C8B-B14F-4D97-AF65-F5344CB8AC3E}">
        <p14:creationId xmlns:p14="http://schemas.microsoft.com/office/powerpoint/2010/main" val="1297350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975FC-8071-4728-90B2-FF98656A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LCT(Link Cut Tree)</a:t>
            </a:r>
            <a:endParaRPr lang="zh-CN" altLang="en-US" sz="4800" dirty="0"/>
          </a:p>
        </p:txBody>
      </p:sp>
      <p:pic>
        <p:nvPicPr>
          <p:cNvPr id="1026" name="Picture 2" descr="pic1">
            <a:extLst>
              <a:ext uri="{FF2B5EF4-FFF2-40B4-BE49-F238E27FC236}">
                <a16:creationId xmlns:a16="http://schemas.microsoft.com/office/drawing/2014/main" id="{6DF7B186-0FE0-4D58-A0C7-9DA8DDFD3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97" y="1663093"/>
            <a:ext cx="4424978" cy="466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B6540A-13AB-4DCF-AB49-9F0CA1496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7" y="1543049"/>
            <a:ext cx="3886198" cy="492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429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FB212-1FC3-48BD-B362-2F89F504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access(x)</a:t>
            </a:r>
            <a:endParaRPr lang="zh-CN" alt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8D910D-6AC2-4761-9CFD-550AB96BD6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73" y="1930401"/>
            <a:ext cx="3900129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AC4D20F-CD0D-40F2-A1C6-186CB33E5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22" y="1804988"/>
            <a:ext cx="4276981" cy="45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709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015EA-FADD-4E30-A4C4-E50BFBCA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ABB93-D343-4234-A4F1-A14BE16E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将当前点在 </a:t>
            </a:r>
            <a:r>
              <a:rPr lang="en-US" altLang="zh-CN" sz="2400" dirty="0"/>
              <a:t>splay </a:t>
            </a:r>
            <a:r>
              <a:rPr lang="zh-CN" altLang="en-US" sz="2400" dirty="0"/>
              <a:t>中旋转到根上。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改变当前点的右儿子。并更新当前点的信息。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将当前点改为当前链最浅的节点的父亲。</a:t>
            </a:r>
          </a:p>
        </p:txBody>
      </p:sp>
    </p:spTree>
    <p:extLst>
      <p:ext uri="{BB962C8B-B14F-4D97-AF65-F5344CB8AC3E}">
        <p14:creationId xmlns:p14="http://schemas.microsoft.com/office/powerpoint/2010/main" val="988904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767EF-9E59-4A9B-9F75-9E1D7AF4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AE94EB-0D00-4B7B-A264-B20723CA4C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17" y="0"/>
            <a:ext cx="4448273" cy="348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9447315-0041-4105-9780-D0F1EB7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08" y="-64486"/>
            <a:ext cx="27146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FB67E27-E677-49BF-8E80-27D8F8439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82" y="-1"/>
            <a:ext cx="3679826" cy="32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4F3D6A2-147B-41F7-9F7D-6AD523A0E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" y="3419475"/>
            <a:ext cx="4972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9B763E4-20AC-4EC7-A488-029E20CC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71" y="3584667"/>
            <a:ext cx="47244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323ED-0F3B-43B9-B7DC-9D31C11F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4F9853-B332-4A21-B8EB-E5B95E051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010" y="1930400"/>
            <a:ext cx="5617325" cy="3365500"/>
          </a:xfrm>
        </p:spPr>
      </p:pic>
    </p:spTree>
    <p:extLst>
      <p:ext uri="{BB962C8B-B14F-4D97-AF65-F5344CB8AC3E}">
        <p14:creationId xmlns:p14="http://schemas.microsoft.com/office/powerpoint/2010/main" val="970627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4489D-393A-4E85-842C-3ACC0707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/>
              <a:t>makeroot</a:t>
            </a:r>
            <a:r>
              <a:rPr lang="en-US" altLang="zh-CN" sz="4800" dirty="0"/>
              <a:t>(x)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86F80-E443-49D9-B01E-E95BFAD5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access(x)+reverse </a:t>
            </a:r>
            <a:r>
              <a:rPr lang="zh-CN" altLang="en-US" sz="2400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34267732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7B24D-152A-43BB-B0CF-11DE41BE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/>
              <a:t>findroot</a:t>
            </a:r>
            <a:r>
              <a:rPr lang="en-US" altLang="zh-CN" sz="4800" dirty="0"/>
              <a:t>(x)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D9959-6E6A-4240-99D3-5FF0CEA5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access(x) </a:t>
            </a:r>
            <a:r>
              <a:rPr lang="zh-CN" altLang="en-US" sz="2400" dirty="0"/>
              <a:t>后跳一跳左子树即可。</a:t>
            </a:r>
          </a:p>
        </p:txBody>
      </p:sp>
    </p:spTree>
    <p:extLst>
      <p:ext uri="{BB962C8B-B14F-4D97-AF65-F5344CB8AC3E}">
        <p14:creationId xmlns:p14="http://schemas.microsoft.com/office/powerpoint/2010/main" val="69979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376AC-039D-408A-ADD6-9CD355DA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1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FE934-F6AC-4BC5-BAB1-5056A15F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https://www.luogu.com.cn/problem/P4868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5464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A0C2-E1E5-4018-A689-8BD02BCD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split(</a:t>
            </a:r>
            <a:r>
              <a:rPr lang="en-US" altLang="zh-CN" sz="4800" dirty="0" err="1"/>
              <a:t>x,y</a:t>
            </a:r>
            <a:r>
              <a:rPr lang="en-US" altLang="zh-CN" sz="4800" dirty="0"/>
              <a:t>)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69C80-E8A5-4704-BB83-B8F78353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makeroot</a:t>
            </a:r>
            <a:r>
              <a:rPr lang="en-US" altLang="zh-CN" sz="2400" dirty="0"/>
              <a:t>(x)+access(y)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3881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6F699-FF1E-4CA2-8F58-F86E151E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link(</a:t>
            </a:r>
            <a:r>
              <a:rPr lang="en-US" altLang="zh-CN" sz="4800" dirty="0" err="1"/>
              <a:t>x,y</a:t>
            </a:r>
            <a:r>
              <a:rPr lang="en-US" altLang="zh-CN" sz="4800" dirty="0"/>
              <a:t>)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3937A-E59E-45D4-BBBC-0EE1104F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将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 </a:t>
            </a:r>
            <a:r>
              <a:rPr lang="zh-CN" altLang="en-US" sz="2400" dirty="0"/>
              <a:t>之间连一条轻边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先 </a:t>
            </a:r>
            <a:r>
              <a:rPr lang="en-US" altLang="zh-CN" sz="2400" dirty="0" err="1"/>
              <a:t>makeroot</a:t>
            </a:r>
            <a:r>
              <a:rPr lang="en-US" altLang="zh-CN" sz="2400" dirty="0"/>
              <a:t>(x) </a:t>
            </a:r>
            <a:r>
              <a:rPr lang="zh-CN" altLang="en-US" sz="2400" dirty="0"/>
              <a:t>后令</a:t>
            </a:r>
            <a:r>
              <a:rPr lang="en-US" altLang="zh-CN" sz="2400" dirty="0"/>
              <a:t> f[x]=y </a:t>
            </a:r>
            <a:r>
              <a:rPr lang="zh-CN" altLang="en-US" sz="2400" dirty="0"/>
              <a:t>即可。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如果连边不一定合法的话只需要判断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findroot</a:t>
            </a:r>
            <a:r>
              <a:rPr lang="en-US" altLang="zh-CN" sz="2400" dirty="0"/>
              <a:t>(x) </a:t>
            </a:r>
            <a:r>
              <a:rPr lang="zh-CN" altLang="en-US" sz="2400" dirty="0"/>
              <a:t>是否等于 </a:t>
            </a:r>
            <a:r>
              <a:rPr lang="en-US" altLang="zh-CN" sz="2400" dirty="0" err="1"/>
              <a:t>findroot</a:t>
            </a:r>
            <a:r>
              <a:rPr lang="en-US" altLang="zh-CN" sz="2400" dirty="0"/>
              <a:t>(y) </a:t>
            </a:r>
            <a:r>
              <a:rPr lang="zh-CN" altLang="en-US" sz="2400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1605923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CA5BC-D34C-43B6-9E75-25D1F9C3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cut(</a:t>
            </a:r>
            <a:r>
              <a:rPr lang="en-US" altLang="zh-CN" sz="4800" dirty="0" err="1"/>
              <a:t>x,y</a:t>
            </a:r>
            <a:r>
              <a:rPr lang="en-US" altLang="zh-CN" sz="4800" dirty="0"/>
              <a:t>)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F3A6-FAD5-4CAE-A9D0-92F67DC1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split(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splay(x)</a:t>
            </a:r>
          </a:p>
          <a:p>
            <a:r>
              <a:rPr lang="en-US" altLang="zh-CN" sz="2400" dirty="0" err="1"/>
              <a:t>rs</a:t>
            </a:r>
            <a:r>
              <a:rPr lang="en-US" altLang="zh-CN" sz="2400" dirty="0"/>
              <a:t>[x]=fa[y]=0</a:t>
            </a:r>
          </a:p>
          <a:p>
            <a:r>
              <a:rPr lang="en-US" altLang="zh-CN" sz="2400" dirty="0"/>
              <a:t>pushup(x)</a:t>
            </a:r>
          </a:p>
          <a:p>
            <a:r>
              <a:rPr lang="zh-CN" altLang="en-US" sz="2400" dirty="0"/>
              <a:t>如果割边不一定合法的话，需要：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判一下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 </a:t>
            </a:r>
            <a:r>
              <a:rPr lang="zh-CN" altLang="en-US" sz="2400" dirty="0"/>
              <a:t>是否连通</a:t>
            </a:r>
            <a:endParaRPr lang="en-US" altLang="zh-CN" sz="2400" dirty="0"/>
          </a:p>
          <a:p>
            <a:r>
              <a:rPr lang="en-US" altLang="zh-CN" sz="2400" dirty="0"/>
              <a:t>2.split </a:t>
            </a:r>
            <a:r>
              <a:rPr lang="zh-CN" altLang="en-US" sz="2400" dirty="0"/>
              <a:t>后判一下该链的大小是否为 </a:t>
            </a:r>
            <a:r>
              <a:rPr lang="en-US" altLang="zh-CN" sz="2400" dirty="0"/>
              <a:t>2 </a:t>
            </a:r>
            <a:r>
              <a:rPr lang="zh-CN" altLang="en-US" sz="2400" dirty="0"/>
              <a:t>即可。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2714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866EE-4395-4D74-8D82-394E76D5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LCT </a:t>
            </a:r>
            <a:r>
              <a:rPr lang="zh-CN" altLang="en-US" sz="4800" dirty="0"/>
              <a:t>维护子树信息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6CD4F-CDAF-4561-AA71-21D05F19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对于每一个节点维护其轻儿子的子树的信息。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access/link/cut </a:t>
            </a:r>
            <a:r>
              <a:rPr lang="zh-CN" altLang="en-US" sz="2400" dirty="0"/>
              <a:t>时，由于我们需要用 </a:t>
            </a:r>
            <a:r>
              <a:rPr lang="en-US" altLang="zh-CN" sz="2400" dirty="0"/>
              <a:t>splay </a:t>
            </a:r>
            <a:r>
              <a:rPr lang="zh-CN" altLang="en-US" sz="2400" dirty="0"/>
              <a:t>中的某个子树的信息和来修改某个点的轻子树的和，所以我们还需要对于每个点维护其在</a:t>
            </a:r>
            <a:r>
              <a:rPr lang="en-US" altLang="zh-CN" sz="2400" dirty="0"/>
              <a:t> splay </a:t>
            </a:r>
            <a:r>
              <a:rPr lang="zh-CN" altLang="en-US" sz="2400" dirty="0"/>
              <a:t>中的子树的信息和。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05427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C539C-5975-466C-9F8A-3829E56B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ETT(Euler Tour Tree)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E4DDE-0CCE-408C-8137-66F8472B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用平衡树维护树的括号序列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797634-6AD1-42C1-B38C-93538BC8F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1" y="2828047"/>
            <a:ext cx="3656998" cy="36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9A4034-C9EC-4889-9D8C-600F525239C4}"/>
              </a:ext>
            </a:extLst>
          </p:cNvPr>
          <p:cNvSpPr txBox="1"/>
          <p:nvPr/>
        </p:nvSpPr>
        <p:spPr>
          <a:xfrm>
            <a:off x="5262563" y="4100975"/>
            <a:ext cx="6929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1 2 3 6 6 4 4 5 5 3 7 7 2 1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70639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FEF7A-C527-4452-9C54-36162199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FABB28-EFFF-4C0A-81C9-8FD6F8987E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65" y="684213"/>
            <a:ext cx="448315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C71F7F9-4608-45A0-97F0-53F18EEA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473" y="522288"/>
            <a:ext cx="4060002" cy="36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02A83D-E4D3-482B-81C6-9F2517F0ED3A}"/>
              </a:ext>
            </a:extLst>
          </p:cNvPr>
          <p:cNvSpPr txBox="1"/>
          <p:nvPr/>
        </p:nvSpPr>
        <p:spPr>
          <a:xfrm>
            <a:off x="572265" y="5039796"/>
            <a:ext cx="6328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1 2 5 5 6 6 2 3 3 4 7 8 8 7 4 1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C6D37E-E1F1-4227-94A6-0D3F4473C65F}"/>
              </a:ext>
            </a:extLst>
          </p:cNvPr>
          <p:cNvSpPr txBox="1"/>
          <p:nvPr/>
        </p:nvSpPr>
        <p:spPr>
          <a:xfrm>
            <a:off x="5557838" y="5039796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74F"/>
                </a:solidFill>
                <a:effectLst/>
                <a:latin typeface="Fira Mono"/>
              </a:rPr>
              <a:t> </a:t>
            </a:r>
            <a:r>
              <a:rPr lang="en-US" altLang="zh-CN" sz="2400" dirty="0"/>
              <a:t>1 2 5 5 6 6 2 3 7 8 8 7 3 4 4 1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06811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BAFD5-2553-4891-97AD-9EDAE56F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K-D tree</a:t>
            </a:r>
            <a:endParaRPr lang="zh-CN" altLang="en-US" sz="4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5F14B1-8630-4615-82DC-FBF1FC4DC4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27188"/>
            <a:ext cx="5094816" cy="50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972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A0584-4DB2-478B-8CC4-49620164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询问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A1E28-753E-4366-813E-FA6BA364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暴力搜索即可。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单次询问最坏复杂度 </a:t>
            </a:r>
            <a:r>
              <a:rPr lang="en-US" altLang="zh-CN" sz="2400" dirty="0"/>
              <a:t>O(n^{1-1/k})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23195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1CE0-4879-4ECC-81BE-D9E40CA7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Tree Generator™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8A1A5-DD02-4E16-8336-9C5E12C0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https://codeforces.com/contest/1149/problem/C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871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631BB-0B62-417C-B79F-E8B5778C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06A25-1038-4B39-BE42-263E1EB76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6609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考虑一个点经过一个括号序列后到的点距离它的距离，其实就是将这个括号序列匹配的括号消掉，剩下来的括号的个数。</a:t>
            </a:r>
            <a:endParaRPr lang="en-US" altLang="zh-CN" sz="2400" dirty="0"/>
          </a:p>
          <a:p>
            <a:r>
              <a:rPr lang="zh-CN" altLang="en-US" sz="2400" dirty="0"/>
              <a:t>所以答案就是求出最大的子段，使得剩下的括号数量最多。</a:t>
            </a:r>
            <a:endParaRPr lang="en-US" altLang="zh-CN" sz="2400" dirty="0"/>
          </a:p>
          <a:p>
            <a:r>
              <a:rPr lang="zh-CN" altLang="en-US" sz="2400" dirty="0"/>
              <a:t>考虑线段树维护，主要难点是在合并两个区间上。</a:t>
            </a:r>
            <a:endParaRPr lang="en-US" altLang="zh-CN" sz="2400" dirty="0"/>
          </a:p>
          <a:p>
            <a:r>
              <a:rPr lang="zh-CN" altLang="en-US" sz="2400" dirty="0"/>
              <a:t>合并两个区间时，假设左边的右括号数为 </a:t>
            </a:r>
            <a:r>
              <a:rPr lang="en-US" altLang="zh-CN" sz="2400" dirty="0"/>
              <a:t>a</a:t>
            </a:r>
            <a:r>
              <a:rPr lang="zh-CN" altLang="en-US" sz="2400" dirty="0"/>
              <a:t>，左括号数为 </a:t>
            </a:r>
            <a:r>
              <a:rPr lang="en-US" altLang="zh-CN" sz="2400" dirty="0"/>
              <a:t>b</a:t>
            </a:r>
            <a:r>
              <a:rPr lang="zh-CN" altLang="en-US" sz="2400" dirty="0"/>
              <a:t>。右边的右括号数为 </a:t>
            </a:r>
            <a:r>
              <a:rPr lang="en-US" altLang="zh-CN" sz="2400" dirty="0"/>
              <a:t>c</a:t>
            </a:r>
            <a:r>
              <a:rPr lang="zh-CN" altLang="en-US" sz="2400" dirty="0"/>
              <a:t>，左括号数为</a:t>
            </a:r>
            <a:r>
              <a:rPr lang="en-US" altLang="zh-CN" sz="2400" dirty="0"/>
              <a:t> d</a:t>
            </a:r>
            <a:r>
              <a:rPr lang="zh-CN" altLang="en-US" sz="2400" dirty="0"/>
              <a:t>。那么对答案的贡献是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a+abs</a:t>
            </a:r>
            <a:r>
              <a:rPr lang="en-US" altLang="zh-CN" sz="2400" dirty="0"/>
              <a:t>(b-c)+d</a:t>
            </a:r>
            <a:r>
              <a:rPr lang="zh-CN" altLang="en-US" sz="2400" dirty="0"/>
              <a:t>。即</a:t>
            </a:r>
            <a:r>
              <a:rPr lang="en-US" altLang="zh-CN" sz="2400" dirty="0"/>
              <a:t> max(</a:t>
            </a:r>
            <a:r>
              <a:rPr lang="en-US" altLang="zh-CN" sz="2400" dirty="0" err="1"/>
              <a:t>a+b-c+d,a-b+c+d</a:t>
            </a:r>
            <a:r>
              <a:rPr lang="en-US" altLang="zh-CN" sz="2400" dirty="0"/>
              <a:t>)</a:t>
            </a:r>
            <a:r>
              <a:rPr lang="zh-CN" altLang="en-US" sz="2400" dirty="0"/>
              <a:t>。由于答案是求最大值，所以可以把 </a:t>
            </a:r>
            <a:r>
              <a:rPr lang="en-US" altLang="zh-CN" sz="2400" dirty="0"/>
              <a:t>max </a:t>
            </a:r>
            <a:r>
              <a:rPr lang="zh-CN" altLang="en-US" sz="2400" dirty="0"/>
              <a:t>拆开来求。由上式可以看出，对于每一个点只需要维护</a:t>
            </a:r>
            <a:r>
              <a:rPr lang="en-US" altLang="zh-CN" sz="2400" dirty="0"/>
              <a:t> </a:t>
            </a:r>
            <a:r>
              <a:rPr lang="zh-CN" altLang="en-US" sz="2400" dirty="0"/>
              <a:t>后缀左括号</a:t>
            </a:r>
            <a:r>
              <a:rPr lang="en-US" altLang="zh-CN" sz="2400" dirty="0"/>
              <a:t>+</a:t>
            </a:r>
            <a:r>
              <a:rPr lang="zh-CN" altLang="en-US" sz="2400" dirty="0"/>
              <a:t>后缀右括号</a:t>
            </a:r>
            <a:r>
              <a:rPr lang="en-US" altLang="zh-CN" sz="2400" dirty="0"/>
              <a:t>,</a:t>
            </a:r>
            <a:r>
              <a:rPr lang="zh-CN" altLang="en-US" sz="2400" dirty="0"/>
              <a:t>后缀左括号</a:t>
            </a:r>
            <a:r>
              <a:rPr lang="en-US" altLang="zh-CN" sz="2400" dirty="0"/>
              <a:t>-</a:t>
            </a:r>
            <a:r>
              <a:rPr lang="zh-CN" altLang="en-US" sz="2400" dirty="0"/>
              <a:t>后缀右括号</a:t>
            </a:r>
            <a:r>
              <a:rPr lang="en-US" altLang="zh-CN" sz="2400" dirty="0"/>
              <a:t>,</a:t>
            </a:r>
            <a:r>
              <a:rPr lang="zh-CN" altLang="en-US" sz="2400" dirty="0"/>
              <a:t>前缀右括号</a:t>
            </a:r>
            <a:r>
              <a:rPr lang="en-US" altLang="zh-CN" sz="2400" dirty="0"/>
              <a:t>+</a:t>
            </a:r>
            <a:r>
              <a:rPr lang="zh-CN" altLang="en-US" sz="2400" dirty="0"/>
              <a:t>前缀左括号</a:t>
            </a:r>
            <a:r>
              <a:rPr lang="en-US" altLang="zh-CN" sz="2400" dirty="0"/>
              <a:t>,</a:t>
            </a:r>
            <a:r>
              <a:rPr lang="zh-CN" altLang="en-US" sz="2400" dirty="0"/>
              <a:t>前缀右括号</a:t>
            </a:r>
            <a:r>
              <a:rPr lang="en-US" altLang="zh-CN" sz="2400" dirty="0"/>
              <a:t>-</a:t>
            </a:r>
            <a:r>
              <a:rPr lang="zh-CN" altLang="en-US" sz="2400" dirty="0"/>
              <a:t>前缀左括号的最大值即可。时间复杂度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qlogn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4962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3EA5E-8319-40FB-AA4E-9D8AED6A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89" y="56521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0E301-6EB3-489B-BC4A-FF086814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考虑维护前缀和数组。修改一个值相当于对前缀和数组进行后缀加。求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preprefix</a:t>
            </a:r>
            <a:r>
              <a:rPr lang="en-US" altLang="zh-CN" sz="2400" dirty="0"/>
              <a:t> sum </a:t>
            </a:r>
            <a:r>
              <a:rPr lang="zh-CN" altLang="en-US" sz="2400" dirty="0"/>
              <a:t>相当于求这个数组的前缀和。用线段树维护即可。</a:t>
            </a:r>
          </a:p>
        </p:txBody>
      </p:sp>
    </p:spTree>
    <p:extLst>
      <p:ext uri="{BB962C8B-B14F-4D97-AF65-F5344CB8AC3E}">
        <p14:creationId xmlns:p14="http://schemas.microsoft.com/office/powerpoint/2010/main" val="32984867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CCAA-1248-4246-9B99-19230F7E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 With Mirrors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175A21-C9DE-4543-8110-6E893DD6C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459" y="1379353"/>
            <a:ext cx="8415916" cy="5478647"/>
          </a:xfrm>
        </p:spPr>
      </p:pic>
    </p:spTree>
    <p:extLst>
      <p:ext uri="{BB962C8B-B14F-4D97-AF65-F5344CB8AC3E}">
        <p14:creationId xmlns:p14="http://schemas.microsoft.com/office/powerpoint/2010/main" val="1018317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10C68-4219-4A24-AD20-E299EC19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FC2B6-3EAD-420D-AE57-442981123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考虑每个连续的空白行和空白列，每一段用一个点表示，如果一个空白行和空白列有交，那么就给这两个对应的点连一条边。</a:t>
            </a:r>
            <a:endParaRPr lang="en-US" altLang="zh-CN" sz="2400" dirty="0"/>
          </a:p>
          <a:p>
            <a:r>
              <a:rPr lang="zh-CN" altLang="en-US" sz="2400" dirty="0"/>
              <a:t>设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[x] </a:t>
            </a:r>
            <a:r>
              <a:rPr lang="zh-CN" altLang="en-US" sz="2400" dirty="0"/>
              <a:t>表示在上述建图中，</a:t>
            </a:r>
            <a:r>
              <a:rPr lang="en-US" altLang="zh-CN" sz="2400" dirty="0"/>
              <a:t>(1,1)</a:t>
            </a:r>
            <a:r>
              <a:rPr lang="zh-CN" altLang="en-US" sz="2400" dirty="0"/>
              <a:t>所在的空白列到 </a:t>
            </a:r>
            <a:r>
              <a:rPr lang="en-US" altLang="zh-CN" sz="2400" dirty="0"/>
              <a:t>x </a:t>
            </a:r>
            <a:r>
              <a:rPr lang="zh-CN" altLang="en-US" sz="2400" dirty="0"/>
              <a:t>的最短距离。考虑</a:t>
            </a:r>
            <a:r>
              <a:rPr lang="en-US" altLang="zh-CN" sz="2400" dirty="0"/>
              <a:t> f(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)=min(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所在的空白行</a:t>
            </a:r>
            <a:r>
              <a:rPr lang="en-US" altLang="zh-CN" sz="2400" dirty="0"/>
              <a:t>],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所在的空白列</a:t>
            </a:r>
            <a:r>
              <a:rPr lang="en-US" altLang="zh-CN" sz="2400" dirty="0"/>
              <a:t>])</a:t>
            </a:r>
            <a:r>
              <a:rPr lang="zh-CN" altLang="en-US" sz="2400" dirty="0"/>
              <a:t>。由于</a:t>
            </a:r>
            <a:r>
              <a:rPr lang="en-US" altLang="zh-CN" sz="2400" dirty="0"/>
              <a:t>abs(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所在的空白行</a:t>
            </a:r>
            <a:r>
              <a:rPr lang="en-US" altLang="zh-CN" sz="2400" dirty="0"/>
              <a:t>]-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所在的空白列</a:t>
            </a:r>
            <a:r>
              <a:rPr lang="en-US" altLang="zh-CN" sz="2400" dirty="0"/>
              <a:t>])=1</a:t>
            </a:r>
            <a:r>
              <a:rPr lang="zh-CN" altLang="en-US" sz="2400" dirty="0"/>
              <a:t>。于是</a:t>
            </a:r>
            <a:r>
              <a:rPr lang="en-US" altLang="zh-CN" sz="2400" dirty="0"/>
              <a:t> f(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)=(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所在的空白行</a:t>
            </a:r>
            <a:r>
              <a:rPr lang="en-US" altLang="zh-CN" sz="2400" dirty="0"/>
              <a:t>]+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所在的空白列</a:t>
            </a:r>
            <a:r>
              <a:rPr lang="en-US" altLang="zh-CN" sz="2400" dirty="0"/>
              <a:t>]-1)/2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于是我们求出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[x] </a:t>
            </a:r>
            <a:r>
              <a:rPr lang="zh-CN" altLang="en-US" sz="2400" dirty="0"/>
              <a:t>后就能求出答案。建图可以主席树优化。使用 </a:t>
            </a:r>
            <a:r>
              <a:rPr lang="en-US" altLang="zh-CN" sz="2400" dirty="0"/>
              <a:t>01bfs </a:t>
            </a:r>
            <a:r>
              <a:rPr lang="zh-CN" altLang="en-US" sz="2400" dirty="0"/>
              <a:t>求最短路可以做到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796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D56B8-7C35-402C-A617-DD756FE5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ELCA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634E5-58C7-4254-879C-3AD6D6F0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https://codeforces.com/contest/482/problem/E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4951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23FD6-F2EC-402A-AD4A-6E65DC97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F8A3E-3473-4464-91D0-AF269AF9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2175"/>
            <a:ext cx="8596668" cy="4181476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考虑一个点对答案的贡献是</a:t>
            </a:r>
            <a:endParaRPr lang="en-US" altLang="zh-CN" sz="2400" dirty="0"/>
          </a:p>
          <a:p>
            <a:r>
              <a:rPr lang="zh-CN" altLang="en-US" sz="2400" dirty="0"/>
              <a:t>由于每一次 </a:t>
            </a:r>
            <a:r>
              <a:rPr lang="en-US" altLang="zh-CN" sz="2400" dirty="0"/>
              <a:t>1 </a:t>
            </a:r>
            <a:r>
              <a:rPr lang="zh-CN" altLang="en-US" sz="2400" dirty="0"/>
              <a:t>操作会使一条链的子树大小增加 </a:t>
            </a:r>
            <a:r>
              <a:rPr lang="en-US" altLang="zh-CN" sz="2400" dirty="0"/>
              <a:t>x</a:t>
            </a:r>
            <a:r>
              <a:rPr lang="zh-CN" altLang="en-US" sz="2400" dirty="0"/>
              <a:t>，一条链的子树大小减少 </a:t>
            </a:r>
            <a:r>
              <a:rPr lang="en-US" altLang="zh-CN" sz="2400" dirty="0"/>
              <a:t>x</a:t>
            </a:r>
            <a:r>
              <a:rPr lang="zh-CN" altLang="en-US" sz="2400" dirty="0"/>
              <a:t>。考虑维护每个点的子树大小，虚子树大小，</a:t>
            </a:r>
            <a:r>
              <a:rPr lang="en-US" altLang="zh-CN" sz="2400" dirty="0"/>
              <a:t>\sum </a:t>
            </a:r>
            <a:r>
              <a:rPr lang="zh-CN" altLang="en-US" sz="2400" dirty="0"/>
              <a:t>虚子树大小*权值，</a:t>
            </a:r>
            <a:r>
              <a:rPr lang="en-US" altLang="zh-CN" sz="2400" dirty="0"/>
              <a:t>sub[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]^2-\sum sub[son]^2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不妨只考虑一条链的子树大小增加 </a:t>
            </a:r>
            <a:r>
              <a:rPr lang="en-US" altLang="zh-CN" sz="2400" dirty="0"/>
              <a:t>a </a:t>
            </a:r>
            <a:r>
              <a:rPr lang="zh-CN" altLang="en-US" sz="2400" dirty="0"/>
              <a:t>怎么做，考虑对于先把这条链全转成实边，然后对于一个点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sub[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]^2-\sum sub[son]^2 </a:t>
            </a:r>
            <a:r>
              <a:rPr lang="zh-CN" altLang="en-US" sz="2400" dirty="0"/>
              <a:t>的增量为</a:t>
            </a:r>
            <a:r>
              <a:rPr lang="en-US" altLang="zh-CN" sz="2400" dirty="0"/>
              <a:t> 2*a*</a:t>
            </a:r>
            <a:r>
              <a:rPr lang="zh-CN" altLang="en-US" sz="2400" dirty="0"/>
              <a:t>虚子树大小。于是对答案的贡献就是</a:t>
            </a:r>
            <a:r>
              <a:rPr lang="en-US" altLang="zh-CN" sz="2400" dirty="0"/>
              <a:t> 2*a*</a:t>
            </a:r>
            <a:r>
              <a:rPr lang="zh-CN" altLang="en-US" sz="2400" dirty="0"/>
              <a:t>虚子树大小</a:t>
            </a:r>
            <a:r>
              <a:rPr lang="en-US" altLang="zh-CN" sz="2400" dirty="0"/>
              <a:t>*</a:t>
            </a:r>
            <a:r>
              <a:rPr lang="zh-CN" altLang="en-US" sz="2400" dirty="0"/>
              <a:t>权值。容易计算出对答案的贡献。同时，上述需要维护的东西也是好修改的。由于细节较多，这里就不赘述。</a:t>
            </a:r>
            <a:endParaRPr lang="en-US" altLang="zh-CN" sz="2400" dirty="0"/>
          </a:p>
          <a:p>
            <a:r>
              <a:rPr lang="zh-CN" altLang="en-US" sz="2400" dirty="0"/>
              <a:t>时间复杂度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5588B-1C2B-4B44-B7F3-2488050B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84389"/>
            <a:ext cx="27622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034A-34E3-4A60-9D44-BB0B172A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LIS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52D7B-E6B0-4FE3-A744-DECD8A2D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https://codeforces.com/group/6jlYbsz6PW/contest/252619/problem/E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805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EC4CF-1BEF-408F-8B6C-644AF6BE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CE1FE-A39A-45C5-A7EE-DDBE93C3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表示从前面到 </a:t>
            </a:r>
            <a:r>
              <a:rPr lang="en-US" altLang="zh-CN" sz="2400" dirty="0"/>
              <a:t>i </a:t>
            </a:r>
            <a:r>
              <a:rPr lang="zh-CN" altLang="en-US" sz="2400" dirty="0"/>
              <a:t>最多能走多少步</a:t>
            </a:r>
            <a:r>
              <a:rPr lang="en-US" altLang="zh-CN" sz="2400" dirty="0"/>
              <a:t>,</a:t>
            </a:r>
            <a:r>
              <a:rPr lang="zh-CN" altLang="en-US" sz="2400" dirty="0"/>
              <a:t>转移式为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考虑二分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 </a:t>
            </a:r>
            <a:r>
              <a:rPr lang="zh-CN" altLang="en-US" sz="2400" dirty="0"/>
              <a:t>的值。那么我们相当于是否存在 </a:t>
            </a:r>
            <a:r>
              <a:rPr lang="en-US" altLang="zh-CN" sz="2400" dirty="0"/>
              <a:t>j </a:t>
            </a:r>
            <a:r>
              <a:rPr lang="zh-CN" altLang="en-US" sz="2400" dirty="0"/>
              <a:t>使得，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 </a:t>
            </a:r>
            <a:r>
              <a:rPr lang="zh-CN" altLang="en-US" sz="2400" dirty="0"/>
              <a:t>在</a:t>
            </a:r>
            <a:r>
              <a:rPr lang="en-US" altLang="zh-CN" sz="2400" dirty="0"/>
              <a:t> [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] </a:t>
            </a:r>
            <a:r>
              <a:rPr lang="zh-CN" altLang="en-US" sz="2400" dirty="0"/>
              <a:t>内，且</a:t>
            </a:r>
            <a:r>
              <a:rPr lang="en-US" altLang="zh-CN" sz="2400" dirty="0"/>
              <a:t> a[j]*x[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]+b[j]&gt;=y[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。可以用李超树判断。于是，直接维护一个线段树套李超树，在线段树上二分即可。</a:t>
            </a:r>
            <a:endParaRPr lang="en-US" altLang="zh-CN" sz="2400" dirty="0"/>
          </a:p>
          <a:p>
            <a:r>
              <a:rPr lang="zh-CN" altLang="en-US" sz="2400" dirty="0"/>
              <a:t>时间复杂度</a:t>
            </a:r>
            <a:r>
              <a:rPr lang="en-US" altLang="zh-CN" sz="2400" dirty="0"/>
              <a:t> O(nlog^2n)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2E78BE-2364-410D-B121-377FD36D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643187"/>
            <a:ext cx="4481513" cy="5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65A73-807C-4AD8-9B86-A72EDA8A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Dynamic Diameter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FA619-BDD6-43BB-8A4C-697A279B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https://codeforces.com/contest/1192/problem/B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263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95BC1-88AA-4375-8540-24CC622A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C38BB-C10C-4BDC-8695-9AEA5C69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考虑树上两个点集 </a:t>
            </a:r>
            <a:r>
              <a:rPr lang="en-US" altLang="zh-CN" sz="2400" dirty="0"/>
              <a:t>S,T </a:t>
            </a:r>
            <a:r>
              <a:rPr lang="zh-CN" altLang="en-US" sz="2400" dirty="0"/>
              <a:t>，设</a:t>
            </a:r>
            <a:r>
              <a:rPr lang="en-US" altLang="zh-CN" sz="2400" dirty="0"/>
              <a:t> d(S) </a:t>
            </a:r>
            <a:r>
              <a:rPr lang="zh-CN" altLang="en-US" sz="2400" dirty="0"/>
              <a:t>表示 </a:t>
            </a:r>
            <a:r>
              <a:rPr lang="en-US" altLang="zh-CN" sz="2400" dirty="0"/>
              <a:t>S </a:t>
            </a:r>
            <a:r>
              <a:rPr lang="zh-CN" altLang="en-US" sz="2400" dirty="0"/>
              <a:t>点集中距离最远的某两点，</a:t>
            </a:r>
            <a:r>
              <a:rPr lang="en-US" altLang="zh-CN" sz="2400" dirty="0"/>
              <a:t>S|T </a:t>
            </a:r>
            <a:r>
              <a:rPr lang="zh-CN" altLang="en-US" sz="2400" dirty="0"/>
              <a:t>中必然存在两个点，使得其距离最远，且两端都在</a:t>
            </a:r>
            <a:r>
              <a:rPr lang="en-US" altLang="zh-CN" sz="2400" dirty="0"/>
              <a:t> d(S)|d(T) </a:t>
            </a:r>
            <a:r>
              <a:rPr lang="zh-CN" altLang="en-US" sz="2400" dirty="0"/>
              <a:t>中。于是我们可以用线段树维护直径，因为直径的信息是可合并的。</a:t>
            </a:r>
            <a:endParaRPr lang="en-US" altLang="zh-CN" sz="2400" dirty="0"/>
          </a:p>
          <a:p>
            <a:r>
              <a:rPr lang="zh-CN" altLang="en-US" sz="2400" dirty="0"/>
              <a:t>以 </a:t>
            </a:r>
            <a:r>
              <a:rPr lang="en-US" altLang="zh-CN" sz="2400" dirty="0" err="1"/>
              <a:t>dfn</a:t>
            </a:r>
            <a:r>
              <a:rPr lang="en-US" altLang="zh-CN" sz="2400" dirty="0"/>
              <a:t> </a:t>
            </a:r>
            <a:r>
              <a:rPr lang="zh-CN" altLang="en-US" sz="2400" dirty="0"/>
              <a:t>为下标建线段树，一次修改只会修改与</a:t>
            </a:r>
            <a:r>
              <a:rPr lang="en-US" altLang="zh-CN" sz="2400" dirty="0"/>
              <a:t> [beg[x],</a:t>
            </a:r>
            <a:r>
              <a:rPr lang="en-US" altLang="zh-CN" sz="2400" dirty="0" err="1"/>
              <a:t>en</a:t>
            </a:r>
            <a:r>
              <a:rPr lang="en-US" altLang="zh-CN" sz="2400" dirty="0"/>
              <a:t>[x]] </a:t>
            </a:r>
            <a:r>
              <a:rPr lang="zh-CN" altLang="en-US" sz="2400" dirty="0"/>
              <a:t>相交且不包含的区间，容易发现这样的区间只有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 </a:t>
            </a:r>
            <a:r>
              <a:rPr lang="zh-CN" altLang="en-US" sz="2400" dirty="0"/>
              <a:t>个，暴力更新即可。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3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4A79F-3A55-4D7E-891E-7B3AED57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/>
              <a:t>「</a:t>
            </a:r>
            <a:r>
              <a:rPr lang="en-US" altLang="zh-CN" sz="4800" dirty="0"/>
              <a:t>GXOI / GZOI2019</a:t>
            </a:r>
            <a:r>
              <a:rPr lang="zh-CN" altLang="en-US" sz="4800" dirty="0"/>
              <a:t>」旧词</a:t>
            </a:r>
            <a:br>
              <a:rPr lang="zh-CN" altLang="en-US" sz="4800" dirty="0"/>
            </a:b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9EC74-2F6A-4FDA-A8E9-3001C17F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https://loj.ac/p/3088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9796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ABB8-21A8-4076-B4E7-BF793DEC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F5F63-3935-42D0-92BE-BFD8B38D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 </a:t>
            </a:r>
            <a:r>
              <a:rPr lang="en-US" altLang="zh-CN" sz="2400" dirty="0"/>
              <a:t>k=1 </a:t>
            </a:r>
            <a:r>
              <a:rPr lang="zh-CN" altLang="en-US" sz="2400" dirty="0"/>
              <a:t>的情况。由于</a:t>
            </a:r>
            <a:r>
              <a:rPr lang="en-US" altLang="zh-CN" sz="2400" dirty="0"/>
              <a:t> dep[</a:t>
            </a:r>
            <a:r>
              <a:rPr lang="en-US" altLang="zh-CN" sz="2400" dirty="0" err="1"/>
              <a:t>lca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)]=|{</a:t>
            </a:r>
            <a:r>
              <a:rPr lang="en-US" altLang="zh-CN" sz="2400" dirty="0" err="1"/>
              <a:t>z,z</a:t>
            </a:r>
            <a:r>
              <a:rPr lang="en-US" altLang="zh-CN" sz="2400" dirty="0"/>
              <a:t> </a:t>
            </a:r>
            <a:r>
              <a:rPr lang="zh-CN" altLang="en-US" sz="2400" dirty="0"/>
              <a:t>是 </a:t>
            </a:r>
            <a:r>
              <a:rPr lang="en-US" altLang="zh-CN" sz="2400" dirty="0"/>
              <a:t>x </a:t>
            </a:r>
            <a:r>
              <a:rPr lang="zh-CN" altLang="en-US" sz="2400" dirty="0"/>
              <a:t>和 </a:t>
            </a:r>
            <a:r>
              <a:rPr lang="en-US" altLang="zh-CN" sz="2400" dirty="0"/>
              <a:t>y </a:t>
            </a:r>
            <a:r>
              <a:rPr lang="zh-CN" altLang="en-US" sz="2400" dirty="0"/>
              <a:t>的祖先</a:t>
            </a:r>
            <a:r>
              <a:rPr lang="en-US" altLang="zh-CN" sz="2400" dirty="0"/>
              <a:t>}|</a:t>
            </a:r>
            <a:r>
              <a:rPr lang="zh-CN" altLang="en-US" sz="2400" dirty="0"/>
              <a:t>，按 </a:t>
            </a:r>
            <a:r>
              <a:rPr lang="en-US" altLang="zh-CN" sz="2400" dirty="0"/>
              <a:t>x </a:t>
            </a:r>
            <a:r>
              <a:rPr lang="zh-CN" altLang="en-US" sz="2400" dirty="0"/>
              <a:t>从小到大离线处理询问，每当</a:t>
            </a:r>
            <a:r>
              <a:rPr lang="en-US" altLang="zh-CN" sz="2400" dirty="0"/>
              <a:t> x</a:t>
            </a:r>
            <a:r>
              <a:rPr lang="zh-CN" altLang="en-US" sz="2400" dirty="0"/>
              <a:t> 向右一个时，将 </a:t>
            </a:r>
            <a:r>
              <a:rPr lang="en-US" altLang="zh-CN" sz="2400" dirty="0"/>
              <a:t>x </a:t>
            </a:r>
            <a:r>
              <a:rPr lang="zh-CN" altLang="en-US" sz="2400" dirty="0"/>
              <a:t>的祖先权值都 </a:t>
            </a:r>
            <a:r>
              <a:rPr lang="en-US" altLang="zh-CN" sz="2400" dirty="0"/>
              <a:t>+1</a:t>
            </a:r>
            <a:r>
              <a:rPr lang="zh-CN" altLang="en-US" sz="2400" dirty="0"/>
              <a:t>。然后询问就相当于求 </a:t>
            </a:r>
            <a:r>
              <a:rPr lang="en-US" altLang="zh-CN" sz="2400" dirty="0"/>
              <a:t>y </a:t>
            </a:r>
            <a:r>
              <a:rPr lang="zh-CN" altLang="en-US" sz="2400" dirty="0"/>
              <a:t>的所有祖先的权值之和。树链剖分</a:t>
            </a:r>
            <a:r>
              <a:rPr lang="en-US" altLang="zh-CN" sz="2400" dirty="0"/>
              <a:t>+</a:t>
            </a:r>
            <a:r>
              <a:rPr lang="zh-CN" altLang="en-US" sz="2400" dirty="0"/>
              <a:t>线段树即可。</a:t>
            </a:r>
            <a:endParaRPr lang="en-US" altLang="zh-CN" sz="2400" dirty="0"/>
          </a:p>
          <a:p>
            <a:r>
              <a:rPr lang="zh-CN" altLang="en-US" sz="2400" dirty="0"/>
              <a:t>如果 </a:t>
            </a:r>
            <a:r>
              <a:rPr lang="en-US" altLang="zh-CN" sz="2400" dirty="0"/>
              <a:t>k&gt;1</a:t>
            </a:r>
            <a:r>
              <a:rPr lang="zh-CN" altLang="en-US" sz="2400" dirty="0"/>
              <a:t>，那么权值不是加</a:t>
            </a:r>
            <a:r>
              <a:rPr lang="en-US" altLang="zh-CN" sz="2400" dirty="0"/>
              <a:t> 1</a:t>
            </a:r>
            <a:r>
              <a:rPr lang="zh-CN" altLang="en-US" sz="2400" dirty="0"/>
              <a:t>，而是对于深度为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的点，权值加上 </a:t>
            </a:r>
            <a:r>
              <a:rPr lang="en-US" altLang="zh-CN" sz="2400" dirty="0" err="1"/>
              <a:t>i^k</a:t>
            </a:r>
            <a:r>
              <a:rPr lang="en-US" altLang="zh-CN" sz="2400" dirty="0"/>
              <a:t>-(i-1)^k</a:t>
            </a:r>
            <a:r>
              <a:rPr lang="zh-CN" altLang="en-US" sz="2400" dirty="0"/>
              <a:t>。这个也可以用线段树维护。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1723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A6742-F688-4BBB-8047-939926CE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树状数组（</a:t>
            </a:r>
            <a:r>
              <a:rPr lang="en-US" altLang="zh-CN" sz="4800" dirty="0"/>
              <a:t>BIT</a:t>
            </a:r>
            <a:r>
              <a:rPr lang="zh-CN" altLang="en-US" sz="4800" dirty="0"/>
              <a:t>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C9B2F6-87C5-40F9-82D0-B5CCC72BC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9" y="2196099"/>
            <a:ext cx="5492029" cy="31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C5A8BA-3069-4BED-85A7-852F1FABC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58" y="2069845"/>
            <a:ext cx="6262179" cy="324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139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405B6-311C-4307-884E-BBBBB6E7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kangaroos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4C788-BCBB-491C-9D2F-CAF182B0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https://szkopul.edu.pl/problemset/problem/fWtoXJwTg06b-UddjeFgchFb/site/?key=statement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0829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BC2EA-62B5-4DEB-A3D5-48C597DA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3D63A-DF0D-49CF-B76B-B4057FF7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考虑分块，从前往后每 </a:t>
            </a:r>
            <a:r>
              <a:rPr lang="en-US" altLang="zh-CN" sz="2400" dirty="0"/>
              <a:t>sqrt(n) </a:t>
            </a:r>
            <a:r>
              <a:rPr lang="zh-CN" altLang="en-US" sz="2400" dirty="0"/>
              <a:t>个点，考虑其对每个询问的贡献，只需求出来符合条件的前缀长度，最长的中间串，和后缀长度即可。</a:t>
            </a:r>
            <a:endParaRPr lang="en-US" altLang="zh-CN" sz="2400" dirty="0"/>
          </a:p>
          <a:p>
            <a:r>
              <a:rPr lang="zh-CN" altLang="en-US" sz="2400" dirty="0"/>
              <a:t>然后考虑每一次</a:t>
            </a:r>
            <a:r>
              <a:rPr lang="en-US" altLang="zh-CN" sz="2400" dirty="0"/>
              <a:t> sqrt(n) </a:t>
            </a:r>
            <a:r>
              <a:rPr lang="zh-CN" altLang="en-US" sz="2400" dirty="0"/>
              <a:t>个区间将整个数轴分成了</a:t>
            </a:r>
            <a:r>
              <a:rPr lang="en-US" altLang="zh-CN" sz="2400" dirty="0"/>
              <a:t> 2sqrt(n) </a:t>
            </a:r>
            <a:r>
              <a:rPr lang="zh-CN" altLang="en-US" sz="2400" dirty="0"/>
              <a:t>个区间。只要对于每一个 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 </a:t>
            </a:r>
            <a:r>
              <a:rPr lang="zh-CN" altLang="en-US" sz="2400" dirty="0"/>
              <a:t>求出询问左端点在第 </a:t>
            </a:r>
            <a:r>
              <a:rPr lang="en-US" altLang="zh-CN" sz="2400" dirty="0"/>
              <a:t>l </a:t>
            </a:r>
            <a:r>
              <a:rPr lang="zh-CN" altLang="en-US" sz="2400" dirty="0"/>
              <a:t>个区间，询问右端点在第 </a:t>
            </a:r>
            <a:r>
              <a:rPr lang="en-US" altLang="zh-CN" sz="2400" dirty="0"/>
              <a:t>r </a:t>
            </a:r>
            <a:r>
              <a:rPr lang="zh-CN" altLang="en-US" sz="2400" dirty="0"/>
              <a:t>个区间的答案即可。具体的做法是，枚举 </a:t>
            </a:r>
            <a:r>
              <a:rPr lang="en-US" altLang="zh-CN" sz="2400" dirty="0"/>
              <a:t>l</a:t>
            </a:r>
            <a:r>
              <a:rPr lang="zh-CN" altLang="en-US" sz="2400" dirty="0"/>
              <a:t>，当 </a:t>
            </a:r>
            <a:r>
              <a:rPr lang="en-US" altLang="zh-CN" sz="2400" dirty="0"/>
              <a:t>r </a:t>
            </a:r>
            <a:r>
              <a:rPr lang="zh-CN" altLang="en-US" sz="2400" dirty="0"/>
              <a:t>向右扫的时候只会不断地加入可行的区间，用静态链表维护符合条件的前缀长度，最长的中间串，和后缀长度即可。求一个点在哪个区间里可以 </a:t>
            </a:r>
            <a:r>
              <a:rPr lang="en-US" altLang="zh-CN" sz="2400" dirty="0"/>
              <a:t>two pointers</a:t>
            </a:r>
            <a:r>
              <a:rPr lang="zh-CN" altLang="en-US" sz="2400" dirty="0"/>
              <a:t>扫。</a:t>
            </a:r>
            <a:endParaRPr lang="en-US" altLang="zh-CN" sz="2400" dirty="0"/>
          </a:p>
          <a:p>
            <a:r>
              <a:rPr lang="zh-CN" altLang="en-US" sz="2400" dirty="0"/>
              <a:t>时间复杂度</a:t>
            </a:r>
            <a:r>
              <a:rPr lang="en-US" altLang="zh-CN" sz="2400" dirty="0"/>
              <a:t>O((</a:t>
            </a:r>
            <a:r>
              <a:rPr lang="en-US" altLang="zh-CN" sz="2400" dirty="0" err="1"/>
              <a:t>n+m</a:t>
            </a:r>
            <a:r>
              <a:rPr lang="en-US" altLang="zh-CN" sz="2400" dirty="0"/>
              <a:t>)sqrt(n))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201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512F-DC5C-4D7C-AC24-4AD23E7D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/>
              <a:t>GRE Words Once More!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AADC8-AA42-4E3E-8372-B3E63EF4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http://acm.hdu.edu.cn/showproblem.php?pid=5118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0772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EDA1-B104-4438-A052-70C7A36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solution1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C7DA0-F3B6-4437-AE3D-40F43D0E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考虑从一个点开始有多少个不同的字符串。这是一个普及组 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]=\sum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 + 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对于每一个点，设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wson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表示 </a:t>
            </a:r>
            <a:r>
              <a:rPr lang="en-US" altLang="zh-CN" sz="2400" dirty="0"/>
              <a:t>i </a:t>
            </a:r>
            <a:r>
              <a:rPr lang="zh-CN" altLang="en-US" sz="2400" dirty="0"/>
              <a:t>的所有出边中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 </a:t>
            </a:r>
            <a:r>
              <a:rPr lang="zh-CN" altLang="en-US" sz="2400" dirty="0"/>
              <a:t>值最大的那个。设所有形如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wson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的边为重边，其它的边为轻边。可以发现，每次询问最多只会跳 </a:t>
            </a:r>
            <a:r>
              <a:rPr lang="en-US" altLang="zh-CN" sz="2400" dirty="0"/>
              <a:t>log </a:t>
            </a:r>
            <a:r>
              <a:rPr lang="zh-CN" altLang="en-US" sz="2400" dirty="0"/>
              <a:t>次轻边。</a:t>
            </a:r>
            <a:endParaRPr lang="en-US" altLang="zh-CN" sz="2400" dirty="0"/>
          </a:p>
          <a:p>
            <a:r>
              <a:rPr lang="zh-CN" altLang="en-US" sz="2400" dirty="0"/>
              <a:t>对于轻边，直接二分即可。考虑重边，由于重边是一个树形结构，直接树上倍增即可。</a:t>
            </a:r>
            <a:endParaRPr lang="en-US" altLang="zh-CN" sz="2400" dirty="0"/>
          </a:p>
          <a:p>
            <a:r>
              <a:rPr lang="zh-CN" altLang="en-US" sz="2400" dirty="0"/>
              <a:t>时间复杂度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nlognlogw</a:t>
            </a:r>
            <a:r>
              <a:rPr lang="en-US" altLang="zh-CN" sz="2400" dirty="0"/>
              <a:t>) 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6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5C105-294D-4724-96AF-DA2BB39B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solution2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E01D7-230D-4E2A-B935-F0615591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这题有一个更暴力的做法。</a:t>
            </a:r>
            <a:endParaRPr lang="en-US" altLang="zh-CN" sz="2400" dirty="0"/>
          </a:p>
          <a:p>
            <a:r>
              <a:rPr lang="zh-CN" altLang="en-US" sz="2400" dirty="0"/>
              <a:t>考虑 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</a:t>
            </a:r>
            <a:r>
              <a:rPr lang="zh-CN" altLang="en-US" sz="2400" dirty="0"/>
              <a:t>表示从 </a:t>
            </a:r>
            <a:r>
              <a:rPr lang="en-US" altLang="zh-CN" sz="2400" dirty="0"/>
              <a:t>i </a:t>
            </a:r>
            <a:r>
              <a:rPr lang="zh-CN" altLang="en-US" sz="2400" dirty="0"/>
              <a:t>开始第 </a:t>
            </a:r>
            <a:r>
              <a:rPr lang="en-US" altLang="zh-CN" sz="2400" dirty="0"/>
              <a:t>j </a:t>
            </a:r>
            <a:r>
              <a:rPr lang="zh-CN" altLang="en-US" sz="2400" dirty="0"/>
              <a:t>小的串的长度。用平衡树维护它。考虑每次的转移需要支持的操作形如：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合并两颗平衡树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全局加 </a:t>
            </a:r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插入一个值。</a:t>
            </a:r>
            <a:endParaRPr lang="en-US" altLang="zh-CN" sz="2400" dirty="0"/>
          </a:p>
          <a:p>
            <a:r>
              <a:rPr lang="zh-CN" altLang="en-US" sz="2400" dirty="0"/>
              <a:t>都可以用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fhq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treap</a:t>
            </a:r>
            <a:r>
              <a:rPr lang="en-US" altLang="zh-CN" sz="2400" dirty="0"/>
              <a:t> </a:t>
            </a:r>
            <a:r>
              <a:rPr lang="zh-CN" altLang="en-US" sz="2400" dirty="0"/>
              <a:t>实现，注意需要可持久化。如果大小</a:t>
            </a:r>
            <a:r>
              <a:rPr lang="en-US" altLang="zh-CN" sz="2400" dirty="0"/>
              <a:t> &gt;1e8 </a:t>
            </a:r>
            <a:r>
              <a:rPr lang="zh-CN" altLang="en-US" sz="2400" dirty="0"/>
              <a:t>可以把多的点删掉，这样可以保证树高是 </a:t>
            </a:r>
            <a:r>
              <a:rPr lang="en-US" altLang="zh-CN" sz="2400" dirty="0"/>
              <a:t>log </a:t>
            </a:r>
            <a:r>
              <a:rPr lang="zh-CN" altLang="en-US" sz="2400" dirty="0"/>
              <a:t>级别的。</a:t>
            </a:r>
          </a:p>
        </p:txBody>
      </p:sp>
    </p:spTree>
    <p:extLst>
      <p:ext uri="{BB962C8B-B14F-4D97-AF65-F5344CB8AC3E}">
        <p14:creationId xmlns:p14="http://schemas.microsoft.com/office/powerpoint/2010/main" val="9509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DD0D-25AF-411C-A2C6-C3F0E02F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 dirty="0" err="1"/>
              <a:t>Nastya</a:t>
            </a:r>
            <a:r>
              <a:rPr lang="en-US" altLang="zh-CN" sz="4300" dirty="0"/>
              <a:t> and CBS</a:t>
            </a:r>
            <a:endParaRPr lang="zh-CN" altLang="en-US" sz="4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FB2EC-3D97-49AC-8F1B-8483CBA9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https://codeforces.com/contest/1340/problem/F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8090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B615-F7E4-4DE2-9048-9773EABA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75685-9580-42F8-B32B-8D74AE7A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考虑对于一个区间，如果它不能够不断地通过消除相邻的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-x</a:t>
            </a:r>
            <a:r>
              <a:rPr lang="zh-CN" altLang="en-US" sz="2400" dirty="0"/>
              <a:t>的操作，变成一个前面都是负数，后面都是正数的序列，那么我们称这个区间是不好的。</a:t>
            </a:r>
            <a:endParaRPr lang="en-US" altLang="zh-CN" sz="2400" dirty="0"/>
          </a:p>
          <a:p>
            <a:r>
              <a:rPr lang="zh-CN" altLang="en-US" sz="2400" dirty="0"/>
              <a:t>如果一个区间是不好的，那么它跟任意一个区间拼起来，一定也是不好的，证明可以分类讨论。</a:t>
            </a:r>
            <a:endParaRPr lang="en-US" altLang="zh-CN" sz="2400" dirty="0"/>
          </a:p>
          <a:p>
            <a:r>
              <a:rPr lang="zh-CN" altLang="en-US" sz="2400" dirty="0"/>
              <a:t>于是我们可以不用考虑不好的区间，发现区间是可以合并的，于是考虑用线段树维护。考虑判断能不能匹配的时候要哈希一下，还需要合并两个序列，和分离序列。于是考虑每个节点用可持久化平衡树维护两个括号序列即可。</a:t>
            </a:r>
            <a:endParaRPr lang="en-US" altLang="zh-CN" sz="2400" dirty="0"/>
          </a:p>
          <a:p>
            <a:r>
              <a:rPr lang="zh-CN" altLang="en-US" sz="2400" dirty="0"/>
              <a:t>时间复杂度</a:t>
            </a:r>
            <a:r>
              <a:rPr lang="en-US" altLang="zh-CN" sz="2400" dirty="0"/>
              <a:t> O(nlog^2n)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871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8DB6E-71EA-4118-B141-4F17143B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/>
              <a:t>Pork barrel</a:t>
            </a:r>
            <a:br>
              <a:rPr lang="zh-CN" altLang="en-US" sz="4300" dirty="0"/>
            </a:br>
            <a:endParaRPr lang="zh-CN" altLang="en-US" sz="4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801F4-1C82-4516-86AD-A62079D2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https://codeforces.com/gym/100543/problem/J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5077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24155-D361-43BF-AE23-C40E10B0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D0F1E4-AA12-4CAC-B20D-000121375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150"/>
            <a:ext cx="6637279" cy="6673850"/>
          </a:xfrm>
        </p:spPr>
      </p:pic>
    </p:spTree>
    <p:extLst>
      <p:ext uri="{BB962C8B-B14F-4D97-AF65-F5344CB8AC3E}">
        <p14:creationId xmlns:p14="http://schemas.microsoft.com/office/powerpoint/2010/main" val="41345776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B52D9-0769-40EF-9657-8B7234EE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 dirty="0"/>
              <a:t>Harvest of Apples</a:t>
            </a:r>
            <a:br>
              <a:rPr lang="en-US" altLang="zh-CN" b="1" i="0" dirty="0">
                <a:solidFill>
                  <a:srgbClr val="1A5CC8"/>
                </a:solidFill>
                <a:effectLst/>
                <a:latin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8D7E8-49B1-4D11-9E9F-FD361914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http://acm.hdu.edu.cn/showproblem.php?pid=6333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66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26284-47D9-49FC-9685-C0D3D59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3FF64E-325C-4F37-BD82-260BCB95F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2971388" cy="5794208"/>
          </a:xfrm>
        </p:spPr>
      </p:pic>
    </p:spTree>
    <p:extLst>
      <p:ext uri="{BB962C8B-B14F-4D97-AF65-F5344CB8AC3E}">
        <p14:creationId xmlns:p14="http://schemas.microsoft.com/office/powerpoint/2010/main" val="30322470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C6382-5EF3-4EDC-987E-B20E12F1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23232-1BCF-4A27-9702-503A82DB1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考虑莫队，那么我们需要处理四种操作：</a:t>
            </a:r>
            <a:endParaRPr lang="en-US" altLang="zh-CN" sz="2400" dirty="0"/>
          </a:p>
          <a:p>
            <a:r>
              <a:rPr lang="en-US" altLang="zh-CN" sz="2400" dirty="0"/>
              <a:t>m++</a:t>
            </a:r>
            <a:r>
              <a:rPr lang="zh-CN" altLang="en-US" sz="2400" dirty="0"/>
              <a:t>：加一个组合数即可。</a:t>
            </a:r>
            <a:endParaRPr lang="en-US" altLang="zh-CN" sz="2400" dirty="0"/>
          </a:p>
          <a:p>
            <a:r>
              <a:rPr lang="en-US" altLang="zh-CN" sz="2400" dirty="0"/>
              <a:t>m--</a:t>
            </a:r>
            <a:r>
              <a:rPr lang="zh-CN" altLang="en-US" sz="2400" dirty="0"/>
              <a:t>：减一个组合数即可。</a:t>
            </a:r>
            <a:endParaRPr lang="en-US" altLang="zh-CN" sz="2400" dirty="0"/>
          </a:p>
          <a:p>
            <a:r>
              <a:rPr lang="en-US" altLang="zh-CN" sz="2400" dirty="0"/>
              <a:t>n++</a:t>
            </a:r>
            <a:r>
              <a:rPr lang="zh-CN" altLang="en-US" sz="2400" dirty="0"/>
              <a:t>：由于                                                                ，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*2-C(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 </a:t>
            </a:r>
            <a:r>
              <a:rPr lang="zh-CN" altLang="en-US" sz="2400" dirty="0"/>
              <a:t>即可。</a:t>
            </a:r>
            <a:endParaRPr lang="en-US" altLang="zh-CN" sz="2400" dirty="0"/>
          </a:p>
          <a:p>
            <a:r>
              <a:rPr lang="en-US" altLang="zh-CN" sz="2400" dirty="0"/>
              <a:t>n--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=(</a:t>
            </a:r>
            <a:r>
              <a:rPr lang="en-US" altLang="zh-CN" sz="2400" dirty="0" err="1"/>
              <a:t>ans+C</a:t>
            </a:r>
            <a:r>
              <a:rPr lang="en-US" altLang="zh-CN" sz="2400" dirty="0"/>
              <a:t>(n-1,m))/2 </a:t>
            </a:r>
            <a:r>
              <a:rPr lang="zh-CN" altLang="en-US" sz="2400" dirty="0"/>
              <a:t>即可。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2C9A43-5A81-42F4-8EF9-744D4842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68" y="3586625"/>
            <a:ext cx="59245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558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99CFC-4203-4F06-844E-851864FF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[BZOJ3786] </a:t>
            </a:r>
            <a:r>
              <a:rPr lang="zh-CN" altLang="en-US" sz="4800" dirty="0"/>
              <a:t>星际探索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7AFDF-AFC2-4757-9470-0FF60D41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https://vjudge.net/problem/HYSBZ-3786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2925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6D546-8805-4F7D-8242-7674127E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C614B-293A-4761-BDE3-1A077FC38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考虑用 </a:t>
            </a:r>
            <a:r>
              <a:rPr lang="en-US" altLang="zh-CN" sz="2400" dirty="0"/>
              <a:t>ETT </a:t>
            </a:r>
            <a:r>
              <a:rPr lang="zh-CN" altLang="en-US" sz="2400" dirty="0"/>
              <a:t>维护，考虑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表示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号点的权值，对于欧拉序上的一个位置 </a:t>
            </a:r>
            <a:r>
              <a:rPr lang="en-US" altLang="zh-CN" sz="2400" dirty="0"/>
              <a:t>id</a:t>
            </a:r>
            <a:r>
              <a:rPr lang="zh-CN" altLang="en-US" sz="2400" dirty="0"/>
              <a:t>，如果其是第一次出现，则</a:t>
            </a:r>
            <a:r>
              <a:rPr lang="en-US" altLang="zh-CN" sz="2400" dirty="0"/>
              <a:t>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[id]</a:t>
            </a:r>
            <a:r>
              <a:rPr lang="zh-CN" altLang="en-US" sz="2400" dirty="0"/>
              <a:t>，否则</a:t>
            </a:r>
            <a:r>
              <a:rPr lang="en-US" altLang="zh-CN" sz="2400" dirty="0"/>
              <a:t>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]=-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[id]</a:t>
            </a:r>
            <a:r>
              <a:rPr lang="zh-CN" altLang="en-US" sz="2400" dirty="0"/>
              <a:t>，则从根到 </a:t>
            </a:r>
            <a:r>
              <a:rPr lang="en-US" altLang="zh-CN" sz="2400" dirty="0"/>
              <a:t>x </a:t>
            </a:r>
            <a:r>
              <a:rPr lang="zh-CN" altLang="en-US" sz="2400" dirty="0"/>
              <a:t>的权值和就是</a:t>
            </a:r>
            <a:r>
              <a:rPr lang="en-US" altLang="zh-CN" sz="2400" dirty="0"/>
              <a:t> a </a:t>
            </a:r>
            <a:r>
              <a:rPr lang="zh-CN" altLang="en-US" sz="2400" dirty="0"/>
              <a:t>数组到第一次出现 </a:t>
            </a:r>
            <a:r>
              <a:rPr lang="en-US" altLang="zh-CN" sz="2400" dirty="0"/>
              <a:t>id </a:t>
            </a:r>
            <a:r>
              <a:rPr lang="zh-CN" altLang="en-US" sz="2400" dirty="0"/>
              <a:t>的位置的前缀和。这样就解决了 </a:t>
            </a:r>
            <a:r>
              <a:rPr lang="en-US" altLang="zh-CN" sz="2400" dirty="0"/>
              <a:t>1 </a:t>
            </a:r>
            <a:r>
              <a:rPr lang="zh-CN" altLang="en-US" sz="2400" dirty="0"/>
              <a:t>操作的问题。</a:t>
            </a:r>
            <a:endParaRPr lang="en-US" altLang="zh-CN" sz="2400" dirty="0"/>
          </a:p>
          <a:p>
            <a:r>
              <a:rPr lang="en-US" altLang="zh-CN" sz="2400" dirty="0"/>
              <a:t>2 </a:t>
            </a:r>
            <a:r>
              <a:rPr lang="zh-CN" altLang="en-US" sz="2400" dirty="0"/>
              <a:t>操作和 </a:t>
            </a:r>
            <a:r>
              <a:rPr lang="en-US" altLang="zh-CN" sz="2400" dirty="0"/>
              <a:t>3 </a:t>
            </a:r>
            <a:r>
              <a:rPr lang="zh-CN" altLang="en-US" sz="2400" dirty="0"/>
              <a:t>操作比较容易实现。</a:t>
            </a:r>
            <a:endParaRPr lang="en-US" altLang="zh-CN" sz="2400" dirty="0"/>
          </a:p>
          <a:p>
            <a:r>
              <a:rPr lang="zh-CN" altLang="en-US" sz="2400" dirty="0"/>
              <a:t>时间复杂度</a:t>
            </a:r>
            <a:r>
              <a:rPr lang="en-US" altLang="zh-CN" sz="2400" dirty="0"/>
              <a:t> O(</a:t>
            </a:r>
            <a:r>
              <a:rPr lang="en-US" altLang="zh-CN" sz="2400" dirty="0" err="1"/>
              <a:t>mlogn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136966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D732-5D9D-4468-936F-21098662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Boss Bo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D1165-D162-4D72-A5F6-538B7319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http://acm.hdu.edu.cn/showproblem.php?pid=5756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1438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DC049-1587-4CB8-A560-022B9055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BFC3D-46BE-4615-A92F-08B9E25C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首先考虑 </a:t>
            </a:r>
            <a:r>
              <a:rPr lang="en-US" altLang="zh-CN" sz="2400" dirty="0"/>
              <a:t>good node </a:t>
            </a:r>
            <a:r>
              <a:rPr lang="zh-CN" altLang="en-US" sz="2400" dirty="0"/>
              <a:t>在 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 </a:t>
            </a:r>
            <a:r>
              <a:rPr lang="zh-CN" altLang="en-US" sz="2400" dirty="0"/>
              <a:t>序上一定最多是 </a:t>
            </a:r>
            <a:r>
              <a:rPr lang="en-US" altLang="zh-CN" sz="2400" dirty="0"/>
              <a:t>k+1</a:t>
            </a:r>
            <a:r>
              <a:rPr lang="zh-CN" altLang="en-US" sz="2400" dirty="0"/>
              <a:t> 个连续的区间。</a:t>
            </a:r>
            <a:endParaRPr lang="en-US" altLang="zh-CN" sz="2400" dirty="0"/>
          </a:p>
          <a:p>
            <a:r>
              <a:rPr lang="zh-CN" altLang="en-US" sz="2400" dirty="0"/>
              <a:t>然后考虑对于每一个 </a:t>
            </a:r>
            <a:r>
              <a:rPr lang="en-US" altLang="zh-CN" sz="2400" dirty="0"/>
              <a:t>P</a:t>
            </a:r>
            <a:r>
              <a:rPr lang="zh-CN" altLang="en-US" sz="2400" dirty="0"/>
              <a:t>，用维护出它与其它的点的距离的最大值</a:t>
            </a:r>
            <a:r>
              <a:rPr lang="en-US" altLang="zh-CN" sz="2400" dirty="0"/>
              <a:t>/</a:t>
            </a:r>
            <a:r>
              <a:rPr lang="zh-CN" altLang="en-US" sz="2400" dirty="0"/>
              <a:t>最小值</a:t>
            </a:r>
            <a:r>
              <a:rPr lang="en-US" altLang="zh-CN" sz="2400" dirty="0"/>
              <a:t>/</a:t>
            </a:r>
            <a:r>
              <a:rPr lang="zh-CN" altLang="en-US" sz="2400" dirty="0"/>
              <a:t>和。考虑当 </a:t>
            </a:r>
            <a:r>
              <a:rPr lang="en-US" altLang="zh-CN" sz="2400" dirty="0"/>
              <a:t>P </a:t>
            </a:r>
            <a:r>
              <a:rPr lang="zh-CN" altLang="en-US" sz="2400" dirty="0"/>
              <a:t>变为其的某一个儿子 </a:t>
            </a:r>
            <a:r>
              <a:rPr lang="en-US" altLang="zh-CN" sz="2400" dirty="0"/>
              <a:t>to </a:t>
            </a:r>
            <a:r>
              <a:rPr lang="zh-CN" altLang="en-US" sz="2400" dirty="0"/>
              <a:t>时，</a:t>
            </a:r>
            <a:r>
              <a:rPr lang="en-US" altLang="zh-CN" sz="2400" dirty="0"/>
              <a:t>[beg[to],</a:t>
            </a:r>
            <a:r>
              <a:rPr lang="en-US" altLang="zh-CN" sz="2400" dirty="0" err="1"/>
              <a:t>en</a:t>
            </a:r>
            <a:r>
              <a:rPr lang="en-US" altLang="zh-CN" sz="2400" dirty="0"/>
              <a:t>[to]] </a:t>
            </a:r>
            <a:r>
              <a:rPr lang="zh-CN" altLang="en-US" sz="2400" dirty="0"/>
              <a:t>的距离会减 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[1,beg[to]-1],[</a:t>
            </a:r>
            <a:r>
              <a:rPr lang="en-US" altLang="zh-CN" sz="2400" dirty="0" err="1"/>
              <a:t>en</a:t>
            </a:r>
            <a:r>
              <a:rPr lang="en-US" altLang="zh-CN" sz="2400" dirty="0"/>
              <a:t>[to]+1,n] </a:t>
            </a:r>
            <a:r>
              <a:rPr lang="zh-CN" altLang="en-US" sz="2400" dirty="0"/>
              <a:t>的距离会加</a:t>
            </a:r>
            <a:r>
              <a:rPr lang="en-US" altLang="zh-CN" sz="2400" dirty="0"/>
              <a:t> 1</a:t>
            </a:r>
            <a:r>
              <a:rPr lang="zh-CN" altLang="en-US" sz="2400" dirty="0"/>
              <a:t>。那么根为 </a:t>
            </a:r>
            <a:r>
              <a:rPr lang="en-US" altLang="zh-CN" sz="2400" dirty="0"/>
              <a:t>to </a:t>
            </a:r>
            <a:r>
              <a:rPr lang="zh-CN" altLang="en-US" sz="2400" dirty="0"/>
              <a:t>的线段树是由根为 </a:t>
            </a:r>
            <a:r>
              <a:rPr lang="en-US" altLang="zh-CN" sz="2400" dirty="0"/>
              <a:t>P </a:t>
            </a:r>
            <a:r>
              <a:rPr lang="zh-CN" altLang="en-US" sz="2400" dirty="0"/>
              <a:t>的线段树修改几下得到的。于是用主席树维护即可。</a:t>
            </a:r>
            <a:endParaRPr lang="en-US" altLang="zh-CN" sz="2400" dirty="0"/>
          </a:p>
          <a:p>
            <a:r>
              <a:rPr lang="zh-CN" altLang="en-US" sz="2400" dirty="0"/>
              <a:t>时间复杂度</a:t>
            </a:r>
            <a:r>
              <a:rPr lang="en-US" altLang="zh-CN" sz="2400" dirty="0"/>
              <a:t> O((n+\sum k)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85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43F0-5283-419C-872F-447BE62B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New Year and Social Network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E0678-C152-4E17-B1F1-46845E2C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https://codeforces.com/contest/1284/problem/F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5071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446-7787-4C30-B5A3-A74CC9DE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199B7-E322-40E5-BF6D-02CEFF42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首先猜想必然是有完美匹配的。然后考虑怎么构造。</a:t>
            </a:r>
            <a:endParaRPr lang="en-US" altLang="zh-CN" sz="2400" dirty="0"/>
          </a:p>
          <a:p>
            <a:r>
              <a:rPr lang="zh-CN" altLang="en-US" sz="2400" dirty="0"/>
              <a:t>对于 </a:t>
            </a:r>
            <a:r>
              <a:rPr lang="en-US" altLang="zh-CN" sz="2400" dirty="0"/>
              <a:t>T1 </a:t>
            </a:r>
            <a:r>
              <a:rPr lang="zh-CN" altLang="en-US" sz="2400" dirty="0"/>
              <a:t>不断地剥叶子，假设当前考虑到 </a:t>
            </a:r>
            <a:r>
              <a:rPr lang="en-US" altLang="zh-CN" sz="2400" dirty="0"/>
              <a:t>x </a:t>
            </a:r>
            <a:r>
              <a:rPr lang="zh-CN" altLang="en-US" sz="2400" dirty="0"/>
              <a:t>到</a:t>
            </a:r>
            <a:r>
              <a:rPr lang="en-US" altLang="zh-CN" sz="2400" dirty="0"/>
              <a:t> y </a:t>
            </a:r>
            <a:r>
              <a:rPr lang="zh-CN" altLang="en-US" sz="2400" dirty="0"/>
              <a:t>这条边，其中 </a:t>
            </a:r>
            <a:r>
              <a:rPr lang="en-US" altLang="zh-CN" sz="2400" dirty="0"/>
              <a:t>x </a:t>
            </a:r>
            <a:r>
              <a:rPr lang="zh-CN" altLang="en-US" sz="2400" dirty="0"/>
              <a:t>是个叶子。对于 </a:t>
            </a:r>
            <a:r>
              <a:rPr lang="en-US" altLang="zh-CN" sz="2400" dirty="0"/>
              <a:t>T2 </a:t>
            </a:r>
            <a:r>
              <a:rPr lang="zh-CN" altLang="en-US" sz="2400" dirty="0"/>
              <a:t>的话 </a:t>
            </a:r>
            <a:r>
              <a:rPr lang="en-US" altLang="zh-CN" sz="2400" dirty="0"/>
              <a:t>x </a:t>
            </a:r>
            <a:r>
              <a:rPr lang="zh-CN" altLang="en-US" sz="2400" dirty="0"/>
              <a:t>的任意一条出边都能与它匹配。我们的目标是在 </a:t>
            </a:r>
            <a:r>
              <a:rPr lang="en-US" altLang="zh-CN" sz="2400" dirty="0"/>
              <a:t>T2 </a:t>
            </a:r>
            <a:r>
              <a:rPr lang="zh-CN" altLang="en-US" sz="2400" dirty="0"/>
              <a:t>删除一条与 </a:t>
            </a:r>
            <a:r>
              <a:rPr lang="en-US" altLang="zh-CN" sz="2400" dirty="0"/>
              <a:t>x </a:t>
            </a:r>
            <a:r>
              <a:rPr lang="zh-CN" altLang="en-US" sz="2400" dirty="0"/>
              <a:t>相连的边，使得剩下的还是一棵树，这样就可以归纳构造了。</a:t>
            </a:r>
            <a:endParaRPr lang="en-US" altLang="zh-CN" sz="2400" dirty="0"/>
          </a:p>
          <a:p>
            <a:r>
              <a:rPr lang="zh-CN" altLang="en-US" sz="2400" dirty="0"/>
              <a:t>考虑操作完连向 </a:t>
            </a:r>
            <a:r>
              <a:rPr lang="en-US" altLang="zh-CN" sz="2400" dirty="0"/>
              <a:t>x </a:t>
            </a:r>
            <a:r>
              <a:rPr lang="zh-CN" altLang="en-US" sz="2400" dirty="0"/>
              <a:t>的边可以改为连向 </a:t>
            </a:r>
            <a:r>
              <a:rPr lang="en-US" altLang="zh-CN" sz="2400" dirty="0"/>
              <a:t>y</a:t>
            </a:r>
            <a:r>
              <a:rPr lang="zh-CN" altLang="en-US" sz="2400" dirty="0"/>
              <a:t>，所以考虑删除 </a:t>
            </a:r>
            <a:r>
              <a:rPr lang="en-US" altLang="zh-CN" sz="2400" dirty="0"/>
              <a:t>x </a:t>
            </a:r>
            <a:r>
              <a:rPr lang="zh-CN" altLang="en-US" sz="2400" dirty="0"/>
              <a:t>到 </a:t>
            </a:r>
            <a:r>
              <a:rPr lang="en-US" altLang="zh-CN" sz="2400" dirty="0"/>
              <a:t>y </a:t>
            </a:r>
            <a:r>
              <a:rPr lang="zh-CN" altLang="en-US" sz="2400" dirty="0"/>
              <a:t>上第一条边，然后把所有连向 </a:t>
            </a:r>
            <a:r>
              <a:rPr lang="en-US" altLang="zh-CN" sz="2400" dirty="0"/>
              <a:t>x </a:t>
            </a:r>
            <a:r>
              <a:rPr lang="zh-CN" altLang="en-US" sz="2400" dirty="0"/>
              <a:t>的边改成连向 </a:t>
            </a:r>
            <a:r>
              <a:rPr lang="en-US" altLang="zh-CN" sz="2400" dirty="0"/>
              <a:t>y </a:t>
            </a:r>
            <a:r>
              <a:rPr lang="zh-CN" altLang="en-US" sz="2400" dirty="0"/>
              <a:t>即可。需要 </a:t>
            </a:r>
            <a:r>
              <a:rPr lang="en-US" altLang="zh-CN" sz="2400" dirty="0"/>
              <a:t>LCT </a:t>
            </a:r>
            <a:r>
              <a:rPr lang="zh-CN" altLang="en-US" sz="2400" dirty="0"/>
              <a:t>维护。这样复杂度最坏是</a:t>
            </a:r>
            <a:r>
              <a:rPr lang="en-US" altLang="zh-CN" sz="2400" dirty="0"/>
              <a:t> O(n^2) 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r>
              <a:rPr lang="zh-CN" altLang="en-US" sz="2400" dirty="0"/>
              <a:t>考虑直接从 </a:t>
            </a:r>
            <a:r>
              <a:rPr lang="en-US" altLang="zh-CN" sz="2400" dirty="0"/>
              <a:t>x </a:t>
            </a:r>
            <a:r>
              <a:rPr lang="zh-CN" altLang="en-US" sz="2400" dirty="0"/>
              <a:t>到 </a:t>
            </a:r>
            <a:r>
              <a:rPr lang="en-US" altLang="zh-CN" sz="2400" dirty="0"/>
              <a:t>y </a:t>
            </a:r>
            <a:r>
              <a:rPr lang="zh-CN" altLang="en-US" sz="2400" dirty="0"/>
              <a:t>连接一条不能删的边，每次删边的时候二分第一个能删的边即可。</a:t>
            </a:r>
            <a:r>
              <a:rPr lang="en-US" altLang="zh-CN" sz="2400" dirty="0"/>
              <a:t>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7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3FAE-EBDE-46D1-8E7C-B257C903D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13588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1738</TotalTime>
  <Words>4034</Words>
  <Application>Microsoft Office PowerPoint</Application>
  <PresentationFormat>宽屏</PresentationFormat>
  <Paragraphs>276</Paragraphs>
  <Slides>97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3" baseType="lpstr">
      <vt:lpstr>Fira Mono</vt:lpstr>
      <vt:lpstr>Arial</vt:lpstr>
      <vt:lpstr>Times New Roman</vt:lpstr>
      <vt:lpstr>Trebuchet MS</vt:lpstr>
      <vt:lpstr>Wingdings 3</vt:lpstr>
      <vt:lpstr>平面</vt:lpstr>
      <vt:lpstr>数据结构</vt:lpstr>
      <vt:lpstr>线段树</vt:lpstr>
      <vt:lpstr>定理</vt:lpstr>
      <vt:lpstr>基本操作</vt:lpstr>
      <vt:lpstr>懒标记</vt:lpstr>
      <vt:lpstr>例题1</vt:lpstr>
      <vt:lpstr>solution</vt:lpstr>
      <vt:lpstr>树状数组（BIT）</vt:lpstr>
      <vt:lpstr>PowerPoint 演示文稿</vt:lpstr>
      <vt:lpstr>例题1的另一种解法</vt:lpstr>
      <vt:lpstr>solution</vt:lpstr>
      <vt:lpstr>例题2</vt:lpstr>
      <vt:lpstr>solution</vt:lpstr>
      <vt:lpstr>动态开点线段树</vt:lpstr>
      <vt:lpstr>例题3</vt:lpstr>
      <vt:lpstr>solution</vt:lpstr>
      <vt:lpstr>可持久化线段树（主席树）</vt:lpstr>
      <vt:lpstr>例题4</vt:lpstr>
      <vt:lpstr>Solution</vt:lpstr>
      <vt:lpstr>线段树合并</vt:lpstr>
      <vt:lpstr>例题5</vt:lpstr>
      <vt:lpstr>Solution</vt:lpstr>
      <vt:lpstr>二维线段树</vt:lpstr>
      <vt:lpstr>李超线段树</vt:lpstr>
      <vt:lpstr>分块</vt:lpstr>
      <vt:lpstr>例题6</vt:lpstr>
      <vt:lpstr>solution</vt:lpstr>
      <vt:lpstr>莫队</vt:lpstr>
      <vt:lpstr>例题7</vt:lpstr>
      <vt:lpstr>solution</vt:lpstr>
      <vt:lpstr>带修莫队</vt:lpstr>
      <vt:lpstr>树上莫队</vt:lpstr>
      <vt:lpstr>例题8</vt:lpstr>
      <vt:lpstr>solution</vt:lpstr>
      <vt:lpstr>平衡树</vt:lpstr>
      <vt:lpstr>splay</vt:lpstr>
      <vt:lpstr>rotate</vt:lpstr>
      <vt:lpstr>PowerPoint 演示文稿</vt:lpstr>
      <vt:lpstr>splay的双旋</vt:lpstr>
      <vt:lpstr>insert,erase,findkth,findrnk</vt:lpstr>
      <vt:lpstr>对区间进行操作</vt:lpstr>
      <vt:lpstr>reverse…</vt:lpstr>
      <vt:lpstr>fhq treap </vt:lpstr>
      <vt:lpstr>merge(x,y)</vt:lpstr>
      <vt:lpstr>split(x,rt1,rt2,k)</vt:lpstr>
      <vt:lpstr>erase,insert,findkth,findrnk…</vt:lpstr>
      <vt:lpstr>对区间进行操作</vt:lpstr>
      <vt:lpstr>可持久化平衡树</vt:lpstr>
      <vt:lpstr>树链剖分</vt:lpstr>
      <vt:lpstr>性质</vt:lpstr>
      <vt:lpstr>例题9</vt:lpstr>
      <vt:lpstr>solution</vt:lpstr>
      <vt:lpstr>LCT(Link Cut Tree)</vt:lpstr>
      <vt:lpstr>access(x)</vt:lpstr>
      <vt:lpstr>PowerPoint 演示文稿</vt:lpstr>
      <vt:lpstr>PowerPoint 演示文稿</vt:lpstr>
      <vt:lpstr>PowerPoint 演示文稿</vt:lpstr>
      <vt:lpstr>makeroot(x)</vt:lpstr>
      <vt:lpstr>findroot(x)</vt:lpstr>
      <vt:lpstr>split(x,y)</vt:lpstr>
      <vt:lpstr>link(x,y)</vt:lpstr>
      <vt:lpstr>cut(x,y)</vt:lpstr>
      <vt:lpstr>LCT 维护子树信息</vt:lpstr>
      <vt:lpstr>ETT(Euler Tour Tree)</vt:lpstr>
      <vt:lpstr>PowerPoint 演示文稿</vt:lpstr>
      <vt:lpstr>K-D tree</vt:lpstr>
      <vt:lpstr>询问</vt:lpstr>
      <vt:lpstr>Tree Generator™</vt:lpstr>
      <vt:lpstr>solution</vt:lpstr>
      <vt:lpstr>Grid With Mirrors</vt:lpstr>
      <vt:lpstr>solution</vt:lpstr>
      <vt:lpstr>ELCA</vt:lpstr>
      <vt:lpstr>solution</vt:lpstr>
      <vt:lpstr>LIS</vt:lpstr>
      <vt:lpstr>Solution</vt:lpstr>
      <vt:lpstr>Dynamic Diameter</vt:lpstr>
      <vt:lpstr>solution</vt:lpstr>
      <vt:lpstr>「GXOI / GZOI2019」旧词 </vt:lpstr>
      <vt:lpstr>solution</vt:lpstr>
      <vt:lpstr>kangaroos</vt:lpstr>
      <vt:lpstr>solution</vt:lpstr>
      <vt:lpstr>GRE Words Once More! </vt:lpstr>
      <vt:lpstr>solution1</vt:lpstr>
      <vt:lpstr>solution2</vt:lpstr>
      <vt:lpstr>Nastya and CBS</vt:lpstr>
      <vt:lpstr>solution</vt:lpstr>
      <vt:lpstr>Pork barrel </vt:lpstr>
      <vt:lpstr>solution</vt:lpstr>
      <vt:lpstr>Harvest of Apples </vt:lpstr>
      <vt:lpstr>Solution</vt:lpstr>
      <vt:lpstr>[BZOJ3786] 星际探索</vt:lpstr>
      <vt:lpstr>solution</vt:lpstr>
      <vt:lpstr>Boss Bo</vt:lpstr>
      <vt:lpstr>Solution</vt:lpstr>
      <vt:lpstr>New Year and Social Network</vt:lpstr>
      <vt:lpstr>Solution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l qs</dc:creator>
  <cp:lastModifiedBy>l qs</cp:lastModifiedBy>
  <cp:revision>158</cp:revision>
  <dcterms:created xsi:type="dcterms:W3CDTF">2020-09-27T04:46:08Z</dcterms:created>
  <dcterms:modified xsi:type="dcterms:W3CDTF">2020-12-31T14:53:46Z</dcterms:modified>
</cp:coreProperties>
</file>