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4" r:id="rId6"/>
    <p:sldId id="265" r:id="rId7"/>
    <p:sldId id="266" r:id="rId8"/>
    <p:sldId id="259" r:id="rId9"/>
    <p:sldId id="260" r:id="rId10"/>
    <p:sldId id="269" r:id="rId11"/>
    <p:sldId id="270" r:id="rId12"/>
    <p:sldId id="267" r:id="rId13"/>
    <p:sldId id="268" r:id="rId14"/>
    <p:sldId id="271" r:id="rId15"/>
    <p:sldId id="272" r:id="rId16"/>
    <p:sldId id="261" r:id="rId17"/>
    <p:sldId id="262" r:id="rId18"/>
    <p:sldId id="285" r:id="rId19"/>
    <p:sldId id="282" r:id="rId20"/>
    <p:sldId id="277" r:id="rId21"/>
    <p:sldId id="278" r:id="rId22"/>
    <p:sldId id="273" r:id="rId23"/>
    <p:sldId id="274" r:id="rId24"/>
    <p:sldId id="279" r:id="rId25"/>
    <p:sldId id="280" r:id="rId26"/>
    <p:sldId id="281" r:id="rId27"/>
    <p:sldId id="286" r:id="rId28"/>
    <p:sldId id="287" r:id="rId29"/>
    <p:sldId id="288"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89" autoAdjust="0"/>
    <p:restoredTop sz="94660"/>
  </p:normalViewPr>
  <p:slideViewPr>
    <p:cSldViewPr snapToGrid="0">
      <p:cViewPr varScale="1">
        <p:scale>
          <a:sx n="67" d="100"/>
          <a:sy n="67" d="100"/>
        </p:scale>
        <p:origin x="6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tcoder.jp/contests/agc038/tasks/agc038_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hyperlink" Target="https://loj.ac/p/627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deforces.com/gym/102331/problem/H"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luogu.com.cn/problem/CF1361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ommunity.topcoder.com/stat?c=problem_statement&amp;pm=10748"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uogu.com.cn/problem/CF533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mmunity.topcoder.com/stat?c=problem_statement&amp;pm=11779"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odeforces.com/gym/102538/problem/H"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uoj.ac/problem/43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uoj.ac/problem/10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community.topcoder.com/stat?c=problem_statement&amp;pm=11305"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loj.ac/p/246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oj.ac/p/319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luogu.com.cn/problem/CF708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03214-3F09-49FB-BB91-744CD5A46262}"/>
              </a:ext>
            </a:extLst>
          </p:cNvPr>
          <p:cNvSpPr>
            <a:spLocks noGrp="1"/>
          </p:cNvSpPr>
          <p:nvPr>
            <p:ph type="ctrTitle"/>
          </p:nvPr>
        </p:nvSpPr>
        <p:spPr/>
        <p:txBody>
          <a:bodyPr/>
          <a:lstStyle/>
          <a:p>
            <a:r>
              <a:rPr lang="zh-CN" altLang="en-US" dirty="0"/>
              <a:t>杂题选讲</a:t>
            </a:r>
          </a:p>
        </p:txBody>
      </p:sp>
      <p:sp>
        <p:nvSpPr>
          <p:cNvPr id="3" name="副标题 2">
            <a:extLst>
              <a:ext uri="{FF2B5EF4-FFF2-40B4-BE49-F238E27FC236}">
                <a16:creationId xmlns:a16="http://schemas.microsoft.com/office/drawing/2014/main" id="{01DD95F3-CEE7-4A84-A175-EC965560FAF9}"/>
              </a:ext>
            </a:extLst>
          </p:cNvPr>
          <p:cNvSpPr>
            <a:spLocks noGrp="1"/>
          </p:cNvSpPr>
          <p:nvPr>
            <p:ph type="subTitle" idx="1"/>
          </p:nvPr>
        </p:nvSpPr>
        <p:spPr/>
        <p:txBody>
          <a:bodyPr/>
          <a:lstStyle/>
          <a:p>
            <a:r>
              <a:rPr lang="zh-CN" altLang="en-US" dirty="0"/>
              <a:t>南京外国语学校 吕秋实</a:t>
            </a:r>
          </a:p>
        </p:txBody>
      </p:sp>
    </p:spTree>
    <p:extLst>
      <p:ext uri="{BB962C8B-B14F-4D97-AF65-F5344CB8AC3E}">
        <p14:creationId xmlns:p14="http://schemas.microsoft.com/office/powerpoint/2010/main" val="308297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B09DE-8347-480F-B18B-631284BCC18D}"/>
              </a:ext>
            </a:extLst>
          </p:cNvPr>
          <p:cNvSpPr>
            <a:spLocks noGrp="1"/>
          </p:cNvSpPr>
          <p:nvPr>
            <p:ph type="title"/>
          </p:nvPr>
        </p:nvSpPr>
        <p:spPr/>
        <p:txBody>
          <a:bodyPr/>
          <a:lstStyle/>
          <a:p>
            <a:r>
              <a:rPr lang="en-US" altLang="zh-CN" sz="4800" dirty="0" err="1"/>
              <a:t>Gachapon</a:t>
            </a:r>
            <a:endParaRPr lang="zh-CN" altLang="en-US" sz="4800" dirty="0"/>
          </a:p>
        </p:txBody>
      </p:sp>
      <p:sp>
        <p:nvSpPr>
          <p:cNvPr id="3" name="内容占位符 2">
            <a:extLst>
              <a:ext uri="{FF2B5EF4-FFF2-40B4-BE49-F238E27FC236}">
                <a16:creationId xmlns:a16="http://schemas.microsoft.com/office/drawing/2014/main" id="{4FB77FD5-AC28-4BB4-924D-C8F5CC11B318}"/>
              </a:ext>
            </a:extLst>
          </p:cNvPr>
          <p:cNvSpPr>
            <a:spLocks noGrp="1"/>
          </p:cNvSpPr>
          <p:nvPr>
            <p:ph idx="1"/>
          </p:nvPr>
        </p:nvSpPr>
        <p:spPr/>
        <p:txBody>
          <a:bodyPr/>
          <a:lstStyle/>
          <a:p>
            <a:r>
              <a:rPr lang="en-US" altLang="zh-CN" dirty="0">
                <a:hlinkClick r:id="rId2"/>
              </a:rPr>
              <a:t>https://atcoder.jp/contests/agc038/tasks/agc038_e</a:t>
            </a:r>
            <a:endParaRPr lang="en-US" altLang="zh-CN" dirty="0"/>
          </a:p>
          <a:p>
            <a:endParaRPr lang="zh-CN" altLang="en-US" dirty="0"/>
          </a:p>
        </p:txBody>
      </p:sp>
    </p:spTree>
    <p:extLst>
      <p:ext uri="{BB962C8B-B14F-4D97-AF65-F5344CB8AC3E}">
        <p14:creationId xmlns:p14="http://schemas.microsoft.com/office/powerpoint/2010/main" val="89058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A7BB9-26BC-42AD-97E8-9BF31FB49EA8}"/>
              </a:ext>
            </a:extLst>
          </p:cNvPr>
          <p:cNvSpPr>
            <a:spLocks noGrp="1"/>
          </p:cNvSpPr>
          <p:nvPr>
            <p:ph type="title"/>
          </p:nvPr>
        </p:nvSpPr>
        <p:spPr/>
        <p:txBody>
          <a:bodyPr>
            <a:normAutofit/>
          </a:bodyPr>
          <a:lstStyle/>
          <a:p>
            <a:r>
              <a:rPr lang="en-US" altLang="zh-CN" sz="5400" dirty="0"/>
              <a:t>Solution</a:t>
            </a:r>
            <a:endParaRPr lang="zh-CN" altLang="en-US" sz="5400" dirty="0"/>
          </a:p>
        </p:txBody>
      </p:sp>
      <p:sp>
        <p:nvSpPr>
          <p:cNvPr id="3" name="内容占位符 2">
            <a:extLst>
              <a:ext uri="{FF2B5EF4-FFF2-40B4-BE49-F238E27FC236}">
                <a16:creationId xmlns:a16="http://schemas.microsoft.com/office/drawing/2014/main" id="{C5F92962-76CC-40BD-852B-195AACE776FC}"/>
              </a:ext>
            </a:extLst>
          </p:cNvPr>
          <p:cNvSpPr>
            <a:spLocks noGrp="1"/>
          </p:cNvSpPr>
          <p:nvPr>
            <p:ph idx="1"/>
          </p:nvPr>
        </p:nvSpPr>
        <p:spPr/>
        <p:txBody>
          <a:bodyPr>
            <a:normAutofit/>
          </a:bodyPr>
          <a:lstStyle/>
          <a:p>
            <a:r>
              <a:rPr lang="zh-CN" altLang="en-US" sz="2400" dirty="0"/>
              <a:t>设</a:t>
            </a:r>
            <a:r>
              <a:rPr lang="en-US" altLang="zh-CN" sz="2400" dirty="0"/>
              <a:t> F(x) </a:t>
            </a:r>
            <a:r>
              <a:rPr lang="zh-CN" altLang="en-US" sz="2400" dirty="0"/>
              <a:t>为取了 </a:t>
            </a:r>
            <a:r>
              <a:rPr lang="en-US" altLang="zh-CN" sz="2400" dirty="0"/>
              <a:t>n </a:t>
            </a:r>
            <a:r>
              <a:rPr lang="zh-CN" altLang="en-US" sz="2400" dirty="0"/>
              <a:t>个数以后还没有结束的 </a:t>
            </a:r>
            <a:r>
              <a:rPr lang="en-US" altLang="zh-CN" sz="2400" dirty="0"/>
              <a:t>EGF</a:t>
            </a:r>
            <a:r>
              <a:rPr lang="zh-CN" altLang="en-US" sz="2400" dirty="0"/>
              <a:t>。则 </a:t>
            </a:r>
            <a:endParaRPr lang="en-US" altLang="zh-CN" sz="2400" dirty="0"/>
          </a:p>
          <a:p>
            <a:endParaRPr lang="en-US" altLang="zh-CN" sz="2400" dirty="0"/>
          </a:p>
          <a:p>
            <a:r>
              <a:rPr lang="zh-CN" altLang="en-US" sz="2400" dirty="0"/>
              <a:t>其中，</a:t>
            </a:r>
            <a:r>
              <a:rPr lang="en-US" altLang="zh-CN" sz="2400" dirty="0"/>
              <a:t>a[</a:t>
            </a:r>
            <a:r>
              <a:rPr lang="en-US" altLang="zh-CN" sz="2400" dirty="0" err="1"/>
              <a:t>i</a:t>
            </a:r>
            <a:r>
              <a:rPr lang="en-US" altLang="zh-CN" sz="2400" dirty="0"/>
              <a:t>] </a:t>
            </a:r>
            <a:r>
              <a:rPr lang="zh-CN" altLang="en-US" sz="2400" dirty="0"/>
              <a:t>为每次选中第 </a:t>
            </a:r>
            <a:r>
              <a:rPr lang="en-US" altLang="zh-CN" sz="2400" dirty="0" err="1"/>
              <a:t>i</a:t>
            </a:r>
            <a:r>
              <a:rPr lang="en-US" altLang="zh-CN" sz="2400" dirty="0"/>
              <a:t> </a:t>
            </a:r>
            <a:r>
              <a:rPr lang="zh-CN" altLang="en-US" sz="2400" dirty="0"/>
              <a:t>个数的概率。</a:t>
            </a:r>
            <a:endParaRPr lang="en-US" altLang="zh-CN" sz="2400" dirty="0"/>
          </a:p>
          <a:p>
            <a:r>
              <a:rPr lang="zh-CN" altLang="en-US" sz="2400" dirty="0"/>
              <a:t>然后答案就是</a:t>
            </a:r>
            <a:endParaRPr lang="en-US" altLang="zh-CN" sz="2400" dirty="0"/>
          </a:p>
          <a:p>
            <a:r>
              <a:rPr lang="zh-CN" altLang="en-US" sz="2400" dirty="0"/>
              <a:t>我们可以在</a:t>
            </a:r>
            <a:r>
              <a:rPr lang="en-US" altLang="zh-CN" sz="2400" dirty="0"/>
              <a:t> O(n \</a:t>
            </a:r>
            <a:r>
              <a:rPr lang="en-US" altLang="zh-CN" sz="2400" dirty="0" err="1"/>
              <a:t>suma</a:t>
            </a:r>
            <a:r>
              <a:rPr lang="en-US" altLang="zh-CN" sz="2400" dirty="0"/>
              <a:t> \</a:t>
            </a:r>
            <a:r>
              <a:rPr lang="en-US" altLang="zh-CN" sz="2400" dirty="0" err="1"/>
              <a:t>sumb</a:t>
            </a:r>
            <a:r>
              <a:rPr lang="en-US" altLang="zh-CN" sz="2400" dirty="0"/>
              <a:t>+\</a:t>
            </a:r>
            <a:r>
              <a:rPr lang="en-US" altLang="zh-CN" sz="2400" dirty="0" err="1"/>
              <a:t>suma</a:t>
            </a:r>
            <a:r>
              <a:rPr lang="en-US" altLang="zh-CN" sz="2400" dirty="0"/>
              <a:t> \sumb^2) </a:t>
            </a:r>
            <a:r>
              <a:rPr lang="zh-CN" altLang="en-US" sz="2400" dirty="0"/>
              <a:t>的时间复杂度内将 </a:t>
            </a:r>
            <a:r>
              <a:rPr lang="en-US" altLang="zh-CN" sz="2400" dirty="0"/>
              <a:t>F </a:t>
            </a:r>
            <a:r>
              <a:rPr lang="zh-CN" altLang="en-US" sz="2400" dirty="0"/>
              <a:t>转为这样的形式：</a:t>
            </a:r>
            <a:endParaRPr lang="en-US" altLang="zh-CN" sz="2400" dirty="0"/>
          </a:p>
          <a:p>
            <a:r>
              <a:rPr lang="zh-CN" altLang="en-US" sz="2400" dirty="0"/>
              <a:t>于是我们就要求：                                                    。</a:t>
            </a:r>
          </a:p>
        </p:txBody>
      </p:sp>
      <p:pic>
        <p:nvPicPr>
          <p:cNvPr id="5" name="图片 4">
            <a:extLst>
              <a:ext uri="{FF2B5EF4-FFF2-40B4-BE49-F238E27FC236}">
                <a16:creationId xmlns:a16="http://schemas.microsoft.com/office/drawing/2014/main" id="{E6FFA2C6-B7A4-4AD7-A89C-65DAFF58CFEA}"/>
              </a:ext>
            </a:extLst>
          </p:cNvPr>
          <p:cNvPicPr>
            <a:picLocks noChangeAspect="1"/>
          </p:cNvPicPr>
          <p:nvPr/>
        </p:nvPicPr>
        <p:blipFill>
          <a:blip r:embed="rId2"/>
          <a:stretch>
            <a:fillRect/>
          </a:stretch>
        </p:blipFill>
        <p:spPr>
          <a:xfrm>
            <a:off x="1204912" y="2638425"/>
            <a:ext cx="4352925" cy="514350"/>
          </a:xfrm>
          <a:prstGeom prst="rect">
            <a:avLst/>
          </a:prstGeom>
        </p:spPr>
      </p:pic>
      <p:pic>
        <p:nvPicPr>
          <p:cNvPr id="7" name="图片 6">
            <a:extLst>
              <a:ext uri="{FF2B5EF4-FFF2-40B4-BE49-F238E27FC236}">
                <a16:creationId xmlns:a16="http://schemas.microsoft.com/office/drawing/2014/main" id="{E4518E75-AED1-4152-A5E7-1BB2170C35B7}"/>
              </a:ext>
            </a:extLst>
          </p:cNvPr>
          <p:cNvPicPr>
            <a:picLocks noChangeAspect="1"/>
          </p:cNvPicPr>
          <p:nvPr/>
        </p:nvPicPr>
        <p:blipFill>
          <a:blip r:embed="rId3"/>
          <a:stretch>
            <a:fillRect/>
          </a:stretch>
        </p:blipFill>
        <p:spPr>
          <a:xfrm>
            <a:off x="2917998" y="3630611"/>
            <a:ext cx="1647825" cy="533400"/>
          </a:xfrm>
          <a:prstGeom prst="rect">
            <a:avLst/>
          </a:prstGeom>
        </p:spPr>
      </p:pic>
      <p:pic>
        <p:nvPicPr>
          <p:cNvPr id="9" name="图片 8">
            <a:extLst>
              <a:ext uri="{FF2B5EF4-FFF2-40B4-BE49-F238E27FC236}">
                <a16:creationId xmlns:a16="http://schemas.microsoft.com/office/drawing/2014/main" id="{4437CABF-975D-4A78-8DB4-4367A361E4DF}"/>
              </a:ext>
            </a:extLst>
          </p:cNvPr>
          <p:cNvPicPr>
            <a:picLocks noChangeAspect="1"/>
          </p:cNvPicPr>
          <p:nvPr/>
        </p:nvPicPr>
        <p:blipFill>
          <a:blip r:embed="rId4"/>
          <a:stretch>
            <a:fillRect/>
          </a:stretch>
        </p:blipFill>
        <p:spPr>
          <a:xfrm>
            <a:off x="2651297" y="4578811"/>
            <a:ext cx="2181225" cy="523875"/>
          </a:xfrm>
          <a:prstGeom prst="rect">
            <a:avLst/>
          </a:prstGeom>
        </p:spPr>
      </p:pic>
      <p:pic>
        <p:nvPicPr>
          <p:cNvPr id="13" name="图片 12">
            <a:extLst>
              <a:ext uri="{FF2B5EF4-FFF2-40B4-BE49-F238E27FC236}">
                <a16:creationId xmlns:a16="http://schemas.microsoft.com/office/drawing/2014/main" id="{D208321D-A363-46E0-BC72-6D4C528CC74C}"/>
              </a:ext>
            </a:extLst>
          </p:cNvPr>
          <p:cNvPicPr>
            <a:picLocks noChangeAspect="1"/>
          </p:cNvPicPr>
          <p:nvPr/>
        </p:nvPicPr>
        <p:blipFill>
          <a:blip r:embed="rId5"/>
          <a:stretch>
            <a:fillRect/>
          </a:stretch>
        </p:blipFill>
        <p:spPr>
          <a:xfrm>
            <a:off x="3476625" y="4989972"/>
            <a:ext cx="4876800" cy="600075"/>
          </a:xfrm>
          <a:prstGeom prst="rect">
            <a:avLst/>
          </a:prstGeom>
        </p:spPr>
      </p:pic>
      <p:pic>
        <p:nvPicPr>
          <p:cNvPr id="6" name="图片 5">
            <a:extLst>
              <a:ext uri="{FF2B5EF4-FFF2-40B4-BE49-F238E27FC236}">
                <a16:creationId xmlns:a16="http://schemas.microsoft.com/office/drawing/2014/main" id="{77CF4886-6596-43FE-A3B4-F53972DB178F}"/>
              </a:ext>
            </a:extLst>
          </p:cNvPr>
          <p:cNvPicPr>
            <a:picLocks noChangeAspect="1"/>
          </p:cNvPicPr>
          <p:nvPr/>
        </p:nvPicPr>
        <p:blipFill>
          <a:blip r:embed="rId6"/>
          <a:stretch>
            <a:fillRect/>
          </a:stretch>
        </p:blipFill>
        <p:spPr>
          <a:xfrm>
            <a:off x="1204912" y="5485405"/>
            <a:ext cx="8705850" cy="1333500"/>
          </a:xfrm>
          <a:prstGeom prst="rect">
            <a:avLst/>
          </a:prstGeom>
        </p:spPr>
      </p:pic>
    </p:spTree>
    <p:extLst>
      <p:ext uri="{BB962C8B-B14F-4D97-AF65-F5344CB8AC3E}">
        <p14:creationId xmlns:p14="http://schemas.microsoft.com/office/powerpoint/2010/main" val="811049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D851A-C9F5-495F-BC72-AD28D35EEF5A}"/>
              </a:ext>
            </a:extLst>
          </p:cNvPr>
          <p:cNvSpPr>
            <a:spLocks noGrp="1"/>
          </p:cNvSpPr>
          <p:nvPr>
            <p:ph type="title"/>
          </p:nvPr>
        </p:nvSpPr>
        <p:spPr/>
        <p:txBody>
          <a:bodyPr>
            <a:normAutofit/>
          </a:bodyPr>
          <a:lstStyle/>
          <a:p>
            <a:r>
              <a:rPr lang="zh-CN" altLang="en-US" b="1" i="0" dirty="0">
                <a:effectLst/>
                <a:latin typeface="Lato"/>
              </a:rPr>
              <a:t>生成树求和 加强版</a:t>
            </a:r>
            <a:br>
              <a:rPr lang="zh-CN" altLang="en-US" b="1" i="0" dirty="0">
                <a:effectLst/>
                <a:latin typeface="Lato"/>
              </a:rPr>
            </a:br>
            <a:endParaRPr lang="zh-CN" altLang="en-US" dirty="0"/>
          </a:p>
        </p:txBody>
      </p:sp>
      <p:sp>
        <p:nvSpPr>
          <p:cNvPr id="3" name="内容占位符 2">
            <a:extLst>
              <a:ext uri="{FF2B5EF4-FFF2-40B4-BE49-F238E27FC236}">
                <a16:creationId xmlns:a16="http://schemas.microsoft.com/office/drawing/2014/main" id="{9DE7CF5C-824C-4AA7-B75D-0EBE6D3A0C40}"/>
              </a:ext>
            </a:extLst>
          </p:cNvPr>
          <p:cNvSpPr>
            <a:spLocks noGrp="1"/>
          </p:cNvSpPr>
          <p:nvPr>
            <p:ph idx="1"/>
          </p:nvPr>
        </p:nvSpPr>
        <p:spPr/>
        <p:txBody>
          <a:bodyPr/>
          <a:lstStyle/>
          <a:p>
            <a:r>
              <a:rPr lang="en-US" altLang="zh-CN" dirty="0">
                <a:hlinkClick r:id="rId2"/>
              </a:rPr>
              <a:t>https://loj.ac/p/6271</a:t>
            </a:r>
            <a:endParaRPr lang="en-US" altLang="zh-CN" dirty="0"/>
          </a:p>
          <a:p>
            <a:endParaRPr lang="zh-CN" altLang="en-US" dirty="0"/>
          </a:p>
        </p:txBody>
      </p:sp>
    </p:spTree>
    <p:extLst>
      <p:ext uri="{BB962C8B-B14F-4D97-AF65-F5344CB8AC3E}">
        <p14:creationId xmlns:p14="http://schemas.microsoft.com/office/powerpoint/2010/main" val="156362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31B17-B663-4AAC-A3D2-6E1AA885F21A}"/>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BEF3C4D1-4365-41BF-9842-AC1D2AC879E0}"/>
              </a:ext>
            </a:extLst>
          </p:cNvPr>
          <p:cNvSpPr>
            <a:spLocks noGrp="1"/>
          </p:cNvSpPr>
          <p:nvPr>
            <p:ph idx="1"/>
          </p:nvPr>
        </p:nvSpPr>
        <p:spPr/>
        <p:txBody>
          <a:bodyPr>
            <a:normAutofit/>
          </a:bodyPr>
          <a:lstStyle/>
          <a:p>
            <a:r>
              <a:rPr lang="zh-CN" altLang="en-US" sz="2400" dirty="0"/>
              <a:t>考虑每一位是独立的，于是分开来考虑。</a:t>
            </a:r>
            <a:endParaRPr lang="en-US" altLang="zh-CN" sz="2400" dirty="0"/>
          </a:p>
          <a:p>
            <a:r>
              <a:rPr lang="zh-CN" altLang="en-US" sz="2400" dirty="0"/>
              <a:t>于是问题就变成了，有一个边权是 </a:t>
            </a:r>
            <a:r>
              <a:rPr lang="en-US" altLang="zh-CN" sz="2400" dirty="0"/>
              <a:t>0,1,2 </a:t>
            </a:r>
            <a:r>
              <a:rPr lang="zh-CN" altLang="en-US" sz="2400" dirty="0"/>
              <a:t>的图，对于每一个 </a:t>
            </a:r>
            <a:r>
              <a:rPr lang="en-US" altLang="zh-CN" sz="2400" dirty="0"/>
              <a:t>x</a:t>
            </a:r>
            <a:r>
              <a:rPr lang="zh-CN" altLang="en-US" sz="2400" dirty="0"/>
              <a:t>，求出边权和模 </a:t>
            </a:r>
            <a:r>
              <a:rPr lang="en-US" altLang="zh-CN" sz="2400" dirty="0"/>
              <a:t>3 </a:t>
            </a:r>
            <a:r>
              <a:rPr lang="zh-CN" altLang="en-US" sz="2400" dirty="0"/>
              <a:t>余 </a:t>
            </a:r>
            <a:r>
              <a:rPr lang="en-US" altLang="zh-CN" sz="2400" dirty="0"/>
              <a:t>x </a:t>
            </a:r>
            <a:r>
              <a:rPr lang="zh-CN" altLang="en-US" sz="2400" dirty="0"/>
              <a:t>的生成树的个数。</a:t>
            </a:r>
            <a:endParaRPr lang="en-US" altLang="zh-CN" sz="2400" dirty="0"/>
          </a:p>
          <a:p>
            <a:r>
              <a:rPr lang="zh-CN" altLang="en-US" sz="2400" dirty="0"/>
              <a:t>考虑给每种边权赋一个权值，然后跑矩阵树求所有生成树的权值之积的和，分别代入</a:t>
            </a:r>
            <a:r>
              <a:rPr lang="en-US" altLang="zh-CN" sz="2400" dirty="0"/>
              <a:t> 1,1,1 </a:t>
            </a:r>
            <a:r>
              <a:rPr lang="zh-CN" altLang="en-US" sz="2400" dirty="0"/>
              <a:t>和</a:t>
            </a:r>
            <a:r>
              <a:rPr lang="en-US" altLang="zh-CN" sz="2400" dirty="0"/>
              <a:t> 1,w,w^2 </a:t>
            </a:r>
            <a:r>
              <a:rPr lang="zh-CN" altLang="en-US" sz="2400" dirty="0"/>
              <a:t>和 </a:t>
            </a:r>
            <a:r>
              <a:rPr lang="en-US" altLang="zh-CN" sz="2400" dirty="0"/>
              <a:t>1,w^2,w</a:t>
            </a:r>
            <a:r>
              <a:rPr lang="zh-CN" altLang="en-US" sz="2400" dirty="0"/>
              <a:t>。然后解一个方程就可以了。</a:t>
            </a:r>
          </a:p>
        </p:txBody>
      </p:sp>
    </p:spTree>
    <p:extLst>
      <p:ext uri="{BB962C8B-B14F-4D97-AF65-F5344CB8AC3E}">
        <p14:creationId xmlns:p14="http://schemas.microsoft.com/office/powerpoint/2010/main" val="212803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E7422-3824-44B8-8538-AE330675C747}"/>
              </a:ext>
            </a:extLst>
          </p:cNvPr>
          <p:cNvSpPr>
            <a:spLocks noGrp="1"/>
          </p:cNvSpPr>
          <p:nvPr>
            <p:ph type="title"/>
          </p:nvPr>
        </p:nvSpPr>
        <p:spPr/>
        <p:txBody>
          <a:bodyPr/>
          <a:lstStyle/>
          <a:p>
            <a:r>
              <a:rPr lang="en-US" altLang="zh-CN" sz="4800" dirty="0"/>
              <a:t>Honorable Mention</a:t>
            </a:r>
            <a:endParaRPr lang="zh-CN" altLang="en-US" sz="4800" dirty="0"/>
          </a:p>
        </p:txBody>
      </p:sp>
      <p:sp>
        <p:nvSpPr>
          <p:cNvPr id="3" name="内容占位符 2">
            <a:extLst>
              <a:ext uri="{FF2B5EF4-FFF2-40B4-BE49-F238E27FC236}">
                <a16:creationId xmlns:a16="http://schemas.microsoft.com/office/drawing/2014/main" id="{102F98EF-33E1-4555-ADB5-C93BA0A0427D}"/>
              </a:ext>
            </a:extLst>
          </p:cNvPr>
          <p:cNvSpPr>
            <a:spLocks noGrp="1"/>
          </p:cNvSpPr>
          <p:nvPr>
            <p:ph idx="1"/>
          </p:nvPr>
        </p:nvSpPr>
        <p:spPr/>
        <p:txBody>
          <a:bodyPr/>
          <a:lstStyle/>
          <a:p>
            <a:r>
              <a:rPr lang="en-US" altLang="zh-CN" dirty="0">
                <a:hlinkClick r:id="rId2"/>
              </a:rPr>
              <a:t>https://codeforces.com/gym/102331/problem/H</a:t>
            </a:r>
            <a:endParaRPr lang="en-US" altLang="zh-CN" dirty="0"/>
          </a:p>
          <a:p>
            <a:endParaRPr lang="zh-CN" altLang="en-US" dirty="0"/>
          </a:p>
        </p:txBody>
      </p:sp>
    </p:spTree>
    <p:extLst>
      <p:ext uri="{BB962C8B-B14F-4D97-AF65-F5344CB8AC3E}">
        <p14:creationId xmlns:p14="http://schemas.microsoft.com/office/powerpoint/2010/main" val="139178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E579D-03EE-44A4-9BA1-D81040270084}"/>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539EB841-6EB7-4A75-920A-5F3F09C8BFA5}"/>
              </a:ext>
            </a:extLst>
          </p:cNvPr>
          <p:cNvSpPr>
            <a:spLocks noGrp="1"/>
          </p:cNvSpPr>
          <p:nvPr>
            <p:ph idx="1"/>
          </p:nvPr>
        </p:nvSpPr>
        <p:spPr/>
        <p:txBody>
          <a:bodyPr>
            <a:normAutofit/>
          </a:bodyPr>
          <a:lstStyle/>
          <a:p>
            <a:r>
              <a:rPr lang="zh-CN" altLang="en-US" sz="2400" dirty="0"/>
              <a:t>容易发现答案关于 </a:t>
            </a:r>
            <a:r>
              <a:rPr lang="en-US" altLang="zh-CN" sz="2400" dirty="0"/>
              <a:t>k </a:t>
            </a:r>
            <a:r>
              <a:rPr lang="zh-CN" altLang="en-US" sz="2400" dirty="0"/>
              <a:t>是凸的，故考虑</a:t>
            </a:r>
            <a:r>
              <a:rPr lang="en-US" altLang="zh-CN" sz="2400" dirty="0"/>
              <a:t> WQS </a:t>
            </a:r>
            <a:r>
              <a:rPr lang="zh-CN" altLang="en-US" sz="2400" dirty="0"/>
              <a:t>二分。</a:t>
            </a:r>
            <a:endParaRPr lang="en-US" altLang="zh-CN" sz="2400" dirty="0"/>
          </a:p>
          <a:p>
            <a:r>
              <a:rPr lang="zh-CN" altLang="en-US" sz="2400" dirty="0"/>
              <a:t>建一棵线段树，每个节点维护</a:t>
            </a:r>
            <a:r>
              <a:rPr lang="en-US" altLang="zh-CN" sz="2400" dirty="0"/>
              <a:t> </a:t>
            </a:r>
            <a:r>
              <a:rPr lang="en-US" altLang="zh-CN" sz="2400" dirty="0" err="1"/>
              <a:t>val</a:t>
            </a:r>
            <a:r>
              <a:rPr lang="en-US" altLang="zh-CN" sz="2400" dirty="0"/>
              <a:t>[0/1][0/1][</a:t>
            </a:r>
            <a:r>
              <a:rPr lang="en-US" altLang="zh-CN" sz="2400" dirty="0" err="1"/>
              <a:t>i</a:t>
            </a:r>
            <a:r>
              <a:rPr lang="en-US" altLang="zh-CN" sz="2400" dirty="0"/>
              <a:t>]</a:t>
            </a:r>
            <a:r>
              <a:rPr lang="zh-CN" altLang="en-US" sz="2400" dirty="0"/>
              <a:t>，表示该区间内左端点有没有选，右端点有没有选，选了 </a:t>
            </a:r>
            <a:r>
              <a:rPr lang="en-US" altLang="zh-CN" sz="2400" dirty="0" err="1"/>
              <a:t>i</a:t>
            </a:r>
            <a:r>
              <a:rPr lang="en-US" altLang="zh-CN" sz="2400" dirty="0"/>
              <a:t> </a:t>
            </a:r>
            <a:r>
              <a:rPr lang="zh-CN" altLang="en-US" sz="2400" dirty="0"/>
              <a:t>个区间的最大的和。</a:t>
            </a:r>
            <a:endParaRPr lang="en-US" altLang="zh-CN" sz="2400" dirty="0"/>
          </a:p>
          <a:p>
            <a:r>
              <a:rPr lang="zh-CN" altLang="en-US" sz="2400" dirty="0"/>
              <a:t>然后当你二分了一个斜率 </a:t>
            </a:r>
            <a:r>
              <a:rPr lang="en-US" altLang="zh-CN" sz="2400" dirty="0"/>
              <a:t>mid </a:t>
            </a:r>
            <a:r>
              <a:rPr lang="zh-CN" altLang="en-US" sz="2400" dirty="0"/>
              <a:t>后，由于 </a:t>
            </a:r>
            <a:r>
              <a:rPr lang="en-US" altLang="zh-CN" sz="2400" dirty="0" err="1"/>
              <a:t>val</a:t>
            </a:r>
            <a:r>
              <a:rPr lang="en-US" altLang="zh-CN" sz="2400" dirty="0"/>
              <a:t> </a:t>
            </a:r>
            <a:r>
              <a:rPr lang="zh-CN" altLang="en-US" sz="2400" dirty="0"/>
              <a:t>也是凸的，所以对于一个特定的斜率的最大取值可以二分求出来。对于一个询问，你将区间拆成 </a:t>
            </a:r>
            <a:r>
              <a:rPr lang="en-US" altLang="zh-CN" sz="2400" dirty="0" err="1"/>
              <a:t>logn</a:t>
            </a:r>
            <a:r>
              <a:rPr lang="en-US" altLang="zh-CN" sz="2400" dirty="0"/>
              <a:t> </a:t>
            </a:r>
            <a:r>
              <a:rPr lang="zh-CN" altLang="en-US" sz="2400" dirty="0"/>
              <a:t>个线段树上的区间，然后跑一个 </a:t>
            </a:r>
            <a:r>
              <a:rPr lang="en-US" altLang="zh-CN" sz="2400" dirty="0" err="1"/>
              <a:t>dp</a:t>
            </a:r>
            <a:r>
              <a:rPr lang="en-US" altLang="zh-CN" sz="2400" dirty="0"/>
              <a:t> </a:t>
            </a:r>
            <a:r>
              <a:rPr lang="zh-CN" altLang="en-US" sz="2400" dirty="0"/>
              <a:t>即可。</a:t>
            </a:r>
            <a:endParaRPr lang="en-US" altLang="zh-CN" sz="2400" dirty="0"/>
          </a:p>
        </p:txBody>
      </p:sp>
    </p:spTree>
    <p:extLst>
      <p:ext uri="{BB962C8B-B14F-4D97-AF65-F5344CB8AC3E}">
        <p14:creationId xmlns:p14="http://schemas.microsoft.com/office/powerpoint/2010/main" val="338394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BA2B5-F1AB-447F-8025-B17A6D7831EF}"/>
              </a:ext>
            </a:extLst>
          </p:cNvPr>
          <p:cNvSpPr>
            <a:spLocks noGrp="1"/>
          </p:cNvSpPr>
          <p:nvPr>
            <p:ph type="title"/>
          </p:nvPr>
        </p:nvSpPr>
        <p:spPr/>
        <p:txBody>
          <a:bodyPr>
            <a:normAutofit/>
          </a:bodyPr>
          <a:lstStyle/>
          <a:p>
            <a:r>
              <a:rPr lang="en-US" altLang="zh-CN" sz="4800" dirty="0"/>
              <a:t>James and the chase</a:t>
            </a:r>
            <a:endParaRPr lang="zh-CN" altLang="en-US" sz="4800" dirty="0"/>
          </a:p>
        </p:txBody>
      </p:sp>
      <p:sp>
        <p:nvSpPr>
          <p:cNvPr id="3" name="内容占位符 2">
            <a:extLst>
              <a:ext uri="{FF2B5EF4-FFF2-40B4-BE49-F238E27FC236}">
                <a16:creationId xmlns:a16="http://schemas.microsoft.com/office/drawing/2014/main" id="{C358124E-7EBE-4FC1-AE7D-912A634A5D3C}"/>
              </a:ext>
            </a:extLst>
          </p:cNvPr>
          <p:cNvSpPr>
            <a:spLocks noGrp="1"/>
          </p:cNvSpPr>
          <p:nvPr>
            <p:ph idx="1"/>
          </p:nvPr>
        </p:nvSpPr>
        <p:spPr/>
        <p:txBody>
          <a:bodyPr/>
          <a:lstStyle/>
          <a:p>
            <a:r>
              <a:rPr lang="en-US" altLang="zh-CN" dirty="0">
                <a:hlinkClick r:id="rId2"/>
              </a:rPr>
              <a:t>https://www.luogu.com.cn/problem/CF1361E</a:t>
            </a:r>
            <a:endParaRPr lang="en-US" altLang="zh-CN" dirty="0"/>
          </a:p>
          <a:p>
            <a:endParaRPr lang="zh-CN" altLang="en-US" dirty="0"/>
          </a:p>
        </p:txBody>
      </p:sp>
    </p:spTree>
    <p:extLst>
      <p:ext uri="{BB962C8B-B14F-4D97-AF65-F5344CB8AC3E}">
        <p14:creationId xmlns:p14="http://schemas.microsoft.com/office/powerpoint/2010/main" val="3386363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6D004-6BF9-4F05-941C-7DBCEE11B6BA}"/>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60B96619-8498-42C7-9F22-6A738AA386E0}"/>
              </a:ext>
            </a:extLst>
          </p:cNvPr>
          <p:cNvSpPr>
            <a:spLocks noGrp="1"/>
          </p:cNvSpPr>
          <p:nvPr>
            <p:ph idx="1"/>
          </p:nvPr>
        </p:nvSpPr>
        <p:spPr>
          <a:xfrm>
            <a:off x="677334" y="1552575"/>
            <a:ext cx="8596668" cy="5305425"/>
          </a:xfrm>
        </p:spPr>
        <p:txBody>
          <a:bodyPr>
            <a:normAutofit/>
          </a:bodyPr>
          <a:lstStyle/>
          <a:p>
            <a:r>
              <a:rPr lang="zh-CN" altLang="en-US" sz="2400" dirty="0"/>
              <a:t>容易发现一个点是 </a:t>
            </a:r>
            <a:r>
              <a:rPr lang="en-US" altLang="zh-CN" sz="2400" dirty="0"/>
              <a:t>interesting </a:t>
            </a:r>
            <a:r>
              <a:rPr lang="zh-CN" altLang="en-US" sz="2400" dirty="0"/>
              <a:t>的当且仅当以它为根的 </a:t>
            </a:r>
            <a:r>
              <a:rPr lang="en-US" altLang="zh-CN" sz="2400" dirty="0" err="1"/>
              <a:t>dfs</a:t>
            </a:r>
            <a:r>
              <a:rPr lang="en-US" altLang="zh-CN" sz="2400" dirty="0"/>
              <a:t> </a:t>
            </a:r>
            <a:r>
              <a:rPr lang="zh-CN" altLang="en-US" sz="2400" dirty="0"/>
              <a:t>树只有树边和返祖边，没有横叉边。于是我们就有一个 </a:t>
            </a:r>
            <a:r>
              <a:rPr lang="en-US" altLang="zh-CN" sz="2400" dirty="0"/>
              <a:t>O(n) </a:t>
            </a:r>
            <a:r>
              <a:rPr lang="zh-CN" altLang="en-US" sz="2400" dirty="0"/>
              <a:t>判断一个点是不是 </a:t>
            </a:r>
            <a:r>
              <a:rPr lang="en-US" altLang="zh-CN" sz="2400" dirty="0"/>
              <a:t>interesting </a:t>
            </a:r>
            <a:r>
              <a:rPr lang="zh-CN" altLang="en-US" sz="2400" dirty="0"/>
              <a:t>的做法。</a:t>
            </a:r>
            <a:endParaRPr lang="en-US" altLang="zh-CN" sz="2400" dirty="0"/>
          </a:p>
          <a:p>
            <a:r>
              <a:rPr lang="zh-CN" altLang="en-US" sz="2400" dirty="0"/>
              <a:t>随机选择 </a:t>
            </a:r>
            <a:r>
              <a:rPr lang="en-US" altLang="zh-CN" sz="2400" dirty="0"/>
              <a:t>min(n,100) </a:t>
            </a:r>
            <a:r>
              <a:rPr lang="zh-CN" altLang="en-US" sz="2400" dirty="0"/>
              <a:t>个点检查这些点是不是 </a:t>
            </a:r>
            <a:r>
              <a:rPr lang="en-US" altLang="zh-CN" sz="2400" dirty="0"/>
              <a:t>interesting </a:t>
            </a:r>
            <a:r>
              <a:rPr lang="zh-CN" altLang="en-US" sz="2400" dirty="0"/>
              <a:t>的，如果没有 </a:t>
            </a:r>
            <a:r>
              <a:rPr lang="en-US" altLang="zh-CN" sz="2400" dirty="0"/>
              <a:t>interesting </a:t>
            </a:r>
            <a:r>
              <a:rPr lang="zh-CN" altLang="en-US" sz="2400" dirty="0"/>
              <a:t>的点，那么可以直接输出 </a:t>
            </a:r>
            <a:r>
              <a:rPr lang="en-US" altLang="zh-CN" sz="2400" dirty="0"/>
              <a:t>-1</a:t>
            </a:r>
            <a:r>
              <a:rPr lang="zh-CN" altLang="en-US" sz="2400" dirty="0"/>
              <a:t>，正确率高达</a:t>
            </a:r>
            <a:r>
              <a:rPr lang="en-US" altLang="zh-CN" sz="2400" dirty="0"/>
              <a:t> 1-0.8^100</a:t>
            </a:r>
            <a:r>
              <a:rPr lang="zh-CN" altLang="en-US" sz="2400" dirty="0"/>
              <a:t>。否则我们找到了一个点 </a:t>
            </a:r>
            <a:r>
              <a:rPr lang="en-US" altLang="zh-CN" sz="2400" dirty="0"/>
              <a:t>x</a:t>
            </a:r>
            <a:r>
              <a:rPr lang="zh-CN" altLang="en-US" sz="2400" dirty="0"/>
              <a:t>，建出以 </a:t>
            </a:r>
            <a:r>
              <a:rPr lang="en-US" altLang="zh-CN" sz="2400" dirty="0"/>
              <a:t>x </a:t>
            </a:r>
            <a:r>
              <a:rPr lang="zh-CN" altLang="en-US" sz="2400" dirty="0"/>
              <a:t>为根的 </a:t>
            </a:r>
            <a:r>
              <a:rPr lang="en-US" altLang="zh-CN" sz="2400" dirty="0" err="1"/>
              <a:t>dfs</a:t>
            </a:r>
            <a:r>
              <a:rPr lang="zh-CN" altLang="en-US" sz="2400" dirty="0"/>
              <a:t> 树。</a:t>
            </a:r>
            <a:endParaRPr lang="en-US" altLang="zh-CN" sz="2400" dirty="0"/>
          </a:p>
          <a:p>
            <a:r>
              <a:rPr lang="zh-CN" altLang="en-US" sz="2400" dirty="0"/>
              <a:t>考虑判断一个非根节点 </a:t>
            </a:r>
            <a:r>
              <a:rPr lang="en-US" altLang="zh-CN" sz="2400" dirty="0"/>
              <a:t>y </a:t>
            </a:r>
            <a:r>
              <a:rPr lang="zh-CN" altLang="en-US" sz="2400" dirty="0"/>
              <a:t>是否 </a:t>
            </a:r>
            <a:r>
              <a:rPr lang="en-US" altLang="zh-CN" sz="2400" dirty="0"/>
              <a:t>interesting</a:t>
            </a:r>
            <a:r>
              <a:rPr lang="zh-CN" altLang="en-US" sz="2400" dirty="0"/>
              <a:t>，一个必要的条件是，它的子树内的点必须总共只引出一条到 </a:t>
            </a:r>
            <a:r>
              <a:rPr lang="en-US" altLang="zh-CN" sz="2400" dirty="0"/>
              <a:t>y </a:t>
            </a:r>
            <a:r>
              <a:rPr lang="zh-CN" altLang="en-US" sz="2400" dirty="0"/>
              <a:t>的祖先节点的返祖边，因为如果有多条的话，就存在了两条从 </a:t>
            </a:r>
            <a:r>
              <a:rPr lang="en-US" altLang="zh-CN" sz="2400" dirty="0"/>
              <a:t>y </a:t>
            </a:r>
            <a:r>
              <a:rPr lang="zh-CN" altLang="en-US" sz="2400" dirty="0"/>
              <a:t>走向 </a:t>
            </a:r>
            <a:r>
              <a:rPr lang="en-US" altLang="zh-CN" sz="2400" dirty="0"/>
              <a:t>y </a:t>
            </a:r>
            <a:r>
              <a:rPr lang="zh-CN" altLang="en-US" sz="2400" dirty="0"/>
              <a:t>的父亲的路径。然后考虑只有一条的情况，设这条返祖边指向 </a:t>
            </a:r>
            <a:r>
              <a:rPr lang="en-US" altLang="zh-CN" sz="2400" dirty="0"/>
              <a:t>z</a:t>
            </a:r>
            <a:r>
              <a:rPr lang="zh-CN" altLang="en-US" sz="2400" dirty="0"/>
              <a:t>，那么 </a:t>
            </a:r>
            <a:r>
              <a:rPr lang="en-US" altLang="zh-CN" sz="2400" dirty="0"/>
              <a:t>y </a:t>
            </a:r>
            <a:r>
              <a:rPr lang="zh-CN" altLang="en-US" sz="2400" dirty="0"/>
              <a:t>是 </a:t>
            </a:r>
            <a:r>
              <a:rPr lang="en-US" altLang="zh-CN" sz="2400" dirty="0"/>
              <a:t>interesting </a:t>
            </a:r>
            <a:r>
              <a:rPr lang="zh-CN" altLang="en-US" sz="2400" dirty="0"/>
              <a:t>的当且仅当 </a:t>
            </a:r>
            <a:r>
              <a:rPr lang="en-US" altLang="zh-CN" sz="2400" dirty="0"/>
              <a:t>z </a:t>
            </a:r>
            <a:r>
              <a:rPr lang="zh-CN" altLang="en-US" sz="2400" dirty="0"/>
              <a:t>是 </a:t>
            </a:r>
            <a:r>
              <a:rPr lang="en-US" altLang="zh-CN" sz="2400" dirty="0"/>
              <a:t>interesting </a:t>
            </a:r>
            <a:r>
              <a:rPr lang="zh-CN" altLang="en-US" sz="2400" dirty="0"/>
              <a:t>的。于是从上往下递推一下即可。</a:t>
            </a:r>
            <a:endParaRPr lang="en-US" altLang="zh-CN" sz="2400" dirty="0"/>
          </a:p>
          <a:p>
            <a:endParaRPr lang="zh-CN" altLang="en-US" sz="2400" b="1" dirty="0"/>
          </a:p>
        </p:txBody>
      </p:sp>
    </p:spTree>
    <p:extLst>
      <p:ext uri="{BB962C8B-B14F-4D97-AF65-F5344CB8AC3E}">
        <p14:creationId xmlns:p14="http://schemas.microsoft.com/office/powerpoint/2010/main" val="180721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4C083-EEED-4E5F-8C9B-868CDBA4C310}"/>
              </a:ext>
            </a:extLst>
          </p:cNvPr>
          <p:cNvSpPr>
            <a:spLocks noGrp="1"/>
          </p:cNvSpPr>
          <p:nvPr>
            <p:ph type="title"/>
          </p:nvPr>
        </p:nvSpPr>
        <p:spPr/>
        <p:txBody>
          <a:bodyPr>
            <a:normAutofit/>
          </a:bodyPr>
          <a:lstStyle/>
          <a:p>
            <a:r>
              <a:rPr lang="en-US" altLang="zh-CN" sz="4800" dirty="0" err="1"/>
              <a:t>StringDecryption</a:t>
            </a:r>
            <a:endParaRPr lang="zh-CN" altLang="en-US" sz="4800" dirty="0"/>
          </a:p>
        </p:txBody>
      </p:sp>
      <p:sp>
        <p:nvSpPr>
          <p:cNvPr id="3" name="内容占位符 2">
            <a:extLst>
              <a:ext uri="{FF2B5EF4-FFF2-40B4-BE49-F238E27FC236}">
                <a16:creationId xmlns:a16="http://schemas.microsoft.com/office/drawing/2014/main" id="{BAEEE32B-ADDF-42F3-89F2-4C1C238BEE48}"/>
              </a:ext>
            </a:extLst>
          </p:cNvPr>
          <p:cNvSpPr>
            <a:spLocks noGrp="1"/>
          </p:cNvSpPr>
          <p:nvPr>
            <p:ph idx="1"/>
          </p:nvPr>
        </p:nvSpPr>
        <p:spPr/>
        <p:txBody>
          <a:bodyPr/>
          <a:lstStyle/>
          <a:p>
            <a:r>
              <a:rPr lang="en-US" altLang="zh-CN" dirty="0">
                <a:hlinkClick r:id="rId2"/>
              </a:rPr>
              <a:t>https://community.topcoder.com/stat?c=problem_statement&amp;pm=10748</a:t>
            </a:r>
            <a:endParaRPr lang="en-US" altLang="zh-CN" dirty="0"/>
          </a:p>
          <a:p>
            <a:endParaRPr lang="zh-CN" altLang="en-US" dirty="0"/>
          </a:p>
        </p:txBody>
      </p:sp>
    </p:spTree>
    <p:extLst>
      <p:ext uri="{BB962C8B-B14F-4D97-AF65-F5344CB8AC3E}">
        <p14:creationId xmlns:p14="http://schemas.microsoft.com/office/powerpoint/2010/main" val="3111466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71D6E0-B9AA-4EA9-8327-A73B498C05FB}"/>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81C73071-C78D-41B4-AB89-CCEDCA3C2879}"/>
              </a:ext>
            </a:extLst>
          </p:cNvPr>
          <p:cNvSpPr>
            <a:spLocks noGrp="1"/>
          </p:cNvSpPr>
          <p:nvPr>
            <p:ph idx="1"/>
          </p:nvPr>
        </p:nvSpPr>
        <p:spPr>
          <a:xfrm>
            <a:off x="677334" y="2160589"/>
            <a:ext cx="8596668" cy="4545011"/>
          </a:xfrm>
        </p:spPr>
        <p:txBody>
          <a:bodyPr>
            <a:normAutofit/>
          </a:bodyPr>
          <a:lstStyle/>
          <a:p>
            <a:r>
              <a:rPr lang="zh-CN" altLang="en-US" sz="2400" dirty="0"/>
              <a:t>考虑只有一次加密怎么做，设</a:t>
            </a:r>
            <a:r>
              <a:rPr lang="en-US" altLang="zh-CN" sz="2400" dirty="0"/>
              <a:t> </a:t>
            </a:r>
            <a:r>
              <a:rPr lang="en-US" altLang="zh-CN" sz="2400" dirty="0" err="1"/>
              <a:t>dp</a:t>
            </a:r>
            <a:r>
              <a:rPr lang="en-US" altLang="zh-CN" sz="2400" dirty="0"/>
              <a:t>[</a:t>
            </a:r>
            <a:r>
              <a:rPr lang="en-US" altLang="zh-CN" sz="2400" dirty="0" err="1"/>
              <a:t>i</a:t>
            </a:r>
            <a:r>
              <a:rPr lang="en-US" altLang="zh-CN" sz="2400" dirty="0"/>
              <a:t>] </a:t>
            </a:r>
            <a:r>
              <a:rPr lang="zh-CN" altLang="en-US" sz="2400" dirty="0"/>
              <a:t>表示考虑到前 </a:t>
            </a:r>
            <a:r>
              <a:rPr lang="en-US" altLang="zh-CN" sz="2400" dirty="0" err="1"/>
              <a:t>i</a:t>
            </a:r>
            <a:r>
              <a:rPr lang="en-US" altLang="zh-CN" sz="2400" dirty="0"/>
              <a:t> </a:t>
            </a:r>
            <a:r>
              <a:rPr lang="zh-CN" altLang="en-US" sz="2400" dirty="0"/>
              <a:t>个数字，第 </a:t>
            </a:r>
            <a:r>
              <a:rPr lang="en-US" altLang="zh-CN" sz="2400" dirty="0" err="1"/>
              <a:t>i</a:t>
            </a:r>
            <a:r>
              <a:rPr lang="en-US" altLang="zh-CN" sz="2400" dirty="0"/>
              <a:t> </a:t>
            </a:r>
            <a:r>
              <a:rPr lang="zh-CN" altLang="en-US" sz="2400" dirty="0"/>
              <a:t>个数字在一段的末尾的方案数。转移方程式：</a:t>
            </a:r>
            <a:endParaRPr lang="en-US" altLang="zh-CN" sz="2400" dirty="0"/>
          </a:p>
          <a:p>
            <a:endParaRPr lang="en-US" altLang="zh-CN" sz="2400" dirty="0"/>
          </a:p>
          <a:p>
            <a:r>
              <a:rPr lang="en-US" altLang="zh-CN" sz="2400" dirty="0"/>
              <a:t> </a:t>
            </a:r>
            <a:r>
              <a:rPr lang="zh-CN" altLang="en-US" sz="2400" dirty="0"/>
              <a:t>考虑两次加密，设 </a:t>
            </a:r>
            <a:r>
              <a:rPr lang="en-US" altLang="zh-CN" sz="2400" dirty="0" err="1"/>
              <a:t>dp</a:t>
            </a:r>
            <a:r>
              <a:rPr lang="en-US" altLang="zh-CN" sz="2400" dirty="0"/>
              <a:t>[</a:t>
            </a:r>
            <a:r>
              <a:rPr lang="en-US" altLang="zh-CN" sz="2400" dirty="0" err="1"/>
              <a:t>i</a:t>
            </a:r>
            <a:r>
              <a:rPr lang="en-US" altLang="zh-CN" sz="2400" dirty="0"/>
              <a:t>] </a:t>
            </a:r>
            <a:r>
              <a:rPr lang="zh-CN" altLang="en-US" sz="2400" dirty="0"/>
              <a:t>表示考虑到前 </a:t>
            </a:r>
            <a:r>
              <a:rPr lang="en-US" altLang="zh-CN" sz="2400" dirty="0" err="1"/>
              <a:t>i</a:t>
            </a:r>
            <a:r>
              <a:rPr lang="en-US" altLang="zh-CN" sz="2400" dirty="0"/>
              <a:t> </a:t>
            </a:r>
            <a:r>
              <a:rPr lang="zh-CN" altLang="en-US" sz="2400" dirty="0"/>
              <a:t>个数字以某种方式加密一次后的串，当前加密一次后的串的最后一个数字在一段末尾的方案数。答案就是 </a:t>
            </a:r>
            <a:r>
              <a:rPr lang="en-US" altLang="zh-CN" sz="2400" dirty="0" err="1"/>
              <a:t>dp</a:t>
            </a:r>
            <a:r>
              <a:rPr lang="en-US" altLang="zh-CN" sz="2400" dirty="0"/>
              <a:t>[n]</a:t>
            </a:r>
            <a:r>
              <a:rPr lang="zh-CN" altLang="en-US" sz="2400" dirty="0"/>
              <a:t>。再维护</a:t>
            </a:r>
            <a:r>
              <a:rPr lang="en-US" altLang="zh-CN" sz="2400" dirty="0"/>
              <a:t>pre[</a:t>
            </a:r>
            <a:r>
              <a:rPr lang="en-US" altLang="zh-CN" sz="2400" dirty="0" err="1"/>
              <a:t>i</a:t>
            </a:r>
            <a:r>
              <a:rPr lang="en-US" altLang="zh-CN" sz="2400" dirty="0"/>
              <a:t>][c]=</a:t>
            </a:r>
            <a:r>
              <a:rPr lang="zh-CN" altLang="en-US" sz="2400" dirty="0"/>
              <a:t>前 </a:t>
            </a:r>
            <a:r>
              <a:rPr lang="en-US" altLang="zh-CN" sz="2400" dirty="0" err="1"/>
              <a:t>i</a:t>
            </a:r>
            <a:r>
              <a:rPr lang="en-US" altLang="zh-CN" sz="2400" dirty="0"/>
              <a:t> </a:t>
            </a:r>
            <a:r>
              <a:rPr lang="zh-CN" altLang="en-US" sz="2400" dirty="0"/>
              <a:t>个数字加密一次后的串的所有数字是 </a:t>
            </a:r>
            <a:r>
              <a:rPr lang="en-US" altLang="zh-CN" sz="2400" dirty="0"/>
              <a:t>c </a:t>
            </a:r>
            <a:r>
              <a:rPr lang="zh-CN" altLang="en-US" sz="2400" dirty="0"/>
              <a:t>的位置的 </a:t>
            </a:r>
            <a:r>
              <a:rPr lang="en-US" altLang="zh-CN" sz="2400" dirty="0" err="1"/>
              <a:t>dp</a:t>
            </a:r>
            <a:r>
              <a:rPr lang="en-US" altLang="zh-CN" sz="2400" dirty="0"/>
              <a:t> </a:t>
            </a:r>
            <a:r>
              <a:rPr lang="zh-CN" altLang="en-US" sz="2400" dirty="0"/>
              <a:t>值之和。由于一段相同的数之间最多只能分隔一次，所以这个是可以转移的。具体的转移方式就是考虑原串第一次解密的划分。注意划分出一个数和划分出若干个 </a:t>
            </a:r>
            <a:r>
              <a:rPr lang="en-US" altLang="zh-CN" sz="2400" dirty="0"/>
              <a:t>0 </a:t>
            </a:r>
            <a:r>
              <a:rPr lang="zh-CN" altLang="en-US" sz="2400" dirty="0"/>
              <a:t>要特殊处理。</a:t>
            </a:r>
            <a:endParaRPr lang="en-US" altLang="zh-CN" sz="2400" dirty="0"/>
          </a:p>
          <a:p>
            <a:r>
              <a:rPr lang="zh-CN" altLang="en-US" sz="2400" dirty="0"/>
              <a:t>时间复杂度</a:t>
            </a:r>
            <a:r>
              <a:rPr lang="en-US" altLang="zh-CN" sz="2400" dirty="0"/>
              <a:t> O(n^2*10)</a:t>
            </a:r>
            <a:r>
              <a:rPr lang="zh-CN" altLang="en-US" sz="2400" dirty="0"/>
              <a:t>。</a:t>
            </a:r>
          </a:p>
        </p:txBody>
      </p:sp>
      <p:pic>
        <p:nvPicPr>
          <p:cNvPr id="5" name="图片 4">
            <a:extLst>
              <a:ext uri="{FF2B5EF4-FFF2-40B4-BE49-F238E27FC236}">
                <a16:creationId xmlns:a16="http://schemas.microsoft.com/office/drawing/2014/main" id="{F74CD09B-BE03-4322-A8B4-D11CCB1D9193}"/>
              </a:ext>
            </a:extLst>
          </p:cNvPr>
          <p:cNvPicPr>
            <a:picLocks noChangeAspect="1"/>
          </p:cNvPicPr>
          <p:nvPr/>
        </p:nvPicPr>
        <p:blipFill>
          <a:blip r:embed="rId2"/>
          <a:stretch>
            <a:fillRect/>
          </a:stretch>
        </p:blipFill>
        <p:spPr>
          <a:xfrm>
            <a:off x="2581275" y="2971800"/>
            <a:ext cx="4152900" cy="457200"/>
          </a:xfrm>
          <a:prstGeom prst="rect">
            <a:avLst/>
          </a:prstGeom>
        </p:spPr>
      </p:pic>
    </p:spTree>
    <p:extLst>
      <p:ext uri="{BB962C8B-B14F-4D97-AF65-F5344CB8AC3E}">
        <p14:creationId xmlns:p14="http://schemas.microsoft.com/office/powerpoint/2010/main" val="61107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10E8DE-3B2C-4DBC-B932-E001E76C23FC}"/>
              </a:ext>
            </a:extLst>
          </p:cNvPr>
          <p:cNvSpPr>
            <a:spLocks noGrp="1"/>
          </p:cNvSpPr>
          <p:nvPr>
            <p:ph type="title"/>
          </p:nvPr>
        </p:nvSpPr>
        <p:spPr/>
        <p:txBody>
          <a:bodyPr>
            <a:normAutofit/>
          </a:bodyPr>
          <a:lstStyle/>
          <a:p>
            <a:r>
              <a:rPr lang="en-US" altLang="zh-CN" sz="4800" dirty="0"/>
              <a:t>Landmarks</a:t>
            </a:r>
            <a:endParaRPr lang="zh-CN" altLang="en-US" sz="4800" dirty="0"/>
          </a:p>
        </p:txBody>
      </p:sp>
      <p:sp>
        <p:nvSpPr>
          <p:cNvPr id="3" name="内容占位符 2">
            <a:extLst>
              <a:ext uri="{FF2B5EF4-FFF2-40B4-BE49-F238E27FC236}">
                <a16:creationId xmlns:a16="http://schemas.microsoft.com/office/drawing/2014/main" id="{DE8EAAB4-1273-4B49-8189-6245826A5389}"/>
              </a:ext>
            </a:extLst>
          </p:cNvPr>
          <p:cNvSpPr>
            <a:spLocks noGrp="1"/>
          </p:cNvSpPr>
          <p:nvPr>
            <p:ph idx="1"/>
          </p:nvPr>
        </p:nvSpPr>
        <p:spPr/>
        <p:txBody>
          <a:bodyPr/>
          <a:lstStyle/>
          <a:p>
            <a:r>
              <a:rPr lang="en-US" altLang="zh-CN" dirty="0">
                <a:hlinkClick r:id="rId2"/>
              </a:rPr>
              <a:t>https://www.luogu.com.cn/problem/CF533D</a:t>
            </a:r>
            <a:endParaRPr lang="en-US" altLang="zh-CN" dirty="0"/>
          </a:p>
          <a:p>
            <a:endParaRPr lang="zh-CN" altLang="en-US" dirty="0"/>
          </a:p>
        </p:txBody>
      </p:sp>
    </p:spTree>
    <p:extLst>
      <p:ext uri="{BB962C8B-B14F-4D97-AF65-F5344CB8AC3E}">
        <p14:creationId xmlns:p14="http://schemas.microsoft.com/office/powerpoint/2010/main" val="9081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99340A-EBC7-4866-BE33-01055841D5B3}"/>
              </a:ext>
            </a:extLst>
          </p:cNvPr>
          <p:cNvSpPr>
            <a:spLocks noGrp="1"/>
          </p:cNvSpPr>
          <p:nvPr>
            <p:ph type="title"/>
          </p:nvPr>
        </p:nvSpPr>
        <p:spPr/>
        <p:txBody>
          <a:bodyPr>
            <a:normAutofit/>
          </a:bodyPr>
          <a:lstStyle/>
          <a:p>
            <a:r>
              <a:rPr lang="en-US" altLang="zh-CN" sz="4800" dirty="0"/>
              <a:t>Pikachu</a:t>
            </a:r>
            <a:endParaRPr lang="zh-CN" altLang="en-US" sz="4800" dirty="0"/>
          </a:p>
        </p:txBody>
      </p:sp>
      <p:sp>
        <p:nvSpPr>
          <p:cNvPr id="3" name="内容占位符 2">
            <a:extLst>
              <a:ext uri="{FF2B5EF4-FFF2-40B4-BE49-F238E27FC236}">
                <a16:creationId xmlns:a16="http://schemas.microsoft.com/office/drawing/2014/main" id="{37A5E0F9-2E9E-4B1E-9906-06886BACB33B}"/>
              </a:ext>
            </a:extLst>
          </p:cNvPr>
          <p:cNvSpPr>
            <a:spLocks noGrp="1"/>
          </p:cNvSpPr>
          <p:nvPr>
            <p:ph idx="1"/>
          </p:nvPr>
        </p:nvSpPr>
        <p:spPr/>
        <p:txBody>
          <a:bodyPr/>
          <a:lstStyle/>
          <a:p>
            <a:r>
              <a:rPr lang="en-US" altLang="zh-CN" dirty="0">
                <a:hlinkClick r:id="rId2"/>
              </a:rPr>
              <a:t>https://community.topcoder.com/stat?c=problem_statement&amp;pm=11779</a:t>
            </a:r>
            <a:endParaRPr lang="en-US" altLang="zh-CN" dirty="0"/>
          </a:p>
          <a:p>
            <a:endParaRPr lang="zh-CN" altLang="en-US" dirty="0"/>
          </a:p>
        </p:txBody>
      </p:sp>
    </p:spTree>
    <p:extLst>
      <p:ext uri="{BB962C8B-B14F-4D97-AF65-F5344CB8AC3E}">
        <p14:creationId xmlns:p14="http://schemas.microsoft.com/office/powerpoint/2010/main" val="2769261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9B75C-F539-4612-92C4-15191B6BACFE}"/>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FEADF739-037C-4581-93D7-C77ADBD3B7AC}"/>
              </a:ext>
            </a:extLst>
          </p:cNvPr>
          <p:cNvSpPr>
            <a:spLocks noGrp="1"/>
          </p:cNvSpPr>
          <p:nvPr>
            <p:ph idx="1"/>
          </p:nvPr>
        </p:nvSpPr>
        <p:spPr>
          <a:xfrm>
            <a:off x="677334" y="1930400"/>
            <a:ext cx="8596668" cy="4813299"/>
          </a:xfrm>
        </p:spPr>
        <p:txBody>
          <a:bodyPr>
            <a:normAutofit lnSpcReduction="10000"/>
          </a:bodyPr>
          <a:lstStyle/>
          <a:p>
            <a:r>
              <a:rPr lang="zh-CN" altLang="en-US" sz="2400" dirty="0"/>
              <a:t>考虑按照深度从小到大考虑，一个显然的最优放法是按照出现频率从高往低放。于是考虑对于所有单词按照出现频率从大到小排序。然后考虑</a:t>
            </a:r>
            <a:r>
              <a:rPr lang="en-US" altLang="zh-CN" sz="2400" dirty="0"/>
              <a:t> </a:t>
            </a:r>
            <a:r>
              <a:rPr lang="en-US" altLang="zh-CN" sz="2400" dirty="0" err="1"/>
              <a:t>dp</a:t>
            </a:r>
            <a:r>
              <a:rPr lang="en-US" altLang="zh-CN" sz="2400" dirty="0"/>
              <a:t>[</a:t>
            </a:r>
            <a:r>
              <a:rPr lang="en-US" altLang="zh-CN" sz="2400" dirty="0" err="1"/>
              <a:t>i</a:t>
            </a:r>
            <a:r>
              <a:rPr lang="en-US" altLang="zh-CN" sz="2400" dirty="0"/>
              <a:t>][j][k][h][p] </a:t>
            </a:r>
            <a:r>
              <a:rPr lang="zh-CN" altLang="en-US" sz="2400" dirty="0"/>
              <a:t>表示当前考虑到了深度为</a:t>
            </a:r>
            <a:r>
              <a:rPr lang="en-US" altLang="zh-CN" sz="2400" dirty="0"/>
              <a:t> i,i+1,i+2 </a:t>
            </a:r>
            <a:r>
              <a:rPr lang="zh-CN" altLang="en-US" sz="2400" dirty="0"/>
              <a:t>的点，当前已经放了前 </a:t>
            </a:r>
            <a:r>
              <a:rPr lang="en-US" altLang="zh-CN" sz="2400" dirty="0"/>
              <a:t>j </a:t>
            </a:r>
            <a:r>
              <a:rPr lang="zh-CN" altLang="en-US" sz="2400" dirty="0"/>
              <a:t>个单词，深度为 </a:t>
            </a:r>
            <a:r>
              <a:rPr lang="en-US" altLang="zh-CN" sz="2400" dirty="0" err="1"/>
              <a:t>i</a:t>
            </a:r>
            <a:r>
              <a:rPr lang="en-US" altLang="zh-CN" sz="2400" dirty="0"/>
              <a:t> </a:t>
            </a:r>
            <a:r>
              <a:rPr lang="zh-CN" altLang="en-US" sz="2400" dirty="0"/>
              <a:t>的点有 </a:t>
            </a:r>
            <a:r>
              <a:rPr lang="en-US" altLang="zh-CN" sz="2400" dirty="0"/>
              <a:t>k </a:t>
            </a:r>
            <a:r>
              <a:rPr lang="zh-CN" altLang="en-US" sz="2400" dirty="0"/>
              <a:t>个，深度为 </a:t>
            </a:r>
            <a:r>
              <a:rPr lang="en-US" altLang="zh-CN" sz="2400" dirty="0"/>
              <a:t>i+1 </a:t>
            </a:r>
            <a:r>
              <a:rPr lang="zh-CN" altLang="en-US" sz="2400" dirty="0"/>
              <a:t>的点有 </a:t>
            </a:r>
            <a:r>
              <a:rPr lang="en-US" altLang="zh-CN" sz="2400" dirty="0"/>
              <a:t>h </a:t>
            </a:r>
            <a:r>
              <a:rPr lang="zh-CN" altLang="en-US" sz="2400" dirty="0"/>
              <a:t>个，深度为 </a:t>
            </a:r>
            <a:r>
              <a:rPr lang="en-US" altLang="zh-CN" sz="2400" dirty="0"/>
              <a:t>i+2 </a:t>
            </a:r>
            <a:r>
              <a:rPr lang="zh-CN" altLang="en-US" sz="2400" dirty="0"/>
              <a:t>的点有 </a:t>
            </a:r>
            <a:r>
              <a:rPr lang="en-US" altLang="zh-CN" sz="2400" dirty="0"/>
              <a:t>p </a:t>
            </a:r>
            <a:r>
              <a:rPr lang="zh-CN" altLang="en-US" sz="2400" dirty="0"/>
              <a:t>个的最小代价和达成最小代价的方案数。转移即是枚举当前选了多少个深度为 </a:t>
            </a:r>
            <a:r>
              <a:rPr lang="en-US" altLang="zh-CN" sz="2400" dirty="0" err="1"/>
              <a:t>i</a:t>
            </a:r>
            <a:r>
              <a:rPr lang="en-US" altLang="zh-CN" sz="2400" dirty="0"/>
              <a:t> </a:t>
            </a:r>
            <a:r>
              <a:rPr lang="zh-CN" altLang="en-US" sz="2400" dirty="0"/>
              <a:t>的点，假设选了 </a:t>
            </a:r>
            <a:r>
              <a:rPr lang="en-US" altLang="zh-CN" sz="2400" dirty="0"/>
              <a:t>x </a:t>
            </a:r>
            <a:r>
              <a:rPr lang="zh-CN" altLang="en-US" sz="2400" dirty="0"/>
              <a:t>个，那么剩下的点会向下一层扩展，即深度为</a:t>
            </a:r>
            <a:r>
              <a:rPr lang="en-US" altLang="zh-CN" sz="2400" dirty="0"/>
              <a:t> i+2 </a:t>
            </a:r>
            <a:r>
              <a:rPr lang="zh-CN" altLang="en-US" sz="2400" dirty="0"/>
              <a:t>的点会增加 </a:t>
            </a:r>
            <a:r>
              <a:rPr lang="en-US" altLang="zh-CN" sz="2400" dirty="0"/>
              <a:t>2*(k-x) </a:t>
            </a:r>
            <a:r>
              <a:rPr lang="zh-CN" altLang="en-US" sz="2400" dirty="0"/>
              <a:t>个，深度为 </a:t>
            </a:r>
            <a:r>
              <a:rPr lang="en-US" altLang="zh-CN" sz="2400" dirty="0"/>
              <a:t>i+3 </a:t>
            </a:r>
            <a:r>
              <a:rPr lang="zh-CN" altLang="en-US" sz="2400" dirty="0"/>
              <a:t>的点会增加 </a:t>
            </a:r>
            <a:r>
              <a:rPr lang="en-US" altLang="zh-CN" sz="2400" dirty="0"/>
              <a:t>k-x </a:t>
            </a:r>
            <a:r>
              <a:rPr lang="zh-CN" altLang="en-US" sz="2400" dirty="0"/>
              <a:t>个。方案数大概要乘上个 </a:t>
            </a:r>
            <a:r>
              <a:rPr lang="en-US" altLang="zh-CN" sz="2400" dirty="0"/>
              <a:t>C(</a:t>
            </a:r>
            <a:r>
              <a:rPr lang="en-US" altLang="zh-CN" sz="2400" dirty="0" err="1"/>
              <a:t>k,x</a:t>
            </a:r>
            <a:r>
              <a:rPr lang="en-US" altLang="zh-CN" sz="2400" dirty="0"/>
              <a:t>)*x! </a:t>
            </a:r>
            <a:r>
              <a:rPr lang="zh-CN" altLang="en-US" sz="2400" dirty="0"/>
              <a:t>的系数。</a:t>
            </a:r>
            <a:endParaRPr lang="en-US" altLang="zh-CN" sz="2400" dirty="0"/>
          </a:p>
          <a:p>
            <a:r>
              <a:rPr lang="zh-CN" altLang="en-US" sz="2400" dirty="0"/>
              <a:t>考虑计算方案数的时候可以假设频率相同的单词不一样，然后对于每一段深度相同且频率相同的单词，假设其个数为 </a:t>
            </a:r>
            <a:r>
              <a:rPr lang="en-US" altLang="zh-CN" sz="2400" dirty="0"/>
              <a:t>x</a:t>
            </a:r>
            <a:r>
              <a:rPr lang="zh-CN" altLang="en-US" sz="2400" dirty="0"/>
              <a:t>，那我们把 </a:t>
            </a:r>
            <a:r>
              <a:rPr lang="en-US" altLang="zh-CN" sz="2400" dirty="0"/>
              <a:t>x! </a:t>
            </a:r>
            <a:r>
              <a:rPr lang="zh-CN" altLang="en-US" sz="2400" dirty="0"/>
              <a:t>除回去即可。</a:t>
            </a:r>
          </a:p>
        </p:txBody>
      </p:sp>
    </p:spTree>
    <p:extLst>
      <p:ext uri="{BB962C8B-B14F-4D97-AF65-F5344CB8AC3E}">
        <p14:creationId xmlns:p14="http://schemas.microsoft.com/office/powerpoint/2010/main" val="307856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420AF-4EA5-45B4-9681-F7B3FA059987}"/>
              </a:ext>
            </a:extLst>
          </p:cNvPr>
          <p:cNvSpPr>
            <a:spLocks noGrp="1"/>
          </p:cNvSpPr>
          <p:nvPr>
            <p:ph type="title"/>
          </p:nvPr>
        </p:nvSpPr>
        <p:spPr/>
        <p:txBody>
          <a:bodyPr>
            <a:normAutofit/>
          </a:bodyPr>
          <a:lstStyle/>
          <a:p>
            <a:r>
              <a:rPr lang="en-US" altLang="zh-CN" sz="4800" dirty="0"/>
              <a:t>Horrible Cycles</a:t>
            </a:r>
            <a:endParaRPr lang="zh-CN" altLang="en-US" sz="4800" dirty="0"/>
          </a:p>
        </p:txBody>
      </p:sp>
      <p:sp>
        <p:nvSpPr>
          <p:cNvPr id="3" name="内容占位符 2">
            <a:extLst>
              <a:ext uri="{FF2B5EF4-FFF2-40B4-BE49-F238E27FC236}">
                <a16:creationId xmlns:a16="http://schemas.microsoft.com/office/drawing/2014/main" id="{777C70A3-2769-481C-A877-420273CEE780}"/>
              </a:ext>
            </a:extLst>
          </p:cNvPr>
          <p:cNvSpPr>
            <a:spLocks noGrp="1"/>
          </p:cNvSpPr>
          <p:nvPr>
            <p:ph idx="1"/>
          </p:nvPr>
        </p:nvSpPr>
        <p:spPr/>
        <p:txBody>
          <a:bodyPr/>
          <a:lstStyle/>
          <a:p>
            <a:r>
              <a:rPr lang="en-US" altLang="zh-CN" dirty="0">
                <a:hlinkClick r:id="rId2"/>
              </a:rPr>
              <a:t>https://codeforces.com/gym/102538/problem/H</a:t>
            </a:r>
            <a:endParaRPr lang="en-US" altLang="zh-CN" dirty="0"/>
          </a:p>
          <a:p>
            <a:endParaRPr lang="zh-CN" altLang="en-US" dirty="0"/>
          </a:p>
        </p:txBody>
      </p:sp>
    </p:spTree>
    <p:extLst>
      <p:ext uri="{BB962C8B-B14F-4D97-AF65-F5344CB8AC3E}">
        <p14:creationId xmlns:p14="http://schemas.microsoft.com/office/powerpoint/2010/main" val="1567365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00045-077C-46E4-9EAE-9C6F7C7E7CC0}"/>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89E19E7D-A266-4AA1-89C9-B534358CEE75}"/>
              </a:ext>
            </a:extLst>
          </p:cNvPr>
          <p:cNvSpPr>
            <a:spLocks noGrp="1"/>
          </p:cNvSpPr>
          <p:nvPr>
            <p:ph idx="1"/>
          </p:nvPr>
        </p:nvSpPr>
        <p:spPr/>
        <p:txBody>
          <a:bodyPr>
            <a:normAutofit/>
          </a:bodyPr>
          <a:lstStyle/>
          <a:p>
            <a:r>
              <a:rPr lang="zh-CN" altLang="en-US" sz="2400" dirty="0"/>
              <a:t>先把环看成有向的，考虑对于左边的点按照度数从小往大考虑，每加入一个左边的点确定一个入边和一个出边。考虑 </a:t>
            </a:r>
            <a:r>
              <a:rPr lang="en-US" altLang="zh-CN" sz="2400" dirty="0" err="1"/>
              <a:t>dp</a:t>
            </a:r>
            <a:r>
              <a:rPr lang="en-US" altLang="zh-CN" sz="2400" dirty="0"/>
              <a:t>[</a:t>
            </a:r>
            <a:r>
              <a:rPr lang="en-US" altLang="zh-CN" sz="2400" dirty="0" err="1"/>
              <a:t>i</a:t>
            </a:r>
            <a:r>
              <a:rPr lang="en-US" altLang="zh-CN" sz="2400" dirty="0"/>
              <a:t>][j] </a:t>
            </a:r>
            <a:r>
              <a:rPr lang="zh-CN" altLang="en-US" sz="2400" dirty="0"/>
              <a:t>表示考虑了前 </a:t>
            </a:r>
            <a:r>
              <a:rPr lang="en-US" altLang="zh-CN" sz="2400" dirty="0" err="1"/>
              <a:t>i</a:t>
            </a:r>
            <a:r>
              <a:rPr lang="en-US" altLang="zh-CN" sz="2400" dirty="0"/>
              <a:t> </a:t>
            </a:r>
            <a:r>
              <a:rPr lang="zh-CN" altLang="en-US" sz="2400" dirty="0"/>
              <a:t>个左边的点，当前右边还剩 </a:t>
            </a:r>
            <a:r>
              <a:rPr lang="en-US" altLang="zh-CN" sz="2400" dirty="0"/>
              <a:t>j </a:t>
            </a:r>
            <a:r>
              <a:rPr lang="zh-CN" altLang="en-US" sz="2400" dirty="0"/>
              <a:t>个的方案数。考虑加入 </a:t>
            </a:r>
            <a:r>
              <a:rPr lang="en-US" altLang="zh-CN" sz="2400" dirty="0"/>
              <a:t>x </a:t>
            </a:r>
            <a:r>
              <a:rPr lang="zh-CN" altLang="en-US" sz="2400" dirty="0"/>
              <a:t>个右边的点就枚举其中选了多少个点即可。考虑加入一个左边的点时，如果左边的点要选，那么就要选两个右边的点，一个作为入边的起点，一个作为出边的终点，显然这两个点不能相同。所以转移系数是</a:t>
            </a:r>
            <a:r>
              <a:rPr lang="en-US" altLang="zh-CN" sz="2400" dirty="0"/>
              <a:t> j*(j-1)</a:t>
            </a:r>
            <a:r>
              <a:rPr lang="zh-CN" altLang="en-US" sz="2400" dirty="0"/>
              <a:t>。然后考虑连完边后这两个点总共还剩一个入边和一个出边，可以把它看做一个点，于是右边的点数就要 </a:t>
            </a:r>
            <a:r>
              <a:rPr lang="en-US" altLang="zh-CN" sz="2400" dirty="0"/>
              <a:t>-1</a:t>
            </a:r>
            <a:r>
              <a:rPr lang="zh-CN" altLang="en-US" sz="2400" dirty="0"/>
              <a:t> 即可。</a:t>
            </a:r>
            <a:endParaRPr lang="en-US" altLang="zh-CN" sz="2400" dirty="0"/>
          </a:p>
          <a:p>
            <a:r>
              <a:rPr lang="zh-CN" altLang="en-US" sz="2400" dirty="0"/>
              <a:t>考虑一个环被算了 </a:t>
            </a:r>
            <a:r>
              <a:rPr lang="en-US" altLang="zh-CN" sz="2400" dirty="0"/>
              <a:t>2 </a:t>
            </a:r>
            <a:r>
              <a:rPr lang="zh-CN" altLang="en-US" sz="2400" dirty="0"/>
              <a:t>次，最后答案要除以 </a:t>
            </a:r>
            <a:r>
              <a:rPr lang="en-US" altLang="zh-CN" sz="2400" dirty="0"/>
              <a:t>2</a:t>
            </a:r>
            <a:r>
              <a:rPr lang="zh-CN" altLang="en-US" sz="2400" dirty="0"/>
              <a:t>。</a:t>
            </a:r>
            <a:endParaRPr lang="en-US" altLang="zh-CN" sz="2400" dirty="0"/>
          </a:p>
        </p:txBody>
      </p:sp>
    </p:spTree>
    <p:extLst>
      <p:ext uri="{BB962C8B-B14F-4D97-AF65-F5344CB8AC3E}">
        <p14:creationId xmlns:p14="http://schemas.microsoft.com/office/powerpoint/2010/main" val="3474582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12FFD-0854-4FF0-8839-DDC1E8F785C8}"/>
              </a:ext>
            </a:extLst>
          </p:cNvPr>
          <p:cNvSpPr>
            <a:spLocks noGrp="1"/>
          </p:cNvSpPr>
          <p:nvPr>
            <p:ph type="title"/>
          </p:nvPr>
        </p:nvSpPr>
        <p:spPr/>
        <p:txBody>
          <a:bodyPr>
            <a:normAutofit fontScale="90000"/>
          </a:bodyPr>
          <a:lstStyle/>
          <a:p>
            <a:r>
              <a:rPr lang="en-US" altLang="zh-CN" sz="4800" dirty="0"/>
              <a:t>【</a:t>
            </a:r>
            <a:r>
              <a:rPr lang="zh-CN" altLang="en-US" sz="4800" dirty="0"/>
              <a:t>集训队作业</a:t>
            </a:r>
            <a:r>
              <a:rPr lang="en-US" altLang="zh-CN" sz="4800" dirty="0"/>
              <a:t>2018】time map</a:t>
            </a:r>
            <a:br>
              <a:rPr lang="en-US" altLang="zh-CN" sz="2800" b="1" i="0" dirty="0">
                <a:solidFill>
                  <a:srgbClr val="333333"/>
                </a:solidFill>
                <a:effectLst/>
                <a:latin typeface="Times New Roman" panose="02020603050405020304" pitchFamily="18" charset="0"/>
              </a:rPr>
            </a:br>
            <a:endParaRPr lang="zh-CN" altLang="en-US" sz="4800" dirty="0"/>
          </a:p>
        </p:txBody>
      </p:sp>
      <p:sp>
        <p:nvSpPr>
          <p:cNvPr id="3" name="内容占位符 2">
            <a:extLst>
              <a:ext uri="{FF2B5EF4-FFF2-40B4-BE49-F238E27FC236}">
                <a16:creationId xmlns:a16="http://schemas.microsoft.com/office/drawing/2014/main" id="{36C2BAD3-C9F2-44F9-9787-63FDB30CD6FB}"/>
              </a:ext>
            </a:extLst>
          </p:cNvPr>
          <p:cNvSpPr>
            <a:spLocks noGrp="1"/>
          </p:cNvSpPr>
          <p:nvPr>
            <p:ph idx="1"/>
          </p:nvPr>
        </p:nvSpPr>
        <p:spPr/>
        <p:txBody>
          <a:bodyPr/>
          <a:lstStyle/>
          <a:p>
            <a:r>
              <a:rPr lang="en-US" altLang="zh-CN" dirty="0">
                <a:hlinkClick r:id="rId2"/>
              </a:rPr>
              <a:t>https://uoj.ac/problem/431</a:t>
            </a:r>
            <a:endParaRPr lang="en-US" altLang="zh-CN" dirty="0"/>
          </a:p>
          <a:p>
            <a:endParaRPr lang="zh-CN" altLang="en-US" dirty="0"/>
          </a:p>
        </p:txBody>
      </p:sp>
    </p:spTree>
    <p:extLst>
      <p:ext uri="{BB962C8B-B14F-4D97-AF65-F5344CB8AC3E}">
        <p14:creationId xmlns:p14="http://schemas.microsoft.com/office/powerpoint/2010/main" val="742616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0604D-4E96-47C8-A54A-5F37E7B85046}"/>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386460BC-71B8-42CC-B41C-58D4E809D248}"/>
              </a:ext>
            </a:extLst>
          </p:cNvPr>
          <p:cNvSpPr>
            <a:spLocks noGrp="1"/>
          </p:cNvSpPr>
          <p:nvPr>
            <p:ph idx="1"/>
          </p:nvPr>
        </p:nvSpPr>
        <p:spPr>
          <a:xfrm>
            <a:off x="677334" y="1762125"/>
            <a:ext cx="8596668" cy="4819650"/>
          </a:xfrm>
        </p:spPr>
        <p:txBody>
          <a:bodyPr>
            <a:normAutofit/>
          </a:bodyPr>
          <a:lstStyle/>
          <a:p>
            <a:r>
              <a:rPr lang="zh-CN" altLang="en-US" sz="2400" dirty="0"/>
              <a:t>考虑用线段树维护 </a:t>
            </a:r>
            <a:r>
              <a:rPr lang="en-US" altLang="zh-CN" sz="2400" dirty="0"/>
              <a:t>a</a:t>
            </a:r>
            <a:r>
              <a:rPr lang="zh-CN" altLang="en-US" sz="2400" dirty="0"/>
              <a:t> 数组，大概要维护区间 </a:t>
            </a:r>
            <a:r>
              <a:rPr lang="en-US" altLang="zh-CN" sz="2400" dirty="0"/>
              <a:t>and </a:t>
            </a:r>
            <a:r>
              <a:rPr lang="zh-CN" altLang="en-US" sz="2400" dirty="0"/>
              <a:t>区间 </a:t>
            </a:r>
            <a:r>
              <a:rPr lang="en-US" altLang="zh-CN" sz="2400" dirty="0"/>
              <a:t>or</a:t>
            </a:r>
            <a:r>
              <a:rPr lang="zh-CN" altLang="en-US" sz="2400" dirty="0"/>
              <a:t>，</a:t>
            </a:r>
            <a:r>
              <a:rPr lang="en-US" altLang="zh-CN" sz="2400" dirty="0"/>
              <a:t>tag </a:t>
            </a:r>
            <a:r>
              <a:rPr lang="zh-CN" altLang="en-US" sz="2400" dirty="0"/>
              <a:t>维护</a:t>
            </a:r>
            <a:r>
              <a:rPr lang="en-US" altLang="zh-CN" sz="2400" dirty="0"/>
              <a:t> &amp;</a:t>
            </a:r>
            <a:r>
              <a:rPr lang="en-US" altLang="zh-CN" sz="2400" dirty="0" err="1"/>
              <a:t>a|b^c</a:t>
            </a:r>
            <a:r>
              <a:rPr lang="en-US" altLang="zh-CN" sz="2400" dirty="0"/>
              <a:t> </a:t>
            </a:r>
            <a:r>
              <a:rPr lang="zh-CN" altLang="en-US" sz="2400" dirty="0"/>
              <a:t>即可。</a:t>
            </a:r>
            <a:r>
              <a:rPr lang="en-US" altLang="zh-CN" sz="2400" dirty="0"/>
              <a:t> </a:t>
            </a:r>
          </a:p>
          <a:p>
            <a:r>
              <a:rPr lang="zh-CN" altLang="en-US" sz="2400" dirty="0"/>
              <a:t>考虑 </a:t>
            </a:r>
            <a:r>
              <a:rPr lang="en-US" altLang="zh-CN" sz="2400" dirty="0"/>
              <a:t>4 </a:t>
            </a:r>
            <a:r>
              <a:rPr lang="zh-CN" altLang="en-US" sz="2400" dirty="0"/>
              <a:t>操作怎么做，由于一个节点的值是区间 </a:t>
            </a:r>
            <a:r>
              <a:rPr lang="en-US" altLang="zh-CN" sz="2400" dirty="0"/>
              <a:t>and</a:t>
            </a:r>
            <a:r>
              <a:rPr lang="zh-CN" altLang="en-US" sz="2400" dirty="0"/>
              <a:t>，所以一次跳跃只会使一些值为 </a:t>
            </a:r>
            <a:r>
              <a:rPr lang="en-US" altLang="zh-CN" sz="2400" dirty="0"/>
              <a:t>0 </a:t>
            </a:r>
            <a:r>
              <a:rPr lang="zh-CN" altLang="en-US" sz="2400" dirty="0"/>
              <a:t>的 </a:t>
            </a:r>
            <a:r>
              <a:rPr lang="en-US" altLang="zh-CN" sz="2400" dirty="0"/>
              <a:t>bit </a:t>
            </a:r>
            <a:r>
              <a:rPr lang="zh-CN" altLang="en-US" sz="2400" dirty="0"/>
              <a:t>变成</a:t>
            </a:r>
            <a:r>
              <a:rPr lang="en-US" altLang="zh-CN" sz="2400" dirty="0"/>
              <a:t> 1</a:t>
            </a:r>
            <a:r>
              <a:rPr lang="zh-CN" altLang="en-US" sz="2400" dirty="0"/>
              <a:t>。所以值的变化次数是 </a:t>
            </a:r>
            <a:r>
              <a:rPr lang="en-US" altLang="zh-CN" sz="2400" dirty="0"/>
              <a:t>O(</a:t>
            </a:r>
            <a:r>
              <a:rPr lang="en-US" altLang="zh-CN" sz="2400" dirty="0" err="1"/>
              <a:t>logw</a:t>
            </a:r>
            <a:r>
              <a:rPr lang="en-US" altLang="zh-CN" sz="2400" dirty="0"/>
              <a:t>) </a:t>
            </a:r>
            <a:r>
              <a:rPr lang="zh-CN" altLang="en-US" sz="2400" dirty="0"/>
              <a:t>级别的。这样就可以得到一个暴力的做法。每一次按照某种方向倍增，找到第一个值和当前不一样的点即可。这样的复杂度是</a:t>
            </a:r>
            <a:r>
              <a:rPr lang="en-US" altLang="zh-CN" sz="2400" dirty="0"/>
              <a:t> O(qlog^2nlogw) </a:t>
            </a:r>
            <a:r>
              <a:rPr lang="zh-CN" altLang="en-US" sz="2400" dirty="0"/>
              <a:t>的。</a:t>
            </a:r>
            <a:endParaRPr lang="en-US" altLang="zh-CN" sz="2400" dirty="0"/>
          </a:p>
          <a:p>
            <a:r>
              <a:rPr lang="zh-CN" altLang="en-US" sz="2400" dirty="0"/>
              <a:t>考虑上一个算法的复杂度瓶颈是倍增的时候每一次都求值，考虑怎么省掉求值。不妨假设当前方向是向左，假设当前的区间是</a:t>
            </a:r>
            <a:r>
              <a:rPr lang="en-US" altLang="zh-CN" sz="2400" dirty="0"/>
              <a:t> [</a:t>
            </a:r>
            <a:r>
              <a:rPr lang="en-US" altLang="zh-CN" sz="2400" dirty="0" err="1"/>
              <a:t>l,r</a:t>
            </a:r>
            <a:r>
              <a:rPr lang="en-US" altLang="zh-CN" sz="2400" dirty="0"/>
              <a:t>]</a:t>
            </a:r>
            <a:r>
              <a:rPr lang="zh-CN" altLang="en-US" sz="2400" dirty="0"/>
              <a:t>。我们可以线段树二分出最小的</a:t>
            </a:r>
            <a:r>
              <a:rPr lang="en-US" altLang="zh-CN" sz="2400" dirty="0"/>
              <a:t> x </a:t>
            </a:r>
            <a:r>
              <a:rPr lang="zh-CN" altLang="en-US" sz="2400" dirty="0"/>
              <a:t>使得 </a:t>
            </a:r>
            <a:r>
              <a:rPr lang="en-US" altLang="zh-CN" sz="2400" dirty="0" err="1"/>
              <a:t>val</a:t>
            </a:r>
            <a:r>
              <a:rPr lang="en-US" altLang="zh-CN" sz="2400" dirty="0"/>
              <a:t>[</a:t>
            </a:r>
            <a:r>
              <a:rPr lang="en-US" altLang="zh-CN" sz="2400" dirty="0" err="1"/>
              <a:t>l,x</a:t>
            </a:r>
            <a:r>
              <a:rPr lang="en-US" altLang="zh-CN" sz="2400" dirty="0"/>
              <a:t>]=</a:t>
            </a:r>
            <a:r>
              <a:rPr lang="en-US" altLang="zh-CN" sz="2400" dirty="0" err="1"/>
              <a:t>val</a:t>
            </a:r>
            <a:r>
              <a:rPr lang="en-US" altLang="zh-CN" sz="2400" dirty="0"/>
              <a:t>[</a:t>
            </a:r>
            <a:r>
              <a:rPr lang="en-US" altLang="zh-CN" sz="2400" dirty="0" err="1"/>
              <a:t>l,r</a:t>
            </a:r>
            <a:r>
              <a:rPr lang="en-US" altLang="zh-CN" sz="2400" dirty="0"/>
              <a:t>]</a:t>
            </a:r>
            <a:r>
              <a:rPr lang="zh-CN" altLang="en-US" sz="2400" dirty="0"/>
              <a:t>。然后倍增时只需要比较当前区间的右端点与 </a:t>
            </a:r>
            <a:r>
              <a:rPr lang="en-US" altLang="zh-CN" sz="2400" dirty="0"/>
              <a:t>x </a:t>
            </a:r>
            <a:r>
              <a:rPr lang="zh-CN" altLang="en-US" sz="2400" dirty="0"/>
              <a:t>的大小即可。这样的复杂度就是 </a:t>
            </a:r>
            <a:r>
              <a:rPr lang="en-US" altLang="zh-CN" sz="2400" dirty="0"/>
              <a:t>O(</a:t>
            </a:r>
            <a:r>
              <a:rPr lang="en-US" altLang="zh-CN" sz="2400" dirty="0" err="1"/>
              <a:t>qlognlogw</a:t>
            </a:r>
            <a:r>
              <a:rPr lang="en-US" altLang="zh-CN" sz="2400" dirty="0"/>
              <a:t>) </a:t>
            </a:r>
            <a:r>
              <a:rPr lang="zh-CN" altLang="en-US" sz="2400" dirty="0"/>
              <a:t>的。</a:t>
            </a:r>
            <a:endParaRPr lang="en-US" altLang="zh-CN" sz="2400" dirty="0"/>
          </a:p>
        </p:txBody>
      </p:sp>
    </p:spTree>
    <p:extLst>
      <p:ext uri="{BB962C8B-B14F-4D97-AF65-F5344CB8AC3E}">
        <p14:creationId xmlns:p14="http://schemas.microsoft.com/office/powerpoint/2010/main" val="326600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05788-7992-4FAB-BC1C-9C29BB5DCDCC}"/>
              </a:ext>
            </a:extLst>
          </p:cNvPr>
          <p:cNvSpPr>
            <a:spLocks noGrp="1"/>
          </p:cNvSpPr>
          <p:nvPr>
            <p:ph type="title"/>
          </p:nvPr>
        </p:nvSpPr>
        <p:spPr/>
        <p:txBody>
          <a:bodyPr>
            <a:normAutofit fontScale="90000"/>
          </a:bodyPr>
          <a:lstStyle/>
          <a:p>
            <a:r>
              <a:rPr lang="en-US" altLang="zh-CN" sz="4800" dirty="0"/>
              <a:t>【APIO2014】Beads and wires</a:t>
            </a:r>
            <a:br>
              <a:rPr lang="en-US" altLang="zh-CN" b="1" i="0" dirty="0">
                <a:solidFill>
                  <a:srgbClr val="333333"/>
                </a:solidFill>
                <a:effectLst/>
                <a:latin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4C03125F-55DC-4DFD-934B-4148836F8716}"/>
              </a:ext>
            </a:extLst>
          </p:cNvPr>
          <p:cNvSpPr>
            <a:spLocks noGrp="1"/>
          </p:cNvSpPr>
          <p:nvPr>
            <p:ph idx="1"/>
          </p:nvPr>
        </p:nvSpPr>
        <p:spPr/>
        <p:txBody>
          <a:bodyPr/>
          <a:lstStyle/>
          <a:p>
            <a:r>
              <a:rPr lang="en-US" altLang="zh-CN" dirty="0">
                <a:hlinkClick r:id="rId2"/>
              </a:rPr>
              <a:t>https://uoj.ac/problem/105</a:t>
            </a:r>
            <a:endParaRPr lang="en-US" altLang="zh-CN" dirty="0"/>
          </a:p>
          <a:p>
            <a:endParaRPr lang="zh-CN" altLang="en-US" dirty="0"/>
          </a:p>
        </p:txBody>
      </p:sp>
    </p:spTree>
    <p:extLst>
      <p:ext uri="{BB962C8B-B14F-4D97-AF65-F5344CB8AC3E}">
        <p14:creationId xmlns:p14="http://schemas.microsoft.com/office/powerpoint/2010/main" val="3203625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42D4F-7832-4D93-8C12-0638F437BD2F}"/>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0EC66D85-4CCB-4A78-8014-51BD0883288B}"/>
              </a:ext>
            </a:extLst>
          </p:cNvPr>
          <p:cNvSpPr>
            <a:spLocks noGrp="1"/>
          </p:cNvSpPr>
          <p:nvPr>
            <p:ph idx="1"/>
          </p:nvPr>
        </p:nvSpPr>
        <p:spPr/>
        <p:txBody>
          <a:bodyPr>
            <a:normAutofit/>
          </a:bodyPr>
          <a:lstStyle/>
          <a:p>
            <a:r>
              <a:rPr lang="zh-CN" altLang="en-US" sz="2400" dirty="0"/>
              <a:t>容易发现合法的蓝线状态必然满足，存在一个点 </a:t>
            </a:r>
            <a:r>
              <a:rPr lang="en-US" altLang="zh-CN" sz="2400" dirty="0"/>
              <a:t>x</a:t>
            </a:r>
            <a:r>
              <a:rPr lang="zh-CN" altLang="en-US" sz="2400" dirty="0"/>
              <a:t>，使得当 </a:t>
            </a:r>
            <a:r>
              <a:rPr lang="en-US" altLang="zh-CN" sz="2400" dirty="0"/>
              <a:t>x </a:t>
            </a:r>
            <a:r>
              <a:rPr lang="zh-CN" altLang="en-US" sz="2400" dirty="0"/>
              <a:t>为根，可以将蓝边划分为若干从上到下的长度为 </a:t>
            </a:r>
            <a:r>
              <a:rPr lang="en-US" altLang="zh-CN" sz="2400" dirty="0"/>
              <a:t>2 </a:t>
            </a:r>
            <a:r>
              <a:rPr lang="zh-CN" altLang="en-US" sz="2400" dirty="0"/>
              <a:t>的路径。</a:t>
            </a:r>
            <a:endParaRPr lang="en-US" altLang="zh-CN" sz="2400" dirty="0"/>
          </a:p>
          <a:p>
            <a:r>
              <a:rPr lang="zh-CN" altLang="en-US" sz="2400" dirty="0"/>
              <a:t>考虑 </a:t>
            </a:r>
            <a:r>
              <a:rPr lang="en-US" altLang="zh-CN" sz="2400" dirty="0" err="1"/>
              <a:t>dp</a:t>
            </a:r>
            <a:r>
              <a:rPr lang="en-US" altLang="zh-CN" sz="2400" dirty="0"/>
              <a:t>[</a:t>
            </a:r>
            <a:r>
              <a:rPr lang="en-US" altLang="zh-CN" sz="2400" dirty="0" err="1"/>
              <a:t>i</a:t>
            </a:r>
            <a:r>
              <a:rPr lang="en-US" altLang="zh-CN" sz="2400" dirty="0"/>
              <a:t>][0/1] </a:t>
            </a:r>
            <a:r>
              <a:rPr lang="zh-CN" altLang="en-US" sz="2400" dirty="0"/>
              <a:t>表示当前考虑到 </a:t>
            </a:r>
            <a:r>
              <a:rPr lang="en-US" altLang="zh-CN" sz="2400" dirty="0" err="1"/>
              <a:t>i</a:t>
            </a:r>
            <a:r>
              <a:rPr lang="en-US" altLang="zh-CN" sz="2400" dirty="0"/>
              <a:t> </a:t>
            </a:r>
            <a:r>
              <a:rPr lang="zh-CN" altLang="en-US" sz="2400" dirty="0"/>
              <a:t>的子树的点，</a:t>
            </a:r>
            <a:r>
              <a:rPr lang="en-US" altLang="zh-CN" sz="2400" dirty="0"/>
              <a:t>i </a:t>
            </a:r>
            <a:r>
              <a:rPr lang="zh-CN" altLang="en-US" sz="2400" dirty="0"/>
              <a:t>是否是一条长度为 </a:t>
            </a:r>
            <a:r>
              <a:rPr lang="en-US" altLang="zh-CN" sz="2400" dirty="0"/>
              <a:t>2 </a:t>
            </a:r>
            <a:r>
              <a:rPr lang="zh-CN" altLang="en-US" sz="2400" dirty="0"/>
              <a:t>的路径的中点，转移较为容易。然后换根 </a:t>
            </a:r>
            <a:r>
              <a:rPr lang="en-US" altLang="zh-CN" sz="2400" dirty="0" err="1"/>
              <a:t>dp</a:t>
            </a:r>
            <a:r>
              <a:rPr lang="en-US" altLang="zh-CN" sz="2400" dirty="0"/>
              <a:t> </a:t>
            </a:r>
            <a:r>
              <a:rPr lang="zh-CN" altLang="en-US" sz="2400" dirty="0"/>
              <a:t>一下即可。</a:t>
            </a:r>
          </a:p>
        </p:txBody>
      </p:sp>
    </p:spTree>
    <p:extLst>
      <p:ext uri="{BB962C8B-B14F-4D97-AF65-F5344CB8AC3E}">
        <p14:creationId xmlns:p14="http://schemas.microsoft.com/office/powerpoint/2010/main" val="2553495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4BFE3-9251-498C-8884-DD08F023C138}"/>
              </a:ext>
            </a:extLst>
          </p:cNvPr>
          <p:cNvSpPr>
            <a:spLocks noGrp="1"/>
          </p:cNvSpPr>
          <p:nvPr>
            <p:ph type="title"/>
          </p:nvPr>
        </p:nvSpPr>
        <p:spPr/>
        <p:txBody>
          <a:bodyPr>
            <a:normAutofit/>
          </a:bodyPr>
          <a:lstStyle/>
          <a:p>
            <a:r>
              <a:rPr lang="en-US" altLang="zh-CN" sz="4800" dirty="0" err="1"/>
              <a:t>StrangeElevator</a:t>
            </a:r>
            <a:endParaRPr lang="zh-CN" altLang="en-US" sz="4800" dirty="0"/>
          </a:p>
        </p:txBody>
      </p:sp>
      <p:sp>
        <p:nvSpPr>
          <p:cNvPr id="3" name="内容占位符 2">
            <a:extLst>
              <a:ext uri="{FF2B5EF4-FFF2-40B4-BE49-F238E27FC236}">
                <a16:creationId xmlns:a16="http://schemas.microsoft.com/office/drawing/2014/main" id="{ABD1AA1C-674C-4CE3-8572-21AA342EB337}"/>
              </a:ext>
            </a:extLst>
          </p:cNvPr>
          <p:cNvSpPr>
            <a:spLocks noGrp="1"/>
          </p:cNvSpPr>
          <p:nvPr>
            <p:ph idx="1"/>
          </p:nvPr>
        </p:nvSpPr>
        <p:spPr/>
        <p:txBody>
          <a:bodyPr/>
          <a:lstStyle/>
          <a:p>
            <a:r>
              <a:rPr lang="en-US" altLang="zh-CN" dirty="0">
                <a:hlinkClick r:id="rId2"/>
              </a:rPr>
              <a:t>https://community.topcoder.com/stat?c=problem_statement&amp;pm=11305</a:t>
            </a:r>
            <a:endParaRPr lang="en-US" altLang="zh-CN" dirty="0"/>
          </a:p>
          <a:p>
            <a:endParaRPr lang="zh-CN" altLang="en-US" dirty="0"/>
          </a:p>
        </p:txBody>
      </p:sp>
    </p:spTree>
    <p:extLst>
      <p:ext uri="{BB962C8B-B14F-4D97-AF65-F5344CB8AC3E}">
        <p14:creationId xmlns:p14="http://schemas.microsoft.com/office/powerpoint/2010/main" val="2148780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C549C-69BE-4DBB-9D58-F1C7AB1C01FB}"/>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A3AA823C-AF1D-4723-ABCB-7693F233AE9C}"/>
              </a:ext>
            </a:extLst>
          </p:cNvPr>
          <p:cNvSpPr>
            <a:spLocks noGrp="1"/>
          </p:cNvSpPr>
          <p:nvPr>
            <p:ph idx="1"/>
          </p:nvPr>
        </p:nvSpPr>
        <p:spPr>
          <a:xfrm>
            <a:off x="677334" y="1524000"/>
            <a:ext cx="8596668" cy="4517363"/>
          </a:xfrm>
        </p:spPr>
        <p:txBody>
          <a:bodyPr>
            <a:normAutofit lnSpcReduction="10000"/>
          </a:bodyPr>
          <a:lstStyle/>
          <a:p>
            <a:r>
              <a:rPr lang="zh-CN" altLang="en-US" sz="2400" dirty="0"/>
              <a:t>考虑将电梯从下往上编号为</a:t>
            </a:r>
            <a:r>
              <a:rPr lang="en-US" altLang="zh-CN" sz="2400" dirty="0"/>
              <a:t>1…n</a:t>
            </a:r>
            <a:r>
              <a:rPr lang="zh-CN" altLang="en-US" sz="2400" dirty="0"/>
              <a:t>。设 </a:t>
            </a:r>
            <a:r>
              <a:rPr lang="en-US" altLang="zh-CN" sz="2400" dirty="0"/>
              <a:t>a[</a:t>
            </a:r>
            <a:r>
              <a:rPr lang="en-US" altLang="zh-CN" sz="2400" dirty="0" err="1"/>
              <a:t>i</a:t>
            </a:r>
            <a:r>
              <a:rPr lang="en-US" altLang="zh-CN" sz="2400" dirty="0"/>
              <a:t>] </a:t>
            </a:r>
            <a:r>
              <a:rPr lang="zh-CN" altLang="en-US" sz="2400" dirty="0"/>
              <a:t>表示第 </a:t>
            </a:r>
            <a:r>
              <a:rPr lang="en-US" altLang="zh-CN" sz="2400" dirty="0"/>
              <a:t>i </a:t>
            </a:r>
            <a:r>
              <a:rPr lang="zh-CN" altLang="en-US" sz="2400" dirty="0"/>
              <a:t>层是哪个电梯停的。设</a:t>
            </a:r>
            <a:r>
              <a:rPr lang="en-US" altLang="zh-CN" sz="2400" dirty="0"/>
              <a:t> f(</a:t>
            </a:r>
            <a:r>
              <a:rPr lang="en-US" altLang="zh-CN" sz="2400" dirty="0" err="1"/>
              <a:t>h,n</a:t>
            </a:r>
            <a:r>
              <a:rPr lang="en-US" altLang="zh-CN" sz="2400" dirty="0"/>
              <a:t>) </a:t>
            </a:r>
            <a:r>
              <a:rPr lang="zh-CN" altLang="en-US" sz="2400" dirty="0"/>
              <a:t>表示 </a:t>
            </a:r>
            <a:r>
              <a:rPr lang="en-US" altLang="zh-CN" sz="2400" dirty="0"/>
              <a:t>n </a:t>
            </a:r>
            <a:r>
              <a:rPr lang="zh-CN" altLang="en-US" sz="2400" dirty="0"/>
              <a:t>个电梯 </a:t>
            </a:r>
            <a:r>
              <a:rPr lang="en-US" altLang="zh-CN" sz="2400" dirty="0"/>
              <a:t>h </a:t>
            </a:r>
            <a:r>
              <a:rPr lang="zh-CN" altLang="en-US" sz="2400" dirty="0"/>
              <a:t>层，且</a:t>
            </a:r>
            <a:r>
              <a:rPr lang="en-US" altLang="zh-CN" sz="2400" dirty="0"/>
              <a:t> a[1]=a[2] </a:t>
            </a:r>
            <a:r>
              <a:rPr lang="zh-CN" altLang="en-US" sz="2400" dirty="0"/>
              <a:t>的方案数，</a:t>
            </a:r>
            <a:r>
              <a:rPr lang="en-US" altLang="zh-CN" sz="2400" dirty="0"/>
              <a:t>g(</a:t>
            </a:r>
            <a:r>
              <a:rPr lang="en-US" altLang="zh-CN" sz="2400" dirty="0" err="1"/>
              <a:t>h,n</a:t>
            </a:r>
            <a:r>
              <a:rPr lang="en-US" altLang="zh-CN" sz="2400" dirty="0"/>
              <a:t>) </a:t>
            </a:r>
            <a:r>
              <a:rPr lang="zh-CN" altLang="en-US" sz="2400" dirty="0"/>
              <a:t>表示 </a:t>
            </a:r>
            <a:r>
              <a:rPr lang="en-US" altLang="zh-CN" sz="2400" dirty="0"/>
              <a:t>n </a:t>
            </a:r>
            <a:r>
              <a:rPr lang="zh-CN" altLang="en-US" sz="2400" dirty="0"/>
              <a:t>个电梯 </a:t>
            </a:r>
            <a:r>
              <a:rPr lang="en-US" altLang="zh-CN" sz="2400" dirty="0"/>
              <a:t>h </a:t>
            </a:r>
            <a:r>
              <a:rPr lang="zh-CN" altLang="en-US" sz="2400" dirty="0"/>
              <a:t>层，且</a:t>
            </a:r>
            <a:r>
              <a:rPr lang="en-US" altLang="zh-CN" sz="2400" dirty="0"/>
              <a:t> a[1]!=a[2] </a:t>
            </a:r>
            <a:r>
              <a:rPr lang="zh-CN" altLang="en-US" sz="2400" dirty="0"/>
              <a:t>的方案数。</a:t>
            </a:r>
            <a:endParaRPr lang="en-US" altLang="zh-CN" sz="2400" dirty="0"/>
          </a:p>
          <a:p>
            <a:r>
              <a:rPr lang="zh-CN" altLang="en-US" sz="2400" dirty="0"/>
              <a:t>考虑求 </a:t>
            </a:r>
            <a:r>
              <a:rPr lang="en-US" altLang="zh-CN" sz="2400" dirty="0"/>
              <a:t>f</a:t>
            </a:r>
            <a:r>
              <a:rPr lang="zh-CN" altLang="en-US" sz="2400" dirty="0"/>
              <a:t>，设 </a:t>
            </a:r>
            <a:r>
              <a:rPr lang="en-US" altLang="zh-CN" sz="2400" dirty="0"/>
              <a:t>a[1]=a[2]=…=a[d] </a:t>
            </a:r>
            <a:r>
              <a:rPr lang="zh-CN" altLang="en-US" sz="2400" dirty="0"/>
              <a:t>且</a:t>
            </a:r>
            <a:r>
              <a:rPr lang="en-US" altLang="zh-CN" sz="2400" dirty="0"/>
              <a:t> a[1]!=a[d+1]</a:t>
            </a:r>
            <a:r>
              <a:rPr lang="zh-CN" altLang="en-US" sz="2400" dirty="0"/>
              <a:t>。那么显然对于每一个 </a:t>
            </a:r>
            <a:r>
              <a:rPr lang="en-US" altLang="zh-CN" sz="2400" dirty="0"/>
              <a:t>k,0&lt;=k&lt;h/d</a:t>
            </a:r>
            <a:r>
              <a:rPr lang="zh-CN" altLang="en-US" sz="2400" dirty="0"/>
              <a:t>，</a:t>
            </a:r>
            <a:r>
              <a:rPr lang="en-US" altLang="zh-CN" sz="2400" dirty="0"/>
              <a:t>a[k*d+1]=a[k*d+2]=…=a[(k+1)*d]</a:t>
            </a:r>
            <a:r>
              <a:rPr lang="zh-CN" altLang="en-US" sz="2400" dirty="0"/>
              <a:t>。于是我们取出所有模 </a:t>
            </a:r>
            <a:r>
              <a:rPr lang="en-US" altLang="zh-CN" sz="2400" dirty="0"/>
              <a:t>d </a:t>
            </a:r>
            <a:r>
              <a:rPr lang="zh-CN" altLang="en-US" sz="2400" dirty="0"/>
              <a:t>为 </a:t>
            </a:r>
            <a:r>
              <a:rPr lang="en-US" altLang="zh-CN" sz="2400" dirty="0"/>
              <a:t>0 </a:t>
            </a:r>
            <a:r>
              <a:rPr lang="zh-CN" altLang="en-US" sz="2400" dirty="0"/>
              <a:t>的元素，组成一个新的序列，显然新的序列也是合法的，且方案数为</a:t>
            </a:r>
            <a:r>
              <a:rPr lang="en-US" altLang="zh-CN" sz="2400" dirty="0"/>
              <a:t> g(h/</a:t>
            </a:r>
            <a:r>
              <a:rPr lang="en-US" altLang="zh-CN" sz="2400" dirty="0" err="1"/>
              <a:t>d,n</a:t>
            </a:r>
            <a:r>
              <a:rPr lang="en-US" altLang="zh-CN" sz="2400" dirty="0"/>
              <a:t>)</a:t>
            </a:r>
            <a:r>
              <a:rPr lang="zh-CN" altLang="en-US" sz="2400" dirty="0"/>
              <a:t>。</a:t>
            </a:r>
            <a:endParaRPr lang="en-US" altLang="zh-CN" sz="2400" dirty="0"/>
          </a:p>
          <a:p>
            <a:r>
              <a:rPr lang="zh-CN" altLang="en-US" sz="2400" dirty="0"/>
              <a:t>考虑求 </a:t>
            </a:r>
            <a:r>
              <a:rPr lang="en-US" altLang="zh-CN" sz="2400" dirty="0"/>
              <a:t>g</a:t>
            </a:r>
            <a:r>
              <a:rPr lang="zh-CN" altLang="en-US" sz="2400" dirty="0"/>
              <a:t>，设 </a:t>
            </a:r>
            <a:r>
              <a:rPr lang="en-US" altLang="zh-CN" sz="2400" dirty="0"/>
              <a:t>a[1]=1,a[2]=2,…a[d]=d </a:t>
            </a:r>
            <a:r>
              <a:rPr lang="zh-CN" altLang="en-US" sz="2400" dirty="0"/>
              <a:t>且 </a:t>
            </a:r>
            <a:r>
              <a:rPr lang="en-US" altLang="zh-CN" sz="2400" dirty="0"/>
              <a:t>a[d+1]=1</a:t>
            </a:r>
            <a:r>
              <a:rPr lang="zh-CN" altLang="en-US" sz="2400" dirty="0"/>
              <a:t>。那么显然对于每一个 </a:t>
            </a:r>
            <a:r>
              <a:rPr lang="en-US" altLang="zh-CN" sz="2400" dirty="0"/>
              <a:t>k</a:t>
            </a:r>
            <a:r>
              <a:rPr lang="zh-CN" altLang="en-US" sz="2400" dirty="0"/>
              <a:t>，</a:t>
            </a:r>
            <a:r>
              <a:rPr lang="en-US" altLang="zh-CN" sz="2400" dirty="0"/>
              <a:t>0&lt;=k&lt;h/d</a:t>
            </a:r>
            <a:r>
              <a:rPr lang="zh-CN" altLang="en-US" sz="2400" dirty="0"/>
              <a:t>，必然满足</a:t>
            </a:r>
            <a:r>
              <a:rPr lang="en-US" altLang="zh-CN" sz="2400" dirty="0"/>
              <a:t> a[k*d+1] </a:t>
            </a:r>
            <a:r>
              <a:rPr lang="zh-CN" altLang="en-US" sz="2400" dirty="0"/>
              <a:t>到</a:t>
            </a:r>
            <a:r>
              <a:rPr lang="en-US" altLang="zh-CN" sz="2400" dirty="0"/>
              <a:t> a[(k+1)*d] </a:t>
            </a:r>
            <a:r>
              <a:rPr lang="zh-CN" altLang="en-US" sz="2400" dirty="0"/>
              <a:t>为</a:t>
            </a:r>
            <a:r>
              <a:rPr lang="en-US" altLang="zh-CN" sz="2400" dirty="0"/>
              <a:t> 1…d </a:t>
            </a:r>
            <a:r>
              <a:rPr lang="zh-CN" altLang="en-US" sz="2400" dirty="0"/>
              <a:t>或 </a:t>
            </a:r>
            <a:r>
              <a:rPr lang="en-US" altLang="zh-CN" sz="2400" dirty="0"/>
              <a:t>d+1…2d </a:t>
            </a:r>
            <a:r>
              <a:rPr lang="zh-CN" altLang="en-US" sz="2400" dirty="0"/>
              <a:t>或</a:t>
            </a:r>
            <a:r>
              <a:rPr lang="en-US" altLang="zh-CN" sz="2400" dirty="0"/>
              <a:t>…</a:t>
            </a:r>
            <a:r>
              <a:rPr lang="zh-CN" altLang="en-US" sz="2400" dirty="0"/>
              <a:t>或</a:t>
            </a:r>
            <a:r>
              <a:rPr lang="en-US" altLang="zh-CN" sz="2400" dirty="0"/>
              <a:t> n-d+1…n</a:t>
            </a:r>
            <a:r>
              <a:rPr lang="zh-CN" altLang="en-US" sz="2400" dirty="0"/>
              <a:t>。于是方案数即为</a:t>
            </a:r>
            <a:r>
              <a:rPr lang="en-US" altLang="zh-CN" sz="2400" dirty="0"/>
              <a:t> f(h/</a:t>
            </a:r>
            <a:r>
              <a:rPr lang="en-US" altLang="zh-CN" sz="2400" dirty="0" err="1"/>
              <a:t>d,n</a:t>
            </a:r>
            <a:r>
              <a:rPr lang="en-US" altLang="zh-CN" sz="2400" dirty="0"/>
              <a:t>/d)</a:t>
            </a:r>
            <a:r>
              <a:rPr lang="zh-CN" altLang="en-US" sz="2400" dirty="0"/>
              <a:t>。</a:t>
            </a:r>
            <a:endParaRPr lang="en-US" altLang="zh-CN" sz="2400" dirty="0"/>
          </a:p>
          <a:p>
            <a:r>
              <a:rPr lang="zh-CN" altLang="en-US" sz="2400" dirty="0"/>
              <a:t>综上，</a:t>
            </a:r>
            <a:endParaRPr lang="en-US" altLang="zh-CN" sz="2400" dirty="0"/>
          </a:p>
        </p:txBody>
      </p:sp>
      <p:pic>
        <p:nvPicPr>
          <p:cNvPr id="5" name="图片 4">
            <a:extLst>
              <a:ext uri="{FF2B5EF4-FFF2-40B4-BE49-F238E27FC236}">
                <a16:creationId xmlns:a16="http://schemas.microsoft.com/office/drawing/2014/main" id="{30B2A999-8F0F-4C86-B87B-B55FBA695011}"/>
              </a:ext>
            </a:extLst>
          </p:cNvPr>
          <p:cNvPicPr>
            <a:picLocks noChangeAspect="1"/>
          </p:cNvPicPr>
          <p:nvPr/>
        </p:nvPicPr>
        <p:blipFill>
          <a:blip r:embed="rId2"/>
          <a:stretch>
            <a:fillRect/>
          </a:stretch>
        </p:blipFill>
        <p:spPr>
          <a:xfrm>
            <a:off x="1971675" y="5493675"/>
            <a:ext cx="4191000" cy="1095375"/>
          </a:xfrm>
          <a:prstGeom prst="rect">
            <a:avLst/>
          </a:prstGeom>
        </p:spPr>
      </p:pic>
    </p:spTree>
    <p:extLst>
      <p:ext uri="{BB962C8B-B14F-4D97-AF65-F5344CB8AC3E}">
        <p14:creationId xmlns:p14="http://schemas.microsoft.com/office/powerpoint/2010/main" val="196967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920A7-62EF-4123-9F59-B021D8734D9F}"/>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9007196E-6B25-46D2-A07A-C1E99AA4BD2B}"/>
              </a:ext>
            </a:extLst>
          </p:cNvPr>
          <p:cNvSpPr>
            <a:spLocks noGrp="1"/>
          </p:cNvSpPr>
          <p:nvPr>
            <p:ph idx="1"/>
          </p:nvPr>
        </p:nvSpPr>
        <p:spPr>
          <a:xfrm>
            <a:off x="677334" y="1647825"/>
            <a:ext cx="8596668" cy="4772026"/>
          </a:xfrm>
        </p:spPr>
        <p:txBody>
          <a:bodyPr>
            <a:normAutofit/>
          </a:bodyPr>
          <a:lstStyle/>
          <a:p>
            <a:r>
              <a:rPr lang="zh-CN" altLang="en-US" sz="2400" dirty="0"/>
              <a:t>只考虑最后剩下来的柱子，假设柱子 </a:t>
            </a:r>
            <a:r>
              <a:rPr lang="en-US" altLang="zh-CN" sz="2400" dirty="0" err="1"/>
              <a:t>i</a:t>
            </a:r>
            <a:r>
              <a:rPr lang="en-US" altLang="zh-CN" sz="2400" dirty="0"/>
              <a:t> </a:t>
            </a:r>
            <a:r>
              <a:rPr lang="zh-CN" altLang="en-US" sz="2400" dirty="0"/>
              <a:t>两边分别为柱子 </a:t>
            </a:r>
            <a:r>
              <a:rPr lang="en-US" altLang="zh-CN" sz="2400" dirty="0"/>
              <a:t>j </a:t>
            </a:r>
            <a:r>
              <a:rPr lang="zh-CN" altLang="en-US" sz="2400" dirty="0"/>
              <a:t>和柱子 </a:t>
            </a:r>
            <a:r>
              <a:rPr lang="en-US" altLang="zh-CN" sz="2400" dirty="0"/>
              <a:t>k</a:t>
            </a:r>
            <a:r>
              <a:rPr lang="zh-CN" altLang="en-US" sz="2400" dirty="0"/>
              <a:t>，需要满足 </a:t>
            </a:r>
            <a:r>
              <a:rPr lang="en-US" altLang="zh-CN" sz="2400" dirty="0"/>
              <a:t>d[</a:t>
            </a:r>
            <a:r>
              <a:rPr lang="en-US" altLang="zh-CN" sz="2400" dirty="0" err="1"/>
              <a:t>i</a:t>
            </a:r>
            <a:r>
              <a:rPr lang="en-US" altLang="zh-CN" sz="2400" dirty="0"/>
              <a:t>]&gt;=(x[k]-x[j])/2</a:t>
            </a:r>
            <a:r>
              <a:rPr lang="zh-CN" altLang="en-US" sz="2400" dirty="0"/>
              <a:t>。考虑在不加任何柱子的情况下，如何判断会不会塌。</a:t>
            </a:r>
            <a:endParaRPr lang="en-US" altLang="zh-CN" sz="2400" dirty="0"/>
          </a:p>
          <a:p>
            <a:r>
              <a:rPr lang="zh-CN" altLang="en-US" sz="2400" dirty="0"/>
              <a:t>设</a:t>
            </a:r>
            <a:r>
              <a:rPr lang="en-US" altLang="zh-CN" sz="2400" dirty="0"/>
              <a:t> </a:t>
            </a:r>
            <a:r>
              <a:rPr lang="en-US" altLang="zh-CN" sz="2400" dirty="0" err="1"/>
              <a:t>dp</a:t>
            </a:r>
            <a:r>
              <a:rPr lang="en-US" altLang="zh-CN" sz="2400" dirty="0"/>
              <a:t>[</a:t>
            </a:r>
            <a:r>
              <a:rPr lang="en-US" altLang="zh-CN" sz="2400" dirty="0" err="1"/>
              <a:t>i</a:t>
            </a:r>
            <a:r>
              <a:rPr lang="en-US" altLang="zh-CN" sz="2400" dirty="0"/>
              <a:t>] </a:t>
            </a:r>
            <a:r>
              <a:rPr lang="zh-CN" altLang="en-US" sz="2400" dirty="0"/>
              <a:t>表示考虑前 </a:t>
            </a:r>
            <a:r>
              <a:rPr lang="en-US" altLang="zh-CN" sz="2400" dirty="0" err="1"/>
              <a:t>i</a:t>
            </a:r>
            <a:r>
              <a:rPr lang="en-US" altLang="zh-CN" sz="2400" dirty="0"/>
              <a:t> </a:t>
            </a:r>
            <a:r>
              <a:rPr lang="zh-CN" altLang="en-US" sz="2400" dirty="0"/>
              <a:t>个柱子，在第 </a:t>
            </a:r>
            <a:r>
              <a:rPr lang="en-US" altLang="zh-CN" sz="2400" dirty="0" err="1"/>
              <a:t>i</a:t>
            </a:r>
            <a:r>
              <a:rPr lang="en-US" altLang="zh-CN" sz="2400" dirty="0"/>
              <a:t> </a:t>
            </a:r>
            <a:r>
              <a:rPr lang="zh-CN" altLang="en-US" sz="2400" dirty="0"/>
              <a:t>个柱子选做最后保留的柱子的情况下，前一个选中的柱子最近在哪里。转移大概是                               ，直接单调栈维护一下即可。</a:t>
            </a:r>
            <a:endParaRPr lang="en-US" altLang="zh-CN" sz="2400" dirty="0"/>
          </a:p>
          <a:p>
            <a:r>
              <a:rPr lang="zh-CN" altLang="en-US" sz="2400" dirty="0"/>
              <a:t>接着考虑加入一根柱子怎么做，考虑先正着反着 </a:t>
            </a:r>
            <a:r>
              <a:rPr lang="en-US" altLang="zh-CN" sz="2400" dirty="0" err="1"/>
              <a:t>dp</a:t>
            </a:r>
            <a:r>
              <a:rPr lang="en-US" altLang="zh-CN" sz="2400" dirty="0"/>
              <a:t> </a:t>
            </a:r>
            <a:r>
              <a:rPr lang="zh-CN" altLang="en-US" sz="2400" dirty="0"/>
              <a:t>一下，然后考虑计算出每根柱子在两个方向剩下来的能支撑的长度，设其为</a:t>
            </a:r>
            <a:r>
              <a:rPr lang="en-US" altLang="zh-CN" sz="2400" dirty="0"/>
              <a:t>v1[</a:t>
            </a:r>
            <a:r>
              <a:rPr lang="en-US" altLang="zh-CN" sz="2400" dirty="0" err="1"/>
              <a:t>i</a:t>
            </a:r>
            <a:r>
              <a:rPr lang="en-US" altLang="zh-CN" sz="2400" dirty="0"/>
              <a:t>] </a:t>
            </a:r>
            <a:r>
              <a:rPr lang="zh-CN" altLang="en-US" sz="2400" dirty="0"/>
              <a:t>和</a:t>
            </a:r>
            <a:r>
              <a:rPr lang="en-US" altLang="zh-CN" sz="2400" dirty="0"/>
              <a:t> v2[</a:t>
            </a:r>
            <a:r>
              <a:rPr lang="en-US" altLang="zh-CN" sz="2400" dirty="0" err="1"/>
              <a:t>i</a:t>
            </a:r>
            <a:r>
              <a:rPr lang="en-US" altLang="zh-CN" sz="2400" dirty="0"/>
              <a:t>]</a:t>
            </a:r>
            <a:r>
              <a:rPr lang="zh-CN" altLang="en-US" sz="2400" dirty="0"/>
              <a:t>。则如果左边选了 </a:t>
            </a:r>
            <a:r>
              <a:rPr lang="en-US" altLang="zh-CN" sz="2400" dirty="0" err="1"/>
              <a:t>i</a:t>
            </a:r>
            <a:r>
              <a:rPr lang="zh-CN" altLang="en-US" sz="2400" dirty="0"/>
              <a:t>，右边选了 </a:t>
            </a:r>
            <a:r>
              <a:rPr lang="en-US" altLang="zh-CN" sz="2400" dirty="0"/>
              <a:t>j</a:t>
            </a:r>
            <a:r>
              <a:rPr lang="zh-CN" altLang="en-US" sz="2400" dirty="0"/>
              <a:t>，所需要的 </a:t>
            </a:r>
            <a:r>
              <a:rPr lang="en-US" altLang="zh-CN" sz="2400" dirty="0"/>
              <a:t>d </a:t>
            </a:r>
            <a:r>
              <a:rPr lang="zh-CN" altLang="en-US" sz="2400" dirty="0"/>
              <a:t>为</a:t>
            </a:r>
            <a:r>
              <a:rPr lang="en-US" altLang="zh-CN" sz="2400" dirty="0"/>
              <a:t> (x[j]-x[</a:t>
            </a:r>
            <a:r>
              <a:rPr lang="en-US" altLang="zh-CN" sz="2400" dirty="0" err="1"/>
              <a:t>i</a:t>
            </a:r>
            <a:r>
              <a:rPr lang="en-US" altLang="zh-CN" sz="2400" dirty="0"/>
              <a:t>])/2</a:t>
            </a:r>
            <a:r>
              <a:rPr lang="zh-CN" altLang="en-US" sz="2400" dirty="0"/>
              <a:t>，需要满足的条件为：</a:t>
            </a:r>
            <a:r>
              <a:rPr lang="en-US" altLang="zh-CN" sz="2400" dirty="0"/>
              <a:t>v1[</a:t>
            </a:r>
            <a:r>
              <a:rPr lang="en-US" altLang="zh-CN" sz="2400" dirty="0" err="1"/>
              <a:t>i</a:t>
            </a:r>
            <a:r>
              <a:rPr lang="en-US" altLang="zh-CN" sz="2400" dirty="0"/>
              <a:t>],v2[j]&gt;0,v1[</a:t>
            </a:r>
            <a:r>
              <a:rPr lang="en-US" altLang="zh-CN" sz="2400" dirty="0" err="1"/>
              <a:t>i</a:t>
            </a:r>
            <a:r>
              <a:rPr lang="en-US" altLang="zh-CN" sz="2400" dirty="0"/>
              <a:t>]+v2[j]&gt;=(x[j]-x[</a:t>
            </a:r>
            <a:r>
              <a:rPr lang="en-US" altLang="zh-CN" sz="2400" dirty="0" err="1"/>
              <a:t>i</a:t>
            </a:r>
            <a:r>
              <a:rPr lang="en-US" altLang="zh-CN" sz="2400" dirty="0"/>
              <a:t>])/2</a:t>
            </a:r>
            <a:r>
              <a:rPr lang="zh-CN" altLang="en-US" sz="2400" dirty="0"/>
              <a:t>，也可以用单调栈维护。</a:t>
            </a:r>
            <a:endParaRPr lang="en-US" altLang="zh-CN" sz="2400" dirty="0"/>
          </a:p>
        </p:txBody>
      </p:sp>
      <p:pic>
        <p:nvPicPr>
          <p:cNvPr id="5" name="图片 4">
            <a:extLst>
              <a:ext uri="{FF2B5EF4-FFF2-40B4-BE49-F238E27FC236}">
                <a16:creationId xmlns:a16="http://schemas.microsoft.com/office/drawing/2014/main" id="{6D29BC32-CEA6-4E07-B4BC-B91C6BBF04DE}"/>
              </a:ext>
            </a:extLst>
          </p:cNvPr>
          <p:cNvPicPr>
            <a:picLocks noChangeAspect="1"/>
          </p:cNvPicPr>
          <p:nvPr/>
        </p:nvPicPr>
        <p:blipFill>
          <a:blip r:embed="rId2"/>
          <a:stretch>
            <a:fillRect/>
          </a:stretch>
        </p:blipFill>
        <p:spPr>
          <a:xfrm>
            <a:off x="1481137" y="3643313"/>
            <a:ext cx="2733675" cy="390525"/>
          </a:xfrm>
          <a:prstGeom prst="rect">
            <a:avLst/>
          </a:prstGeom>
        </p:spPr>
      </p:pic>
    </p:spTree>
    <p:extLst>
      <p:ext uri="{BB962C8B-B14F-4D97-AF65-F5344CB8AC3E}">
        <p14:creationId xmlns:p14="http://schemas.microsoft.com/office/powerpoint/2010/main" val="214298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BE0D1F-4E97-43B4-ACF7-DA13394CBDF1}"/>
              </a:ext>
            </a:extLst>
          </p:cNvPr>
          <p:cNvSpPr>
            <a:spLocks noGrp="1"/>
          </p:cNvSpPr>
          <p:nvPr>
            <p:ph type="ctrTitle"/>
          </p:nvPr>
        </p:nvSpPr>
        <p:spPr/>
        <p:txBody>
          <a:bodyPr/>
          <a:lstStyle/>
          <a:p>
            <a:r>
              <a:rPr lang="en-US" altLang="zh-CN" dirty="0"/>
              <a:t>Thank you for listening!</a:t>
            </a:r>
            <a:endParaRPr lang="zh-CN" altLang="en-US" dirty="0"/>
          </a:p>
        </p:txBody>
      </p:sp>
      <p:sp>
        <p:nvSpPr>
          <p:cNvPr id="3" name="副标题 2">
            <a:extLst>
              <a:ext uri="{FF2B5EF4-FFF2-40B4-BE49-F238E27FC236}">
                <a16:creationId xmlns:a16="http://schemas.microsoft.com/office/drawing/2014/main" id="{26080F1C-79C2-46C3-A081-5088E08724E5}"/>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93849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1266A-F18E-473D-8825-CF5825BDF898}"/>
              </a:ext>
            </a:extLst>
          </p:cNvPr>
          <p:cNvSpPr>
            <a:spLocks noGrp="1"/>
          </p:cNvSpPr>
          <p:nvPr>
            <p:ph type="title"/>
          </p:nvPr>
        </p:nvSpPr>
        <p:spPr/>
        <p:txBody>
          <a:bodyPr>
            <a:normAutofit fontScale="90000"/>
          </a:bodyPr>
          <a:lstStyle/>
          <a:p>
            <a:r>
              <a:rPr lang="zh-CN" altLang="en-US" sz="4800" dirty="0"/>
              <a:t>「</a:t>
            </a:r>
            <a:r>
              <a:rPr lang="en-US" altLang="zh-CN" sz="4800" dirty="0"/>
              <a:t>2018 </a:t>
            </a:r>
            <a:r>
              <a:rPr lang="zh-CN" altLang="en-US" sz="4800" dirty="0"/>
              <a:t>集训队互测 </a:t>
            </a:r>
            <a:r>
              <a:rPr lang="en-US" altLang="zh-CN" sz="4800" dirty="0"/>
              <a:t>Day 1</a:t>
            </a:r>
            <a:r>
              <a:rPr lang="zh-CN" altLang="en-US" sz="4800" dirty="0"/>
              <a:t>」完美的队列</a:t>
            </a:r>
            <a:br>
              <a:rPr lang="zh-CN" altLang="en-US" sz="4800" dirty="0"/>
            </a:br>
            <a:endParaRPr lang="zh-CN" altLang="en-US" sz="4800" dirty="0"/>
          </a:p>
        </p:txBody>
      </p:sp>
      <p:sp>
        <p:nvSpPr>
          <p:cNvPr id="3" name="内容占位符 2">
            <a:extLst>
              <a:ext uri="{FF2B5EF4-FFF2-40B4-BE49-F238E27FC236}">
                <a16:creationId xmlns:a16="http://schemas.microsoft.com/office/drawing/2014/main" id="{FF35150D-9523-4EC3-BA6C-9D1C7213A1CA}"/>
              </a:ext>
            </a:extLst>
          </p:cNvPr>
          <p:cNvSpPr>
            <a:spLocks noGrp="1"/>
          </p:cNvSpPr>
          <p:nvPr>
            <p:ph idx="1"/>
          </p:nvPr>
        </p:nvSpPr>
        <p:spPr/>
        <p:txBody>
          <a:bodyPr/>
          <a:lstStyle/>
          <a:p>
            <a:r>
              <a:rPr lang="en-US" altLang="zh-CN" dirty="0">
                <a:hlinkClick r:id="rId2"/>
              </a:rPr>
              <a:t>https://loj.ac/p/2461</a:t>
            </a:r>
            <a:endParaRPr lang="en-US" altLang="zh-CN" dirty="0"/>
          </a:p>
          <a:p>
            <a:endParaRPr lang="zh-CN" altLang="en-US" dirty="0"/>
          </a:p>
        </p:txBody>
      </p:sp>
    </p:spTree>
    <p:extLst>
      <p:ext uri="{BB962C8B-B14F-4D97-AF65-F5344CB8AC3E}">
        <p14:creationId xmlns:p14="http://schemas.microsoft.com/office/powerpoint/2010/main" val="91487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8856FF-05B8-4E06-9F48-DCB2FC515F69}"/>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660EE9E9-A420-4760-BC9C-1584FABF1A2C}"/>
              </a:ext>
            </a:extLst>
          </p:cNvPr>
          <p:cNvSpPr>
            <a:spLocks noGrp="1"/>
          </p:cNvSpPr>
          <p:nvPr>
            <p:ph idx="1"/>
          </p:nvPr>
        </p:nvSpPr>
        <p:spPr/>
        <p:txBody>
          <a:bodyPr>
            <a:normAutofit/>
          </a:bodyPr>
          <a:lstStyle/>
          <a:p>
            <a:r>
              <a:rPr lang="zh-CN" altLang="en-US" sz="2400" dirty="0"/>
              <a:t>考虑对于每一次操作求出最早在什么时候所有在这次操作被加的数会被全部弹出。设其为</a:t>
            </a:r>
            <a:r>
              <a:rPr lang="en-US" altLang="zh-CN" sz="2400" dirty="0"/>
              <a:t> f[</a:t>
            </a:r>
            <a:r>
              <a:rPr lang="en-US" altLang="zh-CN" sz="2400" dirty="0" err="1"/>
              <a:t>i</a:t>
            </a:r>
            <a:r>
              <a:rPr lang="en-US" altLang="zh-CN" sz="2400" dirty="0"/>
              <a:t>]</a:t>
            </a:r>
            <a:r>
              <a:rPr lang="zh-CN" altLang="en-US" sz="2400" dirty="0"/>
              <a:t>。</a:t>
            </a:r>
            <a:endParaRPr lang="en-US" altLang="zh-CN" sz="2400" dirty="0"/>
          </a:p>
          <a:p>
            <a:r>
              <a:rPr lang="zh-CN" altLang="en-US" sz="2400" dirty="0"/>
              <a:t>考虑将序列分块，对于每一个块分开处理。那么</a:t>
            </a:r>
            <a:r>
              <a:rPr lang="en-US" altLang="zh-CN" sz="2400" dirty="0"/>
              <a:t> f[</a:t>
            </a:r>
            <a:r>
              <a:rPr lang="en-US" altLang="zh-CN" sz="2400" dirty="0" err="1"/>
              <a:t>i</a:t>
            </a:r>
            <a:r>
              <a:rPr lang="en-US" altLang="zh-CN" sz="2400" dirty="0"/>
              <a:t>]=max(</a:t>
            </a:r>
            <a:r>
              <a:rPr lang="zh-CN" altLang="en-US" sz="2400" dirty="0"/>
              <a:t>两边的贡献，中间整块的贡献</a:t>
            </a:r>
            <a:r>
              <a:rPr lang="en-US" altLang="zh-CN" sz="2400" dirty="0"/>
              <a:t>)</a:t>
            </a:r>
            <a:r>
              <a:rPr lang="zh-CN" altLang="en-US" sz="2400" dirty="0"/>
              <a:t>。考虑对于一个块怎么求整块的贡献，对操作 </a:t>
            </a:r>
            <a:r>
              <a:rPr lang="en-US" altLang="zh-CN" sz="2400" dirty="0"/>
              <a:t>two pointers </a:t>
            </a:r>
            <a:r>
              <a:rPr lang="zh-CN" altLang="en-US" sz="2400" dirty="0"/>
              <a:t>扫一下，即要维护整体加、前缀后缀加、求有没有大于 </a:t>
            </a:r>
            <a:r>
              <a:rPr lang="en-US" altLang="zh-CN" sz="2400" dirty="0"/>
              <a:t>0 </a:t>
            </a:r>
            <a:r>
              <a:rPr lang="zh-CN" altLang="en-US" sz="2400" dirty="0"/>
              <a:t>的元素。整体加直接打一个 </a:t>
            </a:r>
            <a:r>
              <a:rPr lang="en-US" altLang="zh-CN" sz="2400" dirty="0"/>
              <a:t>tag</a:t>
            </a:r>
            <a:r>
              <a:rPr lang="zh-CN" altLang="en-US" sz="2400" dirty="0"/>
              <a:t> 即可，前缀后缀加的总操作数最多只有 </a:t>
            </a:r>
            <a:r>
              <a:rPr lang="en-US" altLang="zh-CN" sz="2400" dirty="0"/>
              <a:t>2m </a:t>
            </a:r>
            <a:r>
              <a:rPr lang="zh-CN" altLang="en-US" sz="2400" dirty="0"/>
              <a:t>次，于是直接暴力重构即可。考虑两边的贡献即对于每一个位置 </a:t>
            </a:r>
            <a:r>
              <a:rPr lang="en-US" altLang="zh-CN" sz="2400" dirty="0"/>
              <a:t>two pointers </a:t>
            </a:r>
            <a:r>
              <a:rPr lang="zh-CN" altLang="en-US" sz="2400" dirty="0"/>
              <a:t>扫一下即可。</a:t>
            </a:r>
            <a:endParaRPr lang="en-US" altLang="zh-CN" sz="2400" dirty="0"/>
          </a:p>
        </p:txBody>
      </p:sp>
    </p:spTree>
    <p:extLst>
      <p:ext uri="{BB962C8B-B14F-4D97-AF65-F5344CB8AC3E}">
        <p14:creationId xmlns:p14="http://schemas.microsoft.com/office/powerpoint/2010/main" val="168894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D64E8-F3D1-49BA-9EEF-C5813E2637EF}"/>
              </a:ext>
            </a:extLst>
          </p:cNvPr>
          <p:cNvSpPr>
            <a:spLocks noGrp="1"/>
          </p:cNvSpPr>
          <p:nvPr>
            <p:ph type="title"/>
          </p:nvPr>
        </p:nvSpPr>
        <p:spPr/>
        <p:txBody>
          <a:bodyPr>
            <a:normAutofit fontScale="90000"/>
          </a:bodyPr>
          <a:lstStyle/>
          <a:p>
            <a:r>
              <a:rPr lang="zh-CN" altLang="en-US" sz="4300" dirty="0"/>
              <a:t>「</a:t>
            </a:r>
            <a:r>
              <a:rPr lang="en-US" altLang="zh-CN" sz="4300" dirty="0"/>
              <a:t>ROI 2019 Day2</a:t>
            </a:r>
            <a:r>
              <a:rPr lang="zh-CN" altLang="en-US" sz="4300" dirty="0"/>
              <a:t>」机器人高尔夫球赛</a:t>
            </a:r>
            <a:br>
              <a:rPr lang="zh-CN" altLang="en-US" b="1" i="0" dirty="0">
                <a:effectLst/>
                <a:latin typeface="Lato"/>
              </a:rPr>
            </a:br>
            <a:endParaRPr lang="zh-CN" altLang="en-US" dirty="0"/>
          </a:p>
        </p:txBody>
      </p:sp>
      <p:sp>
        <p:nvSpPr>
          <p:cNvPr id="3" name="内容占位符 2">
            <a:extLst>
              <a:ext uri="{FF2B5EF4-FFF2-40B4-BE49-F238E27FC236}">
                <a16:creationId xmlns:a16="http://schemas.microsoft.com/office/drawing/2014/main" id="{90555A25-18C8-4C34-B8E9-033D528AE374}"/>
              </a:ext>
            </a:extLst>
          </p:cNvPr>
          <p:cNvSpPr>
            <a:spLocks noGrp="1"/>
          </p:cNvSpPr>
          <p:nvPr>
            <p:ph idx="1"/>
          </p:nvPr>
        </p:nvSpPr>
        <p:spPr/>
        <p:txBody>
          <a:bodyPr/>
          <a:lstStyle/>
          <a:p>
            <a:r>
              <a:rPr lang="en-US" altLang="zh-CN" dirty="0">
                <a:hlinkClick r:id="rId2"/>
              </a:rPr>
              <a:t>https://loj.ac/p/3193</a:t>
            </a:r>
            <a:endParaRPr lang="en-US" altLang="zh-CN" dirty="0"/>
          </a:p>
          <a:p>
            <a:endParaRPr lang="zh-CN" altLang="en-US" dirty="0"/>
          </a:p>
        </p:txBody>
      </p:sp>
    </p:spTree>
    <p:extLst>
      <p:ext uri="{BB962C8B-B14F-4D97-AF65-F5344CB8AC3E}">
        <p14:creationId xmlns:p14="http://schemas.microsoft.com/office/powerpoint/2010/main" val="3947368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86F14-A043-46E7-8CCC-66C09CE7D7B8}"/>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C6A3CA3F-7A1A-4033-8D90-F12CEA077B99}"/>
              </a:ext>
            </a:extLst>
          </p:cNvPr>
          <p:cNvSpPr>
            <a:spLocks noGrp="1"/>
          </p:cNvSpPr>
          <p:nvPr>
            <p:ph idx="1"/>
          </p:nvPr>
        </p:nvSpPr>
        <p:spPr>
          <a:xfrm>
            <a:off x="677334" y="1533525"/>
            <a:ext cx="8596668" cy="4507837"/>
          </a:xfrm>
        </p:spPr>
        <p:txBody>
          <a:bodyPr>
            <a:normAutofit/>
          </a:bodyPr>
          <a:lstStyle/>
          <a:p>
            <a:r>
              <a:rPr lang="zh-CN" altLang="en-US" sz="2400" dirty="0"/>
              <a:t>考虑当</a:t>
            </a:r>
            <a:r>
              <a:rPr lang="en-US" altLang="zh-CN" sz="2400" dirty="0"/>
              <a:t> (</a:t>
            </a:r>
            <a:r>
              <a:rPr lang="en-US" altLang="zh-CN" sz="2400" dirty="0" err="1"/>
              <a:t>i,j</a:t>
            </a:r>
            <a:r>
              <a:rPr lang="en-US" altLang="zh-CN" sz="2400" dirty="0"/>
              <a:t>),(i+1,j),(i+2,j),(i,j+1),(i,j+2),(i+1,j+1) </a:t>
            </a:r>
            <a:r>
              <a:rPr lang="zh-CN" altLang="en-US" sz="2400" dirty="0"/>
              <a:t>都为空时，</a:t>
            </a:r>
            <a:r>
              <a:rPr lang="en-US" altLang="zh-CN" sz="2400" dirty="0"/>
              <a:t>g[</a:t>
            </a:r>
            <a:r>
              <a:rPr lang="en-US" altLang="zh-CN" sz="2400" dirty="0" err="1"/>
              <a:t>i</a:t>
            </a:r>
            <a:r>
              <a:rPr lang="en-US" altLang="zh-CN" sz="2400" dirty="0"/>
              <a:t>][j]=min(max(g[i+2][j],g[i+1][j+1]),max(g[</a:t>
            </a:r>
            <a:r>
              <a:rPr lang="en-US" altLang="zh-CN" sz="2400" dirty="0" err="1"/>
              <a:t>i</a:t>
            </a:r>
            <a:r>
              <a:rPr lang="en-US" altLang="zh-CN" sz="2400" dirty="0"/>
              <a:t>][j+2],g[i+1][j+1]))=max(g[i+1][j+1],min(g[i+2][j],g[</a:t>
            </a:r>
            <a:r>
              <a:rPr lang="en-US" altLang="zh-CN" sz="2400" dirty="0" err="1"/>
              <a:t>i</a:t>
            </a:r>
            <a:r>
              <a:rPr lang="en-US" altLang="zh-CN" sz="2400" dirty="0"/>
              <a:t>][j+2]))</a:t>
            </a:r>
            <a:r>
              <a:rPr lang="zh-CN" altLang="en-US" sz="2400" dirty="0"/>
              <a:t>。</a:t>
            </a:r>
            <a:endParaRPr lang="en-US" altLang="zh-CN" sz="2400" dirty="0"/>
          </a:p>
          <a:p>
            <a:r>
              <a:rPr lang="zh-CN" altLang="en-US" sz="2400" dirty="0"/>
              <a:t>因为</a:t>
            </a:r>
            <a:r>
              <a:rPr lang="en-US" altLang="zh-CN" sz="2400" dirty="0"/>
              <a:t> g[i+2][j]=min(f[i+3][j],f[i+2][j+1]),g[</a:t>
            </a:r>
            <a:r>
              <a:rPr lang="en-US" altLang="zh-CN" sz="2400" dirty="0" err="1"/>
              <a:t>i</a:t>
            </a:r>
            <a:r>
              <a:rPr lang="en-US" altLang="zh-CN" sz="2400" dirty="0"/>
              <a:t>][j+2]=min(f[</a:t>
            </a:r>
            <a:r>
              <a:rPr lang="en-US" altLang="zh-CN" sz="2400" dirty="0" err="1"/>
              <a:t>i</a:t>
            </a:r>
            <a:r>
              <a:rPr lang="en-US" altLang="zh-CN" sz="2400" dirty="0"/>
              <a:t>][j+3],f[i+1][j+2]),g[i+1][j+1]=min(f[i+2][j+1],f[i+1][j+2])</a:t>
            </a:r>
            <a:r>
              <a:rPr lang="zh-CN" altLang="en-US" sz="2400" dirty="0"/>
              <a:t>。</a:t>
            </a:r>
            <a:endParaRPr lang="en-US" altLang="zh-CN" sz="2400" dirty="0"/>
          </a:p>
          <a:p>
            <a:r>
              <a:rPr lang="zh-CN" altLang="en-US" sz="2400" dirty="0"/>
              <a:t>所以</a:t>
            </a:r>
            <a:r>
              <a:rPr lang="en-US" altLang="zh-CN" sz="2400" dirty="0"/>
              <a:t>min(g[i+2][j],g[</a:t>
            </a:r>
            <a:r>
              <a:rPr lang="en-US" altLang="zh-CN" sz="2400" dirty="0" err="1"/>
              <a:t>i</a:t>
            </a:r>
            <a:r>
              <a:rPr lang="en-US" altLang="zh-CN" sz="2400" dirty="0"/>
              <a:t>][j+2])=min(f[i+3][j],f[</a:t>
            </a:r>
            <a:r>
              <a:rPr lang="en-US" altLang="zh-CN" sz="2400" dirty="0" err="1"/>
              <a:t>i</a:t>
            </a:r>
            <a:r>
              <a:rPr lang="en-US" altLang="zh-CN" sz="2400" dirty="0"/>
              <a:t>][j+3],g[i+1][j+1])</a:t>
            </a:r>
            <a:r>
              <a:rPr lang="zh-CN" altLang="en-US" sz="2400" dirty="0"/>
              <a:t>。</a:t>
            </a:r>
            <a:endParaRPr lang="en-US" altLang="zh-CN" sz="2400" dirty="0"/>
          </a:p>
          <a:p>
            <a:r>
              <a:rPr lang="zh-CN" altLang="en-US" sz="2400" dirty="0"/>
              <a:t>所以</a:t>
            </a:r>
            <a:r>
              <a:rPr lang="en-US" altLang="zh-CN" sz="2400" dirty="0"/>
              <a:t> g[i+1][j+1]&gt;= min(g[i+2][j],g[</a:t>
            </a:r>
            <a:r>
              <a:rPr lang="en-US" altLang="zh-CN" sz="2400" dirty="0" err="1"/>
              <a:t>i</a:t>
            </a:r>
            <a:r>
              <a:rPr lang="en-US" altLang="zh-CN" sz="2400" dirty="0"/>
              <a:t>][j+2]))</a:t>
            </a:r>
            <a:r>
              <a:rPr lang="zh-CN" altLang="en-US" sz="2400" dirty="0"/>
              <a:t>，所以</a:t>
            </a:r>
            <a:r>
              <a:rPr lang="en-US" altLang="zh-CN" sz="2400" dirty="0"/>
              <a:t>g[</a:t>
            </a:r>
            <a:r>
              <a:rPr lang="en-US" altLang="zh-CN" sz="2400" dirty="0" err="1"/>
              <a:t>i</a:t>
            </a:r>
            <a:r>
              <a:rPr lang="en-US" altLang="zh-CN" sz="2400" dirty="0"/>
              <a:t>][j]=g[i+1][j+1]</a:t>
            </a:r>
            <a:r>
              <a:rPr lang="zh-CN" altLang="en-US" sz="2400" dirty="0"/>
              <a:t>。于是关键点只有 </a:t>
            </a:r>
            <a:r>
              <a:rPr lang="en-US" altLang="zh-CN" sz="2400" dirty="0"/>
              <a:t>6k </a:t>
            </a:r>
            <a:r>
              <a:rPr lang="zh-CN" altLang="en-US" sz="2400" dirty="0"/>
              <a:t>个，</a:t>
            </a:r>
            <a:r>
              <a:rPr lang="en-US" altLang="zh-CN" sz="2400" dirty="0" err="1"/>
              <a:t>dp</a:t>
            </a:r>
            <a:r>
              <a:rPr lang="en-US" altLang="zh-CN" sz="2400" dirty="0"/>
              <a:t> </a:t>
            </a:r>
            <a:r>
              <a:rPr lang="zh-CN" altLang="en-US" sz="2400" dirty="0"/>
              <a:t>一下即可。</a:t>
            </a:r>
            <a:endParaRPr lang="en-US" altLang="zh-CN" sz="2400" dirty="0"/>
          </a:p>
        </p:txBody>
      </p:sp>
    </p:spTree>
    <p:extLst>
      <p:ext uri="{BB962C8B-B14F-4D97-AF65-F5344CB8AC3E}">
        <p14:creationId xmlns:p14="http://schemas.microsoft.com/office/powerpoint/2010/main" val="130949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0CCA2-8B65-4343-BDF2-41ED2578C3DC}"/>
              </a:ext>
            </a:extLst>
          </p:cNvPr>
          <p:cNvSpPr>
            <a:spLocks noGrp="1"/>
          </p:cNvSpPr>
          <p:nvPr>
            <p:ph type="title"/>
          </p:nvPr>
        </p:nvSpPr>
        <p:spPr/>
        <p:txBody>
          <a:bodyPr>
            <a:normAutofit/>
          </a:bodyPr>
          <a:lstStyle/>
          <a:p>
            <a:r>
              <a:rPr lang="en-US" altLang="zh-CN" sz="4800" dirty="0"/>
              <a:t>Incorrect flow</a:t>
            </a:r>
            <a:endParaRPr lang="zh-CN" altLang="en-US" sz="4800" dirty="0"/>
          </a:p>
        </p:txBody>
      </p:sp>
      <p:sp>
        <p:nvSpPr>
          <p:cNvPr id="3" name="内容占位符 2">
            <a:extLst>
              <a:ext uri="{FF2B5EF4-FFF2-40B4-BE49-F238E27FC236}">
                <a16:creationId xmlns:a16="http://schemas.microsoft.com/office/drawing/2014/main" id="{98241DF1-5EEE-4649-9378-38D6715BFC40}"/>
              </a:ext>
            </a:extLst>
          </p:cNvPr>
          <p:cNvSpPr>
            <a:spLocks noGrp="1"/>
          </p:cNvSpPr>
          <p:nvPr>
            <p:ph idx="1"/>
          </p:nvPr>
        </p:nvSpPr>
        <p:spPr/>
        <p:txBody>
          <a:bodyPr/>
          <a:lstStyle/>
          <a:p>
            <a:r>
              <a:rPr lang="en-US" altLang="zh-CN" dirty="0">
                <a:hlinkClick r:id="rId2"/>
              </a:rPr>
              <a:t>https://www.luogu.com.cn/problem/CF708D</a:t>
            </a:r>
            <a:endParaRPr lang="en-US" altLang="zh-CN" dirty="0"/>
          </a:p>
          <a:p>
            <a:endParaRPr lang="zh-CN" altLang="en-US" dirty="0"/>
          </a:p>
        </p:txBody>
      </p:sp>
    </p:spTree>
    <p:extLst>
      <p:ext uri="{BB962C8B-B14F-4D97-AF65-F5344CB8AC3E}">
        <p14:creationId xmlns:p14="http://schemas.microsoft.com/office/powerpoint/2010/main" val="2302578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2D2C2-897D-48D0-B334-6351CB404E1A}"/>
              </a:ext>
            </a:extLst>
          </p:cNvPr>
          <p:cNvSpPr>
            <a:spLocks noGrp="1"/>
          </p:cNvSpPr>
          <p:nvPr>
            <p:ph type="title"/>
          </p:nvPr>
        </p:nvSpPr>
        <p:spPr/>
        <p:txBody>
          <a:bodyPr>
            <a:normAutofit/>
          </a:bodyPr>
          <a:lstStyle/>
          <a:p>
            <a:r>
              <a:rPr lang="en-US" altLang="zh-CN" sz="4800" dirty="0"/>
              <a:t>solution</a:t>
            </a:r>
            <a:endParaRPr lang="zh-CN" altLang="en-US" sz="4800" dirty="0"/>
          </a:p>
        </p:txBody>
      </p:sp>
      <p:sp>
        <p:nvSpPr>
          <p:cNvPr id="3" name="内容占位符 2">
            <a:extLst>
              <a:ext uri="{FF2B5EF4-FFF2-40B4-BE49-F238E27FC236}">
                <a16:creationId xmlns:a16="http://schemas.microsoft.com/office/drawing/2014/main" id="{0408A4D5-BE27-41B2-98EE-392FB27B6754}"/>
              </a:ext>
            </a:extLst>
          </p:cNvPr>
          <p:cNvSpPr>
            <a:spLocks noGrp="1"/>
          </p:cNvSpPr>
          <p:nvPr>
            <p:ph idx="1"/>
          </p:nvPr>
        </p:nvSpPr>
        <p:spPr>
          <a:xfrm>
            <a:off x="677334" y="2160589"/>
            <a:ext cx="8596668" cy="4316411"/>
          </a:xfrm>
        </p:spPr>
        <p:txBody>
          <a:bodyPr>
            <a:normAutofit/>
          </a:bodyPr>
          <a:lstStyle/>
          <a:p>
            <a:r>
              <a:rPr lang="zh-CN" altLang="en-US" sz="2400" dirty="0"/>
              <a:t>考虑先假设按照原来的方案，将入度大的和出度大的点分开。对于入度大的点，假设入度多</a:t>
            </a:r>
            <a:r>
              <a:rPr lang="en-US" altLang="zh-CN" sz="2400" dirty="0"/>
              <a:t> in[</a:t>
            </a:r>
            <a:r>
              <a:rPr lang="en-US" altLang="zh-CN" sz="2400" dirty="0" err="1"/>
              <a:t>i</a:t>
            </a:r>
            <a:r>
              <a:rPr lang="en-US" altLang="zh-CN" sz="2400" dirty="0"/>
              <a:t>]</a:t>
            </a:r>
            <a:r>
              <a:rPr lang="zh-CN" altLang="en-US" sz="2400" dirty="0"/>
              <a:t>。那么加入边</a:t>
            </a:r>
            <a:r>
              <a:rPr lang="en-US" altLang="zh-CN" sz="2400" dirty="0"/>
              <a:t> (</a:t>
            </a:r>
            <a:r>
              <a:rPr lang="en-US" altLang="zh-CN" sz="2400" dirty="0" err="1"/>
              <a:t>s,i,in</a:t>
            </a:r>
            <a:r>
              <a:rPr lang="en-US" altLang="zh-CN" sz="2400" dirty="0"/>
              <a:t>[</a:t>
            </a:r>
            <a:r>
              <a:rPr lang="en-US" altLang="zh-CN" sz="2400" dirty="0" err="1"/>
              <a:t>i</a:t>
            </a:r>
            <a:r>
              <a:rPr lang="en-US" altLang="zh-CN" sz="2400" dirty="0"/>
              <a:t>],0)</a:t>
            </a:r>
            <a:r>
              <a:rPr lang="zh-CN" altLang="en-US" sz="2400" dirty="0"/>
              <a:t>。对于出度大的点，假设出度多</a:t>
            </a:r>
            <a:r>
              <a:rPr lang="en-US" altLang="zh-CN" sz="2400" dirty="0"/>
              <a:t> out[</a:t>
            </a:r>
            <a:r>
              <a:rPr lang="en-US" altLang="zh-CN" sz="2400" dirty="0" err="1"/>
              <a:t>i</a:t>
            </a:r>
            <a:r>
              <a:rPr lang="en-US" altLang="zh-CN" sz="2400" dirty="0"/>
              <a:t>]</a:t>
            </a:r>
            <a:r>
              <a:rPr lang="zh-CN" altLang="en-US" sz="2400" dirty="0"/>
              <a:t>。那么加入边</a:t>
            </a:r>
            <a:r>
              <a:rPr lang="en-US" altLang="zh-CN" sz="2400" dirty="0"/>
              <a:t> (</a:t>
            </a:r>
            <a:r>
              <a:rPr lang="en-US" altLang="zh-CN" sz="2400" dirty="0" err="1"/>
              <a:t>i,t,out</a:t>
            </a:r>
            <a:r>
              <a:rPr lang="en-US" altLang="zh-CN" sz="2400" dirty="0"/>
              <a:t>[</a:t>
            </a:r>
            <a:r>
              <a:rPr lang="en-US" altLang="zh-CN" sz="2400" dirty="0" err="1"/>
              <a:t>i</a:t>
            </a:r>
            <a:r>
              <a:rPr lang="en-US" altLang="zh-CN" sz="2400" dirty="0"/>
              <a:t>],0)</a:t>
            </a:r>
            <a:r>
              <a:rPr lang="zh-CN" altLang="en-US" sz="2400" dirty="0"/>
              <a:t>。</a:t>
            </a:r>
            <a:endParaRPr lang="en-US" altLang="zh-CN" sz="2400" dirty="0"/>
          </a:p>
          <a:p>
            <a:r>
              <a:rPr lang="zh-CN" altLang="en-US" sz="2400" dirty="0"/>
              <a:t>假设有一条边</a:t>
            </a:r>
            <a:r>
              <a:rPr lang="en-US" altLang="zh-CN" sz="2400" dirty="0"/>
              <a:t> (</a:t>
            </a:r>
            <a:r>
              <a:rPr lang="en-US" altLang="zh-CN" sz="2400" dirty="0" err="1"/>
              <a:t>a,b,c,f</a:t>
            </a:r>
            <a:r>
              <a:rPr lang="en-US" altLang="zh-CN" sz="2400" dirty="0"/>
              <a:t>)</a:t>
            </a:r>
            <a:r>
              <a:rPr lang="zh-CN" altLang="en-US" sz="2400" dirty="0"/>
              <a:t>。若 </a:t>
            </a:r>
            <a:r>
              <a:rPr lang="en-US" altLang="zh-CN" sz="2400" dirty="0"/>
              <a:t>f&lt;=c</a:t>
            </a:r>
            <a:r>
              <a:rPr lang="zh-CN" altLang="en-US" sz="2400" dirty="0"/>
              <a:t>，则加入边 </a:t>
            </a:r>
            <a:r>
              <a:rPr lang="en-US" altLang="zh-CN" sz="2400" dirty="0"/>
              <a:t>(a,b,c-f,1),(a,b,inf,2),(b,a,f,1)</a:t>
            </a:r>
            <a:r>
              <a:rPr lang="zh-CN" altLang="en-US" sz="2400" dirty="0"/>
              <a:t>。若 </a:t>
            </a:r>
            <a:r>
              <a:rPr lang="en-US" altLang="zh-CN" sz="2400" dirty="0"/>
              <a:t>f&gt;c</a:t>
            </a:r>
            <a:r>
              <a:rPr lang="zh-CN" altLang="en-US" sz="2400" dirty="0"/>
              <a:t>，则先给答案加</a:t>
            </a:r>
            <a:r>
              <a:rPr lang="en-US" altLang="zh-CN" sz="2400" dirty="0"/>
              <a:t> f-c</a:t>
            </a:r>
            <a:r>
              <a:rPr lang="zh-CN" altLang="en-US" sz="2400" dirty="0"/>
              <a:t>，再加入边</a:t>
            </a:r>
            <a:r>
              <a:rPr lang="en-US" altLang="zh-CN" sz="2400" dirty="0"/>
              <a:t>(x,y,inf,2),(y,x,f-c,0),(y,x,c,1)</a:t>
            </a:r>
            <a:r>
              <a:rPr lang="zh-CN" altLang="en-US" sz="2400" dirty="0"/>
              <a:t>。</a:t>
            </a:r>
            <a:endParaRPr lang="en-US" altLang="zh-CN" sz="2400" dirty="0"/>
          </a:p>
          <a:p>
            <a:r>
              <a:rPr lang="zh-CN" altLang="en-US" sz="2400" dirty="0"/>
              <a:t>最后考虑 </a:t>
            </a:r>
            <a:r>
              <a:rPr lang="en-US" altLang="zh-CN" sz="2400" dirty="0"/>
              <a:t>1 </a:t>
            </a:r>
            <a:r>
              <a:rPr lang="zh-CN" altLang="en-US" sz="2400" dirty="0"/>
              <a:t>号点和 </a:t>
            </a:r>
            <a:r>
              <a:rPr lang="en-US" altLang="zh-CN" sz="2400" dirty="0"/>
              <a:t>n </a:t>
            </a:r>
            <a:r>
              <a:rPr lang="zh-CN" altLang="en-US" sz="2400" dirty="0"/>
              <a:t>号点不需要出入平衡，设所有 </a:t>
            </a:r>
            <a:r>
              <a:rPr lang="en-US" altLang="zh-CN" sz="2400" dirty="0"/>
              <a:t>in[</a:t>
            </a:r>
            <a:r>
              <a:rPr lang="en-US" altLang="zh-CN" sz="2400" dirty="0" err="1"/>
              <a:t>i</a:t>
            </a:r>
            <a:r>
              <a:rPr lang="en-US" altLang="zh-CN" sz="2400" dirty="0"/>
              <a:t>] </a:t>
            </a:r>
            <a:r>
              <a:rPr lang="zh-CN" altLang="en-US" sz="2400" dirty="0"/>
              <a:t>的和为 </a:t>
            </a:r>
            <a:r>
              <a:rPr lang="en-US" altLang="zh-CN" sz="2400" dirty="0"/>
              <a:t>sum</a:t>
            </a:r>
            <a:r>
              <a:rPr lang="zh-CN" altLang="en-US" sz="2400" dirty="0"/>
              <a:t>，故加入边</a:t>
            </a:r>
            <a:r>
              <a:rPr lang="en-US" altLang="zh-CN" sz="2400" dirty="0"/>
              <a:t> (s,1,inf-sum,0),(n,t,inf-sum,0),(1,n,inf,0)</a:t>
            </a:r>
            <a:r>
              <a:rPr lang="zh-CN" altLang="en-US" sz="2400" dirty="0"/>
              <a:t>。最后跑 </a:t>
            </a:r>
            <a:r>
              <a:rPr lang="en-US" altLang="zh-CN" sz="2400" dirty="0"/>
              <a:t>MCMF </a:t>
            </a:r>
            <a:r>
              <a:rPr lang="zh-CN" altLang="en-US" sz="2400" dirty="0"/>
              <a:t>即可。</a:t>
            </a:r>
          </a:p>
        </p:txBody>
      </p:sp>
    </p:spTree>
    <p:extLst>
      <p:ext uri="{BB962C8B-B14F-4D97-AF65-F5344CB8AC3E}">
        <p14:creationId xmlns:p14="http://schemas.microsoft.com/office/powerpoint/2010/main" val="138367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3063</TotalTime>
  <Words>2875</Words>
  <Application>Microsoft Office PowerPoint</Application>
  <PresentationFormat>宽屏</PresentationFormat>
  <Paragraphs>89</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Lato</vt:lpstr>
      <vt:lpstr>Arial</vt:lpstr>
      <vt:lpstr>Times New Roman</vt:lpstr>
      <vt:lpstr>Trebuchet MS</vt:lpstr>
      <vt:lpstr>Wingdings 3</vt:lpstr>
      <vt:lpstr>平面</vt:lpstr>
      <vt:lpstr>杂题选讲</vt:lpstr>
      <vt:lpstr>Landmarks</vt:lpstr>
      <vt:lpstr>solution</vt:lpstr>
      <vt:lpstr>「2018 集训队互测 Day 1」完美的队列 </vt:lpstr>
      <vt:lpstr>Solution</vt:lpstr>
      <vt:lpstr>「ROI 2019 Day2」机器人高尔夫球赛 </vt:lpstr>
      <vt:lpstr>Solution</vt:lpstr>
      <vt:lpstr>Incorrect flow</vt:lpstr>
      <vt:lpstr>solution</vt:lpstr>
      <vt:lpstr>Gachapon</vt:lpstr>
      <vt:lpstr>Solution</vt:lpstr>
      <vt:lpstr>生成树求和 加强版 </vt:lpstr>
      <vt:lpstr>Solution</vt:lpstr>
      <vt:lpstr>Honorable Mention</vt:lpstr>
      <vt:lpstr>Solution</vt:lpstr>
      <vt:lpstr>James and the chase</vt:lpstr>
      <vt:lpstr>Solution</vt:lpstr>
      <vt:lpstr>StringDecryption</vt:lpstr>
      <vt:lpstr>Solution</vt:lpstr>
      <vt:lpstr>Pikachu</vt:lpstr>
      <vt:lpstr>Solution</vt:lpstr>
      <vt:lpstr>Horrible Cycles</vt:lpstr>
      <vt:lpstr>Solution</vt:lpstr>
      <vt:lpstr>【集训队作业2018】time map </vt:lpstr>
      <vt:lpstr>Solution</vt:lpstr>
      <vt:lpstr>【APIO2014】Beads and wires </vt:lpstr>
      <vt:lpstr>Solution</vt:lpstr>
      <vt:lpstr>StrangeElevator</vt:lpstr>
      <vt:lpstr>Solution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dc:title>
  <dc:creator>l qs</dc:creator>
  <cp:lastModifiedBy>l qs</cp:lastModifiedBy>
  <cp:revision>223</cp:revision>
  <dcterms:created xsi:type="dcterms:W3CDTF">2020-09-27T04:46:08Z</dcterms:created>
  <dcterms:modified xsi:type="dcterms:W3CDTF">2021-01-09T12:20:47Z</dcterms:modified>
</cp:coreProperties>
</file>