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21" r:id="rId3"/>
    <p:sldId id="322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319" r:id="rId30"/>
    <p:sldId id="320" r:id="rId31"/>
    <p:sldId id="282" r:id="rId32"/>
    <p:sldId id="283" r:id="rId33"/>
    <p:sldId id="284" r:id="rId34"/>
    <p:sldId id="285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311" r:id="rId46"/>
    <p:sldId id="312" r:id="rId47"/>
    <p:sldId id="313" r:id="rId48"/>
    <p:sldId id="314" r:id="rId49"/>
    <p:sldId id="315" r:id="rId50"/>
    <p:sldId id="316" r:id="rId51"/>
    <p:sldId id="317" r:id="rId52"/>
    <p:sldId id="318" r:id="rId53"/>
    <p:sldId id="286" r:id="rId54"/>
    <p:sldId id="287" r:id="rId55"/>
    <p:sldId id="288" r:id="rId56"/>
    <p:sldId id="289" r:id="rId57"/>
    <p:sldId id="290" r:id="rId58"/>
    <p:sldId id="291" r:id="rId59"/>
    <p:sldId id="292" r:id="rId60"/>
    <p:sldId id="293" r:id="rId61"/>
    <p:sldId id="294" r:id="rId62"/>
    <p:sldId id="295" r:id="rId63"/>
    <p:sldId id="296" r:id="rId64"/>
    <p:sldId id="297" r:id="rId65"/>
    <p:sldId id="298" r:id="rId66"/>
    <p:sldId id="299" r:id="rId67"/>
    <p:sldId id="300" r:id="rId6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4660"/>
  </p:normalViewPr>
  <p:slideViewPr>
    <p:cSldViewPr snapToGrid="0">
      <p:cViewPr varScale="1">
        <p:scale>
          <a:sx n="81" d="100"/>
          <a:sy n="81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353FF-9A50-40A9-9917-0820AD90FA3D}" type="datetimeFigureOut">
              <a:rPr lang="zh-CN" altLang="en-US" smtClean="0"/>
              <a:t>2021/1/2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32105-B358-41FC-A2A0-16FB068CBF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100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353FF-9A50-40A9-9917-0820AD90FA3D}" type="datetimeFigureOut">
              <a:rPr lang="zh-CN" altLang="en-US" smtClean="0"/>
              <a:t>2021/1/2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32105-B358-41FC-A2A0-16FB068CBF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800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353FF-9A50-40A9-9917-0820AD90FA3D}" type="datetimeFigureOut">
              <a:rPr lang="zh-CN" altLang="en-US" smtClean="0"/>
              <a:t>2021/1/2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32105-B358-41FC-A2A0-16FB068CBF1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2760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353FF-9A50-40A9-9917-0820AD90FA3D}" type="datetimeFigureOut">
              <a:rPr lang="zh-CN" altLang="en-US" smtClean="0"/>
              <a:t>2021/1/2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32105-B358-41FC-A2A0-16FB068CBF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519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353FF-9A50-40A9-9917-0820AD90FA3D}" type="datetimeFigureOut">
              <a:rPr lang="zh-CN" altLang="en-US" smtClean="0"/>
              <a:t>2021/1/2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32105-B358-41FC-A2A0-16FB068CBF1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67831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353FF-9A50-40A9-9917-0820AD90FA3D}" type="datetimeFigureOut">
              <a:rPr lang="zh-CN" altLang="en-US" smtClean="0"/>
              <a:t>2021/1/2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32105-B358-41FC-A2A0-16FB068CBF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40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353FF-9A50-40A9-9917-0820AD90FA3D}" type="datetimeFigureOut">
              <a:rPr lang="zh-CN" altLang="en-US" smtClean="0"/>
              <a:t>2021/1/2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32105-B358-41FC-A2A0-16FB068CBF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09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353FF-9A50-40A9-9917-0820AD90FA3D}" type="datetimeFigureOut">
              <a:rPr lang="zh-CN" altLang="en-US" smtClean="0"/>
              <a:t>2021/1/2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32105-B358-41FC-A2A0-16FB068CBF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754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353FF-9A50-40A9-9917-0820AD90FA3D}" type="datetimeFigureOut">
              <a:rPr lang="zh-CN" altLang="en-US" smtClean="0"/>
              <a:t>2021/1/2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32105-B358-41FC-A2A0-16FB068CBF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22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353FF-9A50-40A9-9917-0820AD90FA3D}" type="datetimeFigureOut">
              <a:rPr lang="zh-CN" altLang="en-US" smtClean="0"/>
              <a:t>2021/1/2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32105-B358-41FC-A2A0-16FB068CBF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919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353FF-9A50-40A9-9917-0820AD90FA3D}" type="datetimeFigureOut">
              <a:rPr lang="zh-CN" altLang="en-US" smtClean="0"/>
              <a:t>2021/1/2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32105-B358-41FC-A2A0-16FB068CBF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113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353FF-9A50-40A9-9917-0820AD90FA3D}" type="datetimeFigureOut">
              <a:rPr lang="zh-CN" altLang="en-US" smtClean="0"/>
              <a:t>2021/1/2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32105-B358-41FC-A2A0-16FB068CBF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658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353FF-9A50-40A9-9917-0820AD90FA3D}" type="datetimeFigureOut">
              <a:rPr lang="zh-CN" altLang="en-US" smtClean="0"/>
              <a:t>2021/1/2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32105-B358-41FC-A2A0-16FB068CBF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970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353FF-9A50-40A9-9917-0820AD90FA3D}" type="datetimeFigureOut">
              <a:rPr lang="zh-CN" altLang="en-US" smtClean="0"/>
              <a:t>2021/1/2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32105-B358-41FC-A2A0-16FB068CBF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224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353FF-9A50-40A9-9917-0820AD90FA3D}" type="datetimeFigureOut">
              <a:rPr lang="zh-CN" altLang="en-US" smtClean="0"/>
              <a:t>2021/1/2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32105-B358-41FC-A2A0-16FB068CBF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966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353FF-9A50-40A9-9917-0820AD90FA3D}" type="datetimeFigureOut">
              <a:rPr lang="zh-CN" altLang="en-US" smtClean="0"/>
              <a:t>2021/1/2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32105-B358-41FC-A2A0-16FB068CBF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156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353FF-9A50-40A9-9917-0820AD90FA3D}" type="datetimeFigureOut">
              <a:rPr lang="zh-CN" altLang="en-US" smtClean="0"/>
              <a:t>2021/1/2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8832105-B358-41FC-A2A0-16FB068CBF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461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18E41F-BAD2-4D10-9DE5-73CD1E7267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构造题选讲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E7607A6-400B-4511-BE7F-5B84D545F8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南京外国语学校 王泽远</a:t>
            </a:r>
          </a:p>
        </p:txBody>
      </p:sp>
    </p:spTree>
    <p:extLst>
      <p:ext uri="{BB962C8B-B14F-4D97-AF65-F5344CB8AC3E}">
        <p14:creationId xmlns:p14="http://schemas.microsoft.com/office/powerpoint/2010/main" val="3789417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BC3F3C-DE1C-4173-BAA5-39108A313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NFLSPC #3 G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B3E427D-9F9B-4381-A767-119C1CB7EC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/>
                  <a:t>平面上有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/>
                  <a:t> 个蓝色的点，你需要加上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/>
                  <a:t> 个红色的点，使得任意三个蓝点组成的三角形</a:t>
                </a:r>
                <a:r>
                  <a:rPr lang="zh-CN" altLang="en-US" b="1"/>
                  <a:t>内部</a:t>
                </a:r>
                <a:r>
                  <a:rPr lang="zh-CN" altLang="en-US"/>
                  <a:t>都必须至少有一个红点。注意红点必须在三角形内部，不能在边上。</a:t>
                </a:r>
                <a:endParaRPr lang="en-US" altLang="zh-CN"/>
              </a:p>
              <a:p>
                <a:r>
                  <a:rPr lang="zh-CN" altLang="en-US"/>
                  <a:t>你需要最小化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/>
                  <a:t> 的大小。</a:t>
                </a:r>
                <a:endParaRPr lang="en-US" altLang="zh-CN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</m:t>
                    </m:r>
                  </m:oMath>
                </a14:m>
                <a:r>
                  <a:rPr lang="zh-CN" altLang="en-US"/>
                  <a:t>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B3E427D-9F9B-4381-A767-119C1CB7EC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628" r="-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4437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CFDD1-7404-4A65-A8CA-98E4DB8EC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DC068B6-DC87-44A4-BA10-D64E69C1E1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/>
                  <a:t>**引理：**答案为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−2−</m:t>
                    </m:r>
                  </m:oMath>
                </a14:m>
                <a:r>
                  <a:rPr lang="zh-CN" altLang="en-US"/>
                  <a:t>凸包上的点数。</a:t>
                </a:r>
              </a:p>
              <a:p>
                <a:r>
                  <a:rPr lang="zh-CN" altLang="en-US"/>
                  <a:t>首先证明这是答案的下界。设最外层凸包点数为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/>
                  <a:t>，把这些点去掉，对于剩下的点再求一次凸包得到第二层凸包点数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/>
                  <a:t>……</a:t>
                </a:r>
                <a:r>
                  <a:rPr lang="zh-CN" altLang="en-US"/>
                  <a:t>以此类推，我们可以把这些点划分成 </a:t>
                </a:r>
                <a:r>
                  <a:rPr lang="en-US" altLang="zh-CN"/>
                  <a:t>k </a:t>
                </a:r>
                <a:r>
                  <a:rPr lang="zh-CN" altLang="en-US"/>
                  <a:t>个相互包含的凸包，点数分别为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/>
                  <a:t>。</a:t>
                </a:r>
              </a:p>
              <a:p>
                <a:r>
                  <a:rPr lang="zh-CN" altLang="en-US"/>
                  <a:t>对于相邻两层凸包之间的部分进行三角剖分，可以得到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个三角形，最里面的凸包直接三角剖分，因此总共有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)+(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)+\</m:t>
                    </m:r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</a:rPr>
                      <m:t>cdots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+(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)+(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−2)=2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−2−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个三角形，这些三角形两两没有交，因此这是答案的下界。</a:t>
                </a:r>
              </a:p>
              <a:p>
                <a:r>
                  <a:rPr lang="zh-CN" altLang="en-US"/>
                  <a:t>其次，存在一个构造可以达到这个下界。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DC068B6-DC87-44A4-BA10-D64E69C1E1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099" r="-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9175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9EEF79-84D8-484C-A9E7-B1C80FF1D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22E19C5-AC9C-4355-B0B3-83EFEABFC1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/>
                  <a:t>随机一个向量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/>
                  <a:t>，使得任意两个蓝点构成的向量不与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平行，令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→ 0</m:t>
                    </m:r>
                  </m:oMath>
                </a14:m>
                <a:r>
                  <a:rPr lang="zh-CN" altLang="en-US"/>
                  <a:t>，同时在每个点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和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位置放两个点，可以证明这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个点满足要求。</a:t>
                </a:r>
              </a:p>
              <a:p>
                <a:r>
                  <a:rPr lang="zh-CN" altLang="en-US"/>
                  <a:t>这是因为把一个三角形的三个角平移到一起刚好可以覆盖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180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度，根据抽屉原理必然有一个点落在这里。</a:t>
                </a:r>
              </a:p>
              <a:p>
                <a:r>
                  <a:rPr lang="zh-CN" altLang="en-US"/>
                  <a:t>但是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个点多了，我们把所有在凸包外面的红点删掉（注意凸包最两侧的点可以删掉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个红点），因此剩余的总点数恰好为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−2−</m:t>
                    </m:r>
                  </m:oMath>
                </a14:m>
                <a:r>
                  <a:rPr lang="zh-CN" altLang="en-US"/>
                  <a:t>凸包点数。</a:t>
                </a:r>
              </a:p>
              <a:p>
                <a:r>
                  <a:rPr lang="zh-CN" altLang="en-US"/>
                  <a:t>证毕。</a:t>
                </a:r>
              </a:p>
              <a:p>
                <a:r>
                  <a:rPr lang="zh-CN" altLang="en-US"/>
                  <a:t>上述引理的证明过程也给出了构造。</a:t>
                </a:r>
              </a:p>
              <a:p>
                <a:endParaRPr lang="zh-CN" altLang="en-US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22E19C5-AC9C-4355-B0B3-83EFEABFC1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628" r="-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8528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FF9E8-1792-4276-891F-AEF0012AD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NFLSPC #2 C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AD976E0-2983-4C80-ACC2-F2B1183B35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/>
                  <a:t>一个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/>
                  <a:t> 的方格表，每个格子里有个字母。</a:t>
                </a:r>
                <a:endParaRPr lang="en-US" altLang="zh-CN"/>
              </a:p>
              <a:p>
                <a:r>
                  <a:rPr lang="zh-CN" altLang="en-US"/>
                  <a:t>每次可以把某一行所有字母向右循环平移若干格，或者把某列所有字母向下循环平移若干格。</a:t>
                </a:r>
                <a:endParaRPr lang="en-US" altLang="zh-CN"/>
              </a:p>
              <a:p>
                <a:r>
                  <a:rPr lang="zh-CN" altLang="en-US"/>
                  <a:t>若某行连续的三个字母为 </a:t>
                </a:r>
                <a:r>
                  <a:rPr lang="en-US" altLang="zh-CN"/>
                  <a:t>k,e,y</a:t>
                </a:r>
                <a:r>
                  <a:rPr lang="zh-CN" altLang="en-US"/>
                  <a:t>，则成为一个“键”。</a:t>
                </a:r>
                <a:endParaRPr lang="en-US" altLang="zh-CN"/>
              </a:p>
              <a:p>
                <a:r>
                  <a:rPr lang="zh-CN" altLang="en-US"/>
                  <a:t>你需要在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10000</m:t>
                    </m:r>
                  </m:oMath>
                </a14:m>
                <a:r>
                  <a:rPr lang="zh-CN" altLang="en-US"/>
                  <a:t> 次操作内，最大化键的数量。</a:t>
                </a:r>
                <a:endParaRPr lang="en-US" altLang="zh-CN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≤40</m:t>
                    </m:r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AD976E0-2983-4C80-ACC2-F2B1183B35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628" r="-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9752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9EF8B-CB8D-43AD-80B4-7422145C4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0979162-AF6D-47D9-B0F1-D58C508C0D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/>
                  <a:t>如果让自己随便写一个矩阵让 </a:t>
                </a:r>
                <a:r>
                  <a:rPr lang="en-US" altLang="zh-CN"/>
                  <a:t>key </a:t>
                </a:r>
                <a:r>
                  <a:rPr lang="zh-CN" altLang="en-US"/>
                  <a:t>尽量多，那显然每行都应该是 </a:t>
                </a:r>
                <a:r>
                  <a:rPr lang="en-US" altLang="zh-CN"/>
                  <a:t>keykeykey… </a:t>
                </a:r>
                <a:r>
                  <a:rPr lang="zh-CN" altLang="en-US"/>
                  <a:t>的形式。如果列数不是 </a:t>
                </a:r>
                <a:r>
                  <a:rPr lang="en-US" altLang="zh-CN"/>
                  <a:t>3 </a:t>
                </a:r>
                <a:r>
                  <a:rPr lang="zh-CN" altLang="en-US"/>
                  <a:t>的倍数，就会多出来一两个不能形成 </a:t>
                </a:r>
                <a:r>
                  <a:rPr lang="en-US" altLang="zh-CN"/>
                  <a:t>key </a:t>
                </a:r>
                <a:r>
                  <a:rPr lang="zh-CN" altLang="en-US"/>
                  <a:t>的列。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考虑一列一列进行操作，考虑假设前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列已经是 </a:t>
                </a:r>
                <a:r>
                  <a:rPr lang="en-US" altLang="zh-CN"/>
                  <a:t>keykey… </a:t>
                </a:r>
                <a:r>
                  <a:rPr lang="zh-CN" altLang="en-US"/>
                  <a:t>的形式了，当前要把第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列弄成全部为 </a:t>
                </a:r>
                <a:r>
                  <a:rPr lang="en-US" altLang="zh-CN"/>
                  <a:t>k </a:t>
                </a:r>
                <a:r>
                  <a:rPr lang="zh-CN" altLang="en-US"/>
                  <a:t>的。随便找到右边的一个 </a:t>
                </a:r>
                <a:r>
                  <a:rPr lang="en-US" altLang="zh-CN"/>
                  <a:t>k</a:t>
                </a:r>
                <a:r>
                  <a:rPr lang="zh-CN" altLang="en-US"/>
                  <a:t>，然后找到第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列某个还不是 </a:t>
                </a:r>
                <a:r>
                  <a:rPr lang="en-US" altLang="zh-CN"/>
                  <a:t>k </a:t>
                </a:r>
                <a:r>
                  <a:rPr lang="zh-CN" altLang="en-US"/>
                  <a:t>的行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/>
                  <a:t>，把第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行先右移出来，然后把 </a:t>
                </a:r>
                <a:r>
                  <a:rPr lang="en-US" altLang="zh-CN"/>
                  <a:t>k </a:t>
                </a:r>
                <a:r>
                  <a:rPr lang="zh-CN" altLang="en-US"/>
                  <a:t>塞进去，再把第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行左移回去即可。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注意一下如果这一列的 </a:t>
                </a:r>
                <a:r>
                  <a:rPr lang="en-US" altLang="zh-CN"/>
                  <a:t>k </a:t>
                </a:r>
                <a:r>
                  <a:rPr lang="zh-CN" altLang="en-US"/>
                  <a:t>填不满，我们还需要把不是 </a:t>
                </a:r>
                <a:r>
                  <a:rPr lang="en-US" altLang="zh-CN"/>
                  <a:t>e,y </a:t>
                </a:r>
                <a:r>
                  <a:rPr lang="zh-CN" altLang="en-US"/>
                  <a:t>的字符挪进来。如果剩下的字符已经全是 </a:t>
                </a:r>
                <a:r>
                  <a:rPr lang="en-US" altLang="zh-CN"/>
                  <a:t>e,y </a:t>
                </a:r>
                <a:r>
                  <a:rPr lang="zh-CN" altLang="en-US"/>
                  <a:t>了，那么计算一下右边在最优策略下 </a:t>
                </a:r>
                <a:r>
                  <a:rPr lang="en-US" altLang="zh-CN"/>
                  <a:t>e,y </a:t>
                </a:r>
                <a:r>
                  <a:rPr lang="zh-CN" altLang="en-US"/>
                  <a:t>分别会使用多少，把不使用的填进来即可。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若列数不为 </a:t>
                </a:r>
                <a:r>
                  <a:rPr lang="en-US" altLang="zh-CN"/>
                  <a:t>3 </a:t>
                </a:r>
                <a:r>
                  <a:rPr lang="zh-CN" altLang="en-US"/>
                  <a:t>的倍数，显然最后一列不需要管；如果是 </a:t>
                </a:r>
                <a:r>
                  <a:rPr lang="en-US" altLang="zh-CN"/>
                  <a:t>3 </a:t>
                </a:r>
                <a:r>
                  <a:rPr lang="zh-CN" altLang="en-US"/>
                  <a:t>的倍数，注意到剩下的字符自然而然会全出现在最后一行，但是顺序不一定一致。考虑如何调整最后一列的顺序。</a:t>
                </a:r>
                <a:endParaRPr lang="en-US" altLang="zh-CN"/>
              </a:p>
              <a:p>
                <a:pPr marL="0" indent="0">
                  <a:buNone/>
                </a:pPr>
                <a:endParaRPr lang="en-US" altLang="zh-CN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0979162-AF6D-47D9-B0F1-D58C508C0D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1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769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6AFD4F-DEA2-4A19-90F9-41AF67233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A50705F-E9C4-4969-B7DA-7BA7FFB911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/>
                  <a:t>注意到如果倒数第二列全是 </a:t>
                </a:r>
                <a:r>
                  <a:rPr lang="en-US" altLang="zh-CN"/>
                  <a:t>e </a:t>
                </a:r>
                <a:r>
                  <a:rPr lang="zh-CN" altLang="en-US"/>
                  <a:t>或者最后一列全是 </a:t>
                </a:r>
                <a:r>
                  <a:rPr lang="en-US" altLang="zh-CN"/>
                  <a:t>y</a:t>
                </a:r>
                <a:r>
                  <a:rPr lang="zh-CN" altLang="en-US"/>
                  <a:t>，我们完全没必要调整最后一列。否则倒数第二列一定有一个不是 </a:t>
                </a:r>
                <a:r>
                  <a:rPr lang="en-US" altLang="zh-CN"/>
                  <a:t>e </a:t>
                </a:r>
                <a:r>
                  <a:rPr lang="zh-CN" altLang="en-US"/>
                  <a:t>的位置，记这一行为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/>
                  <a:t>。最后一列也肯定有个不是 </a:t>
                </a:r>
                <a:r>
                  <a:rPr lang="en-US" altLang="zh-CN"/>
                  <a:t>y </a:t>
                </a:r>
                <a:r>
                  <a:rPr lang="zh-CN" altLang="en-US"/>
                  <a:t>的位置。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事实上这种情况下显然可以交换最后一列任意两个位置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/>
                  <a:t>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先把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挪到第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行，然后右移行，然后把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上移挪到第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行，再左移，此时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/>
                  <a:t> 到了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/>
                  <a:t> 的位置上；接着再把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下移让这一列回去，然后再把第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行右移，这时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的位置都交换了。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但是此时第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行本来的元素整体右移了一格，由于最后一列有个不是 </a:t>
                </a:r>
                <a:r>
                  <a:rPr lang="en-US" altLang="zh-CN"/>
                  <a:t>y </a:t>
                </a:r>
                <a:r>
                  <a:rPr lang="zh-CN" altLang="en-US"/>
                  <a:t>的位置，把这个位置挪到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行然后左移即可。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因此可以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/>
                  <a:t> 次操作使得只剩最后一列需要调整，再花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/>
                  <a:t> 次操作可以调整好最后一列。</a:t>
                </a:r>
                <a:endParaRPr lang="en-US" altLang="zh-CN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A50705F-E9C4-4969-B7DA-7BA7FFB911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1099" r="-9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6388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CF556D-92FE-44AE-BB3C-3F5F311B6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FFFA81F-1BDC-4851-B432-5CD1983B65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/>
                  <a:t>给定一个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1∼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的排列，你需要从中选出一个长度为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的子序列使得子序列中第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和第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大的数相邻。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试构造出一个子序列，或说明不可能。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en-US" altLang="zh-CN" b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endParaRPr lang="en-US" altLang="zh-CN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FFFA81F-1BDC-4851-B432-5CD1983B65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1417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906AD-E064-4895-B11B-E83BC0AB0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F9E461D-BDA9-44A9-AE25-B0C02F568D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/>
                  <a:t>把序列分成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/>
                  <a:t> 段，每段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/>
                  <a:t> 个数字。我们每次找到第二小的数字最小的段，把这段最小和次小的数字选入子序列中，并删除这一段；同时把所有其他段里小于这段第二小的数字的位置全部删掉。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注意到每次只会删掉一个段，且所有其他段中数字个数至多减少 </a:t>
                </a:r>
                <a:r>
                  <a:rPr lang="en-US" altLang="zh-CN"/>
                  <a:t>1</a:t>
                </a:r>
                <a:r>
                  <a:rPr lang="zh-CN" altLang="en-US"/>
                  <a:t>，因此必然有解。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F9E461D-BDA9-44A9-AE25-B0C02F568D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628" r="-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5560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11F6B7-3499-4D58-8F70-7AE8DC01B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13A4225-A725-4A54-B55D-F4CB1823F5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/>
                  <a:t>有个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/>
                  <a:t> 的棋盘，有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/>
                  <a:t> 个红格子和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/>
                  <a:t> 个蓝格子。保证棋盘的左上角是红色，右下角是蓝色。你需要把蓝色格点中心两两连出一个向量，红色格子中心两两连出一个向量，你需要让这些向量之和为 </a:t>
                </a:r>
                <a:r>
                  <a:rPr lang="en-US" altLang="zh-CN"/>
                  <a:t>0.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13A4225-A725-4A54-B55D-F4CB1823F5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2425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118650-C187-4AF5-BCD7-8EDF68FBC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A294464-EE2C-4A19-ACFA-A0E08616F9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/>
                  <a:t>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𝑛𝑚</m:t>
                    </m:r>
                  </m:oMath>
                </a14:m>
                <a:r>
                  <a:rPr lang="zh-CN" altLang="en-US"/>
                  <a:t> 为奇数，则可以让红色格子和蓝色格子内部向量和都是 </a:t>
                </a:r>
                <a:r>
                  <a:rPr lang="en-US" altLang="zh-CN"/>
                  <a:t>0.</a:t>
                </a:r>
              </a:p>
              <a:p>
                <a:pPr marL="0" indent="0">
                  <a:buNone/>
                </a:pPr>
                <a:r>
                  <a:rPr lang="zh-CN" altLang="en-US"/>
                  <a:t>因为对于奇数（假设为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/>
                  <a:t>），可以让它形成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/>
                  <a:t> 个环，具体的，对于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1~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/>
                  <a:t> 这些数字，让它们隔这么多距离连边即可。偶数不能这么搞的原因是因为会有重边。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𝑛𝑚</m:t>
                    </m:r>
                  </m:oMath>
                </a14:m>
                <a:r>
                  <a:rPr lang="zh-CN" altLang="en-US"/>
                  <a:t> 为奇数就做完了，考虑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𝑛𝑚</m:t>
                    </m:r>
                  </m:oMath>
                </a14:m>
                <a:r>
                  <a:rPr lang="zh-CN" altLang="en-US"/>
                  <a:t> 为偶数怎么办。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注意题目保证了左上角是红色，右下角是蓝色，我们可以先把这两个格子去掉，就转化为了奇数情况；现在考虑这两个格子连出去的边怎么构造，对于网格上半部分的每个格子，考虑它和它中心对称的那个格子，若它们颜色不同，分别和左上右下连边即可抵消；若它们颜色相同，则同时向自己颜色的对角连边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不难发现由于红蓝数量相同，因此颜色相同的红蓝对数量也相同。同色对向自己对焦连边的两个向量会形成一条整个网格的对角线，且红蓝方向相反，也可以抵消。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A294464-EE2C-4A19-ACFA-A0E08616F9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1099" r="-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8525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E5A20C-FC6A-4630-A446-B148967BC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热身题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64A195E-960D-4F06-838F-45ADC18478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/>
                  <a:t>是否存在三个长度为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/>
                  <a:t> 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0~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/>
                  <a:t> 的排列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/>
                  <a:t>，使得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/>
                  <a:t>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如果是则给出构造。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64A195E-960D-4F06-838F-45ADC18478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6018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944992-F5B0-4417-9546-8FA47E994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2544F7B-D032-4F71-9365-1E8C1E1171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/>
                  <a:t>给定一个环，环上每个点是三种颜色（</a:t>
                </a:r>
                <a:r>
                  <a:rPr lang="en-US" altLang="zh-CN"/>
                  <a:t>RGB</a:t>
                </a:r>
                <a:r>
                  <a:rPr lang="zh-CN" altLang="en-US"/>
                  <a:t>）之一，若一个点左右两边点的颜色不一样，你就可以任意改变这个点的颜色。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问能否在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/>
                  <a:t> 次操作内，把一个环变成另一个。如果能，给出构造。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en-US" altLang="zh-CN" b="0"/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2544F7B-D032-4F71-9365-1E8C1E1171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1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04242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3A33C8-60D3-45AF-A59E-D83B1EE44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418EEEA-0DA5-44FD-ADE1-59D776D7E5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/>
                  <a:t>首先注意到这题的操作是可逆的。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我们先考虑一个简化的问题，如果保证起始的环和终止的环任意两个间隔为 </a:t>
                </a:r>
                <a:r>
                  <a:rPr lang="en-US" altLang="zh-CN"/>
                  <a:t>2 </a:t>
                </a:r>
                <a:r>
                  <a:rPr lang="zh-CN" altLang="en-US"/>
                  <a:t>的点颜色必然不同该如何处理。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考虑依次从 </a:t>
                </a:r>
                <a:r>
                  <a:rPr lang="en-US" altLang="zh-CN"/>
                  <a:t>1 </a:t>
                </a:r>
                <a:r>
                  <a:rPr lang="zh-CN" altLang="en-US"/>
                  <a:t>到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开始变，由于任意两个间隔为 </a:t>
                </a:r>
                <a:r>
                  <a:rPr lang="en-US" altLang="zh-CN"/>
                  <a:t>2 </a:t>
                </a:r>
                <a:r>
                  <a:rPr lang="zh-CN" altLang="en-US"/>
                  <a:t>的点颜色都不同，我们必然可以直接把 </a:t>
                </a:r>
                <a:r>
                  <a:rPr lang="en-US" altLang="zh-CN"/>
                  <a:t>1 </a:t>
                </a:r>
                <a:r>
                  <a:rPr lang="zh-CN" altLang="en-US"/>
                  <a:t>的颜色变成目标颜色。但是这样可能会导致 </a:t>
                </a:r>
                <a:r>
                  <a:rPr lang="en-US" altLang="zh-CN"/>
                  <a:t>3 </a:t>
                </a:r>
                <a:r>
                  <a:rPr lang="zh-CN" altLang="en-US"/>
                  <a:t>位置和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位置不一定满足上述条件了，但是注意到 </a:t>
                </a:r>
                <a:r>
                  <a:rPr lang="en-US" altLang="zh-CN"/>
                  <a:t>3 </a:t>
                </a:r>
                <a:r>
                  <a:rPr lang="zh-CN" altLang="en-US"/>
                  <a:t>位置和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位置一定可以修改，因此额外修改一下即可。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变到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的时候，可能需要修改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zh-CN" altLang="en-US"/>
                  <a:t>，但是注意到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是目标环的颜色了，因此必然和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/>
                  <a:t> 的颜色不同，因此不需要修改。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这样做一遍即可。</a:t>
                </a:r>
                <a:endParaRPr lang="en-US" altLang="zh-CN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418EEEA-0DA5-44FD-ADE1-59D776D7E5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628" r="-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2256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B4CAEC-FAB1-463B-9EE0-272159525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57137A6-6798-48F8-884D-B6A48B31BE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/>
                  <a:t>接下来看看原问题如何转化成刚刚说的问题。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如果一个串中没有任何位置能够修改，显然有解当且仅当目标串和它一模一样。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否则找到一个可以修改的位置，把它修改成和与它间隔为 </a:t>
                </a:r>
                <a:r>
                  <a:rPr lang="en-US" altLang="zh-CN"/>
                  <a:t>2 </a:t>
                </a:r>
                <a:r>
                  <a:rPr lang="zh-CN" altLang="en-US"/>
                  <a:t>的位置颜色不同的，然后依次往左往右扫即可。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由于操作可逆，因此把目标串也转化一下即可。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总操作数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57137A6-6798-48F8-884D-B6A48B31BE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3345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154849-908E-45DB-9121-C09A4683F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DD569CC-56F2-413E-9D57-F99F101382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59" y="1713583"/>
            <a:ext cx="11364071" cy="3829377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E903A53-AAA9-47E4-A3A2-B88BD3F7302E}"/>
                  </a:ext>
                </a:extLst>
              </p:cNvPr>
              <p:cNvSpPr txBox="1"/>
              <p:nvPr/>
            </p:nvSpPr>
            <p:spPr>
              <a:xfrm>
                <a:off x="677334" y="5693790"/>
                <a:ext cx="8202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≤9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E903A53-AAA9-47E4-A3A2-B88BD3F73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5693790"/>
                <a:ext cx="82022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25224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A146B1-1BFC-49BB-9D1A-83EA510A0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2E72BE-F116-44D9-B1CA-A27D070A17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zh-CN" altLang="en-US"/>
                  <a:t>考虑每次找出最大值的排序方法。假设当前第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/>
                  <a:t> 行下方以及第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/>
                  <a:t> 行的第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/>
                  <a:t> 列右方都排好了，现在要把剩余的最大值放到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/>
                  <a:t> 上。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考虑如何把一行的最大值放到最右边。假设这一行为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/>
                  <a:t>，从左到右扫，设当前扫到了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/>
                  <a:t>，那么我们判断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zh-CN" altLang="en-US"/>
                  <a:t> 是否大于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/>
                  <a:t>，如果是则旋转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zh-CN" altLang="en-US"/>
                  <a:t>。对于每个位置都判四次，即可保证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不小于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zh-CN" altLang="en-US"/>
                  <a:t>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但是注意这样扫完不一定刚好就是一行的最大值，因为旋转过程中碰到了上一行，因此最终最右边的值可能会大于原来这一行的最大值，但是一定可以保证操作完之后一行的最大值在最右边。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于是我们从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行倒着做到第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行，这些行的最大值就都在最右边了。类似操作可以把这些最大值全部集中到第一行的最右边，然后第一行做反向的操作即可把前面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行的所有数字的最大值放到矩形的左上角。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类似的，再把这个数字贴边旋转回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即可。</a:t>
                </a:r>
                <a:endParaRPr lang="en-US" altLang="zh-CN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2E72BE-F116-44D9-B1CA-A27D070A17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14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13059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52D52F-C97F-47E4-AE5C-0F6E3D32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8BB42FE-D6BE-4B0F-874A-2F0631C345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zh-CN" altLang="en-US"/>
                  <a:t>但是注意这里有个小问题，就是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/>
                  <a:t> 左边的那些数字可能没有处理到。我们可以在进行上述操作之前，先把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/>
                  <a:t> 左边数字的最大值旋转到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/>
                  <a:t> 上，然后执行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?(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/>
                  <a:t>即若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/>
                  <a:t> 可能成为答案，就把它旋转上去。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这样最大值就一定会在前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/>
                  <a:t> 行中产生。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但是注意上面的办法事实上只适用于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zh-CN" altLang="en-US"/>
                  <a:t> 的时候，如果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/>
                  <a:t> 那么会导致开始转不出去、最后答案转不回来。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所以我们需要给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/>
                  <a:t> 腾出一些空间，这可以转一下右边的两个数。具体的，执行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,3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−1,3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?(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−1,2)</m:t>
                    </m:r>
                  </m:oMath>
                </a14:m>
                <a:r>
                  <a:rPr lang="zh-CN" altLang="en-US"/>
                  <a:t> 即可把右边的两个数字逆时针旋转一次（如果没旋转事实上是等价的）。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但是我们还需要把它转回来，这可以分别执行下面三个操作：</a:t>
                </a:r>
                <a:endParaRPr lang="en-US" altLang="zh-CN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−1,3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?(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−1,2)</m:t>
                    </m:r>
                  </m:oMath>
                </a14:m>
                <a:r>
                  <a:rPr lang="zh-CN" altLang="en-US"/>
                  <a:t>；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−1,2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,3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?(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−1,2)</m:t>
                    </m:r>
                  </m:oMath>
                </a14:m>
                <a:r>
                  <a:rPr lang="zh-CN" altLang="en-US"/>
                  <a:t>；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−1,3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?(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−1,2)</m:t>
                    </m:r>
                  </m:oMath>
                </a14:m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这些操作仍然不能保证一定旋转三次，但是可以保证等价。</a:t>
                </a:r>
                <a:endParaRPr lang="en-US" altLang="zh-CN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8BB42FE-D6BE-4B0F-874A-2F0631C345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1413" r="-638" b="-9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22449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F6B7D2-834C-41D1-BD32-DE3C842EE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A5510B8-DB17-4FD6-8E45-D263462D37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/>
                  <a:t>于是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/>
                  <a:t> 时，我们先把右边两个数字逆时针旋转一次，然后执行四次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?(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−1,1)</m:t>
                    </m:r>
                  </m:oMath>
                </a14:m>
                <a:r>
                  <a:rPr lang="zh-CN" altLang="en-US"/>
                  <a:t>，然后把右边的两个数字转回来，这样就只需要找前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/>
                  <a:t> 行的最大值了。类似之前的操作把最大值搞到左上角，然后再把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r>
                  <a:rPr lang="zh-CN" altLang="en-US"/>
                  <a:t> 右边两个数字转出去，把左上角的最大值转下来，然后再把右边两个数字转回来即可。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每次找一个值大概就需要把整个矩阵都遍历一次，因此复杂度是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/>
                  <a:t> 的。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A5510B8-DB17-4FD6-8E45-D263462D37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628" r="-5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26299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793C95-DAC4-48F7-91D5-698FA99D1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7C4B42F-B7E1-4060-9007-0BDC394BD6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/>
                  <a:t>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/>
                  <a:t> 个数字，你不知道具体的值，给定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/>
                  <a:t> 组提示，每组提示会告诉你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/>
                  <a:t> 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/>
                  <a:t> 这两个位置上的数字较大值或较小值是多少。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你需要给出一组合法的方案（给出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/>
                  <a:t> 个数字满足要求）。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en-US" altLang="zh-CN" b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7C4B42F-B7E1-4060-9007-0BDC394BD6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628" r="-1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97104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9D65E7-3AB6-4333-81ED-127DF13FB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9F50EC-DB57-4F45-BC6F-5A96B6775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这是个长得像构造的 </a:t>
            </a:r>
            <a:r>
              <a:rPr lang="en-US" altLang="zh-CN"/>
              <a:t>2-SAT </a:t>
            </a:r>
            <a:r>
              <a:rPr lang="zh-CN" altLang="en-US"/>
              <a:t>题，为了让大家放松一下的。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首先可以算出每个数字的上界和下界，并且很显然存在一种方案每个数字取的要么是上界要么是下界。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如果一个数字上下界一样，那它就已经定了；否则对于一条边，假设关系是较大值，且只有一边能够取到，那就强制一边必须取上界。如果两边都能取到，那就强制至少有一边取的是上界，这是个经典 </a:t>
            </a:r>
            <a:r>
              <a:rPr lang="en-US" altLang="zh-CN"/>
              <a:t>2-SAT </a:t>
            </a:r>
            <a:r>
              <a:rPr lang="zh-CN" altLang="en-US"/>
              <a:t>问题，最后按拓扑序贪心给出一个方案即可。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09281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184774-23D1-42CF-B067-F3F2F63AB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30C1905-64A2-4E4F-B7BB-2488126F9E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zh-CN" altLang="en-US"/>
                  <a:t>有一棵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/>
                  <a:t> 个点的 </a:t>
                </a:r>
                <a:r>
                  <a:rPr lang="en-US" altLang="zh-CN"/>
                  <a:t>DAG</a:t>
                </a:r>
                <a:r>
                  <a:rPr lang="zh-CN" altLang="en-US"/>
                  <a:t>，有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/>
                  <a:t> 个入度为 </a:t>
                </a:r>
                <a:r>
                  <a:rPr lang="en-US" altLang="zh-CN"/>
                  <a:t>0 </a:t>
                </a:r>
                <a:r>
                  <a:rPr lang="zh-CN" altLang="en-US"/>
                  <a:t>的点。初始时这些点的权值分别为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/>
                  <a:t>（均为 </a:t>
                </a:r>
                <a:r>
                  <a:rPr lang="en-US" altLang="zh-CN"/>
                  <a:t>0/1</a:t>
                </a:r>
                <a:r>
                  <a:rPr lang="zh-CN" altLang="en-US"/>
                  <a:t>），每个其他点的权值为两个子节点权值的与非（即先取 </a:t>
                </a:r>
                <a:r>
                  <a:rPr lang="en-US" altLang="zh-CN"/>
                  <a:t>and </a:t>
                </a:r>
                <a:r>
                  <a:rPr lang="zh-CN" altLang="en-US"/>
                  <a:t>再取反）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但是初始权值是不定的，你可以钦定若干个叶节点的权值，需要满足：</a:t>
                </a:r>
                <a:endParaRPr lang="en-US" altLang="zh-CN"/>
              </a:p>
              <a:p>
                <a:pPr>
                  <a:buAutoNum type="arabicPeriod"/>
                </a:pPr>
                <a:r>
                  <a:rPr lang="zh-CN" altLang="en-US"/>
                  <a:t>没有被钦定的叶节点全取 </a:t>
                </a:r>
                <a:r>
                  <a:rPr lang="en-US" altLang="zh-CN"/>
                  <a:t>1 </a:t>
                </a:r>
                <a:r>
                  <a:rPr lang="zh-CN" altLang="en-US"/>
                  <a:t>时，根节点的值和所有叶节点全取 </a:t>
                </a:r>
                <a:r>
                  <a:rPr lang="en-US" altLang="zh-CN"/>
                  <a:t>1 </a:t>
                </a:r>
                <a:r>
                  <a:rPr lang="zh-CN" altLang="en-US"/>
                  <a:t>时相同。</a:t>
                </a:r>
                <a:endParaRPr lang="en-US" altLang="zh-CN"/>
              </a:p>
              <a:p>
                <a:pPr>
                  <a:buFont typeface="Wingdings 3" charset="2"/>
                  <a:buAutoNum type="arabicPeriod"/>
                </a:pPr>
                <a:r>
                  <a:rPr lang="zh-CN" altLang="en-US"/>
                  <a:t>没有被钦定的叶节点全取 </a:t>
                </a:r>
                <a:r>
                  <a:rPr lang="en-US" altLang="zh-CN"/>
                  <a:t>0 </a:t>
                </a:r>
                <a:r>
                  <a:rPr lang="zh-CN" altLang="en-US"/>
                  <a:t>时，根节点的值和所有叶节点全取 </a:t>
                </a:r>
                <a:r>
                  <a:rPr lang="en-US" altLang="zh-CN"/>
                  <a:t>0 </a:t>
                </a:r>
                <a:r>
                  <a:rPr lang="zh-CN" altLang="en-US"/>
                  <a:t>时相同。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你要钦定尽量多的叶节点的权值，使得它满足这个条件。并给出方案。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en-US" altLang="zh-CN" b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altLang="zh-CN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30C1905-64A2-4E4F-B7BB-2488126F9E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1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5659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068EE2-10B2-4E90-8FBD-8D7AA2E83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EA7C006-19FF-4E2A-8605-F4EB68576E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/>
                  <a:t>显然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/>
                  <a:t> 为偶数时，左边的和为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/>
                  <a:t>，而右边的和为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/>
                  <a:t>，在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/>
                  <a:t>意义下左边是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/>
                  <a:t>，右边是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/>
                  <a:t>。因此显然无解。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奇数的时候直接取两个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0,⋯,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即可。</a:t>
                </a:r>
                <a:endParaRPr lang="en-US" altLang="zh-CN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EA7C006-19FF-4E2A-8605-F4EB68576E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48283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288239-00B3-4D0C-951A-D1586EE7E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237541C-C871-48C2-8E5B-4E94AFCF25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zh-CN" altLang="en-US"/>
                  <a:t>考虑如果能够钦定所有叶节点，那么必然是全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/>
                  <a:t> 状态下根节点的值和全 </a:t>
                </a:r>
                <a:r>
                  <a:rPr lang="en-US" altLang="zh-CN"/>
                  <a:t>1 </a:t>
                </a:r>
                <a:r>
                  <a:rPr lang="zh-CN" altLang="en-US"/>
                  <a:t>状态相等。我们预先处理出来判断一下即可。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否则，我们考虑必然存在一个前缀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/>
                  <a:t> 使得把前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/>
                  <a:t> 个全部钦定成 </a:t>
                </a:r>
                <a:r>
                  <a:rPr lang="en-US" altLang="zh-CN"/>
                  <a:t>1 </a:t>
                </a:r>
                <a:r>
                  <a:rPr lang="zh-CN" altLang="en-US"/>
                  <a:t>的答案和全 </a:t>
                </a:r>
                <a:r>
                  <a:rPr lang="en-US" altLang="zh-CN"/>
                  <a:t>1 </a:t>
                </a:r>
                <a:r>
                  <a:rPr lang="zh-CN" altLang="en-US"/>
                  <a:t>状态相等，把前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/>
                  <a:t> 个全部钦定成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/>
                  <a:t> 的答案和全 </a:t>
                </a:r>
                <a:r>
                  <a:rPr lang="en-US" altLang="zh-CN"/>
                  <a:t>0 </a:t>
                </a:r>
                <a:r>
                  <a:rPr lang="zh-CN" altLang="en-US"/>
                  <a:t>状态相等。二分找到一个这样的位置即可，这样我们就钦定了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/>
                  <a:t> 个叶节点，显然最多。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/>
                  <a:t>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237541C-C871-48C2-8E5B-4E94AFCF25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1099" r="-32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42464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384BD8-3A39-4260-BB43-564572356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B8780FC-CB51-46FA-954A-729BD05D11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/>
                  <a:t>一个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/>
                  <a:t> 个点的简单无向图（无重边无自环但不一定联通），你可以询问若干次，每次询问一棵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/>
                  <a:t> 个点的树，交互库会返回这棵树里有多少边和无向图中的边重合。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你需要还原这个无向图。</a:t>
                </a:r>
                <a:endParaRPr lang="en-US" altLang="zh-CN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≤500,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≤2000</m:t>
                    </m:r>
                  </m:oMath>
                </a14:m>
                <a:r>
                  <a:rPr lang="zh-CN" altLang="en-US"/>
                  <a:t>，询问次数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20000</m:t>
                    </m:r>
                  </m:oMath>
                </a14:m>
                <a:r>
                  <a:rPr lang="zh-CN" altLang="en-US"/>
                  <a:t>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B8780FC-CB51-46FA-954A-729BD05D11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53927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AEFD37-39FF-4C99-AB20-6D82968D4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9968DFC-7CF8-40BF-9095-CEFCDAC9FD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/>
                  <a:t>考虑如果不一定要求询问的树包含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/>
                  <a:t> 个点怎么办，这个时候可以对每个点问和它相连的边。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对于每个点进行分治，问题就变成了判断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/>
                  <a:t> 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/>
                  <a:t> 中的点是否有边。如果不要求询问的树包含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/>
                  <a:t> 个点，就直接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/>
                  <a:t> 向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/>
                  <a:t> 中的所有点连一条边询问即可。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我们事实上可以预先搞出一些特殊边的状态，来把上面这棵树扩展到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/>
                  <a:t> 个点。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对于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1,2,3,4,⋯,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/>
                  <a:t> 这个环，我们每次去掉一条边询问一下重合的边数，然后加起来再除以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/>
                  <a:t> 即可得到整个环和无向图重合的边数，然后分别减掉刚刚询问的值就可以得到环上每条边是否出现过。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于是上面的树扩展到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个点也就很简单了，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向之前的点依次连边，向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之间的点依次连边，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向之后的点依次连边，然后把连上的边减掉即可。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9968DFC-7CF8-40BF-9095-CEFCDAC9FD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50403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F41CBC-8C5A-4B88-9C05-A0D72F76A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FAB0838-CCFD-44D0-816E-BC944D71AE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/>
                  <a:t>有一个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/>
                  <a:t> 的矩阵，你可以执行以下三种操作若干次，使得整个矩阵里所有元素都变成 </a:t>
                </a:r>
                <a:r>
                  <a:rPr lang="en-US" altLang="zh-CN"/>
                  <a:t>0</a:t>
                </a:r>
                <a:r>
                  <a:rPr lang="zh-CN" altLang="en-US"/>
                  <a:t>。</a:t>
                </a:r>
              </a:p>
              <a:p>
                <a:pPr marL="0" indent="0">
                  <a:buNone/>
                </a:pPr>
                <a:r>
                  <a:rPr lang="en-US" altLang="zh-CN"/>
                  <a:t>1. </a:t>
                </a:r>
                <a:r>
                  <a:rPr lang="zh-CN" altLang="en-US"/>
                  <a:t>把某一行里的元素全部加上整数 </a:t>
                </a:r>
                <a:r>
                  <a:rPr lang="en-US" altLang="zh-CN"/>
                  <a:t>k</a:t>
                </a:r>
                <a:r>
                  <a:rPr lang="zh-CN" altLang="en-US"/>
                  <a:t>（可以为负）。</a:t>
                </a:r>
              </a:p>
              <a:p>
                <a:pPr marL="0" indent="0">
                  <a:buNone/>
                </a:pPr>
                <a:r>
                  <a:rPr lang="en-US" altLang="zh-CN"/>
                  <a:t>2. </a:t>
                </a:r>
                <a:r>
                  <a:rPr lang="zh-CN" altLang="en-US"/>
                  <a:t>把某一列里的元素全部加上整数 </a:t>
                </a:r>
                <a:r>
                  <a:rPr lang="en-US" altLang="zh-CN"/>
                  <a:t>k</a:t>
                </a:r>
                <a:r>
                  <a:rPr lang="zh-CN" altLang="en-US"/>
                  <a:t>（可以为负）。</a:t>
                </a:r>
              </a:p>
              <a:p>
                <a:pPr marL="0" indent="0">
                  <a:buNone/>
                </a:pPr>
                <a:r>
                  <a:rPr lang="en-US" altLang="zh-CN"/>
                  <a:t>3. </a:t>
                </a:r>
                <a:r>
                  <a:rPr lang="zh-CN" altLang="en-US"/>
                  <a:t>把某一主对角线里的元素全部加上整数 </a:t>
                </a:r>
                <a:r>
                  <a:rPr lang="en-US" altLang="zh-CN"/>
                  <a:t>k</a:t>
                </a:r>
                <a:r>
                  <a:rPr lang="zh-CN" altLang="en-US"/>
                  <a:t>（可以为负）。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主对角线指行编号和列编号之差为定值的一些格子。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你可以执行这些操作总共不超过 </a:t>
                </a:r>
                <a:r>
                  <a:rPr lang="en-US" altLang="zh-CN"/>
                  <a:t>6000 </a:t>
                </a:r>
                <a:r>
                  <a:rPr lang="zh-CN" altLang="en-US"/>
                  <a:t>次或者报告无解。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en-US" altLang="zh-CN" b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FAB0838-CCFD-44D0-816E-BC944D71AE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90440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7CB93-C868-498C-9163-2941ABEA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682D8FD-D597-4647-8F39-530FA2EEFD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/>
                  <a:t>事实上只需要把前两行和前两列变成 </a:t>
                </a:r>
                <a:r>
                  <a:rPr lang="en-US" altLang="zh-CN"/>
                  <a:t>0 </a:t>
                </a:r>
                <a:r>
                  <a:rPr lang="zh-CN" altLang="en-US"/>
                  <a:t>即可，如果此时还不能把整个矩阵归零那么必然无解。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证明就考虑任意一个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3×3</m:t>
                    </m:r>
                  </m:oMath>
                </a14:m>
                <a:r>
                  <a:rPr lang="zh-CN" altLang="en-US"/>
                  <a:t> 的矩阵，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</m:sSub>
                  </m:oMath>
                </a14:m>
                <a:r>
                  <a:rPr lang="zh-CN" altLang="en-US"/>
                  <a:t> 的值在这些操作下永远不变。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于是这样的构造是很容易的，前两行从右到左先操作列再操作对角线，然后前两列从上到下先操作行再操作对角线即可。</a:t>
                </a:r>
                <a:r>
                  <a:rPr lang="en-US" altLang="zh-CN"/>
                  <a:t>4000</a:t>
                </a:r>
                <a:r>
                  <a:rPr lang="zh-CN" altLang="en-US"/>
                  <a:t> 次操作就足够了。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682D8FD-D597-4647-8F39-530FA2EEFD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1099" r="-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50669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24C83-8FE0-4293-BDF9-2E826E8F7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CF1375H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DAC324E-8199-4BA6-A5A2-705416445B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/>
                  <a:t>有一个排列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,⋯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/>
                  <a:t>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/>
                  <a:t> 个集合初始分别为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,⋯,{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/>
                  <a:t>，每次可以合并两个集合得到新的集合（原来两个集合仍然保留），条件是其中一个集合的最大值小于另一个集合的最小值（即值域区间不交）。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给定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/>
                  <a:t> 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/>
                  <a:t>，你需要在 </a:t>
                </a:r>
                <a:r>
                  <a:rPr lang="en-US" altLang="zh-CN"/>
                  <a:t>2.2e6 </a:t>
                </a:r>
                <a:r>
                  <a:rPr lang="zh-CN" altLang="en-US"/>
                  <a:t>次操作内合并出一些集合，使得每组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/>
                  <a:t> 存在于这些集合之中。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en-US" altLang="zh-CN" b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DAC324E-8199-4BA6-A5A2-705416445B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628" r="-1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60015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831C00-0123-45CE-AD93-8C54240EE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CF84FD4-3718-42F2-BC1F-E477048245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/>
                  <a:t>显然分块，由于合并集合对于值域的限制很强，因此采用值域分块。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于是每次询问就变成了把每一块内下标在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/>
                  <a:t> 之间的连续段提取出来然后合并。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于是问题就变成了如何算出一块中所有连续段对应的集合。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考虑继续值域分治，每次合并之后的连续段对应两边的某个连续段，直接合并即可。复杂度是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/>
                  <a:t>，设块大小为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/>
                  <a:t>，预处理的复杂度就是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/>
                  <a:t>，询问的复杂度是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/>
                  <a:t>，因此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zh-CN" altLang="en-US"/>
                  <a:t> 时最优。</a:t>
                </a:r>
                <a:endParaRPr lang="en-US" altLang="zh-CN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CF84FD4-3718-42F2-BC1F-E477048245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628" r="-11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84069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BAA8E4-7C89-4DB1-A1F5-CE399F176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CF1364E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681930C-4B09-4CE6-9716-F7EB321A75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b="0" i="0">
                    <a:solidFill>
                      <a:srgbClr val="000000"/>
                    </a:solidFill>
                    <a:effectLst/>
                    <a:latin typeface="Verdana" panose="020B0604030504040204" pitchFamily="34" charset="0"/>
                  </a:rPr>
                  <a:t>给定一个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[0,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zh-CN" altLang="en-US" b="0" i="0">
                    <a:solidFill>
                      <a:srgbClr val="000000"/>
                    </a:solidFill>
                    <a:effectLst/>
                    <a:latin typeface="Verdana" panose="020B0604030504040204" pitchFamily="34" charset="0"/>
                  </a:rPr>
                  <a:t> 排列</a:t>
                </a:r>
                <a:r>
                  <a:rPr lang="en-US" altLang="zh-CN" b="0" i="0">
                    <a:solidFill>
                      <a:srgbClr val="000000"/>
                    </a:solidFill>
                    <a:effectLst/>
                    <a:latin typeface="Verdana" panose="020B0604030504040204" pitchFamily="34" charset="0"/>
                  </a:rPr>
                  <a:t>p</a:t>
                </a:r>
                <a:r>
                  <a:rPr lang="zh-CN" altLang="en-US" b="0" i="0">
                    <a:solidFill>
                      <a:srgbClr val="000000"/>
                    </a:solidFill>
                    <a:effectLst/>
                    <a:latin typeface="Verdana" panose="020B0604030504040204" pitchFamily="34" charset="0"/>
                  </a:rPr>
                  <a:t>，每次询问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b="0" i="0">
                    <a:solidFill>
                      <a:srgbClr val="000000"/>
                    </a:solidFill>
                    <a:effectLst/>
                    <a:latin typeface="Verdana" panose="020B0604030504040204" pitchFamily="34" charset="0"/>
                  </a:rPr>
                  <a:t> </a:t>
                </a:r>
                <a:r>
                  <a:rPr lang="zh-CN" altLang="en-US" b="0" i="0">
                    <a:solidFill>
                      <a:srgbClr val="000000"/>
                    </a:solidFill>
                    <a:effectLst/>
                    <a:latin typeface="Verdana" panose="020B0604030504040204" pitchFamily="34" charset="0"/>
                  </a:rPr>
                  <a:t>返回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b="0" i="0">
                    <a:solidFill>
                      <a:srgbClr val="000000"/>
                    </a:solidFill>
                    <a:effectLst/>
                    <a:latin typeface="Verdana" panose="020B0604030504040204" pitchFamily="34" charset="0"/>
                  </a:rPr>
                  <a:t>，最多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4269</m:t>
                    </m:r>
                  </m:oMath>
                </a14:m>
                <a:r>
                  <a:rPr lang="zh-CN" altLang="en-US" b="0" i="0">
                    <a:solidFill>
                      <a:srgbClr val="000000"/>
                    </a:solidFill>
                    <a:effectLst/>
                    <a:latin typeface="Verdana" panose="020B0604030504040204" pitchFamily="34" charset="0"/>
                  </a:rPr>
                  <a:t> 次询问，推出这个排列。</a:t>
                </a:r>
                <a:endParaRPr lang="en-US" altLang="zh-CN" b="0" i="0">
                  <a:solidFill>
                    <a:srgbClr val="000000"/>
                  </a:solidFill>
                  <a:effectLst/>
                  <a:latin typeface="Verdana" panose="020B0604030504040204" pitchFamily="34" charset="0"/>
                </a:endParaRPr>
              </a:p>
              <a:p>
                <a:pPr marL="0" indent="0">
                  <a:buNone/>
                </a:pPr>
                <a:r>
                  <a:rPr lang="en-US" altLang="zh-CN" b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≤2048</m:t>
                    </m:r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681930C-4B09-4CE6-9716-F7EB321A75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98169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EDC310-A98A-4953-932B-84C221FD2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407190F-D733-4F8B-8B60-38E57948D5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/>
                  <a:t>显然如果知道了 </a:t>
                </a:r>
                <a:r>
                  <a:rPr lang="en-US" altLang="zh-CN"/>
                  <a:t>0 </a:t>
                </a:r>
                <a:r>
                  <a:rPr lang="zh-CN" altLang="en-US"/>
                  <a:t>的位置，那么就直接做完了。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怎么得到 </a:t>
                </a:r>
                <a:r>
                  <a:rPr lang="en-US" altLang="zh-CN"/>
                  <a:t>0 </a:t>
                </a:r>
                <a:r>
                  <a:rPr lang="zh-CN" altLang="en-US"/>
                  <a:t>的位置呢？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做法 </a:t>
                </a:r>
                <a:r>
                  <a:rPr lang="en-US" altLang="zh-CN"/>
                  <a:t>1</a:t>
                </a:r>
                <a:r>
                  <a:rPr lang="zh-CN" altLang="en-US"/>
                  <a:t>：我们随便选择一个数字，让它或上所有的其它数，显然 </a:t>
                </a:r>
                <a:r>
                  <a:rPr lang="en-US" altLang="zh-CN"/>
                  <a:t>0 </a:t>
                </a:r>
                <a:r>
                  <a:rPr lang="zh-CN" altLang="en-US"/>
                  <a:t>和它或起来必然是一个最小值。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于是再把所有最小值拿出来，从中随机一个数字再和其它所有数异或取值为最小值的</a:t>
                </a:r>
                <a:r>
                  <a:rPr lang="en-US" altLang="zh-CN"/>
                  <a:t>……</a:t>
                </a:r>
                <a:r>
                  <a:rPr lang="zh-CN" altLang="en-US"/>
                  <a:t>每次二进制位中 </a:t>
                </a:r>
                <a:r>
                  <a:rPr lang="en-US" altLang="zh-CN"/>
                  <a:t>1 </a:t>
                </a:r>
                <a:r>
                  <a:rPr lang="zh-CN" altLang="en-US"/>
                  <a:t>的个数期望减半，因此花费大致是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+…)</m:t>
                    </m:r>
                  </m:oMath>
                </a14:m>
                <a:r>
                  <a:rPr lang="zh-CN" altLang="en-US"/>
                  <a:t>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但是事实总是不尽人意，这种做法需要卡常卡半天才能过。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407190F-D733-4F8B-8B60-38E57948D5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1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94321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A52419-AA33-4903-B92F-C12A14293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27A98E3-3740-43DD-9F6C-89CEB52ADE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843738" cy="3880773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zh-CN" altLang="en-US"/>
                  <a:t>做法 </a:t>
                </a:r>
                <a:r>
                  <a:rPr lang="en-US" altLang="zh-CN"/>
                  <a:t>2</a:t>
                </a:r>
                <a:r>
                  <a:rPr lang="zh-CN" altLang="en-US"/>
                  <a:t>：这是一个严格线性的做法。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考虑从左往右扫，当前维护了两个位置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/>
                  <a:t> 表示前缀中的 </a:t>
                </a:r>
                <a:r>
                  <a:rPr lang="en-US" altLang="zh-CN"/>
                  <a:t>0 </a:t>
                </a:r>
                <a:r>
                  <a:rPr lang="zh-CN" altLang="en-US"/>
                  <a:t>只可能出现在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/>
                  <a:t> 中。设当前位置的数字为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/>
                  <a:t>，则：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en-US" altLang="zh-CN"/>
                  <a:t>1.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/>
                  <a:t>，则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/>
                  <a:t> 必然不为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/>
                  <a:t>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en-US" altLang="zh-CN"/>
                  <a:t>2.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/>
                  <a:t>，则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/>
                  <a:t> 必然不为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/>
                  <a:t>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en-US" altLang="zh-CN"/>
                  <a:t>3.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/>
                  <a:t>，则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/>
                  <a:t> 必然不为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/>
                  <a:t>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上述做法看起来是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/>
                  <a:t> 的，但是注意到需要更新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/>
                  <a:t> 值的时候只有 </a:t>
                </a:r>
                <a:r>
                  <a:rPr lang="en-US" altLang="zh-CN"/>
                  <a:t>2,3 </a:t>
                </a:r>
                <a:r>
                  <a:rPr lang="zh-CN" altLang="en-US"/>
                  <a:t>两种情况，并且由于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/>
                  <a:t> 是必然要问的，因此第二种情况不需要额外花费，只有第三章情况需要额外花费。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但是随机情况下第三种情况发生的概率事实上很低，因此可以 </a:t>
                </a:r>
                <a:r>
                  <a:rPr lang="en-US" altLang="zh-CN"/>
                  <a:t>random_shuffle </a:t>
                </a:r>
                <a:r>
                  <a:rPr lang="zh-CN" altLang="en-US"/>
                  <a:t>之后做。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于是最后问题变成了从两个数里挑一个是 </a:t>
                </a:r>
                <a:r>
                  <a:rPr lang="en-US" altLang="zh-CN"/>
                  <a:t>0</a:t>
                </a:r>
                <a:r>
                  <a:rPr lang="zh-CN" altLang="en-US"/>
                  <a:t>，这个可以从其它数里 </a:t>
                </a:r>
                <a:r>
                  <a:rPr lang="en-US" altLang="zh-CN"/>
                  <a:t>random </a:t>
                </a:r>
                <a:r>
                  <a:rPr lang="zh-CN" altLang="en-US"/>
                  <a:t>一个出来，和他们俩分别或，如果或起来不一样，显然 </a:t>
                </a:r>
                <a:r>
                  <a:rPr lang="en-US" altLang="zh-CN"/>
                  <a:t>0 </a:t>
                </a:r>
                <a:r>
                  <a:rPr lang="zh-CN" altLang="en-US"/>
                  <a:t>就出来了。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27A98E3-3740-43DD-9F6C-89CEB52ADE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843738" cy="3880773"/>
              </a:xfrm>
              <a:blipFill>
                <a:blip r:embed="rId2"/>
                <a:stretch>
                  <a:fillRect l="-414" t="-628" b="-9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2654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4E4FD5-1040-4094-8E13-81444245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844F072-1C49-49AC-9D06-9E3EF0CC2E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/>
                  <a:t>一个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个点的完全图，你需要找出尽量多的不交的三元环。</a:t>
                </a:r>
                <a:endParaRPr lang="en-US" altLang="zh-CN"/>
              </a:p>
              <a:p>
                <a:r>
                  <a:rPr lang="en-US" altLang="zh-CN"/>
                  <a:t>n&lt;=10</a:t>
                </a:r>
                <a:endParaRPr lang="zh-CN" altLang="en-US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844F072-1C49-49AC-9D06-9E3EF0CC2E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30682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180A8D-9753-4D5C-94B7-622E708BC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CF1365G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2ED2218-A533-4BC4-A89E-D7787FCB65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/>
                  <a:t>有一个数组 </a:t>
                </a:r>
                <a:r>
                  <a:rPr lang="en-US" altLang="zh-CN"/>
                  <a:t>A</a:t>
                </a:r>
                <a:r>
                  <a:rPr lang="zh-CN" altLang="en-US"/>
                  <a:t>，你可以每次询问一些位置，会告诉你这些位置上数字的或。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你需要在</a:t>
                </a:r>
                <a:r>
                  <a:rPr lang="en-US" altLang="zh-CN"/>
                  <a:t> 13 </a:t>
                </a:r>
                <a:r>
                  <a:rPr lang="zh-CN" altLang="en-US"/>
                  <a:t>次操作内得到所有的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/>
                  <a:t> 表示除了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/>
                  <a:t> 以外其它所有数字的按位或。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en-US" altLang="zh-CN" b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2ED2218-A533-4BC4-A89E-D7787FCB65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1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18378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FF7FAA-624B-44B6-A0CB-067E74A61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752D70D-97A9-4CAD-8BC2-B83CCD3648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/>
                  <a:t>第一反应是二进制分位，然而直接分位需要的操作数是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zh-CN" altLang="en-US"/>
                  <a:t>，无法通过。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考虑一种船新的办法，我们把所有 </a:t>
                </a:r>
                <a:r>
                  <a:rPr lang="en-US" altLang="zh-CN"/>
                  <a:t>13 </a:t>
                </a:r>
                <a:r>
                  <a:rPr lang="zh-CN" altLang="en-US"/>
                  <a:t>位的、且恰好有 </a:t>
                </a:r>
                <a:r>
                  <a:rPr lang="en-US" altLang="zh-CN"/>
                  <a:t>6 </a:t>
                </a:r>
                <a:r>
                  <a:rPr lang="zh-CN" altLang="en-US"/>
                  <a:t>个 </a:t>
                </a:r>
                <a:r>
                  <a:rPr lang="en-US" altLang="zh-CN"/>
                  <a:t>1 </a:t>
                </a:r>
                <a:r>
                  <a:rPr lang="zh-CN" altLang="en-US"/>
                  <a:t>的二进制数拿过来，和题目中给定的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/>
                  <a:t> 个数做映射，由于 </a:t>
                </a:r>
                <a:r>
                  <a:rPr lang="en-US" altLang="zh-CN"/>
                  <a:t>C(13,6)&gt;1000 </a:t>
                </a:r>
                <a:r>
                  <a:rPr lang="zh-CN" altLang="en-US"/>
                  <a:t>因此肯定可以构成满射。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枚举 </a:t>
                </a:r>
                <a:r>
                  <a:rPr lang="en-US" altLang="zh-CN"/>
                  <a:t>13 </a:t>
                </a:r>
                <a:r>
                  <a:rPr lang="zh-CN" altLang="en-US"/>
                  <a:t>位中的某一位，把所有这一位上为 </a:t>
                </a:r>
                <a:r>
                  <a:rPr lang="en-US" altLang="zh-CN"/>
                  <a:t>1 </a:t>
                </a:r>
                <a:r>
                  <a:rPr lang="zh-CN" altLang="en-US"/>
                  <a:t>的二进制数拿出来，把它们对应的数列中的数字算个按位或，记为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/>
                  <a:t>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此时，对于一个位置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/>
                  <a:t>，除了它以外的所有数字的按位或就是它对应的二进制数中，所有 </a:t>
                </a:r>
                <a:r>
                  <a:rPr lang="en-US" altLang="zh-CN"/>
                  <a:t>0 </a:t>
                </a:r>
                <a:r>
                  <a:rPr lang="zh-CN" altLang="en-US"/>
                  <a:t>位对应的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/>
                  <a:t> 或起来。这是因为保证了 </a:t>
                </a:r>
                <a:r>
                  <a:rPr lang="en-US" altLang="zh-CN"/>
                  <a:t>1 </a:t>
                </a:r>
                <a:r>
                  <a:rPr lang="zh-CN" altLang="en-US"/>
                  <a:t>的个数都相同。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752D70D-97A9-4CAD-8BC2-B83CCD3648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628" r="-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40489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C7BBF4-9FC8-4EA6-B092-691DABEFE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CF1290D</a:t>
            </a:r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8168321-1371-4F5A-910A-CD066FFDD3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268935"/>
            <a:ext cx="8596312" cy="3664743"/>
          </a:xfrm>
        </p:spPr>
      </p:pic>
    </p:spTree>
    <p:extLst>
      <p:ext uri="{BB962C8B-B14F-4D97-AF65-F5344CB8AC3E}">
        <p14:creationId xmlns:p14="http://schemas.microsoft.com/office/powerpoint/2010/main" val="27661298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86F5AC-DE0C-40AD-BDBE-5E2B8A7C9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88AC731-0706-42B8-93B5-07E0D8BD14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/>
                  <a:t>事实上只要算出每个数字是否在之前出现过即可。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显然直接分块，每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/>
                  <a:t> 一块，每次挑两个块出来扔到队列里加一遍。但操作次数是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zh-CN" altLang="en-US"/>
                  <a:t> 的，不能够通过。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枚举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=1…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zh-CN" altLang="en-US"/>
                  <a:t>，每次把间隔为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/>
                  <a:t> 的块依次加入队列。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注意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zh-CN" altLang="en-US"/>
                  <a:t> 时，有些块就不需要被加入队列了，这些块的数量大致构成了一个等差数列，因此会有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/>
                  <a:t> 的常数。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这样常数之和恰好约为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/>
                  <a:t>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88AC731-0706-42B8-93B5-07E0D8BD14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628" r="-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21779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9DF33-8A0E-4785-8146-9543C000F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CF1292E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5036DF9-C138-4A8D-9047-EE61F517A6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zh-CN" altLang="en-US"/>
                  <a:t>一个长度为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/>
                  <a:t> 的字符串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/>
                  <a:t>只包含 </a:t>
                </a:r>
                <a:r>
                  <a:rPr lang="en-US" altLang="zh-CN"/>
                  <a:t>C,H,O </a:t>
                </a:r>
                <a:r>
                  <a:rPr lang="zh-CN" altLang="en-US"/>
                  <a:t>三个字母，你每次可以询问一个字符串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/>
                  <a:t>，交互库会告诉你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/>
                  <a:t> 作为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/>
                  <a:t> 的子串出现的开头位置是哪些。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假设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/>
                  <a:t> 的长度为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/>
                  <a:t>，那么这次询问的代价为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/>
                  <a:t>。你需要在总代价为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zh-CN" altLang="en-US"/>
                  <a:t> 内询问出字符串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/>
                  <a:t>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en-US" altLang="zh-CN" b="0"/>
                  <a:t>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≤50</m:t>
                    </m:r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5036DF9-C138-4A8D-9047-EE61F517A6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26" t="-628" r="-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88588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407E4-55D5-465A-B9C0-8AA58C7F6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5E7AE8B-D9F4-4638-9C00-D7D0A92877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/>
                  <a:t>最暴力的做法肯定是直接花费 </a:t>
                </a:r>
                <a:r>
                  <a:rPr lang="en-US" altLang="zh-CN"/>
                  <a:t>2 </a:t>
                </a:r>
                <a:r>
                  <a:rPr lang="zh-CN" altLang="en-US"/>
                  <a:t>问 </a:t>
                </a:r>
                <a:r>
                  <a:rPr lang="en-US" altLang="zh-CN"/>
                  <a:t>C,O</a:t>
                </a:r>
                <a:r>
                  <a:rPr lang="zh-CN" altLang="en-US"/>
                  <a:t>，剩下的位置就是 </a:t>
                </a:r>
                <a:r>
                  <a:rPr lang="en-US" altLang="zh-CN"/>
                  <a:t>H</a:t>
                </a:r>
                <a:r>
                  <a:rPr lang="zh-CN" altLang="en-US"/>
                  <a:t>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但是这种做法给了我们一些启发，事实上可以稍微加长一下询问的串长。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我们询问 </a:t>
                </a:r>
                <a:r>
                  <a:rPr lang="en-US" altLang="zh-CN"/>
                  <a:t>CC,CH,CO,HO,OO</a:t>
                </a:r>
                <a:r>
                  <a:rPr lang="zh-CN" altLang="en-US"/>
                  <a:t>，即询问过后我们知道了所有 </a:t>
                </a:r>
                <a:r>
                  <a:rPr lang="en-US" altLang="zh-CN"/>
                  <a:t>C </a:t>
                </a:r>
                <a:r>
                  <a:rPr lang="zh-CN" altLang="en-US"/>
                  <a:t>后面的字符和 </a:t>
                </a:r>
                <a:r>
                  <a:rPr lang="en-US" altLang="zh-CN"/>
                  <a:t>O </a:t>
                </a:r>
                <a:r>
                  <a:rPr lang="zh-CN" altLang="en-US"/>
                  <a:t>前面的字符。对于没确定的位置，它要么是最后一位或者第一位，要么必然是 </a:t>
                </a:r>
                <a:r>
                  <a:rPr lang="en-US" altLang="zh-CN"/>
                  <a:t>H</a:t>
                </a:r>
                <a:r>
                  <a:rPr lang="zh-CN" altLang="en-US"/>
                  <a:t>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因此只有最后一位或者第一位需要单独枚举判断，最后一位只可能是 </a:t>
                </a:r>
                <a:r>
                  <a:rPr lang="en-US" altLang="zh-CN"/>
                  <a:t>C,H</a:t>
                </a:r>
                <a:r>
                  <a:rPr lang="zh-CN" altLang="en-US"/>
                  <a:t>，第一位只可能是 </a:t>
                </a:r>
                <a:r>
                  <a:rPr lang="en-US" altLang="zh-CN"/>
                  <a:t>O,H</a:t>
                </a:r>
                <a:r>
                  <a:rPr lang="zh-CN" altLang="en-US"/>
                  <a:t>，因此再进行三次长度为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的询问即可。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但是这只在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&gt;4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的时候可以成功，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时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1.25+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&gt;1.4</m:t>
                    </m:r>
                  </m:oMath>
                </a14:m>
                <a:r>
                  <a:rPr lang="zh-CN" altLang="en-US"/>
                  <a:t>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一部分难点在于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的处理。</a:t>
                </a:r>
                <a:endParaRPr lang="en-US" altLang="zh-CN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5E7AE8B-D9F4-4638-9C00-D7D0A92877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1099" r="-2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93589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422EF-94C5-43B5-8008-8B859C2A4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87ED759-BF0D-4A6F-BDB1-6EE5F31E77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zh-CN" altLang="en-US"/>
                  <a:t> 时，肯定不能最先开始大手大脚花掉 </a:t>
                </a:r>
                <a:r>
                  <a:rPr lang="en-US" altLang="zh-CN"/>
                  <a:t>5 </a:t>
                </a:r>
                <a:r>
                  <a:rPr lang="zh-CN" altLang="en-US"/>
                  <a:t>次长度为 </a:t>
                </a:r>
                <a:r>
                  <a:rPr lang="en-US" altLang="zh-CN"/>
                  <a:t>2 </a:t>
                </a:r>
                <a:r>
                  <a:rPr lang="zh-CN" altLang="en-US"/>
                  <a:t>的询问了，考虑减少一点，只问 </a:t>
                </a:r>
                <a:r>
                  <a:rPr lang="en-US" altLang="zh-CN"/>
                  <a:t>CC,CH,CO</a:t>
                </a:r>
                <a:r>
                  <a:rPr lang="zh-CN" altLang="en-US"/>
                  <a:t>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注意如果 </a:t>
                </a:r>
                <a:r>
                  <a:rPr lang="en-US" altLang="zh-CN"/>
                  <a:t>1,2,3 </a:t>
                </a:r>
                <a:r>
                  <a:rPr lang="zh-CN" altLang="en-US"/>
                  <a:t>位中有 </a:t>
                </a:r>
                <a:r>
                  <a:rPr lang="en-US" altLang="zh-CN"/>
                  <a:t>C</a:t>
                </a:r>
                <a:r>
                  <a:rPr lang="zh-CN" altLang="en-US"/>
                  <a:t>，那么显然已经出来了，并且它的后一位也就出来了。此时就只有两位不确定，其中一位必然不是最后一个因此只有两种可能（不可能是 </a:t>
                </a:r>
                <a:r>
                  <a:rPr lang="en-US" altLang="zh-CN"/>
                  <a:t>C</a:t>
                </a:r>
                <a:r>
                  <a:rPr lang="zh-CN" altLang="en-US"/>
                  <a:t>），因此最多有 </a:t>
                </a:r>
                <a:r>
                  <a:rPr lang="en-US" altLang="zh-CN"/>
                  <a:t>6 </a:t>
                </a:r>
                <a:r>
                  <a:rPr lang="zh-CN" altLang="en-US"/>
                  <a:t>种情况，问 </a:t>
                </a:r>
                <a:r>
                  <a:rPr lang="en-US" altLang="zh-CN"/>
                  <a:t>5 </a:t>
                </a:r>
                <a:r>
                  <a:rPr lang="zh-CN" altLang="en-US"/>
                  <a:t>次即可确定。此时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&lt;1.4</m:t>
                    </m:r>
                  </m:oMath>
                </a14:m>
                <a:r>
                  <a:rPr lang="zh-CN" altLang="en-US"/>
                  <a:t>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否则 </a:t>
                </a:r>
                <a:r>
                  <a:rPr lang="en-US" altLang="zh-CN"/>
                  <a:t>1,2,3 </a:t>
                </a:r>
                <a:r>
                  <a:rPr lang="zh-CN" altLang="en-US"/>
                  <a:t>位就都不是 </a:t>
                </a:r>
                <a:r>
                  <a:rPr lang="en-US" altLang="zh-CN"/>
                  <a:t>C</a:t>
                </a:r>
                <a:r>
                  <a:rPr lang="zh-CN" altLang="en-US"/>
                  <a:t>，此时再问 </a:t>
                </a:r>
                <a:r>
                  <a:rPr lang="en-US" altLang="zh-CN"/>
                  <a:t>HO</a:t>
                </a:r>
                <a:r>
                  <a:rPr lang="zh-CN" altLang="en-US"/>
                  <a:t>，如果有东西被问出来了，那么仍然至多是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&lt;1.4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（</m:t>
                    </m:r>
                  </m:oMath>
                </a14:m>
                <a:r>
                  <a:rPr lang="zh-CN" altLang="en-US"/>
                  <a:t>最后一位仍然是不定的），如果没有东西被问出来，我们再问 </a:t>
                </a:r>
                <a:r>
                  <a:rPr lang="en-US" altLang="zh-CN"/>
                  <a:t>OO</a:t>
                </a:r>
                <a:r>
                  <a:rPr lang="zh-CN" altLang="en-US"/>
                  <a:t>，此时如果还是没东西出来，那就说明 </a:t>
                </a:r>
                <a:r>
                  <a:rPr lang="en-US" altLang="zh-CN"/>
                  <a:t>2,3,4 </a:t>
                </a:r>
                <a:r>
                  <a:rPr lang="zh-CN" altLang="en-US"/>
                  <a:t>没有 </a:t>
                </a:r>
                <a:r>
                  <a:rPr lang="en-US" altLang="zh-CN"/>
                  <a:t>O</a:t>
                </a:r>
                <a:r>
                  <a:rPr lang="zh-CN" altLang="en-US"/>
                  <a:t>，即 </a:t>
                </a:r>
                <a:r>
                  <a:rPr lang="en-US" altLang="zh-CN"/>
                  <a:t>2,3 </a:t>
                </a:r>
                <a:r>
                  <a:rPr lang="zh-CN" altLang="en-US"/>
                  <a:t>两位是 </a:t>
                </a:r>
                <a:r>
                  <a:rPr lang="en-US" altLang="zh-CN"/>
                  <a:t>H</a:t>
                </a:r>
                <a:r>
                  <a:rPr lang="zh-CN" altLang="en-US"/>
                  <a:t>，问下 </a:t>
                </a:r>
                <a:r>
                  <a:rPr lang="en-US" altLang="zh-CN"/>
                  <a:t>HHH </a:t>
                </a:r>
                <a:r>
                  <a:rPr lang="zh-CN" altLang="en-US"/>
                  <a:t>就知道第一位以及最后一位是不是 </a:t>
                </a:r>
                <a:r>
                  <a:rPr lang="en-US" altLang="zh-CN"/>
                  <a:t>H </a:t>
                </a:r>
                <a:r>
                  <a:rPr lang="zh-CN" altLang="en-US"/>
                  <a:t>了，这里花费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1.25+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&lt;1.4</m:t>
                    </m:r>
                  </m:oMath>
                </a14:m>
                <a:r>
                  <a:rPr lang="zh-CN" altLang="en-US"/>
                  <a:t>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如果出现了 </a:t>
                </a:r>
                <a:r>
                  <a:rPr lang="en-US" altLang="zh-CN"/>
                  <a:t>OO</a:t>
                </a:r>
                <a:r>
                  <a:rPr lang="zh-CN" altLang="en-US"/>
                  <a:t>，并且在 </a:t>
                </a:r>
                <a:r>
                  <a:rPr lang="en-US" altLang="zh-CN"/>
                  <a:t>3,4</a:t>
                </a:r>
                <a:r>
                  <a:rPr lang="zh-CN" altLang="en-US"/>
                  <a:t>，那就说明 </a:t>
                </a:r>
                <a:r>
                  <a:rPr lang="en-US" altLang="zh-CN"/>
                  <a:t>2 </a:t>
                </a:r>
                <a:r>
                  <a:rPr lang="zh-CN" altLang="en-US"/>
                  <a:t>位置是 </a:t>
                </a:r>
                <a:r>
                  <a:rPr lang="en-US" altLang="zh-CN"/>
                  <a:t>H</a:t>
                </a:r>
                <a:r>
                  <a:rPr lang="zh-CN" altLang="en-US"/>
                  <a:t>，此时就只剩 </a:t>
                </a:r>
                <a:r>
                  <a:rPr lang="en-US" altLang="zh-CN"/>
                  <a:t>1 </a:t>
                </a:r>
                <a:r>
                  <a:rPr lang="zh-CN" altLang="en-US"/>
                  <a:t>位置不定，问一下即可。如果在 </a:t>
                </a:r>
                <a:r>
                  <a:rPr lang="en-US" altLang="zh-CN"/>
                  <a:t>2,3</a:t>
                </a:r>
                <a:r>
                  <a:rPr lang="zh-CN" altLang="en-US"/>
                  <a:t>，那么就说明 </a:t>
                </a:r>
                <a:r>
                  <a:rPr lang="en-US" altLang="zh-CN"/>
                  <a:t>1 </a:t>
                </a:r>
                <a:r>
                  <a:rPr lang="zh-CN" altLang="en-US"/>
                  <a:t>位置必然不是 </a:t>
                </a:r>
                <a:r>
                  <a:rPr lang="en-US" altLang="zh-CN"/>
                  <a:t>O</a:t>
                </a:r>
                <a:r>
                  <a:rPr lang="zh-CN" altLang="en-US"/>
                  <a:t>，于是也只需要问一下就行。这里代价都是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1.25+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&lt;1.4</m:t>
                    </m:r>
                  </m:oMath>
                </a14:m>
                <a:r>
                  <a:rPr lang="zh-CN" altLang="en-US"/>
                  <a:t>。</a:t>
                </a:r>
                <a:endParaRPr lang="en-US" altLang="zh-CN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87ED759-BF0D-4A6F-BDB1-6EE5F31E77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26" t="-1256" r="-1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0889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10D08B-0A8D-4B60-80FA-AD176A67F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CF1288F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82B73E7-9D18-46CD-8314-FCEA0F2F03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/>
                  <a:t>一张二分图，左边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/>
                  <a:t> 个点，右边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/>
                  <a:t> 个点，总共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/>
                  <a:t> 条边，每个点有个颜色 </a:t>
                </a:r>
                <a:r>
                  <a:rPr lang="en-US" altLang="zh-CN"/>
                  <a:t>R,B</a:t>
                </a:r>
                <a:r>
                  <a:rPr lang="zh-CN" altLang="en-US"/>
                  <a:t>，或者没有颜色（记为 </a:t>
                </a:r>
                <a:r>
                  <a:rPr lang="en-US" altLang="zh-CN"/>
                  <a:t>U</a:t>
                </a:r>
                <a:r>
                  <a:rPr lang="zh-CN" altLang="en-US"/>
                  <a:t>），现在需要给边染色，染成 </a:t>
                </a:r>
                <a:r>
                  <a:rPr lang="en-US" altLang="zh-CN"/>
                  <a:t>R </a:t>
                </a:r>
                <a:r>
                  <a:rPr lang="zh-CN" altLang="en-US"/>
                  <a:t>需要花费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/>
                  <a:t> 的代价，染成 </a:t>
                </a:r>
                <a:r>
                  <a:rPr lang="en-US" altLang="zh-CN"/>
                  <a:t>B </a:t>
                </a:r>
                <a:r>
                  <a:rPr lang="zh-CN" altLang="en-US"/>
                  <a:t>需要花费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/>
                  <a:t> 的代价。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要求对于每个颜色为 </a:t>
                </a:r>
                <a:r>
                  <a:rPr lang="en-US" altLang="zh-CN"/>
                  <a:t>R </a:t>
                </a:r>
                <a:r>
                  <a:rPr lang="zh-CN" altLang="en-US"/>
                  <a:t>的点，与之相邻的边中颜色为 </a:t>
                </a:r>
                <a:r>
                  <a:rPr lang="en-US" altLang="zh-CN"/>
                  <a:t>R </a:t>
                </a:r>
                <a:r>
                  <a:rPr lang="zh-CN" altLang="en-US"/>
                  <a:t>的边严格多于颜色为 </a:t>
                </a:r>
                <a:r>
                  <a:rPr lang="en-US" altLang="zh-CN"/>
                  <a:t>B </a:t>
                </a:r>
                <a:r>
                  <a:rPr lang="zh-CN" altLang="en-US"/>
                  <a:t>的边，对于颜色为 </a:t>
                </a:r>
                <a:r>
                  <a:rPr lang="en-US" altLang="zh-CN"/>
                  <a:t>B </a:t>
                </a:r>
                <a:r>
                  <a:rPr lang="zh-CN" altLang="en-US"/>
                  <a:t>的点类似。球花费最小的方案，无解输出 </a:t>
                </a:r>
                <a:r>
                  <a:rPr lang="en-US" altLang="zh-CN"/>
                  <a:t>-1.</a:t>
                </a:r>
              </a:p>
              <a:p>
                <a:pPr marL="0" indent="0">
                  <a:buNone/>
                </a:pPr>
                <a:r>
                  <a:rPr lang="zh-CN" altLang="en-US"/>
                  <a:t>边可以不染色。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en-US" altLang="zh-CN" b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≤200</m:t>
                    </m:r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82B73E7-9D18-46CD-8314-FCEA0F2F03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1099" r="-25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46457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D50E0A-255F-407D-BDDB-3CA08D9B5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8FD8D65-9166-4FEF-AE46-0E61D9BE19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/>
                  <a:t>这是个长得像构造的上下界费用流题，拿出来给大家放松放松。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若左边的点为 </a:t>
                </a:r>
                <a:r>
                  <a:rPr lang="en-US" altLang="zh-CN"/>
                  <a:t>R</a:t>
                </a:r>
                <a:r>
                  <a:rPr lang="zh-CN" altLang="en-US"/>
                  <a:t>，则从 </a:t>
                </a:r>
                <a:r>
                  <a:rPr lang="en-US" altLang="zh-CN"/>
                  <a:t>S </a:t>
                </a:r>
                <a:r>
                  <a:rPr lang="zh-CN" altLang="en-US"/>
                  <a:t>向它连下界为 </a:t>
                </a:r>
                <a:r>
                  <a:rPr lang="en-US" altLang="zh-CN"/>
                  <a:t>1</a:t>
                </a:r>
                <a:r>
                  <a:rPr lang="zh-CN" altLang="en-US"/>
                  <a:t>，上界无穷大，费用为 </a:t>
                </a:r>
                <a:r>
                  <a:rPr lang="en-US" altLang="zh-CN"/>
                  <a:t>0 </a:t>
                </a:r>
                <a:r>
                  <a:rPr lang="zh-CN" altLang="en-US"/>
                  <a:t>的边；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若左边的点为 </a:t>
                </a:r>
                <a:r>
                  <a:rPr lang="en-US" altLang="zh-CN"/>
                  <a:t>B</a:t>
                </a:r>
                <a:r>
                  <a:rPr lang="zh-CN" altLang="en-US"/>
                  <a:t>，则从它向 </a:t>
                </a:r>
                <a:r>
                  <a:rPr lang="en-US" altLang="zh-CN"/>
                  <a:t>T </a:t>
                </a:r>
                <a:r>
                  <a:rPr lang="zh-CN" altLang="en-US"/>
                  <a:t>连下界为 </a:t>
                </a:r>
                <a:r>
                  <a:rPr lang="en-US" altLang="zh-CN"/>
                  <a:t>1</a:t>
                </a:r>
                <a:r>
                  <a:rPr lang="zh-CN" altLang="en-US"/>
                  <a:t>，上界无穷大，费用为 </a:t>
                </a:r>
                <a:r>
                  <a:rPr lang="en-US" altLang="zh-CN"/>
                  <a:t>0 </a:t>
                </a:r>
                <a:r>
                  <a:rPr lang="zh-CN" altLang="en-US"/>
                  <a:t>的边；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若左边的点为 </a:t>
                </a:r>
                <a:r>
                  <a:rPr lang="en-US" altLang="zh-CN"/>
                  <a:t>U</a:t>
                </a:r>
                <a:r>
                  <a:rPr lang="zh-CN" altLang="en-US"/>
                  <a:t>，则 </a:t>
                </a:r>
                <a:r>
                  <a:rPr lang="en-US" altLang="zh-CN"/>
                  <a:t>S </a:t>
                </a:r>
                <a:r>
                  <a:rPr lang="zh-CN" altLang="en-US"/>
                  <a:t>向它、它向 </a:t>
                </a:r>
                <a:r>
                  <a:rPr lang="en-US" altLang="zh-CN"/>
                  <a:t>T </a:t>
                </a:r>
                <a:r>
                  <a:rPr lang="zh-CN" altLang="en-US"/>
                  <a:t>都连连上界无穷大，费用为 </a:t>
                </a:r>
                <a:r>
                  <a:rPr lang="en-US" altLang="zh-CN"/>
                  <a:t>0 </a:t>
                </a:r>
                <a:r>
                  <a:rPr lang="zh-CN" altLang="en-US"/>
                  <a:t>的边。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若右边的点为 </a:t>
                </a:r>
                <a:r>
                  <a:rPr lang="en-US" altLang="zh-CN"/>
                  <a:t>R</a:t>
                </a:r>
                <a:r>
                  <a:rPr lang="zh-CN" altLang="en-US"/>
                  <a:t>，则从它向 </a:t>
                </a:r>
                <a:r>
                  <a:rPr lang="en-US" altLang="zh-CN"/>
                  <a:t>T </a:t>
                </a:r>
                <a:r>
                  <a:rPr lang="zh-CN" altLang="en-US"/>
                  <a:t>连下界为 </a:t>
                </a:r>
                <a:r>
                  <a:rPr lang="en-US" altLang="zh-CN"/>
                  <a:t>1</a:t>
                </a:r>
                <a:r>
                  <a:rPr lang="zh-CN" altLang="en-US"/>
                  <a:t>，上界无穷大，费用为 </a:t>
                </a:r>
                <a:r>
                  <a:rPr lang="en-US" altLang="zh-CN"/>
                  <a:t>0 </a:t>
                </a:r>
                <a:r>
                  <a:rPr lang="zh-CN" altLang="en-US"/>
                  <a:t>的边；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若右边的点为 </a:t>
                </a:r>
                <a:r>
                  <a:rPr lang="en-US" altLang="zh-CN"/>
                  <a:t>B</a:t>
                </a:r>
                <a:r>
                  <a:rPr lang="zh-CN" altLang="en-US"/>
                  <a:t>，则从 </a:t>
                </a:r>
                <a:r>
                  <a:rPr lang="en-US" altLang="zh-CN"/>
                  <a:t>S </a:t>
                </a:r>
                <a:r>
                  <a:rPr lang="zh-CN" altLang="en-US"/>
                  <a:t>向它连下界为 </a:t>
                </a:r>
                <a:r>
                  <a:rPr lang="en-US" altLang="zh-CN"/>
                  <a:t>1 </a:t>
                </a:r>
                <a:r>
                  <a:rPr lang="zh-CN" altLang="en-US"/>
                  <a:t>，上界无穷大，费用为 </a:t>
                </a:r>
                <a:r>
                  <a:rPr lang="en-US" altLang="zh-CN"/>
                  <a:t>0 </a:t>
                </a:r>
                <a:r>
                  <a:rPr lang="zh-CN" altLang="en-US"/>
                  <a:t>的边；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若右边的点为 </a:t>
                </a:r>
                <a:r>
                  <a:rPr lang="en-US" altLang="zh-CN"/>
                  <a:t>U</a:t>
                </a:r>
                <a:r>
                  <a:rPr lang="zh-CN" altLang="en-US"/>
                  <a:t>，则 </a:t>
                </a:r>
                <a:r>
                  <a:rPr lang="en-US" altLang="zh-CN"/>
                  <a:t>S </a:t>
                </a:r>
                <a:r>
                  <a:rPr lang="zh-CN" altLang="en-US"/>
                  <a:t>向它、它向 </a:t>
                </a:r>
                <a:r>
                  <a:rPr lang="en-US" altLang="zh-CN"/>
                  <a:t>T </a:t>
                </a:r>
                <a:r>
                  <a:rPr lang="zh-CN" altLang="en-US"/>
                  <a:t>都连连上界无穷大，费用为 </a:t>
                </a:r>
                <a:r>
                  <a:rPr lang="en-US" altLang="zh-CN"/>
                  <a:t>0 </a:t>
                </a:r>
                <a:r>
                  <a:rPr lang="zh-CN" altLang="en-US"/>
                  <a:t>的边。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对于原图中的边，连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/>
                  <a:t>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直接跑最小费用上下界可行流即可。</a:t>
                </a:r>
                <a:endParaRPr lang="en-US" altLang="zh-CN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8FD8D65-9166-4FEF-AE46-0E61D9BE19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97320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896366-162F-47C0-A7D0-A8D992C0F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CF1097E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575625F-7856-4722-B3D1-D88E9C84CF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/>
                  <a:t>给定一个长度为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/>
                  <a:t> 的排列，设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/>
                  <a:t> 表示把任意一个长度为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/>
                  <a:t> 的排列划分成最少的上升和下降子序列的个数的最大值，现在你要把这个排列划分成不超过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/>
                  <a:t> 个上升或下降子序列。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en-US" altLang="zh-CN" b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altLang="zh-CN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575625F-7856-4722-B3D1-D88E9C84CF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628" r="-2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8231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FFBF73-2119-49E8-8743-F8F79DB22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FA20D63-6492-4E31-94B7-F8FE53BDC4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/>
                  <a:t>考虑一下答案的上界，显然每条边都在某个三元环里出现一次是个上界，即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−2)(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/>
                  <a:t>不难发现显然是个整数。</a:t>
                </a:r>
                <a:endParaRPr lang="en-US" altLang="zh-CN"/>
              </a:p>
              <a:p>
                <a:r>
                  <a:rPr lang="zh-CN" altLang="en-US"/>
                  <a:t>考虑把所有满足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/>
                  <a:t> 的三个点（下标从 </a:t>
                </a:r>
                <a:r>
                  <a:rPr lang="en-US" altLang="zh-CN"/>
                  <a:t>1 </a:t>
                </a:r>
                <a:r>
                  <a:rPr lang="zh-CN" altLang="en-US"/>
                  <a:t>开始）取出一个三元环，显然这些三元环两两不交（固定任意一条边，另外两条边可以唯一被算出）。</a:t>
                </a:r>
                <a:endParaRPr lang="en-US" altLang="zh-CN"/>
              </a:p>
              <a:p>
                <a:r>
                  <a:rPr lang="zh-CN" altLang="en-US"/>
                  <a:t>考虑这样的三元组的数量，固定不同的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/>
                  <a:t> 后，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/>
                  <a:t> 唯一，并且显然不和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/>
                  <a:t> 相等。每个三元环都会被统计 </a:t>
                </a:r>
                <a:r>
                  <a:rPr lang="en-US" altLang="zh-CN"/>
                  <a:t>6 </a:t>
                </a:r>
                <a:r>
                  <a:rPr lang="zh-CN" altLang="en-US"/>
                  <a:t>次，因此三元环个数为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−1)(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−2)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zh-CN" altLang="en-US"/>
                  <a:t>。</a:t>
                </a:r>
                <a:endParaRPr lang="en-US" altLang="zh-CN"/>
              </a:p>
              <a:p>
                <a:r>
                  <a:rPr lang="zh-CN" altLang="en-US"/>
                  <a:t>因此这个构造能取到上界。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FA20D63-6492-4E31-94B7-F8FE53BDC4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628" r="-32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0178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A829FC-5172-46CC-A8CB-9B0102398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96DE9AC-7F32-4902-9778-8C0A441C81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/>
                  <a:t>首先考虑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/>
                  <a:t> 是多少。事实上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/>
                  <a:t> 是最小的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/>
                  <a:t> 使得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1+…+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/>
                  <a:t>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考虑排列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1,3,2,6,5,4,10,9,8,7,⋯</m:t>
                    </m:r>
                  </m:oMath>
                </a14:m>
                <a:r>
                  <a:rPr lang="zh-CN" altLang="en-US"/>
                  <a:t>，显然可以卡到这个上界。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设当前排列的 </a:t>
                </a:r>
                <a:r>
                  <a:rPr lang="en-US" altLang="zh-CN"/>
                  <a:t>LIS </a:t>
                </a:r>
                <a:r>
                  <a:rPr lang="zh-CN" altLang="en-US"/>
                  <a:t>长度为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/>
                  <a:t>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/>
                  <a:t>，那么显然可以直接把它划分出来；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/>
                  <a:t>，那么由于最长反链等于最小链覆盖，我们找到一个最小链覆盖即可。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事实上在二分 </a:t>
                </a:r>
                <a:r>
                  <a:rPr lang="en-US" altLang="zh-CN"/>
                  <a:t>dp </a:t>
                </a:r>
                <a:r>
                  <a:rPr lang="zh-CN" altLang="en-US"/>
                  <a:t>做法球 </a:t>
                </a:r>
                <a:r>
                  <a:rPr lang="en-US" altLang="zh-CN"/>
                  <a:t>LIS </a:t>
                </a:r>
                <a:r>
                  <a:rPr lang="zh-CN" altLang="en-US"/>
                  <a:t>的过程中，</a:t>
                </a:r>
                <a:r>
                  <a:rPr lang="en-US" altLang="zh-CN"/>
                  <a:t>dp </a:t>
                </a:r>
                <a:r>
                  <a:rPr lang="zh-CN" altLang="en-US"/>
                  <a:t>数组每一位上就对应了一个 </a:t>
                </a:r>
                <a:r>
                  <a:rPr lang="en-US" altLang="zh-CN"/>
                  <a:t>LDS</a:t>
                </a:r>
                <a:r>
                  <a:rPr lang="zh-CN" altLang="en-US"/>
                  <a:t>。因此 </a:t>
                </a:r>
                <a:r>
                  <a:rPr lang="en-US" altLang="zh-CN"/>
                  <a:t>dp </a:t>
                </a:r>
                <a:r>
                  <a:rPr lang="zh-CN" altLang="en-US"/>
                  <a:t>的时候就能直接求出 </a:t>
                </a:r>
                <a:r>
                  <a:rPr lang="en-US" altLang="zh-CN"/>
                  <a:t>LDS </a:t>
                </a:r>
                <a:r>
                  <a:rPr lang="zh-CN" altLang="en-US"/>
                  <a:t>划分了。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96DE9AC-7F32-4902-9778-8C0A441C81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82884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4A526B-1558-47AC-A6E0-AB660454B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CF1261E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E6BC906-6EC5-4483-AC56-2DAA07C4C4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/>
                  <a:t>一个数列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,⋯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/>
                  <a:t>，所有数字都是正整数。你每次操作可以选定一个集合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/>
                  <a:t>把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/>
                  <a:t> 中的数字减 </a:t>
                </a:r>
                <a:r>
                  <a:rPr lang="en-US" altLang="zh-CN"/>
                  <a:t>1</a:t>
                </a:r>
                <a:r>
                  <a:rPr lang="zh-CN" altLang="en-US"/>
                  <a:t>，至多操作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/>
                  <a:t> 次把所有数字变成 </a:t>
                </a:r>
                <a:r>
                  <a:rPr lang="en-US" altLang="zh-CN"/>
                  <a:t>0.</a:t>
                </a:r>
                <a:r>
                  <a:rPr lang="zh-CN" altLang="en-US"/>
                  <a:t>并且要求任意两次操作的集合都互不相同。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给出一组方案。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en-US" altLang="zh-CN" b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endParaRPr lang="en-US" altLang="zh-CN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E6BC906-6EC5-4483-AC56-2DAA07C4C4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628" r="-4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91875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348D6B-196A-4A29-9B18-48D322006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7A98283-503B-437E-8AA4-E269FF5BD2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/>
                  <a:t>把问题稍微转化一下，变成一个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/>
                  <a:t> 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/>
                  <a:t> 列的零一矩阵，每一列的和有限制，并且任意两行互不相同。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考虑如果数列中全是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/>
                  <a:t> 怎么办，显然可以挖掉零一矩阵的一个对角线，然后多填一行</a:t>
                </a:r>
                <a:r>
                  <a:rPr lang="en-US" altLang="zh-CN"/>
                  <a:t> 1</a:t>
                </a:r>
                <a:r>
                  <a:rPr lang="zh-CN" altLang="en-US"/>
                  <a:t>。（事实上可以多画几个例子找找感觉）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这给我们了启发。事实上我们可以把所有数字从小到大排序，对于第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/>
                  <a:t> 列，我们从第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/>
                  <a:t> 行开始填（填到底部就再从顶部开始填）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怎么证明这样任意两行都不同呢？不妨设两行分别为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/>
                  <a:t>，如果要相等的话必须要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/>
                  <a:t>，但由于我们从小到大排序，因此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/>
                  <a:t> 就必然有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/>
                  <a:t>，于是为了保证相等自然也有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/>
                  <a:t>，但是我们的填法保证了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/>
                  <a:t>.</a:t>
                </a:r>
              </a:p>
              <a:p>
                <a:pPr marL="0" indent="0">
                  <a:buNone/>
                </a:pPr>
                <a:r>
                  <a:rPr lang="zh-CN" altLang="en-US"/>
                  <a:t>因此任意两行都互不相同，这是一个合法的构造。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7A98283-503B-437E-8AA4-E269FF5BD2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50587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83A9FE-FAC7-4074-8AAB-17A4161C3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AGC004F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F6C426D-6394-40FF-8790-74912DBC57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b="0" i="0">
                    <a:solidFill>
                      <a:srgbClr val="4D4D4D"/>
                    </a:solidFill>
                    <a:effectLst/>
                    <a:latin typeface="-apple-system"/>
                  </a:rPr>
                  <a:t>给你一颗全白的树或环套树。</a:t>
                </a:r>
                <a:br>
                  <a:rPr lang="zh-CN" altLang="en-US"/>
                </a:br>
                <a:r>
                  <a:rPr lang="zh-CN" altLang="en-US" b="0" i="0">
                    <a:solidFill>
                      <a:srgbClr val="4D4D4D"/>
                    </a:solidFill>
                    <a:effectLst/>
                    <a:latin typeface="-apple-system"/>
                  </a:rPr>
                  <a:t>你每次可以选择一条连接两个同色点的边，将两个端点反色。</a:t>
                </a:r>
                <a:br>
                  <a:rPr lang="zh-CN" altLang="en-US"/>
                </a:br>
                <a:r>
                  <a:rPr lang="zh-CN" altLang="en-US" b="0" i="0">
                    <a:solidFill>
                      <a:srgbClr val="4D4D4D"/>
                    </a:solidFill>
                    <a:effectLst/>
                    <a:latin typeface="-apple-system"/>
                  </a:rPr>
                  <a:t>问变成全黑的最小步数，或判断无解。</a:t>
                </a:r>
                <a:endParaRPr lang="en-US" altLang="zh-CN">
                  <a:solidFill>
                    <a:srgbClr val="4D4D4D"/>
                  </a:solidFill>
                  <a:latin typeface="-apple-system"/>
                </a:endParaRPr>
              </a:p>
              <a:p>
                <a:pPr marL="0" indent="0">
                  <a:buNone/>
                </a:pPr>
                <a:r>
                  <a:rPr lang="en-US" altLang="zh-CN" b="0">
                    <a:solidFill>
                      <a:srgbClr val="4D4D4D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F6C426D-6394-40FF-8790-74912DBC57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43090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62DD6-3328-4133-B92A-83B1CEBDB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E74EBC-AE0C-4EA5-BBFD-09FE9CAF5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627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/>
              <a:t>先考虑树怎么做。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我们把奇数深度的点视为一个坑，偶数深度的点上面有一个球，每次操作相当于把球扔进坑里（白变黑）或者把某个坑里的球扒出来（黑变白）。最后要求所有球都在坑里（全黑）。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考虑一下一个球经过若干个有球的坑（或者没球的偶数深度点）落在某个空的坑里对应的操作是啥，事实上这就相当于把后面一个坑里的球扒出来，然后把前面的球塞进去，把后面的球当作前面的球继续操作。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不难发现这样的代价正是走过的路径长度，因此问题变成了：每个球匹配一个坑，求最小的匹配代价和。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显然，把坑视为 </a:t>
            </a:r>
            <a:r>
              <a:rPr lang="en-US" altLang="zh-CN"/>
              <a:t>-1</a:t>
            </a:r>
            <a:r>
              <a:rPr lang="zh-CN" altLang="en-US"/>
              <a:t>，球视为 </a:t>
            </a:r>
            <a:r>
              <a:rPr lang="en-US" altLang="zh-CN"/>
              <a:t>1</a:t>
            </a:r>
            <a:r>
              <a:rPr lang="zh-CN" altLang="en-US"/>
              <a:t>，答案就是 </a:t>
            </a:r>
            <a:r>
              <a:rPr lang="en-US" altLang="zh-CN"/>
              <a:t>sigma |</a:t>
            </a:r>
            <a:r>
              <a:rPr lang="zh-CN" altLang="en-US"/>
              <a:t>每个子树权值和</a:t>
            </a:r>
            <a:r>
              <a:rPr lang="en-US" altLang="zh-CN"/>
              <a:t>|</a:t>
            </a:r>
            <a:r>
              <a:rPr lang="zh-CN" altLang="en-US"/>
              <a:t>。这是因为每棵子树需要把那些不均衡的点通过它的父亲边运出去。特别的，如果球和坑的数量不同显然无解。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（事实上更形式化的，问题就是每次可以把 </a:t>
            </a:r>
            <a:r>
              <a:rPr lang="en-US" altLang="zh-CN"/>
              <a:t>u+=1,v-=1</a:t>
            </a:r>
            <a:r>
              <a:rPr lang="zh-CN" altLang="en-US"/>
              <a:t>，代价为 </a:t>
            </a:r>
            <a:r>
              <a:rPr lang="en-US" altLang="zh-CN"/>
              <a:t>dist(u,v)</a:t>
            </a:r>
            <a:r>
              <a:rPr lang="zh-CN" altLang="en-US"/>
              <a:t>，问最小的代价把所有权值变成 </a:t>
            </a:r>
            <a:r>
              <a:rPr lang="en-US" altLang="zh-CN"/>
              <a:t>0</a:t>
            </a:r>
            <a:r>
              <a:rPr lang="zh-CN" altLang="en-US"/>
              <a:t>）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29646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36DF67-C3E0-4676-91E2-7ADDED363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3DE35C-DB0A-4E7F-A4CB-51AD4D2FD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如果是环套树，讨论一下环的奇偶性。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若环为奇环：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断开环上的任意一条边 </a:t>
            </a:r>
            <a:r>
              <a:rPr lang="en-US" altLang="zh-CN"/>
              <a:t>u,v </a:t>
            </a:r>
            <a:r>
              <a:rPr lang="zh-CN" altLang="en-US"/>
              <a:t>使它变成树，考虑到 </a:t>
            </a:r>
            <a:r>
              <a:rPr lang="en-US" altLang="zh-CN"/>
              <a:t>u,v </a:t>
            </a:r>
            <a:r>
              <a:rPr lang="zh-CN" altLang="en-US"/>
              <a:t>的深度奇偶性必然相同（即同时是球或者同时是坑），我们可以额外操作 </a:t>
            </a:r>
            <a:r>
              <a:rPr lang="en-US" altLang="zh-CN"/>
              <a:t>u,v </a:t>
            </a:r>
            <a:r>
              <a:rPr lang="zh-CN" altLang="en-US"/>
              <a:t>这条边使得球的个数 </a:t>
            </a:r>
            <a:r>
              <a:rPr lang="en-US" altLang="zh-CN"/>
              <a:t>+2 </a:t>
            </a:r>
            <a:r>
              <a:rPr lang="zh-CN" altLang="en-US"/>
              <a:t>或 </a:t>
            </a:r>
            <a:r>
              <a:rPr lang="en-US" altLang="zh-CN"/>
              <a:t>-2.</a:t>
            </a:r>
          </a:p>
          <a:p>
            <a:pPr marL="0" indent="0">
              <a:buNone/>
            </a:pPr>
            <a:r>
              <a:rPr lang="zh-CN" altLang="en-US"/>
              <a:t>于是此时有解当且仅当球的个数和坑的个数奇偶性相同。于是变成树了之后，可能会缺少若干个球或者若干个坑，那么就假设 </a:t>
            </a:r>
            <a:r>
              <a:rPr lang="en-US" altLang="zh-CN"/>
              <a:t>u,v </a:t>
            </a:r>
            <a:r>
              <a:rPr lang="zh-CN" altLang="en-US"/>
              <a:t>上有多个球或者坑即可（多的数量可以直接计算出来）。</a:t>
            </a:r>
          </a:p>
        </p:txBody>
      </p:sp>
    </p:spTree>
    <p:extLst>
      <p:ext uri="{BB962C8B-B14F-4D97-AF65-F5344CB8AC3E}">
        <p14:creationId xmlns:p14="http://schemas.microsoft.com/office/powerpoint/2010/main" val="42101310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4A3EAD-88F4-43D9-9099-6F7AF933E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520A990-F25D-4A93-BD55-C4E387DE00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/>
                  <a:t>若环为偶环：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仍然考虑断开 </a:t>
                </a:r>
                <a:r>
                  <a:rPr lang="en-US" altLang="zh-CN"/>
                  <a:t>u,v</a:t>
                </a:r>
                <a:r>
                  <a:rPr lang="zh-CN" altLang="en-US"/>
                  <a:t>，但这次 </a:t>
                </a:r>
                <a:r>
                  <a:rPr lang="en-US" altLang="zh-CN"/>
                  <a:t>u,v </a:t>
                </a:r>
                <a:r>
                  <a:rPr lang="zh-CN" altLang="en-US"/>
                  <a:t>深度的奇偶性不同，考虑操作一次 </a:t>
                </a:r>
                <a:r>
                  <a:rPr lang="en-US" altLang="zh-CN"/>
                  <a:t>u,v </a:t>
                </a:r>
                <a:r>
                  <a:rPr lang="zh-CN" altLang="en-US"/>
                  <a:t>仍然相当于把球扔进洞或者把球从洞里抠出来，因此有解仍然当且仅当坑和球的数量相同。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但是这个时候有可能会因为新加的这条边让操作数量变小，不妨设这条边操作了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/>
                  <a:t> 次（即假设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/>
                  <a:t> 的权值加上了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/>
                  <a:t>，</a:t>
                </a:r>
                <a:r>
                  <a:rPr lang="en-US" altLang="zh-CN"/>
                  <a:t>v </a:t>
                </a:r>
                <a:r>
                  <a:rPr lang="zh-CN" altLang="en-US"/>
                  <a:t>的权值减掉了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/>
                  <a:t>，可以操作负数次），那么总操作次数是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+∑|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子树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权值和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zh-CN" altLang="en-US"/>
                  <a:t>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只不过这里的子树权值和是和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/>
                  <a:t> 有关的一次函数，现在要求一个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/>
                  <a:t> 使得上式最小，这是个经典问题，取中位数即可。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520A990-F25D-4A93-BD55-C4E387DE00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628" r="-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02806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41C307-C9C7-4F2B-B153-A0142C82F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AGC006E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5269F4B-D7CF-44AA-8221-B7E6D1A9B1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/>
                  <a:t>一个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/>
                  <a:t> 的网格，每次你可以选定一个九宫格并做中心对称。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给定一个指定状态，问从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/>
                  <a:t> 为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/>
                  <a:t> 的网格能否达到给定的状态。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en-US" altLang="zh-CN" b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5269F4B-D7CF-44AA-8221-B7E6D1A9B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50565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D60EA-27D2-4EF2-843C-0A66033B9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9A040C4-FE84-4669-87BD-4A7964B6E0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/>
                  <a:t>先分析一下这个操作下的不变量是什么。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首先一列里面三个数字要么是顺着的要么是反着的，它们不可能被分开。并且一次交换只能交换奇数位</a:t>
                </a:r>
                <a:r>
                  <a:rPr lang="en-US" altLang="zh-CN"/>
                  <a:t>/</a:t>
                </a:r>
                <a:r>
                  <a:rPr lang="zh-CN" altLang="en-US"/>
                  <a:t>偶数位中的相邻两个。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按奇偶位置分开，设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(1/0)</m:t>
                    </m:r>
                  </m:oMath>
                </a14:m>
                <a:r>
                  <a:rPr lang="zh-CN" altLang="en-US"/>
                  <a:t> 表示奇数位</a:t>
                </a:r>
                <a:r>
                  <a:rPr lang="en-US" altLang="zh-CN"/>
                  <a:t>/</a:t>
                </a:r>
                <a:r>
                  <a:rPr lang="zh-CN" altLang="en-US"/>
                  <a:t>偶数位上反转列数量的奇偶性，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(1/0)</m:t>
                    </m:r>
                  </m:oMath>
                </a14:m>
                <a:r>
                  <a:rPr lang="zh-CN" altLang="en-US"/>
                  <a:t> 表示奇数位</a:t>
                </a:r>
                <a:r>
                  <a:rPr lang="en-US" altLang="zh-CN"/>
                  <a:t>/</a:t>
                </a:r>
                <a:r>
                  <a:rPr lang="zh-CN" altLang="en-US"/>
                  <a:t>偶数位的逆序对数量的奇偶性。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首先一次奇数位为中心的操作会让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(0)^=1,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(1)^=1</m:t>
                    </m:r>
                  </m:oMath>
                </a14:m>
                <a:r>
                  <a:rPr lang="zh-CN" altLang="en-US"/>
                  <a:t>，偶数位的操作相反。因此总有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r>
                  <a:rPr lang="zh-CN" altLang="en-US"/>
                  <a:t>。</a:t>
                </a:r>
                <a:endParaRPr lang="en-US" altLang="zh-CN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9A040C4-FE84-4669-87BD-4A7964B6E0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628" r="-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23098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035429-7C0D-4F4A-8EB3-E9A02D504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E36C7D-8E1E-4434-A571-9A25D2A80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接下来我们证明这是充分条件。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我们先把所有列不管正反先交换到对应位置上。然后设小写字母表示原来的列，大写字母表示反转之后的列：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E120EC-5152-4527-8784-13D65420C6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563" y="3124248"/>
            <a:ext cx="359092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338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B08090-B97C-459C-A368-347F3B8F2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63D6BD6-67BD-4BB6-9854-D5DB6EA1E9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/>
                  <a:t>一个 </a:t>
                </a:r>
                <a14:m>
                  <m:oMath xmlns:m="http://schemas.openxmlformats.org/officeDocument/2006/math">
                    <m:r>
                      <a:rPr lang="en-US" altLang="zh-CN" b="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/>
                  <a:t> 个点的完全图，你需要把这些边分成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/>
                  <a:t> 组，每组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/>
                  <a:t> 条边，且每组都是一个匹配（即任意两条边没有公共点）</a:t>
                </a:r>
                <a:endParaRPr lang="en-US" altLang="zh-CN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63D6BD6-67BD-4BB6-9854-D5DB6EA1E9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29146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D30B3C-E48F-4A36-8A6B-B4F4AB054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7D97A45-6E0C-44DF-A365-401E1EC30F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/>
                  <a:t>上述构造证明了任意距离为 </a:t>
                </a:r>
                <a:r>
                  <a:rPr lang="en-US" altLang="zh-CN"/>
                  <a:t>2 </a:t>
                </a:r>
                <a:r>
                  <a:rPr lang="zh-CN" altLang="en-US"/>
                  <a:t>的两列都可以直接被反转。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由于奇偶性的保证，刚交换完时的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/>
                  <a:t> 必然和最终的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/>
                  <a:t> 相等，因此直接反转必然可以成为答案。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事实上如果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r>
                  <a:rPr lang="zh-CN" altLang="en-US"/>
                  <a:t>，可以输出方案，步数级别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/>
                  <a:t>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不要求输出方案只需要球逆序对数量，直接 </a:t>
                </a:r>
                <a:r>
                  <a:rPr lang="en-US" altLang="zh-CN"/>
                  <a:t>bit </a:t>
                </a:r>
                <a:r>
                  <a:rPr lang="zh-CN" altLang="en-US"/>
                  <a:t>即可（或者由于只需要球奇偶性可以做到线性）。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7D97A45-6E0C-44DF-A365-401E1EC30F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1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686997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D6C69F-41ED-4971-A56E-4CF9933F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AGC018F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293EB2E-65D0-4A8E-8306-272ED1C58F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/>
                  <a:t>给定两棵带标号的有根树，你需要给每个点赋权值，使得每棵子树内部的权值和为 </a:t>
                </a:r>
                <a:r>
                  <a:rPr lang="en-US" altLang="zh-CN"/>
                  <a:t>1 </a:t>
                </a:r>
                <a:r>
                  <a:rPr lang="zh-CN" altLang="en-US"/>
                  <a:t>或 </a:t>
                </a:r>
                <a:r>
                  <a:rPr lang="en-US" altLang="zh-CN"/>
                  <a:t>-1</a:t>
                </a:r>
                <a:r>
                  <a:rPr lang="zh-CN" altLang="en-US"/>
                  <a:t>。给出方案或报告无解。</a:t>
                </a:r>
                <a:endParaRPr lang="en-US" altLang="zh-CN" baseline="30000"/>
              </a:p>
              <a:p>
                <a:pPr marL="0" indent="0">
                  <a:buNone/>
                </a:pPr>
                <a:r>
                  <a:rPr lang="en-US" altLang="zh-CN" b="0" baseline="3000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altLang="zh-CN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293EB2E-65D0-4A8E-8306-272ED1C58F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6677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C7E1F7-2BAC-4F43-BEE2-9535194F8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9802A2-1F2E-4B59-B0ED-C70EDBAB4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首先可以算出每个点最终权值的奇偶性，如果两棵树中的对应点奇偶性不同，显然无解。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事实上只要有解，就可以给出一个权值都是 </a:t>
            </a:r>
            <a:r>
              <a:rPr lang="en-US" altLang="zh-CN"/>
              <a:t>-1,0,1 </a:t>
            </a:r>
            <a:r>
              <a:rPr lang="zh-CN" altLang="en-US"/>
              <a:t>的方案。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首先如果一个点要是偶数（即有奇数个儿子），那么直接把它的权值设为 </a:t>
            </a:r>
            <a:r>
              <a:rPr lang="en-US" altLang="zh-CN"/>
              <a:t>0.</a:t>
            </a:r>
          </a:p>
          <a:p>
            <a:pPr marL="0" indent="0">
              <a:buNone/>
            </a:pPr>
            <a:r>
              <a:rPr lang="zh-CN" altLang="en-US"/>
              <a:t>否则，它的子树内（不含它自己）必然有偶数个权值是奇数的点。我们把这些点两两配对，使得每个权值为奇数的点的子树中，不存在孤立的权值为奇数的点（即全部两两配对完毕）。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这是很好构造的，</a:t>
            </a:r>
            <a:r>
              <a:rPr lang="en-US" altLang="zh-CN"/>
              <a:t>dfs </a:t>
            </a:r>
            <a:r>
              <a:rPr lang="zh-CN" altLang="en-US"/>
              <a:t>先匹配完子树，然后剩余点两两匹配即可。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只要能够对于匹配点，一个点取 </a:t>
            </a:r>
            <a:r>
              <a:rPr lang="en-US" altLang="zh-CN"/>
              <a:t>1</a:t>
            </a:r>
            <a:r>
              <a:rPr lang="zh-CN" altLang="en-US"/>
              <a:t>，另一个取 </a:t>
            </a:r>
            <a:r>
              <a:rPr lang="en-US" altLang="zh-CN"/>
              <a:t>-1</a:t>
            </a:r>
            <a:r>
              <a:rPr lang="zh-CN" altLang="en-US"/>
              <a:t>，就可以满足要求了。</a:t>
            </a:r>
          </a:p>
        </p:txBody>
      </p:sp>
    </p:spTree>
    <p:extLst>
      <p:ext uri="{BB962C8B-B14F-4D97-AF65-F5344CB8AC3E}">
        <p14:creationId xmlns:p14="http://schemas.microsoft.com/office/powerpoint/2010/main" val="381974926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6CE2FB-00BE-413C-ABD4-E283D9179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F341711-B059-4635-BC4D-F1588A03BE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/>
                  <a:t>我们把一对匹配点连边，把两棵树对应的图合起来，容易发现这是个二分图（因为不会有相邻的两条边来自于同一棵树）。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因此直接黑白染色，黑点填 </a:t>
                </a:r>
                <a:r>
                  <a:rPr lang="en-US" altLang="zh-CN"/>
                  <a:t>1</a:t>
                </a:r>
                <a:r>
                  <a:rPr lang="zh-CN" altLang="en-US"/>
                  <a:t>，白点填 </a:t>
                </a:r>
                <a:r>
                  <a:rPr lang="en-US" altLang="zh-CN"/>
                  <a:t>-1 </a:t>
                </a:r>
                <a:r>
                  <a:rPr lang="zh-CN" altLang="en-US"/>
                  <a:t>即可。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F341711-B059-4635-BC4D-F1588A03BE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013705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6EF801-4EFE-49DE-8B01-45628D032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AGC027D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01957A6-B369-4811-9E1C-8E68991F0B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/>
                  <a:t>构造一个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/>
                  <a:t> 矩阵，每个元素值是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/>
                  <a:t> 中的整数且互不相同，你还需要确定一个正整数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/>
                  <a:t>，使得矩阵中任意相邻的两个元素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/>
                  <a:t> 都有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mod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/>
                  <a:t>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en-US" altLang="zh-CN" b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≤500</m:t>
                    </m:r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01957A6-B369-4811-9E1C-8E68991F0B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478434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509F1E-7CC0-4181-891A-D2208BDC4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2957782-05E9-430D-8A55-6FF23559ED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/>
                  <a:t>首先肯定不能是指数级别的构造。。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不妨就令最终的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/>
                  <a:t>那么：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考虑给棋盘黑白染色后，白点都是较小值，黑点都是较大值。那么黑点是周围四个白点的 </a:t>
                </a:r>
                <a:r>
                  <a:rPr lang="en-US" altLang="zh-CN"/>
                  <a:t>LCM+1</a:t>
                </a:r>
                <a:r>
                  <a:rPr lang="zh-CN" altLang="en-US"/>
                  <a:t>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考虑每个主对角线和副对角线都分别赋一个互不相同的质数，令每个白点的值为其所在主对角线和副对角线对应质数的乘积，那么黑点大致就是四个质数的乘积</a:t>
                </a:r>
                <a:r>
                  <a:rPr lang="en-US" altLang="zh-CN"/>
                  <a:t>+1.</a:t>
                </a:r>
              </a:p>
              <a:p>
                <a:pPr marL="0" indent="0">
                  <a:buNone/>
                </a:pPr>
                <a:r>
                  <a:rPr lang="zh-CN" altLang="en-US"/>
                  <a:t>因此大概需要预处理前 </a:t>
                </a:r>
                <a:r>
                  <a:rPr lang="en-US" altLang="zh-CN"/>
                  <a:t>2000 </a:t>
                </a:r>
                <a:r>
                  <a:rPr lang="zh-CN" altLang="en-US"/>
                  <a:t>个质数，最终最大值大概是 </a:t>
                </a:r>
                <a:r>
                  <a:rPr lang="en-US" altLang="zh-CN"/>
                  <a:t>4e14</a:t>
                </a:r>
                <a:r>
                  <a:rPr lang="zh-CN" altLang="en-US"/>
                  <a:t>，可以通过。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2957782-05E9-430D-8A55-6FF23559ED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014578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BB1AF3-0F09-498B-A5D3-ACC19474A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AGC027F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9F0D53B-1377-4F8E-BCAB-BB7FA63C6D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/>
                  <a:t>给定两棵树 </a:t>
                </a:r>
                <a:r>
                  <a:rPr lang="en-US" altLang="zh-CN"/>
                  <a:t>A,B</a:t>
                </a:r>
                <a:r>
                  <a:rPr lang="zh-CN" altLang="en-US"/>
                  <a:t>，你每次可以把 </a:t>
                </a:r>
                <a:r>
                  <a:rPr lang="en-US" altLang="zh-CN"/>
                  <a:t>A </a:t>
                </a:r>
                <a:r>
                  <a:rPr lang="zh-CN" altLang="en-US"/>
                  <a:t>的某个叶节点接到其它节点上。每个节点最多只能被操作一次。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问 </a:t>
                </a:r>
                <a:r>
                  <a:rPr lang="en-US" altLang="zh-CN"/>
                  <a:t>A </a:t>
                </a:r>
                <a:r>
                  <a:rPr lang="zh-CN" altLang="en-US"/>
                  <a:t>能否操作到 </a:t>
                </a:r>
                <a:r>
                  <a:rPr lang="en-US" altLang="zh-CN"/>
                  <a:t>B</a:t>
                </a:r>
                <a:r>
                  <a:rPr lang="zh-CN" altLang="en-US"/>
                  <a:t>，如果能输出最小操作次数。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en-US" altLang="zh-CN" b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≤50</m:t>
                    </m:r>
                  </m:oMath>
                </a14:m>
                <a:endParaRPr lang="en-US" altLang="zh-CN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9F0D53B-1377-4F8E-BCAB-BB7FA63C6D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1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776836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7D75E8-4E0A-4BF3-8F52-CBD8A66FC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B4D0EDA-D269-4ACB-A8CB-1A911CF921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/>
                  <a:t>如果 </a:t>
                </a:r>
                <a:r>
                  <a:rPr lang="en-US" altLang="zh-CN"/>
                  <a:t>A </a:t>
                </a:r>
                <a:r>
                  <a:rPr lang="zh-CN" altLang="en-US"/>
                  <a:t>到 </a:t>
                </a:r>
                <a:r>
                  <a:rPr lang="en-US" altLang="zh-CN"/>
                  <a:t>B </a:t>
                </a:r>
                <a:r>
                  <a:rPr lang="zh-CN" altLang="en-US"/>
                  <a:t>存在某个节点没有被操作过（设为 </a:t>
                </a:r>
                <a:r>
                  <a:rPr lang="en-US" altLang="zh-CN"/>
                  <a:t>r</a:t>
                </a:r>
                <a:r>
                  <a:rPr lang="zh-CN" altLang="en-US"/>
                  <a:t>），那么两棵树都以 </a:t>
                </a:r>
                <a:r>
                  <a:rPr lang="en-US" altLang="zh-CN"/>
                  <a:t>r </a:t>
                </a:r>
                <a:r>
                  <a:rPr lang="zh-CN" altLang="en-US"/>
                  <a:t>为根，不难发现一定是从有根树的叶节点开始做起操作。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并且由于一个点最多被操作一次，因此一个点被操作当且仅当他在两棵树中的父亲不同。且它的操作时间必然在 </a:t>
                </a:r>
                <a:r>
                  <a:rPr lang="en-US" altLang="zh-CN"/>
                  <a:t>A </a:t>
                </a:r>
                <a:r>
                  <a:rPr lang="zh-CN" altLang="en-US"/>
                  <a:t>中它父亲的操作时间之前、</a:t>
                </a:r>
                <a:r>
                  <a:rPr lang="en-US" altLang="zh-CN"/>
                  <a:t>B </a:t>
                </a:r>
                <a:r>
                  <a:rPr lang="zh-CN" altLang="en-US"/>
                  <a:t>中父亲的操作时间之后。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因此连边拓扑排序即可，不难发现只要能拓扑排序出来，必然就是一个合法解。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如果不存在节点没有被操作过，可以直接暴力枚举第一次操作的叶子以及它操作之后的父亲，这样在之后它就是个不动点（不能被第二次操作了），提根做上述拓扑排序即可。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总复杂度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/>
                  <a:t>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B4D0EDA-D269-4ACB-A8CB-1A911CF921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1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8365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83B3F4-A322-4DEB-8D22-9DF31DC9C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CC7BAC5-B065-4F3E-A019-73A6C545A1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749470" cy="3880773"/>
              </a:xfrm>
            </p:spPr>
            <p:txBody>
              <a:bodyPr/>
              <a:lstStyle/>
              <a:p>
                <a:r>
                  <a:rPr lang="zh-CN" altLang="en-US"/>
                  <a:t>考虑如下构造：对于一组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0≤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/>
                  <a:t>，我们把它们对应的边扔到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zh-CN" altLang="en-US"/>
                  <a:t> 这一组。注意到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/>
                  <a:t> 是个奇数，因此对于每个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，存在唯一的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/>
                  <a:t> 使得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zh-CN" altLang="en-US"/>
                  <a:t>。把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/>
                  <a:t> 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/>
                  <a:t> 的连边扔到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/>
                  <a:t> 这一组即可。</a:t>
                </a:r>
                <a:endParaRPr lang="en-US" altLang="zh-CN"/>
              </a:p>
              <a:p>
                <a:r>
                  <a:rPr lang="zh-CN" altLang="en-US"/>
                  <a:t>不难发现这样的构造显然所有边都被使用了至少一次，因此是个合法的构造。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CC7BAC5-B065-4F3E-A019-73A6C545A1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749470" cy="3880773"/>
              </a:xfrm>
              <a:blipFill>
                <a:blip r:embed="rId2"/>
                <a:stretch>
                  <a:fillRect l="-139" t="-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0908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B66852-1A3F-4384-9671-88734927F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34AF8A8-9AB2-4650-BFA7-CC4012B46F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/>
                  <a:t>一个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个点的完全图，你需要从中选出尽量多的不交的树。</a:t>
                </a:r>
                <a:endParaRPr lang="en-US" altLang="zh-CN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34AF8A8-9AB2-4650-BFA7-CC4012B46F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7907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9C9F1F-959E-413C-996C-597DFFD50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C90D6F7-D8AB-4D3B-9274-B8F83B6852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/>
                  <a:t>首先分析出上界显然是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altLang="zh-CN"/>
              </a:p>
              <a:p>
                <a:r>
                  <a:rPr lang="zh-CN" altLang="en-US"/>
                  <a:t>归纳构造，假设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/>
                  <a:t> 时已经构造好了，考虑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/>
                  <a:t>。</a:t>
                </a:r>
                <a:endParaRPr lang="en-US" altLang="zh-CN"/>
              </a:p>
              <a:p>
                <a:r>
                  <a:rPr lang="zh-CN" altLang="en-US"/>
                  <a:t>显然由于每个点都存在于每棵树中，随便选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/>
                  <a:t> 个不同的点（每个点对应一棵树）连上新加的点就行。</a:t>
                </a:r>
                <a:endParaRPr lang="en-US" altLang="zh-CN"/>
              </a:p>
              <a:p>
                <a:r>
                  <a:rPr lang="zh-CN" altLang="en-US"/>
                  <a:t>考虑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zh-CN" altLang="en-US"/>
                  <a:t>。</a:t>
                </a:r>
                <a:endParaRPr lang="en-US" altLang="zh-CN"/>
              </a:p>
              <a:p>
                <a:r>
                  <a:rPr lang="zh-CN" altLang="en-US"/>
                  <a:t>类似的，我们先选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1~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/>
                  <a:t> 这些点连上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/>
                  <a:t>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+1~2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/>
                  <a:t> 这些点连上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zh-CN" altLang="en-US"/>
                  <a:t>，这样就先成功把之前的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/>
                  <a:t> 棵树都加上了新加的两个点。</a:t>
                </a:r>
                <a:endParaRPr lang="en-US" altLang="zh-CN"/>
              </a:p>
              <a:p>
                <a:r>
                  <a:rPr lang="zh-CN" altLang="en-US"/>
                  <a:t>接下来做一棵新的树，让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zh-CN" altLang="en-US"/>
                  <a:t> 连向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1~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/>
                  <a:t>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/>
                  <a:t> 连向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+1~2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/>
                  <a:t>，然后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+1,2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zh-CN" altLang="en-US"/>
                  <a:t> 连一条边即可。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C90D6F7-D8AB-4D3B-9274-B8F83B6852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r="-2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6609231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1431</TotalTime>
  <Words>7744</Words>
  <Application>Microsoft Office PowerPoint</Application>
  <PresentationFormat>宽屏</PresentationFormat>
  <Paragraphs>270</Paragraphs>
  <Slides>67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67</vt:i4>
      </vt:variant>
    </vt:vector>
  </HeadingPairs>
  <TitlesOfParts>
    <vt:vector size="74" baseType="lpstr">
      <vt:lpstr>-apple-system</vt:lpstr>
      <vt:lpstr>Arial</vt:lpstr>
      <vt:lpstr>Cambria Math</vt:lpstr>
      <vt:lpstr>Trebuchet MS</vt:lpstr>
      <vt:lpstr>Verdana</vt:lpstr>
      <vt:lpstr>Wingdings 3</vt:lpstr>
      <vt:lpstr>平面</vt:lpstr>
      <vt:lpstr>构造题选讲</vt:lpstr>
      <vt:lpstr>热身题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NFLSPC #3 G</vt:lpstr>
      <vt:lpstr>PowerPoint 演示文稿</vt:lpstr>
      <vt:lpstr>PowerPoint 演示文稿</vt:lpstr>
      <vt:lpstr>NFLSPC #2 C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CF1375H</vt:lpstr>
      <vt:lpstr>PowerPoint 演示文稿</vt:lpstr>
      <vt:lpstr>CF1364E</vt:lpstr>
      <vt:lpstr>PowerPoint 演示文稿</vt:lpstr>
      <vt:lpstr>PowerPoint 演示文稿</vt:lpstr>
      <vt:lpstr>CF1365G</vt:lpstr>
      <vt:lpstr>PowerPoint 演示文稿</vt:lpstr>
      <vt:lpstr>CF1290D</vt:lpstr>
      <vt:lpstr>PowerPoint 演示文稿</vt:lpstr>
      <vt:lpstr>CF1292E</vt:lpstr>
      <vt:lpstr>PowerPoint 演示文稿</vt:lpstr>
      <vt:lpstr>PowerPoint 演示文稿</vt:lpstr>
      <vt:lpstr>CF1288F</vt:lpstr>
      <vt:lpstr>PowerPoint 演示文稿</vt:lpstr>
      <vt:lpstr>CF1097E</vt:lpstr>
      <vt:lpstr>PowerPoint 演示文稿</vt:lpstr>
      <vt:lpstr>CF1261E</vt:lpstr>
      <vt:lpstr>PowerPoint 演示文稿</vt:lpstr>
      <vt:lpstr>AGC004F</vt:lpstr>
      <vt:lpstr>PowerPoint 演示文稿</vt:lpstr>
      <vt:lpstr>PowerPoint 演示文稿</vt:lpstr>
      <vt:lpstr>PowerPoint 演示文稿</vt:lpstr>
      <vt:lpstr>AGC006E</vt:lpstr>
      <vt:lpstr>PowerPoint 演示文稿</vt:lpstr>
      <vt:lpstr>PowerPoint 演示文稿</vt:lpstr>
      <vt:lpstr>PowerPoint 演示文稿</vt:lpstr>
      <vt:lpstr>AGC018F</vt:lpstr>
      <vt:lpstr>PowerPoint 演示文稿</vt:lpstr>
      <vt:lpstr>PowerPoint 演示文稿</vt:lpstr>
      <vt:lpstr>AGC027D</vt:lpstr>
      <vt:lpstr>PowerPoint 演示文稿</vt:lpstr>
      <vt:lpstr>AGC027F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构造题选讲</dc:title>
  <dc:creator>wang zeyuan</dc:creator>
  <cp:lastModifiedBy>wang zeyuan</cp:lastModifiedBy>
  <cp:revision>185</cp:revision>
  <dcterms:created xsi:type="dcterms:W3CDTF">2020-12-26T13:39:55Z</dcterms:created>
  <dcterms:modified xsi:type="dcterms:W3CDTF">2021-01-02T05:54:45Z</dcterms:modified>
</cp:coreProperties>
</file>