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2" r:id="rId11"/>
    <p:sldId id="264" r:id="rId12"/>
    <p:sldId id="266" r:id="rId13"/>
    <p:sldId id="287" r:id="rId14"/>
    <p:sldId id="286" r:id="rId15"/>
    <p:sldId id="288" r:id="rId16"/>
    <p:sldId id="290" r:id="rId17"/>
    <p:sldId id="291" r:id="rId18"/>
    <p:sldId id="267" r:id="rId19"/>
    <p:sldId id="268" r:id="rId20"/>
    <p:sldId id="281" r:id="rId21"/>
    <p:sldId id="289" r:id="rId22"/>
    <p:sldId id="269" r:id="rId23"/>
    <p:sldId id="272" r:id="rId24"/>
    <p:sldId id="270" r:id="rId25"/>
    <p:sldId id="271" r:id="rId26"/>
    <p:sldId id="273" r:id="rId27"/>
    <p:sldId id="274" r:id="rId28"/>
    <p:sldId id="276" r:id="rId29"/>
    <p:sldId id="275" r:id="rId30"/>
    <p:sldId id="282" r:id="rId31"/>
    <p:sldId id="285" r:id="rId32"/>
    <p:sldId id="283" r:id="rId33"/>
    <p:sldId id="284" r:id="rId34"/>
    <p:sldId id="292" r:id="rId35"/>
    <p:sldId id="280" r:id="rId36"/>
    <p:sldId id="278" r:id="rId37"/>
    <p:sldId id="2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图论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给定一些数，两数间边权是两数</a:t>
            </a:r>
            <a:r>
              <a:rPr lang="en-US" altLang="zh-CN" dirty="0"/>
              <a:t>and </a:t>
            </a:r>
            <a:r>
              <a:rPr lang="zh-CN" altLang="en-US" dirty="0"/>
              <a:t>（</a:t>
            </a:r>
            <a:r>
              <a:rPr lang="en-US" altLang="zh-CN" dirty="0"/>
              <a:t>Goodbye </a:t>
            </a:r>
            <a:r>
              <a:rPr lang="en-US" altLang="zh-CN" dirty="0" err="1"/>
              <a:t>Yiwei</a:t>
            </a:r>
            <a:r>
              <a:rPr lang="en-US" altLang="zh-CN" dirty="0"/>
              <a:t> #C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 err="1"/>
              <a:t>Boruvka</a:t>
            </a:r>
            <a:r>
              <a:rPr lang="zh-CN" altLang="en-US" dirty="0"/>
              <a:t>可以</a:t>
            </a:r>
            <a:endParaRPr lang="en-US" altLang="zh-CN" dirty="0"/>
          </a:p>
          <a:p>
            <a:r>
              <a:rPr lang="zh-CN" altLang="en-US" dirty="0"/>
              <a:t>改成</a:t>
            </a:r>
            <a:r>
              <a:rPr lang="en-US" altLang="zh-CN" dirty="0"/>
              <a:t>or</a:t>
            </a:r>
            <a:r>
              <a:rPr lang="zh-CN" altLang="en-US" dirty="0"/>
              <a:t>或者异或也只有</a:t>
            </a:r>
            <a:r>
              <a:rPr lang="en-US" altLang="zh-CN" dirty="0" err="1"/>
              <a:t>Boruvka</a:t>
            </a:r>
            <a:endParaRPr lang="en-US" altLang="zh-CN" dirty="0"/>
          </a:p>
          <a:p>
            <a:r>
              <a:rPr lang="zh-CN" altLang="en-US" dirty="0"/>
              <a:t>曼哈顿距离最小生成树：</a:t>
            </a:r>
            <a:endParaRPr lang="en-US" altLang="zh-CN" dirty="0"/>
          </a:p>
          <a:p>
            <a:pPr lvl="1"/>
            <a:r>
              <a:rPr lang="en-US" altLang="zh-CN" dirty="0"/>
              <a:t>Kruskal</a:t>
            </a:r>
            <a:r>
              <a:rPr lang="zh-CN" altLang="en-US" dirty="0"/>
              <a:t>：直接再见</a:t>
            </a:r>
            <a:endParaRPr lang="en-US" altLang="zh-CN" dirty="0"/>
          </a:p>
          <a:p>
            <a:pPr lvl="1"/>
            <a:r>
              <a:rPr lang="en-US" altLang="zh-CN" dirty="0"/>
              <a:t>Prim</a:t>
            </a:r>
            <a:r>
              <a:rPr lang="zh-CN" altLang="en-US" dirty="0"/>
              <a:t>：</a:t>
            </a:r>
            <a:r>
              <a:rPr lang="zh-CN" altLang="en-US" dirty="0"/>
              <a:t>更新最近点</a:t>
            </a:r>
            <a:endParaRPr lang="zh-CN" altLang="en-US" dirty="0"/>
          </a:p>
          <a:p>
            <a:pPr lvl="1"/>
            <a:r>
              <a:rPr lang="en-US" altLang="zh-CN" dirty="0" err="1"/>
              <a:t>Boruvka</a:t>
            </a:r>
            <a:r>
              <a:rPr lang="zh-CN" altLang="en-US" dirty="0"/>
              <a:t>：询问曼哈顿距离最近点</a:t>
            </a:r>
            <a:endParaRPr lang="zh-CN" altLang="en-US" dirty="0"/>
          </a:p>
          <a:p>
            <a:pPr lvl="1"/>
            <a:r>
              <a:rPr lang="zh-CN" altLang="zh-CN" dirty="0"/>
              <a:t>（更好的做法：找到每个点八个方向最近点直接建图）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r>
              <a:rPr lang="en-US" altLang="zh-CN" dirty="0"/>
              <a:t>/</a:t>
            </a:r>
            <a:r>
              <a:rPr lang="zh-CN" altLang="en-US" dirty="0"/>
              <a:t>最小生成树性质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生成树可以用来找到环的基</a:t>
            </a:r>
            <a:endParaRPr lang="en-US" altLang="zh-CN" dirty="0"/>
          </a:p>
          <a:p>
            <a:pPr lvl="1"/>
            <a:r>
              <a:rPr lang="zh-CN" altLang="en-US" dirty="0"/>
              <a:t>给定图，边上有黑白色，每次可以选一个环将环反色，问能否操作得到某个局面</a:t>
            </a:r>
            <a:endParaRPr lang="en-US" altLang="zh-CN" dirty="0"/>
          </a:p>
          <a:p>
            <a:r>
              <a:rPr lang="zh-CN" altLang="en-US" dirty="0"/>
              <a:t>任意环上最大边一定不在最小生成树上</a:t>
            </a:r>
            <a:endParaRPr lang="en-US" altLang="zh-CN" dirty="0"/>
          </a:p>
          <a:p>
            <a:pPr lvl="1"/>
            <a:r>
              <a:rPr lang="zh-CN" altLang="en-US" dirty="0"/>
              <a:t>注意环上可能有别的边也不在最小生成树上</a:t>
            </a:r>
            <a:endParaRPr lang="en-US" altLang="zh-CN" dirty="0"/>
          </a:p>
          <a:p>
            <a:r>
              <a:rPr lang="zh-CN" altLang="en-US" dirty="0"/>
              <a:t>瓶颈路</a:t>
            </a:r>
            <a:endParaRPr lang="en-US" altLang="zh-CN" dirty="0"/>
          </a:p>
          <a:p>
            <a:r>
              <a:rPr lang="zh-CN" altLang="en-US" dirty="0"/>
              <a:t>加边维护最小生成树</a:t>
            </a:r>
            <a:endParaRPr lang="en-US" altLang="zh-CN" dirty="0"/>
          </a:p>
          <a:p>
            <a:r>
              <a:rPr lang="en-US" dirty="0"/>
              <a:t>【NOI2014】</a:t>
            </a:r>
            <a:r>
              <a:rPr lang="zh-CN" altLang="en-US" dirty="0"/>
              <a:t>魔法森林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离线维护图连通性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加边删边维护图连通性</a:t>
            </a:r>
            <a:endParaRPr lang="en-US" altLang="zh-CN" dirty="0"/>
          </a:p>
          <a:p>
            <a:r>
              <a:rPr lang="zh-CN" altLang="en-US" dirty="0"/>
              <a:t>权值变为删除时间维护最大生成树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有些图上的问题可以通过找生成树解决</a:t>
            </a:r>
            <a:endParaRPr lang="en-US" altLang="zh-CN" dirty="0"/>
          </a:p>
          <a:p>
            <a:r>
              <a:rPr lang="zh-CN" altLang="en-US" dirty="0"/>
              <a:t>找生成树一般有四种：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找</a:t>
            </a:r>
            <a:r>
              <a:rPr lang="en-US" altLang="zh-CN" dirty="0" err="1"/>
              <a:t>dfs</a:t>
            </a:r>
            <a:r>
              <a:rPr lang="zh-CN" altLang="en-US" dirty="0"/>
              <a:t>生成树</a:t>
            </a:r>
            <a:endParaRPr lang="en-US" altLang="zh-CN" dirty="0"/>
          </a:p>
          <a:p>
            <a:pPr lvl="2"/>
            <a:r>
              <a:rPr lang="zh-CN" altLang="en-US" dirty="0"/>
              <a:t>优点：没有横叉边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找</a:t>
            </a:r>
            <a:r>
              <a:rPr lang="en-US" altLang="zh-CN" dirty="0" err="1"/>
              <a:t>bfs</a:t>
            </a:r>
            <a:r>
              <a:rPr lang="zh-CN" altLang="en-US" dirty="0"/>
              <a:t>生成树</a:t>
            </a:r>
            <a:endParaRPr lang="en-US" altLang="zh-CN" dirty="0"/>
          </a:p>
          <a:p>
            <a:pPr lvl="2"/>
            <a:r>
              <a:rPr lang="zh-CN" altLang="en-US" dirty="0"/>
              <a:t>优点：边之间的深度差不超过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找最小生成树</a:t>
            </a:r>
            <a:endParaRPr lang="en-US" altLang="zh-CN" dirty="0"/>
          </a:p>
          <a:p>
            <a:pPr lvl="2"/>
            <a:r>
              <a:rPr lang="zh-CN" altLang="en-US" dirty="0"/>
              <a:t>优点：最小生成树性质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其它生成树</a:t>
            </a:r>
            <a:endParaRPr lang="en-US" altLang="zh-CN" dirty="0"/>
          </a:p>
          <a:p>
            <a:pPr lvl="2"/>
            <a:r>
              <a:rPr lang="zh-CN" altLang="en-US" dirty="0"/>
              <a:t>题目特殊限制导致只能找特定的生成树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给定图，黑白染色使得任何点都与至少一个异色点相邻</a:t>
            </a:r>
            <a:endParaRPr lang="en-US" altLang="zh-CN" dirty="0"/>
          </a:p>
          <a:p>
            <a:pPr lvl="1"/>
            <a:r>
              <a:rPr lang="zh-CN" altLang="en-US" dirty="0"/>
              <a:t>任意生成树上按深度交错染色</a:t>
            </a:r>
            <a:endParaRPr lang="en-US" altLang="zh-CN" dirty="0"/>
          </a:p>
          <a:p>
            <a:r>
              <a:rPr lang="zh-CN" altLang="en-US" dirty="0"/>
              <a:t>加强：给定度数不超过</a:t>
            </a:r>
            <a:r>
              <a:rPr lang="en-US" altLang="zh-CN" dirty="0"/>
              <a:t>3</a:t>
            </a:r>
            <a:r>
              <a:rPr lang="zh-CN" altLang="en-US" dirty="0"/>
              <a:t>的图，黑白染色使得任何点都与至多一个同色点相邻</a:t>
            </a:r>
            <a:endParaRPr lang="zh-CN" altLang="en-US" dirty="0"/>
          </a:p>
          <a:p>
            <a:pPr lvl="1"/>
            <a:r>
              <a:rPr lang="zh-CN" altLang="en-US" sz="1800" dirty="0"/>
              <a:t>如果与两个异色点相邻，那么一定满足条件</a:t>
            </a:r>
            <a:endParaRPr lang="en-US" altLang="zh-CN" dirty="0"/>
          </a:p>
          <a:p>
            <a:pPr lvl="1"/>
            <a:r>
              <a:rPr lang="zh-CN" altLang="en-US" dirty="0"/>
              <a:t>交错染色问题：叶子不一定与两个相邻</a:t>
            </a:r>
            <a:endParaRPr lang="en-US" altLang="zh-CN" dirty="0"/>
          </a:p>
          <a:p>
            <a:pPr lvl="1"/>
            <a:r>
              <a:rPr lang="zh-CN" altLang="en-US" dirty="0"/>
              <a:t>选择怎么样的生成树（</a:t>
            </a:r>
            <a:r>
              <a:rPr lang="en-US" altLang="zh-CN" dirty="0" err="1"/>
              <a:t>dfs</a:t>
            </a:r>
            <a:r>
              <a:rPr lang="en-US" altLang="zh-CN" dirty="0"/>
              <a:t>/</a:t>
            </a:r>
            <a:r>
              <a:rPr lang="en-US" altLang="zh-CN" dirty="0" err="1"/>
              <a:t>bfs</a:t>
            </a:r>
            <a:r>
              <a:rPr lang="en-US" altLang="zh-CN" dirty="0"/>
              <a:t>/</a:t>
            </a:r>
            <a:r>
              <a:rPr lang="zh-CN" altLang="en-US" dirty="0"/>
              <a:t>最小</a:t>
            </a:r>
            <a:r>
              <a:rPr lang="en-US" altLang="zh-CN" dirty="0"/>
              <a:t>/</a:t>
            </a:r>
            <a:r>
              <a:rPr lang="zh-CN" altLang="en-US" dirty="0"/>
              <a:t>其他）？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树上删边游戏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</a:t>
            </a:r>
            <a:r>
              <a:rPr lang="en-US" altLang="zh-CN" dirty="0"/>
              <a:t>N</a:t>
            </a:r>
            <a:r>
              <a:rPr lang="zh-CN" altLang="en-US" dirty="0"/>
              <a:t>个点的树，有一个点作为树的根节点。游戏者轮流从树中删去边，删去一条边后，不与根节点相连的部分将被移走。谁无法移动谁输。</a:t>
            </a:r>
            <a:endParaRPr lang="en-US" altLang="zh-CN" dirty="0"/>
          </a:p>
          <a:p>
            <a:pPr lvl="1"/>
            <a:r>
              <a:rPr lang="zh-CN" altLang="en-US" dirty="0"/>
              <a:t>叶子节点的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；中间节点的</a:t>
            </a:r>
            <a:r>
              <a:rPr lang="en-US" altLang="zh-CN" dirty="0"/>
              <a:t>SG</a:t>
            </a:r>
            <a:r>
              <a:rPr lang="zh-CN" altLang="en-US" dirty="0"/>
              <a:t>值为它的所有子节点的</a:t>
            </a:r>
            <a:r>
              <a:rPr lang="en-US" altLang="zh-CN" dirty="0"/>
              <a:t>SG</a:t>
            </a:r>
            <a:r>
              <a:rPr lang="zh-CN" altLang="en-US" dirty="0"/>
              <a:t>值加</a:t>
            </a:r>
            <a:r>
              <a:rPr lang="en-US" altLang="zh-CN" dirty="0"/>
              <a:t>1</a:t>
            </a:r>
            <a:r>
              <a:rPr lang="zh-CN" altLang="en-US" dirty="0"/>
              <a:t>后的异或和。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无向图删边游戏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一个无向联通图，有一个点作为图的根。</a:t>
            </a:r>
            <a:endParaRPr lang="zh-CN" altLang="en-US" dirty="0"/>
          </a:p>
          <a:p>
            <a:r>
              <a:rPr lang="zh-CN" altLang="en-US" dirty="0"/>
              <a:t>游戏者轮流从图中删去边，删去一条边后，不与根节点相连的部分将被移走。</a:t>
            </a:r>
            <a:endParaRPr lang="zh-CN" altLang="en-US" dirty="0"/>
          </a:p>
          <a:p>
            <a:r>
              <a:rPr lang="zh-CN" altLang="en-US" dirty="0"/>
              <a:t>谁无路可走谁输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我们可以对无向图做如下改动：将图中的任意一个偶环缩成一个新点，任意一个奇环缩成一个新点加一个新边；所有连到原先环上的边全部改为与新点相连。这样的改动不会影响图的</a:t>
            </a:r>
            <a:r>
              <a:rPr lang="en-US" altLang="zh-CN"/>
              <a:t>SG</a:t>
            </a:r>
            <a:r>
              <a:rPr lang="zh-CN" altLang="en-US"/>
              <a:t>值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树型图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ele attr="{2E6AEAA4-6FBE-4527-BE8F-E50A227C1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计数</a:t>
                </a:r>
                <a:endParaRPr lang="en-US" altLang="zh-CN" dirty="0"/>
              </a:p>
              <a:p>
                <a:r>
                  <a:rPr lang="en-US" dirty="0"/>
                  <a:t>BEST</a:t>
                </a:r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欧拉图上 欧拉回路个数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树型图个数 *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度数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最小树型图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朱</a:t>
            </a:r>
            <a:r>
              <a:rPr lang="en-US" altLang="zh-CN" dirty="0"/>
              <a:t>-</a:t>
            </a:r>
            <a:r>
              <a:rPr lang="zh-CN" altLang="en-US" dirty="0"/>
              <a:t>刘算法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混合图欧拉回路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单位权：</a:t>
            </a:r>
            <a:r>
              <a:rPr lang="en-US" altLang="zh-CN" dirty="0"/>
              <a:t>BFS     </a:t>
            </a:r>
            <a:endParaRPr lang="en-US" altLang="zh-CN" dirty="0"/>
          </a:p>
          <a:p>
            <a:pPr lvl="1"/>
            <a:r>
              <a:rPr lang="zh-CN" altLang="en-US" dirty="0"/>
              <a:t>权值只有</a:t>
            </a:r>
            <a:r>
              <a:rPr lang="en-US" altLang="zh-CN" dirty="0"/>
              <a:t>k</a:t>
            </a:r>
            <a:r>
              <a:rPr lang="zh-CN" altLang="en-US" dirty="0"/>
              <a:t>（常数）种正权？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一个博弈论模型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两个人玩游戏，有张图，有个棋子，</a:t>
            </a:r>
            <a:r>
              <a:rPr lang="en-US" altLang="zh-CN" dirty="0"/>
              <a:t>Alice</a:t>
            </a:r>
            <a:r>
              <a:rPr lang="zh-CN" altLang="en-US" dirty="0"/>
              <a:t>每次可以将棋子放在某个地方，接着交替将棋子移动到一个</a:t>
            </a:r>
            <a:r>
              <a:rPr lang="zh-CN" altLang="en-US" i="1" dirty="0"/>
              <a:t>未经过</a:t>
            </a:r>
            <a:r>
              <a:rPr lang="zh-CN" altLang="en-US" dirty="0"/>
              <a:t>的点，无法操作者输。</a:t>
            </a:r>
            <a:endParaRPr lang="en-US" altLang="zh-CN" dirty="0"/>
          </a:p>
          <a:p>
            <a:r>
              <a:rPr lang="zh-CN" altLang="en-US" dirty="0"/>
              <a:t>例子：棋盘上（二分图）</a:t>
            </a:r>
            <a:endParaRPr lang="en-US" altLang="zh-CN" dirty="0"/>
          </a:p>
          <a:p>
            <a:r>
              <a:rPr lang="en-US" dirty="0"/>
              <a:t>A</a:t>
            </a:r>
            <a:r>
              <a:rPr lang="en-US" altLang="zh-CN" dirty="0"/>
              <a:t>lice</a:t>
            </a:r>
            <a:r>
              <a:rPr lang="zh-CN" altLang="en-US" dirty="0"/>
              <a:t>第一步放什么地方必胜</a:t>
            </a:r>
            <a:r>
              <a:rPr lang="en-US" altLang="zh-CN" dirty="0"/>
              <a:t>/</a:t>
            </a:r>
            <a:r>
              <a:rPr lang="zh-CN" altLang="en-US" dirty="0"/>
              <a:t>必败？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点双，边双和强连通分量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Kosaraju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有些题目中的隐式图不太好做</a:t>
            </a:r>
            <a:r>
              <a:rPr lang="en-US" altLang="zh-CN" dirty="0" err="1"/>
              <a:t>tarjan</a:t>
            </a:r>
            <a:r>
              <a:rPr lang="zh-CN" altLang="en-US" dirty="0"/>
              <a:t>（因为要维护数组），但</a:t>
            </a:r>
            <a:r>
              <a:rPr lang="en-US" altLang="zh-CN" dirty="0" err="1"/>
              <a:t>Kosaraju</a:t>
            </a:r>
            <a:r>
              <a:rPr lang="zh-CN" altLang="en-US" dirty="0"/>
              <a:t>只需要遍历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zh-CN" altLang="en-US" dirty="0"/>
              <a:t>每个点对应二维平面一个点，每个点向一个矩形内的其它点连边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lock-cut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dfs</a:t>
            </a:r>
            <a:r>
              <a:rPr lang="zh-CN" altLang="en-US" dirty="0"/>
              <a:t>的拓扑排序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只需要遍历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altLang="zh-CN"/>
              <a:t>ominator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zh-CN" altLang="en-US" dirty="0"/>
              <a:t>图： 找</a:t>
            </a:r>
            <a:r>
              <a:rPr lang="en-US" altLang="zh-CN" dirty="0"/>
              <a:t>LCA</a:t>
            </a:r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flow graph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Semi-dominator</a:t>
            </a:r>
            <a:endParaRPr lang="en-US" dirty="0"/>
          </a:p>
        </p:txBody>
      </p:sp>
      <p:pic>
        <p:nvPicPr>
          <p:cNvPr id="2050" name="Picture 2" descr="算法框架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1" y="3502922"/>
            <a:ext cx="4689169" cy="17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算法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50" y="2052918"/>
            <a:ext cx="6383221" cy="82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全局最小割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StoerWagner</a:t>
            </a:r>
            <a:r>
              <a:rPr lang="zh-CN" altLang="en-US" dirty="0"/>
              <a:t>算法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一边，不行就另一边</a:t>
            </a:r>
            <a:endParaRPr lang="en-US" altLang="zh-CN" dirty="0"/>
          </a:p>
          <a:p>
            <a:r>
              <a:rPr lang="zh-CN" altLang="en-US" dirty="0"/>
              <a:t>如何降低复杂度？</a:t>
            </a:r>
            <a:endParaRPr lang="en-US" altLang="zh-CN" dirty="0"/>
          </a:p>
          <a:p>
            <a:pPr lvl="1"/>
            <a:r>
              <a:rPr lang="zh-CN" altLang="en-US" dirty="0"/>
              <a:t>土办法：两边并行</a:t>
            </a:r>
            <a:r>
              <a:rPr lang="en-US" altLang="zh-CN" dirty="0"/>
              <a:t>DFS</a:t>
            </a:r>
            <a:endParaRPr lang="en-US" altLang="zh-CN" dirty="0"/>
          </a:p>
          <a:p>
            <a:pPr lvl="1"/>
            <a:r>
              <a:rPr lang="zh-CN" altLang="en-US" dirty="0"/>
              <a:t>强连通分量：</a:t>
            </a:r>
            <a:endParaRPr lang="en-US" altLang="zh-CN" dirty="0"/>
          </a:p>
          <a:p>
            <a:pPr lvl="2"/>
            <a:r>
              <a:rPr lang="zh-CN" altLang="en-US" dirty="0"/>
              <a:t>无解：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!x</a:t>
            </a:r>
            <a:r>
              <a:rPr lang="zh-CN" altLang="en-US" dirty="0"/>
              <a:t>在同一强连通分量</a:t>
            </a:r>
            <a:endParaRPr lang="en-US" altLang="zh-CN" dirty="0"/>
          </a:p>
          <a:p>
            <a:pPr lvl="2"/>
            <a:r>
              <a:rPr lang="zh-CN" altLang="en-US" dirty="0"/>
              <a:t>按拓扑序逆序求解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度序列：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Havel</a:t>
            </a:r>
            <a:r>
              <a:rPr lang="zh-CN" altLang="en-US" dirty="0"/>
              <a:t>算法：给定度序列，构造简单无向图或判断不存在</a:t>
            </a:r>
            <a:endParaRPr lang="en-US" altLang="zh-CN" dirty="0"/>
          </a:p>
          <a:p>
            <a:r>
              <a:rPr lang="en-US" dirty="0" err="1"/>
              <a:t>Erdos</a:t>
            </a:r>
            <a:r>
              <a:rPr lang="en-US" altLang="zh-CN" dirty="0" err="1"/>
              <a:t>-</a:t>
            </a:r>
            <a:r>
              <a:rPr lang="en-US" dirty="0" err="1"/>
              <a:t>Gallai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对于度序列</a:t>
            </a:r>
            <a:r>
              <a:rPr lang="en-US" altLang="zh-CN" dirty="0"/>
              <a:t>d_1 &gt;= d_2 &gt;= … &gt;= </a:t>
            </a:r>
            <a:r>
              <a:rPr lang="en-US" altLang="zh-CN" dirty="0" err="1"/>
              <a:t>d_n</a:t>
            </a:r>
            <a:r>
              <a:rPr lang="zh-CN" altLang="en-US" dirty="0"/>
              <a:t>，能构造出简单无向图当前仅当和为偶数且对所有</a:t>
            </a:r>
            <a:r>
              <a:rPr lang="en-US" altLang="zh-CN" dirty="0"/>
              <a:t>1 &lt;= k &lt;= n</a:t>
            </a:r>
            <a:r>
              <a:rPr lang="zh-CN" altLang="en-US" dirty="0"/>
              <a:t>有：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8555" y="3743539"/>
            <a:ext cx="3390925" cy="5762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边色数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最大度数</a:t>
            </a:r>
            <a:r>
              <a:rPr lang="en-US" altLang="zh-CN" dirty="0"/>
              <a:t>&lt;=</a:t>
            </a:r>
            <a:r>
              <a:rPr lang="zh-CN" altLang="en-US" dirty="0"/>
              <a:t>边色数</a:t>
            </a:r>
            <a:r>
              <a:rPr lang="en-US" altLang="zh-CN" dirty="0"/>
              <a:t>&lt;=</a:t>
            </a:r>
            <a:r>
              <a:rPr lang="zh-CN" altLang="en-US" dirty="0"/>
              <a:t>最大度数</a:t>
            </a:r>
            <a:r>
              <a:rPr lang="en-US" altLang="zh-CN" dirty="0"/>
              <a:t>+1</a:t>
            </a:r>
            <a:endParaRPr lang="en-US" altLang="zh-CN" dirty="0"/>
          </a:p>
          <a:p>
            <a:r>
              <a:rPr lang="zh-CN" altLang="en-US" dirty="0"/>
              <a:t>二分图边色数</a:t>
            </a:r>
            <a:r>
              <a:rPr lang="en-US" altLang="zh-CN" dirty="0"/>
              <a:t>=</a:t>
            </a:r>
            <a:r>
              <a:rPr lang="zh-CN" altLang="en-US" dirty="0"/>
              <a:t>最大度数</a:t>
            </a:r>
            <a:endParaRPr lang="en-US" altLang="zh-CN" dirty="0"/>
          </a:p>
          <a:p>
            <a:pPr lvl="1"/>
            <a:r>
              <a:rPr lang="zh-CN" altLang="en-US" dirty="0"/>
              <a:t>存在多项式算法染色（也就是找不相交匹配），可以上网搜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Dijkstra:</a:t>
            </a:r>
            <a:endParaRPr lang="en-US" dirty="0"/>
          </a:p>
          <a:p>
            <a:pPr lvl="1"/>
            <a:r>
              <a:rPr lang="zh-CN" altLang="en-US" dirty="0"/>
              <a:t>常见实现方法：用</a:t>
            </a:r>
            <a:r>
              <a:rPr lang="en-US" altLang="zh-CN" dirty="0" err="1"/>
              <a:t>stl</a:t>
            </a:r>
            <a:r>
              <a:rPr lang="zh-CN" altLang="en-US" dirty="0"/>
              <a:t>的</a:t>
            </a:r>
            <a:r>
              <a:rPr lang="en-US" altLang="zh-CN" dirty="0" err="1"/>
              <a:t>priority_queue</a:t>
            </a:r>
            <a:r>
              <a:rPr lang="zh-CN" altLang="en-US" dirty="0"/>
              <a:t>，复杂度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用斐波拉契堆可以做到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 + m)</a:t>
            </a:r>
            <a:endParaRPr lang="en-US" altLang="zh-CN" dirty="0"/>
          </a:p>
          <a:p>
            <a:pPr lvl="1"/>
            <a:r>
              <a:rPr lang="zh-CN" altLang="en-US" dirty="0"/>
              <a:t>变体：</a:t>
            </a:r>
            <a:endParaRPr lang="en-US" altLang="zh-CN" dirty="0"/>
          </a:p>
          <a:p>
            <a:pPr lvl="2"/>
            <a:r>
              <a:rPr lang="zh-CN" altLang="en-US" dirty="0"/>
              <a:t>给定图，给定起点，某些点是关键点，多次询问某个点最后一次经过关键点不是给定点的最短路</a:t>
            </a:r>
            <a:endParaRPr lang="en-US" altLang="zh-CN" dirty="0"/>
          </a:p>
          <a:p>
            <a:pPr lvl="2"/>
            <a:r>
              <a:rPr lang="zh-CN" altLang="en-US" dirty="0"/>
              <a:t>带点权：路径权为边权和加上经过的点权和</a:t>
            </a:r>
            <a:endParaRPr lang="en-US" altLang="zh-CN" dirty="0"/>
          </a:p>
          <a:p>
            <a:pPr lvl="2"/>
            <a:r>
              <a:rPr lang="zh-CN" altLang="en-US" dirty="0"/>
              <a:t>权值和</a:t>
            </a:r>
            <a:r>
              <a:rPr lang="en-US" altLang="zh-CN" dirty="0"/>
              <a:t>O(m)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最大独立集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Meet in the middle</a:t>
            </a:r>
            <a:endParaRPr lang="en-US" altLang="zh-CN" dirty="0"/>
          </a:p>
          <a:p>
            <a:r>
              <a:rPr lang="zh-CN" altLang="en-US" dirty="0"/>
              <a:t>存在</a:t>
            </a:r>
            <a:r>
              <a:rPr lang="en-US" altLang="zh-CN" dirty="0"/>
              <a:t>3 ^ (n / 3)</a:t>
            </a:r>
            <a:r>
              <a:rPr lang="zh-CN" altLang="en-US" dirty="0"/>
              <a:t>级别的算法，可以上网搜，这是因为</a:t>
            </a:r>
            <a:r>
              <a:rPr lang="zh-CN" altLang="en-US" b="1" i="1" dirty="0"/>
              <a:t>极大</a:t>
            </a:r>
            <a:r>
              <a:rPr lang="zh-CN" altLang="en-US" dirty="0"/>
              <a:t>独立集的个数是这个级别</a:t>
            </a:r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3 ^ (1 / 3) &gt; 2 ^ (1 / 2) </a:t>
            </a:r>
            <a:r>
              <a:rPr lang="zh-CN" altLang="en-US" dirty="0"/>
              <a:t>，也就是说</a:t>
            </a:r>
            <a:r>
              <a:rPr lang="en-US" altLang="zh-CN" dirty="0"/>
              <a:t>2 ^ (n / 2)</a:t>
            </a:r>
            <a:r>
              <a:rPr lang="zh-CN" altLang="en-US" dirty="0"/>
              <a:t>的做法更快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3 ^ (1 / 3)</a:t>
            </a:r>
            <a:r>
              <a:rPr lang="zh-CN" altLang="en-US" dirty="0">
                <a:sym typeface="Wingdings" panose="05000000000000000000" pitchFamily="2" charset="2"/>
              </a:rPr>
              <a:t>级别的算法仍然适用于满足极大独立集个数比较少的图（比如很稠密的</a:t>
            </a:r>
            <a:r>
              <a:rPr lang="zh-CN" altLang="en-US">
                <a:sym typeface="Wingdings" panose="05000000000000000000" pitchFamily="2" charset="2"/>
              </a:rPr>
              <a:t>图）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点色数不小于最大团</a:t>
            </a:r>
            <a:endParaRPr lang="en-US" altLang="zh-CN" dirty="0"/>
          </a:p>
          <a:p>
            <a:r>
              <a:rPr lang="zh-CN" altLang="en-US" dirty="0"/>
              <a:t>最小团划分不小于最大独立集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若一个取等号，则两个均取等号，称为完美图</a:t>
            </a:r>
            <a:endParaRPr lang="en-US" altLang="zh-CN" dirty="0"/>
          </a:p>
          <a:p>
            <a:r>
              <a:rPr lang="zh-CN" altLang="en-US" dirty="0"/>
              <a:t>弦图是完美图</a:t>
            </a:r>
            <a:endParaRPr lang="zh-CN" alt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弦图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任意长度大于</a:t>
            </a:r>
            <a:r>
              <a:rPr lang="en-US" altLang="zh-CN" dirty="0"/>
              <a:t>3</a:t>
            </a:r>
            <a:r>
              <a:rPr lang="zh-CN" altLang="en-US" dirty="0"/>
              <a:t>的环有弦（连接环内不相邻点的边）</a:t>
            </a:r>
            <a:endParaRPr lang="en-US" altLang="zh-CN" dirty="0"/>
          </a:p>
          <a:p>
            <a:r>
              <a:rPr lang="zh-CN" altLang="en-US" dirty="0"/>
              <a:t>区间图：给定区间，区间相交则连边</a:t>
            </a:r>
            <a:endParaRPr lang="en-US" altLang="zh-CN" dirty="0"/>
          </a:p>
          <a:p>
            <a:pPr lvl="1"/>
            <a:r>
              <a:rPr lang="zh-CN" altLang="en-US" dirty="0"/>
              <a:t>区间图是弦图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完美消除序列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MCS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应用：最大团，点染色，团划分，最大独立集</a:t>
            </a:r>
            <a:endParaRPr lang="en-US" altLang="zh-CN" dirty="0"/>
          </a:p>
          <a:p>
            <a:r>
              <a:rPr lang="zh-CN" altLang="en-US" dirty="0"/>
              <a:t>判断图是不是弦图？（提示，不要让复杂度退化）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假设还有时间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一些数据结构知识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egment Tree Beats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Bellman-Ford (SPFA):</a:t>
            </a:r>
            <a:endParaRPr lang="en-US" dirty="0"/>
          </a:p>
          <a:p>
            <a:pPr lvl="1"/>
            <a:r>
              <a:rPr lang="zh-CN" altLang="en-US" dirty="0"/>
              <a:t>支持负权，复杂度</a:t>
            </a:r>
            <a:r>
              <a:rPr lang="en-US" altLang="zh-CN" dirty="0"/>
              <a:t>O(nm)</a:t>
            </a:r>
            <a:endParaRPr lang="en-US" altLang="zh-CN" dirty="0"/>
          </a:p>
          <a:p>
            <a:pPr lvl="1"/>
            <a:r>
              <a:rPr lang="zh-CN" altLang="en-US" dirty="0"/>
              <a:t>判负环：入队</a:t>
            </a:r>
            <a:r>
              <a:rPr lang="en-US" altLang="zh-CN" dirty="0"/>
              <a:t>n</a:t>
            </a:r>
            <a:r>
              <a:rPr lang="zh-CN" altLang="en-US" dirty="0"/>
              <a:t>次（为什么？）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最短路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Floyd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优点：方便，代码短且不容易写错，支持负权</a:t>
            </a:r>
            <a:endParaRPr lang="en-US" altLang="zh-CN" dirty="0"/>
          </a:p>
          <a:p>
            <a:pPr lvl="1"/>
            <a:r>
              <a:rPr lang="zh-CN" altLang="en-US" dirty="0"/>
              <a:t>判负环：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 + w[j][</a:t>
            </a:r>
            <a:r>
              <a:rPr lang="en-US" altLang="zh-CN" dirty="0" err="1"/>
              <a:t>i</a:t>
            </a:r>
            <a:r>
              <a:rPr lang="en-US" altLang="zh-CN" dirty="0"/>
              <a:t>] &lt;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【UR #2】</a:t>
            </a:r>
            <a:r>
              <a:rPr lang="zh-CN" altLang="en-US" dirty="0"/>
              <a:t>跳蚤公路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求删除每条边之后的最短路</a:t>
            </a:r>
            <a:endParaRPr lang="en-US" altLang="zh-CN" dirty="0"/>
          </a:p>
          <a:p>
            <a:r>
              <a:rPr lang="zh-CN" altLang="en-US" dirty="0"/>
              <a:t>目前学术界不存在亚平方级别的做法（最好的做法是 </a:t>
            </a:r>
            <a:r>
              <a:rPr lang="en-US" altLang="zh-CN" dirty="0"/>
              <a:t>O(</a:t>
            </a:r>
            <a:r>
              <a:rPr lang="zh-CN" altLang="en-US" dirty="0"/>
              <a:t>最短路边数</a:t>
            </a:r>
            <a:r>
              <a:rPr lang="en-US" altLang="zh-CN" dirty="0"/>
              <a:t>^2)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出题或者做题遇到这个模型可以准备放弃了（除非你自信可以弄出论文级别的结果）</a:t>
            </a:r>
            <a:endParaRPr lang="en-US" altLang="zh-CN" dirty="0"/>
          </a:p>
          <a:p>
            <a:r>
              <a:rPr lang="en-US" dirty="0"/>
              <a:t>HNOI2014 </a:t>
            </a:r>
            <a:r>
              <a:rPr lang="zh-CN" altLang="en-US" dirty="0"/>
              <a:t>道路堵塞？</a:t>
            </a:r>
            <a:r>
              <a:rPr lang="en-US" altLang="zh-CN" dirty="0"/>
              <a:t>   </a:t>
            </a:r>
            <a:r>
              <a:rPr lang="zh-CN" altLang="en-US" dirty="0"/>
              <a:t>出题人怕是憋着篇论文</a:t>
            </a:r>
            <a:r>
              <a:rPr lang="en-US" altLang="zh-CN" dirty="0"/>
              <a:t>7</a:t>
            </a:r>
            <a:r>
              <a:rPr lang="zh-CN" altLang="en-US" dirty="0"/>
              <a:t>年？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生成树计数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完全图：</a:t>
            </a:r>
            <a:r>
              <a:rPr lang="en-US" altLang="zh-CN" dirty="0"/>
              <a:t>n ^ (n – 2)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任意图：</a:t>
            </a:r>
            <a:r>
              <a:rPr lang="en-US" altLang="zh-CN" dirty="0"/>
              <a:t>Laplace</a:t>
            </a:r>
            <a:r>
              <a:rPr lang="zh-CN" altLang="en-US" dirty="0"/>
              <a:t>矩阵 矩阵树定理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三种常见算法</a:t>
            </a:r>
            <a:endParaRPr lang="en-US" altLang="zh-CN" dirty="0"/>
          </a:p>
          <a:p>
            <a:pPr lvl="1"/>
            <a:r>
              <a:rPr lang="en-US" dirty="0"/>
              <a:t>P</a:t>
            </a:r>
            <a:r>
              <a:rPr lang="en-US" altLang="zh-CN" dirty="0"/>
              <a:t>rim</a:t>
            </a:r>
            <a:endParaRPr lang="en-US" altLang="zh-CN" dirty="0"/>
          </a:p>
          <a:p>
            <a:pPr lvl="2"/>
            <a:r>
              <a:rPr lang="zh-CN" altLang="en-US" dirty="0"/>
              <a:t>适用情况：容易找到当前点集到补集的最小边</a:t>
            </a:r>
            <a:endParaRPr lang="en-US" altLang="zh-CN" dirty="0"/>
          </a:p>
          <a:p>
            <a:pPr lvl="1"/>
            <a:r>
              <a:rPr lang="en-US" dirty="0"/>
              <a:t>K</a:t>
            </a:r>
            <a:r>
              <a:rPr lang="en-US" altLang="zh-CN" dirty="0"/>
              <a:t>ruskal</a:t>
            </a:r>
            <a:endParaRPr lang="en-US" altLang="zh-CN" dirty="0"/>
          </a:p>
          <a:p>
            <a:pPr lvl="2"/>
            <a:r>
              <a:rPr lang="zh-CN" altLang="en-US" dirty="0"/>
              <a:t>适用情况：容易找到当前连接不在同一个连通块的两个点的最小边</a:t>
            </a:r>
            <a:endParaRPr lang="en-US" altLang="zh-CN" dirty="0"/>
          </a:p>
          <a:p>
            <a:pPr lvl="2"/>
            <a:r>
              <a:rPr lang="zh-CN" altLang="en-US" dirty="0"/>
              <a:t>同时可以用来做最小生成树计数</a:t>
            </a:r>
            <a:endParaRPr lang="en-US" altLang="zh-CN" dirty="0"/>
          </a:p>
          <a:p>
            <a:pPr lvl="1"/>
            <a:r>
              <a:rPr lang="en-US" dirty="0" err="1"/>
              <a:t>B</a:t>
            </a:r>
            <a:r>
              <a:rPr lang="en-US" altLang="zh-CN" dirty="0" err="1"/>
              <a:t>oruvka</a:t>
            </a:r>
            <a:endParaRPr lang="en-US" altLang="zh-CN" dirty="0"/>
          </a:p>
          <a:p>
            <a:pPr lvl="2"/>
            <a:r>
              <a:rPr lang="zh-CN" altLang="en-US" dirty="0"/>
              <a:t>适用情况：预处理后容易找到每个点到不在同一个连通块内的点的最小边（适用范围最广泛）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2289</Words>
  <Application>WPS 演示</Application>
  <PresentationFormat>Widescreen</PresentationFormat>
  <Paragraphs>216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Ion</vt:lpstr>
      <vt:lpstr>图论</vt:lpstr>
      <vt:lpstr>最短路</vt:lpstr>
      <vt:lpstr>最短路</vt:lpstr>
      <vt:lpstr>最短路</vt:lpstr>
      <vt:lpstr>最短路</vt:lpstr>
      <vt:lpstr>【UR #2】跳蚤公路</vt:lpstr>
      <vt:lpstr>Replacement path</vt:lpstr>
      <vt:lpstr>生成树计数</vt:lpstr>
      <vt:lpstr>最小生成树</vt:lpstr>
      <vt:lpstr>例子</vt:lpstr>
      <vt:lpstr>生成树/最小生成树性质</vt:lpstr>
      <vt:lpstr>离线维护图连通性</vt:lpstr>
      <vt:lpstr>生成树应用</vt:lpstr>
      <vt:lpstr>例子</vt:lpstr>
      <vt:lpstr>树上删边游戏</vt:lpstr>
      <vt:lpstr>无向图删边游戏</vt:lpstr>
      <vt:lpstr>树型图</vt:lpstr>
      <vt:lpstr>最小树型图</vt:lpstr>
      <vt:lpstr>混合图欧拉回路</vt:lpstr>
      <vt:lpstr>一个博弈论模型</vt:lpstr>
      <vt:lpstr>点双，边双和强连通分量</vt:lpstr>
      <vt:lpstr>Kosaraju算法</vt:lpstr>
      <vt:lpstr>Block-cut tree</vt:lpstr>
      <vt:lpstr>基于dfs的拓扑排序</vt:lpstr>
      <vt:lpstr>Dominator Tree</vt:lpstr>
      <vt:lpstr>全局最小割</vt:lpstr>
      <vt:lpstr>2-SAT</vt:lpstr>
      <vt:lpstr>度序列：</vt:lpstr>
      <vt:lpstr>边色数</vt:lpstr>
      <vt:lpstr>最大独立集</vt:lpstr>
      <vt:lpstr>完美图</vt:lpstr>
      <vt:lpstr>弦图</vt:lpstr>
      <vt:lpstr>完美消除序列</vt:lpstr>
      <vt:lpstr>假设还有时间</vt:lpstr>
      <vt:lpstr>线段树合并复杂度</vt:lpstr>
      <vt:lpstr>Segment Tree Beats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 数据结构</dc:title>
  <dc:creator>Xiao Mao</dc:creator>
  <cp:lastModifiedBy>Administrator</cp:lastModifiedBy>
  <cp:revision>122</cp:revision>
  <dcterms:created xsi:type="dcterms:W3CDTF">2021-02-20T16:19:00Z</dcterms:created>
  <dcterms:modified xsi:type="dcterms:W3CDTF">2021-02-21T09:30:54Z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