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7"/>
  </p:handoutMasterIdLst>
  <p:sldIdLst>
    <p:sldId id="256" r:id="rId3"/>
    <p:sldId id="258" r:id="rId5"/>
    <p:sldId id="262" r:id="rId6"/>
    <p:sldId id="259" r:id="rId7"/>
    <p:sldId id="260" r:id="rId8"/>
    <p:sldId id="261"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302" r:id="rId22"/>
    <p:sldId id="303" r:id="rId23"/>
    <p:sldId id="306" r:id="rId24"/>
    <p:sldId id="307" r:id="rId25"/>
    <p:sldId id="278" r:id="rId26"/>
    <p:sldId id="288" r:id="rId27"/>
    <p:sldId id="289" r:id="rId28"/>
    <p:sldId id="280" r:id="rId29"/>
    <p:sldId id="281" r:id="rId30"/>
    <p:sldId id="282" r:id="rId31"/>
    <p:sldId id="283" r:id="rId32"/>
    <p:sldId id="284" r:id="rId33"/>
    <p:sldId id="285" r:id="rId34"/>
    <p:sldId id="286" r:id="rId35"/>
    <p:sldId id="287" r:id="rId36"/>
    <p:sldId id="292" r:id="rId37"/>
    <p:sldId id="293" r:id="rId38"/>
    <p:sldId id="290" r:id="rId39"/>
    <p:sldId id="291" r:id="rId40"/>
    <p:sldId id="304" r:id="rId41"/>
    <p:sldId id="305" r:id="rId42"/>
    <p:sldId id="325" r:id="rId43"/>
    <p:sldId id="326" r:id="rId44"/>
    <p:sldId id="327" r:id="rId45"/>
    <p:sldId id="328"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bleStyles" Target="tableStyles.xml"/><Relationship Id="rId5" Type="http://schemas.openxmlformats.org/officeDocument/2006/relationships/slide" Target="slides/slide2.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7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70.xml"/><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76.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8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83.xml"/><Relationship Id="rId2" Type="http://schemas.openxmlformats.org/officeDocument/2006/relationships/tags" Target="../tags/tag82.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right_up.png" TargetMode="External"/><Relationship Id="rId8" Type="http://schemas.openxmlformats.org/officeDocument/2006/relationships/image" Target="../media/image3.png"/><Relationship Id="rId7" Type="http://schemas.openxmlformats.org/officeDocument/2006/relationships/tags" Target="../tags/tag92.xml"/><Relationship Id="rId6" Type="http://schemas.openxmlformats.org/officeDocument/2006/relationships/image" Target="file:///C:\Users\1V994W2\PycharmProjects\PPT_Background_Generation/pic_temp/0_pic_quater_left_up.png" TargetMode="External"/><Relationship Id="rId5" Type="http://schemas.openxmlformats.org/officeDocument/2006/relationships/image" Target="../media/image2.png"/><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4" Type="http://schemas.openxmlformats.org/officeDocument/2006/relationships/tags" Target="../tags/tag97.xml"/><Relationship Id="rId13" Type="http://schemas.openxmlformats.org/officeDocument/2006/relationships/tags" Target="../tags/tag96.xml"/><Relationship Id="rId12" Type="http://schemas.openxmlformats.org/officeDocument/2006/relationships/tags" Target="../tags/tag95.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tags" Target="../tags/tag102.xml"/><Relationship Id="rId7" Type="http://schemas.openxmlformats.org/officeDocument/2006/relationships/tags" Target="../tags/tag101.xml"/><Relationship Id="rId6" Type="http://schemas.openxmlformats.org/officeDocument/2006/relationships/tags" Target="../tags/tag10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99.xml"/><Relationship Id="rId2" Type="http://schemas.openxmlformats.org/officeDocument/2006/relationships/tags" Target="../tags/tag98.xml"/><Relationship Id="rId11" Type="http://schemas.openxmlformats.org/officeDocument/2006/relationships/tags" Target="../tags/tag105.xml"/><Relationship Id="rId10" Type="http://schemas.openxmlformats.org/officeDocument/2006/relationships/tags" Target="../tags/tag104.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right_up.png" TargetMode="External"/><Relationship Id="rId8" Type="http://schemas.openxmlformats.org/officeDocument/2006/relationships/image" Target="../media/image3.png"/><Relationship Id="rId7" Type="http://schemas.openxmlformats.org/officeDocument/2006/relationships/tags" Target="../tags/tag109.xml"/><Relationship Id="rId6" Type="http://schemas.openxmlformats.org/officeDocument/2006/relationships/image" Target="file:///C:\Users\1V994W2\PycharmProjects\PPT_Background_Generation/pic_temp/0_pic_quater_left_up.png" TargetMode="External"/><Relationship Id="rId5" Type="http://schemas.openxmlformats.org/officeDocument/2006/relationships/image" Target="../media/image2.png"/><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5" Type="http://schemas.openxmlformats.org/officeDocument/2006/relationships/tags" Target="../tags/tag115.xml"/><Relationship Id="rId14" Type="http://schemas.openxmlformats.org/officeDocument/2006/relationships/tags" Target="../tags/tag114.xml"/><Relationship Id="rId13" Type="http://schemas.openxmlformats.org/officeDocument/2006/relationships/tags" Target="../tags/tag113.xml"/><Relationship Id="rId12" Type="http://schemas.openxmlformats.org/officeDocument/2006/relationships/tags" Target="../tags/tag112.xml"/><Relationship Id="rId11" Type="http://schemas.openxmlformats.org/officeDocument/2006/relationships/tags" Target="../tags/tag111.xml"/><Relationship Id="rId10" Type="http://schemas.openxmlformats.org/officeDocument/2006/relationships/tags" Target="../tags/tag110.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right_up.png" TargetMode="External"/><Relationship Id="rId8" Type="http://schemas.openxmlformats.org/officeDocument/2006/relationships/image" Target="../media/image3.png"/><Relationship Id="rId7" Type="http://schemas.openxmlformats.org/officeDocument/2006/relationships/tags" Target="../tags/tag119.xml"/><Relationship Id="rId6" Type="http://schemas.openxmlformats.org/officeDocument/2006/relationships/image" Target="file:///C:\Users\1V994W2\PycharmProjects\PPT_Background_Generation/pic_temp/0_pic_quater_left_up.png" TargetMode="External"/><Relationship Id="rId5" Type="http://schemas.openxmlformats.org/officeDocument/2006/relationships/image" Target="../media/image2.png"/><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5" Type="http://schemas.openxmlformats.org/officeDocument/2006/relationships/tags" Target="../tags/tag125.xml"/><Relationship Id="rId14" Type="http://schemas.openxmlformats.org/officeDocument/2006/relationships/tags" Target="../tags/tag124.xml"/><Relationship Id="rId13" Type="http://schemas.openxmlformats.org/officeDocument/2006/relationships/tags" Target="../tags/tag123.xml"/><Relationship Id="rId12" Type="http://schemas.openxmlformats.org/officeDocument/2006/relationships/tags" Target="../tags/tag122.xml"/><Relationship Id="rId11" Type="http://schemas.openxmlformats.org/officeDocument/2006/relationships/tags" Target="../tags/tag121.xml"/><Relationship Id="rId10" Type="http://schemas.openxmlformats.org/officeDocument/2006/relationships/tags" Target="../tags/tag12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right_up.png" TargetMode="External"/><Relationship Id="rId8" Type="http://schemas.openxmlformats.org/officeDocument/2006/relationships/image" Target="../media/image3.png"/><Relationship Id="rId7" Type="http://schemas.openxmlformats.org/officeDocument/2006/relationships/tags" Target="../tags/tag129.xml"/><Relationship Id="rId6" Type="http://schemas.openxmlformats.org/officeDocument/2006/relationships/image" Target="file:///C:\Users\1V994W2\PycharmProjects\PPT_Background_Generation/pic_temp/0_pic_quater_left_up.png" TargetMode="External"/><Relationship Id="rId5" Type="http://schemas.openxmlformats.org/officeDocument/2006/relationships/image" Target="../media/image2.png"/><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7" Type="http://schemas.openxmlformats.org/officeDocument/2006/relationships/tags" Target="../tags/tag137.xml"/><Relationship Id="rId16" Type="http://schemas.openxmlformats.org/officeDocument/2006/relationships/tags" Target="../tags/tag136.xml"/><Relationship Id="rId15" Type="http://schemas.openxmlformats.org/officeDocument/2006/relationships/tags" Target="../tags/tag135.xml"/><Relationship Id="rId14" Type="http://schemas.openxmlformats.org/officeDocument/2006/relationships/tags" Target="../tags/tag134.xml"/><Relationship Id="rId13" Type="http://schemas.openxmlformats.org/officeDocument/2006/relationships/tags" Target="../tags/tag133.xml"/><Relationship Id="rId12" Type="http://schemas.openxmlformats.org/officeDocument/2006/relationships/tags" Target="../tags/tag132.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7.png"/><Relationship Id="rId7" Type="http://schemas.openxmlformats.org/officeDocument/2006/relationships/tags" Target="../tags/tag141.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6.png"/><Relationship Id="rId4" Type="http://schemas.openxmlformats.org/officeDocument/2006/relationships/tags" Target="../tags/tag140.xml"/><Relationship Id="rId3" Type="http://schemas.openxmlformats.org/officeDocument/2006/relationships/tags" Target="../tags/tag139.xml"/><Relationship Id="rId2" Type="http://schemas.openxmlformats.org/officeDocument/2006/relationships/tags" Target="../tags/tag138.xml"/><Relationship Id="rId14" Type="http://schemas.openxmlformats.org/officeDocument/2006/relationships/tags" Target="../tags/tag146.xml"/><Relationship Id="rId13" Type="http://schemas.openxmlformats.org/officeDocument/2006/relationships/tags" Target="../tags/tag145.xml"/><Relationship Id="rId12" Type="http://schemas.openxmlformats.org/officeDocument/2006/relationships/tags" Target="../tags/tag144.xml"/><Relationship Id="rId11" Type="http://schemas.openxmlformats.org/officeDocument/2006/relationships/tags" Target="../tags/tag143.xml"/><Relationship Id="rId10" Type="http://schemas.openxmlformats.org/officeDocument/2006/relationships/tags" Target="../tags/tag142.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1.xml"/><Relationship Id="rId2" Type="http://schemas.openxmlformats.org/officeDocument/2006/relationships/tags" Target="../tags/tag10.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image" Target="file:///C:\Users\1V994W2\PycharmProjects\PPT_Background_Generation/pic_temp/pic_half_right.png" TargetMode="External"/><Relationship Id="rId3" Type="http://schemas.openxmlformats.org/officeDocument/2006/relationships/image" Target="../media/image4.png"/><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24.xml"/><Relationship Id="rId2" Type="http://schemas.openxmlformats.org/officeDocument/2006/relationships/tags" Target="../tags/tag23.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3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33.xml"/><Relationship Id="rId2" Type="http://schemas.openxmlformats.org/officeDocument/2006/relationships/tags" Target="../tags/tag32.xml"/><Relationship Id="rId16" Type="http://schemas.openxmlformats.org/officeDocument/2006/relationships/tags" Target="../tags/tag42.xml"/><Relationship Id="rId15" Type="http://schemas.openxmlformats.org/officeDocument/2006/relationships/tags" Target="../tags/tag4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44.xml"/><Relationship Id="rId4" Type="http://schemas.openxmlformats.org/officeDocument/2006/relationships/image" Target="file:///C:\Users\1V994W2\Documents\Tencent%20Files\574576071\FileRecv\&#25340;&#35013;&#32032;&#26448;\&#31616;&#32422;&#28385;&#29256;-60\\37\subject_holdleft_72,89,89_0_staid_full_0.png" TargetMode="External"/><Relationship Id="rId3" Type="http://schemas.openxmlformats.org/officeDocument/2006/relationships/image" Target="../media/image5.png"/><Relationship Id="rId2" Type="http://schemas.openxmlformats.org/officeDocument/2006/relationships/tags" Target="../tags/tag43.xml"/><Relationship Id="rId11" Type="http://schemas.openxmlformats.org/officeDocument/2006/relationships/tags" Target="../tags/tag48.xml"/><Relationship Id="rId10" Type="http://schemas.openxmlformats.org/officeDocument/2006/relationships/tags" Target="../tags/tag47.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5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53.xml"/><Relationship Id="rId2" Type="http://schemas.openxmlformats.org/officeDocument/2006/relationships/tags" Target="../tags/tag52.xml"/><Relationship Id="rId14" Type="http://schemas.openxmlformats.org/officeDocument/2006/relationships/tags" Target="../tags/tag60.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62.xml"/><Relationship Id="rId2" Type="http://schemas.openxmlformats.org/officeDocument/2006/relationships/tags" Target="../tags/tag61.xml"/><Relationship Id="rId13" Type="http://schemas.openxmlformats.org/officeDocument/2006/relationships/tags" Target="../tags/tag68.xml"/><Relationship Id="rId12" Type="http://schemas.openxmlformats.org/officeDocument/2006/relationships/tags" Target="../tags/tag67.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cxnSp>
        <p:nvCxnSpPr>
          <p:cNvPr id="10" name="直接连接符 9"/>
          <p:cNvCxnSpPr/>
          <p:nvPr>
            <p:custDataLst>
              <p:tags r:id="rId8"/>
            </p:custDataLst>
          </p:nvPr>
        </p:nvCxnSpPr>
        <p:spPr>
          <a:xfrm>
            <a:off x="6604318" y="3412490"/>
            <a:ext cx="435165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文本占位符 5"/>
          <p:cNvSpPr>
            <a:spLocks noGrp="1"/>
          </p:cNvSpPr>
          <p:nvPr>
            <p:ph type="body" sz="quarter" idx="16" hasCustomPrompt="1"/>
            <p:custDataLst>
              <p:tags r:id="rId9"/>
            </p:custDataLst>
          </p:nvPr>
        </p:nvSpPr>
        <p:spPr>
          <a:xfrm>
            <a:off x="6604319" y="4207510"/>
            <a:ext cx="2135505" cy="408940"/>
          </a:xfrm>
          <a:prstGeom prst="rect">
            <a:avLst/>
          </a:prstGeom>
        </p:spPr>
        <p:txBody>
          <a:bodyPr vert="horz" wrap="square" lIns="0" tIns="0" rIns="0" bIns="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0"/>
            </p:custDataLst>
          </p:nvPr>
        </p:nvSpPr>
        <p:spPr>
          <a:xfrm>
            <a:off x="8820469" y="4207510"/>
            <a:ext cx="2135505" cy="408940"/>
          </a:xfrm>
          <a:prstGeom prst="rect">
            <a:avLst/>
          </a:prstGeom>
        </p:spPr>
        <p:txBody>
          <a:bodyPr vert="horz" wrap="square" lIns="0" tIns="0" rIns="0" bIns="0" anchor="t" anchorCtr="0">
            <a:normAutofit/>
          </a:bodyPr>
          <a:lstStyle>
            <a:lvl1pPr marL="342900" marR="0" indent="-342900" algn="r"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0" marR="0" lvl="0" indent="0" algn="r"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1"/>
            </p:custDataLst>
          </p:nvPr>
        </p:nvSpPr>
        <p:spPr>
          <a:xfrm>
            <a:off x="6604319" y="2241551"/>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6604319" y="3616961"/>
            <a:ext cx="4351655"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 name="组合 1"/>
          <p:cNvGrpSpPr/>
          <p:nvPr>
            <p:custDataLst>
              <p:tags r:id="rId2"/>
            </p:custDataLst>
          </p:nvPr>
        </p:nvGrpSpPr>
        <p:grpSpPr>
          <a:xfrm>
            <a:off x="0" y="0"/>
            <a:ext cx="12192000" cy="627380"/>
            <a:chOff x="0" y="0"/>
            <a:chExt cx="19200" cy="988"/>
          </a:xfrm>
        </p:grpSpPr>
        <p:pic>
          <p:nvPicPr>
            <p:cNvPr id="8" name="图片 7"/>
            <p:cNvPicPr/>
            <p:nvPr userDrawn="1">
              <p:custDataLst>
                <p:tags r:id="rId3"/>
              </p:custDataLst>
            </p:nvPr>
          </p:nvPicPr>
          <p:blipFill>
            <a:blip r:embed="rId4" r:link="rId5" cstate="screen"/>
            <a:stretch>
              <a:fillRect/>
            </a:stretch>
          </p:blipFill>
          <p:spPr>
            <a:xfrm>
              <a:off x="0" y="0"/>
              <a:ext cx="1134" cy="988"/>
            </a:xfrm>
            <a:prstGeom prst="rect">
              <a:avLst/>
            </a:prstGeom>
          </p:spPr>
        </p:pic>
        <p:pic>
          <p:nvPicPr>
            <p:cNvPr id="6" name="图片 5"/>
            <p:cNvPicPr/>
            <p:nvPr userDrawn="1">
              <p:custDataLst>
                <p:tags r:id="rId6"/>
              </p:custDataLst>
            </p:nvPr>
          </p:nvPicPr>
          <p:blipFill>
            <a:blip r:embed="rId7" r:link="rId8" cstate="screen"/>
            <a:stretch>
              <a:fillRect/>
            </a:stretch>
          </p:blipFill>
          <p:spPr>
            <a:xfrm>
              <a:off x="18066" y="0"/>
              <a:ext cx="1134" cy="984"/>
            </a:xfrm>
            <a:prstGeom prst="rect">
              <a:avLst/>
            </a:prstGeom>
          </p:spPr>
        </p:pic>
      </p:gr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47510" y="4219575"/>
            <a:ext cx="4944745" cy="1090930"/>
          </a:xfrm>
        </p:spPr>
        <p:txBody>
          <a:bodyPr vert="horz" wrap="square" lIns="0" tIns="0" rIns="0" bIns="0" anchor="t" anchorCtr="0">
            <a:normAutofit/>
          </a:bodyPr>
          <a:lstStyle>
            <a:lvl1pPr marL="342900" marR="0" indent="-45720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20000"/>
              </a:lnSpc>
              <a:spcBef>
                <a:spcPts val="0"/>
              </a:spcBef>
              <a:spcAft>
                <a:spcPts val="0"/>
              </a:spcAft>
              <a:buClr>
                <a:schemeClr val="tx1">
                  <a:lumMod val="65000"/>
                  <a:lumOff val="35000"/>
                </a:schemeClr>
              </a:buClr>
              <a:buSzPts val="18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9"/>
            </p:custDataLst>
          </p:nvPr>
        </p:nvSpPr>
        <p:spPr>
          <a:xfrm>
            <a:off x="6747510" y="2976245"/>
            <a:ext cx="4944110"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0" y="0"/>
            <a:ext cx="12192000" cy="627380"/>
            <a:chOff x="0" y="0"/>
            <a:chExt cx="19200" cy="988"/>
          </a:xfrm>
        </p:grpSpPr>
        <p:pic>
          <p:nvPicPr>
            <p:cNvPr id="7" name="图片 6"/>
            <p:cNvPicPr/>
            <p:nvPr userDrawn="1">
              <p:custDataLst>
                <p:tags r:id="rId3"/>
              </p:custDataLst>
            </p:nvPr>
          </p:nvPicPr>
          <p:blipFill>
            <a:blip r:embed="rId4" r:link="rId5" cstate="screen"/>
            <a:stretch>
              <a:fillRect/>
            </a:stretch>
          </p:blipFill>
          <p:spPr>
            <a:xfrm>
              <a:off x="0" y="0"/>
              <a:ext cx="1134" cy="988"/>
            </a:xfrm>
            <a:prstGeom prst="rect">
              <a:avLst/>
            </a:prstGeom>
          </p:spPr>
        </p:pic>
        <p:pic>
          <p:nvPicPr>
            <p:cNvPr id="6" name="图片 5"/>
            <p:cNvPicPr/>
            <p:nvPr userDrawn="1">
              <p:custDataLst>
                <p:tags r:id="rId6"/>
              </p:custDataLst>
            </p:nvPr>
          </p:nvPicPr>
          <p:blipFill>
            <a:blip r:embed="rId7" r:link="rId8" cstate="screen"/>
            <a:stretch>
              <a:fillRect/>
            </a:stretch>
          </p:blipFill>
          <p:spPr>
            <a:xfrm>
              <a:off x="18066" y="0"/>
              <a:ext cx="1134" cy="984"/>
            </a:xfrm>
            <a:prstGeom prst="rect">
              <a:avLst/>
            </a:prstGeom>
          </p:spPr>
        </p:pic>
      </p:grpSp>
      <p:sp>
        <p:nvSpPr>
          <p:cNvPr id="2" name="标题 1"/>
          <p:cNvSpPr>
            <a:spLocks noGrp="1"/>
          </p:cNvSpPr>
          <p:nvPr>
            <p:ph type="title"/>
            <p:custDataLst>
              <p:tags r:id="rId9"/>
            </p:custDataLst>
          </p:nvPr>
        </p:nvSpPr>
        <p:spPr>
          <a:xfrm>
            <a:off x="669882" y="443230"/>
            <a:ext cx="10852237"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p:custDataLst>
              <p:tags r:id="rId3"/>
            </p:custDataLst>
          </p:nvPr>
        </p:nvGrpSpPr>
        <p:grpSpPr>
          <a:xfrm>
            <a:off x="0" y="0"/>
            <a:ext cx="12192000" cy="627380"/>
            <a:chOff x="0" y="0"/>
            <a:chExt cx="19200" cy="988"/>
          </a:xfrm>
        </p:grpSpPr>
        <p:pic>
          <p:nvPicPr>
            <p:cNvPr id="9" name="图片 8"/>
            <p:cNvPicPr/>
            <p:nvPr userDrawn="1">
              <p:custDataLst>
                <p:tags r:id="rId4"/>
              </p:custDataLst>
            </p:nvPr>
          </p:nvPicPr>
          <p:blipFill>
            <a:blip r:embed="rId5" r:link="rId6" cstate="screen"/>
            <a:stretch>
              <a:fillRect/>
            </a:stretch>
          </p:blipFill>
          <p:spPr>
            <a:xfrm>
              <a:off x="0" y="0"/>
              <a:ext cx="1134" cy="988"/>
            </a:xfrm>
            <a:prstGeom prst="rect">
              <a:avLst/>
            </a:prstGeom>
          </p:spPr>
        </p:pic>
        <p:pic>
          <p:nvPicPr>
            <p:cNvPr id="8" name="图片 7"/>
            <p:cNvPicPr/>
            <p:nvPr userDrawn="1">
              <p:custDataLst>
                <p:tags r:id="rId7"/>
              </p:custDataLst>
            </p:nvPr>
          </p:nvPicPr>
          <p:blipFill>
            <a:blip r:embed="rId8" r:link="rId9" cstate="screen"/>
            <a:stretch>
              <a:fillRect/>
            </a:stretch>
          </p:blipFill>
          <p:spPr>
            <a:xfrm>
              <a:off x="18066" y="0"/>
              <a:ext cx="1134" cy="984"/>
            </a:xfrm>
            <a:prstGeom prst="rect">
              <a:avLst/>
            </a:prstGeom>
          </p:spPr>
        </p:pic>
      </p:grpSp>
      <p:sp>
        <p:nvSpPr>
          <p:cNvPr id="2" name="标题 1"/>
          <p:cNvSpPr>
            <a:spLocks noGrp="1"/>
          </p:cNvSpPr>
          <p:nvPr>
            <p:ph type="title" hasCustomPrompt="1"/>
            <p:custDataLst>
              <p:tags r:id="rId10"/>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1"/>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p:custDataLst>
              <p:tags r:id="rId3"/>
            </p:custDataLst>
          </p:nvPr>
        </p:nvPicPr>
        <p:blipFill>
          <a:blip r:embed="rId4" r:link="rId5" cstate="screen"/>
          <a:stretch>
            <a:fillRect/>
          </a:stretch>
        </p:blipFill>
        <p:spPr>
          <a:xfrm>
            <a:off x="11471910" y="0"/>
            <a:ext cx="720090" cy="627098"/>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p:custDataLst>
              <p:tags r:id="rId3"/>
            </p:custDataLst>
          </p:nvPr>
        </p:nvGrpSpPr>
        <p:grpSpPr>
          <a:xfrm>
            <a:off x="0" y="0"/>
            <a:ext cx="12192000" cy="627380"/>
            <a:chOff x="0" y="0"/>
            <a:chExt cx="19200" cy="988"/>
          </a:xfrm>
        </p:grpSpPr>
        <p:pic>
          <p:nvPicPr>
            <p:cNvPr id="10" name="图片 9"/>
            <p:cNvPicPr/>
            <p:nvPr userDrawn="1">
              <p:custDataLst>
                <p:tags r:id="rId4"/>
              </p:custDataLst>
            </p:nvPr>
          </p:nvPicPr>
          <p:blipFill>
            <a:blip r:embed="rId5" r:link="rId6" cstate="screen"/>
            <a:stretch>
              <a:fillRect/>
            </a:stretch>
          </p:blipFill>
          <p:spPr>
            <a:xfrm>
              <a:off x="0" y="0"/>
              <a:ext cx="1134" cy="988"/>
            </a:xfrm>
            <a:prstGeom prst="rect">
              <a:avLst/>
            </a:prstGeom>
          </p:spPr>
        </p:pic>
        <p:pic>
          <p:nvPicPr>
            <p:cNvPr id="8" name="图片 7"/>
            <p:cNvPicPr/>
            <p:nvPr userDrawn="1">
              <p:custDataLst>
                <p:tags r:id="rId7"/>
              </p:custDataLst>
            </p:nvPr>
          </p:nvPicPr>
          <p:blipFill>
            <a:blip r:embed="rId8" r:link="rId9" cstate="screen"/>
            <a:stretch>
              <a:fillRect/>
            </a:stretch>
          </p:blipFill>
          <p:spPr>
            <a:xfrm>
              <a:off x="18066" y="0"/>
              <a:ext cx="1134" cy="984"/>
            </a:xfrm>
            <a:prstGeom prst="rect">
              <a:avLst/>
            </a:prstGeom>
          </p:spPr>
        </p:pic>
      </p:grpSp>
      <p:sp>
        <p:nvSpPr>
          <p:cNvPr id="2" name="标题 1"/>
          <p:cNvSpPr>
            <a:spLocks noGrp="1"/>
          </p:cNvSpPr>
          <p:nvPr>
            <p:ph type="title"/>
            <p:custDataLst>
              <p:tags r:id="rId10"/>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4"/>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5"/>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p:custDataLst>
              <p:tags r:id="rId3"/>
            </p:custDataLst>
          </p:nvPr>
        </p:nvGrpSpPr>
        <p:grpSpPr>
          <a:xfrm>
            <a:off x="0" y="0"/>
            <a:ext cx="12192000" cy="627380"/>
            <a:chOff x="0" y="0"/>
            <a:chExt cx="19200" cy="988"/>
          </a:xfrm>
        </p:grpSpPr>
        <p:pic>
          <p:nvPicPr>
            <p:cNvPr id="10" name="图片 9"/>
            <p:cNvPicPr/>
            <p:nvPr userDrawn="1">
              <p:custDataLst>
                <p:tags r:id="rId4"/>
              </p:custDataLst>
            </p:nvPr>
          </p:nvPicPr>
          <p:blipFill>
            <a:blip r:embed="rId5" r:link="rId6" cstate="screen"/>
            <a:stretch>
              <a:fillRect/>
            </a:stretch>
          </p:blipFill>
          <p:spPr>
            <a:xfrm>
              <a:off x="0" y="0"/>
              <a:ext cx="1134" cy="988"/>
            </a:xfrm>
            <a:prstGeom prst="rect">
              <a:avLst/>
            </a:prstGeom>
          </p:spPr>
        </p:pic>
        <p:pic>
          <p:nvPicPr>
            <p:cNvPr id="8" name="图片 7"/>
            <p:cNvPicPr/>
            <p:nvPr userDrawn="1">
              <p:custDataLst>
                <p:tags r:id="rId7"/>
              </p:custDataLst>
            </p:nvPr>
          </p:nvPicPr>
          <p:blipFill>
            <a:blip r:embed="rId8" r:link="rId9" cstate="screen"/>
            <a:stretch>
              <a:fillRect/>
            </a:stretch>
          </p:blipFill>
          <p:spPr>
            <a:xfrm>
              <a:off x="18066" y="0"/>
              <a:ext cx="1134" cy="984"/>
            </a:xfrm>
            <a:prstGeom prst="rect">
              <a:avLst/>
            </a:prstGeom>
          </p:spPr>
        </p:pic>
      </p:grpSp>
      <p:sp>
        <p:nvSpPr>
          <p:cNvPr id="2" name="标题 1"/>
          <p:cNvSpPr>
            <a:spLocks noGrp="1"/>
          </p:cNvSpPr>
          <p:nvPr>
            <p:ph type="title"/>
            <p:custDataLst>
              <p:tags r:id="rId10"/>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4"/>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5"/>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p:custDataLst>
              <p:tags r:id="rId3"/>
            </p:custDataLst>
          </p:nvPr>
        </p:nvGrpSpPr>
        <p:grpSpPr>
          <a:xfrm>
            <a:off x="0" y="6230620"/>
            <a:ext cx="12192000" cy="627380"/>
            <a:chOff x="0" y="9812"/>
            <a:chExt cx="19200" cy="988"/>
          </a:xfrm>
        </p:grpSpPr>
        <p:pic>
          <p:nvPicPr>
            <p:cNvPr id="12" name="图片 11"/>
            <p:cNvPicPr/>
            <p:nvPr userDrawn="1">
              <p:custDataLst>
                <p:tags r:id="rId4"/>
              </p:custDataLst>
            </p:nvPr>
          </p:nvPicPr>
          <p:blipFill>
            <a:blip r:embed="rId5" r:link="rId6" cstate="screen"/>
            <a:stretch>
              <a:fillRect/>
            </a:stretch>
          </p:blipFill>
          <p:spPr>
            <a:xfrm>
              <a:off x="18066" y="9812"/>
              <a:ext cx="1134" cy="988"/>
            </a:xfrm>
            <a:prstGeom prst="rect">
              <a:avLst/>
            </a:prstGeom>
          </p:spPr>
        </p:pic>
        <p:pic>
          <p:nvPicPr>
            <p:cNvPr id="10" name="图片 9"/>
            <p:cNvPicPr/>
            <p:nvPr userDrawn="1">
              <p:custDataLst>
                <p:tags r:id="rId7"/>
              </p:custDataLst>
            </p:nvPr>
          </p:nvPicPr>
          <p:blipFill>
            <a:blip r:embed="rId8" r:link="rId9" cstate="screen"/>
            <a:stretch>
              <a:fillRect/>
            </a:stretch>
          </p:blipFill>
          <p:spPr>
            <a:xfrm>
              <a:off x="0" y="9816"/>
              <a:ext cx="1134" cy="984"/>
            </a:xfrm>
            <a:prstGeom prst="rect">
              <a:avLst/>
            </a:prstGeom>
          </p:spPr>
        </p:pic>
      </p:grpSp>
      <p:sp>
        <p:nvSpPr>
          <p:cNvPr id="2" name="标题 1"/>
          <p:cNvSpPr>
            <a:spLocks noGrp="1"/>
          </p:cNvSpPr>
          <p:nvPr>
            <p:ph type="title"/>
            <p:custDataLst>
              <p:tags r:id="rId10"/>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4"/>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5"/>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6"/>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7"/>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p:custDataLst>
              <p:tags r:id="rId3"/>
            </p:custDataLst>
          </p:nvPr>
        </p:nvGrpSpPr>
        <p:grpSpPr>
          <a:xfrm>
            <a:off x="0" y="5447030"/>
            <a:ext cx="12190730" cy="1410970"/>
            <a:chOff x="0" y="8578"/>
            <a:chExt cx="19198" cy="2222"/>
          </a:xfrm>
        </p:grpSpPr>
        <p:pic>
          <p:nvPicPr>
            <p:cNvPr id="9" name="图片 8"/>
            <p:cNvPicPr/>
            <p:nvPr userDrawn="1">
              <p:custDataLst>
                <p:tags r:id="rId4"/>
              </p:custDataLst>
            </p:nvPr>
          </p:nvPicPr>
          <p:blipFill>
            <a:blip r:embed="rId5" r:link="rId6" cstate="screen"/>
            <a:stretch>
              <a:fillRect/>
            </a:stretch>
          </p:blipFill>
          <p:spPr>
            <a:xfrm>
              <a:off x="16648" y="8578"/>
              <a:ext cx="2551" cy="2222"/>
            </a:xfrm>
            <a:prstGeom prst="rect">
              <a:avLst/>
            </a:prstGeom>
          </p:spPr>
        </p:pic>
        <p:pic>
          <p:nvPicPr>
            <p:cNvPr id="8" name="图片 7"/>
            <p:cNvPicPr/>
            <p:nvPr userDrawn="1">
              <p:custDataLst>
                <p:tags r:id="rId7"/>
              </p:custDataLst>
            </p:nvPr>
          </p:nvPicPr>
          <p:blipFill>
            <a:blip r:embed="rId8" r:link="rId9" cstate="screen"/>
            <a:stretch>
              <a:fillRect/>
            </a:stretch>
          </p:blipFill>
          <p:spPr>
            <a:xfrm>
              <a:off x="0" y="8586"/>
              <a:ext cx="2551" cy="2214"/>
            </a:xfrm>
            <a:prstGeom prst="rect">
              <a:avLst/>
            </a:prstGeom>
          </p:spPr>
        </p:pic>
      </p:grpSp>
      <p:sp>
        <p:nvSpPr>
          <p:cNvPr id="2" name="标题 1"/>
          <p:cNvSpPr>
            <a:spLocks noGrp="1"/>
          </p:cNvSpPr>
          <p:nvPr>
            <p:ph type="title" hasCustomPrompt="1"/>
            <p:custDataLst>
              <p:tags r:id="rId10"/>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4"/>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9" name="组合 8"/>
          <p:cNvGrpSpPr/>
          <p:nvPr>
            <p:custDataLst>
              <p:tags r:id="rId2"/>
            </p:custDataLst>
          </p:nvPr>
        </p:nvGrpSpPr>
        <p:grpSpPr>
          <a:xfrm>
            <a:off x="0" y="0"/>
            <a:ext cx="12192000" cy="627380"/>
            <a:chOff x="0" y="0"/>
            <a:chExt cx="19200" cy="988"/>
          </a:xfrm>
        </p:grpSpPr>
        <p:pic>
          <p:nvPicPr>
            <p:cNvPr id="8" name="图片 7"/>
            <p:cNvPicPr/>
            <p:nvPr userDrawn="1">
              <p:custDataLst>
                <p:tags r:id="rId3"/>
              </p:custDataLst>
            </p:nvPr>
          </p:nvPicPr>
          <p:blipFill>
            <a:blip r:embed="rId4" r:link="rId5" cstate="screen"/>
            <a:stretch>
              <a:fillRect/>
            </a:stretch>
          </p:blipFill>
          <p:spPr>
            <a:xfrm>
              <a:off x="0" y="0"/>
              <a:ext cx="1134" cy="988"/>
            </a:xfrm>
            <a:prstGeom prst="rect">
              <a:avLst/>
            </a:prstGeom>
          </p:spPr>
        </p:pic>
        <p:pic>
          <p:nvPicPr>
            <p:cNvPr id="7" name="图片 6"/>
            <p:cNvPicPr/>
            <p:nvPr userDrawn="1">
              <p:custDataLst>
                <p:tags r:id="rId6"/>
              </p:custDataLst>
            </p:nvPr>
          </p:nvPicPr>
          <p:blipFill>
            <a:blip r:embed="rId7" r:link="rId8" cstate="screen"/>
            <a:stretch>
              <a:fillRect/>
            </a:stretch>
          </p:blipFill>
          <p:spPr>
            <a:xfrm>
              <a:off x="18066" y="0"/>
              <a:ext cx="1134" cy="984"/>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0"/>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p:custDataLst>
              <p:tags r:id="rId2"/>
            </p:custDataLst>
          </p:nvPr>
        </p:nvPicPr>
        <p:blipFill>
          <a:blip r:embed="rId3" r:link="rId4" cstate="screen"/>
          <a:stretch>
            <a:fillRect/>
          </a:stretch>
        </p:blipFill>
        <p:spPr>
          <a:xfrm>
            <a:off x="8579555" y="1397000"/>
            <a:ext cx="3612445" cy="4064000"/>
          </a:xfrm>
          <a:prstGeom prst="rect">
            <a:avLst/>
          </a:prstGeom>
        </p:spPr>
      </p:pic>
      <p:sp>
        <p:nvSpPr>
          <p:cNvPr id="4" name="日期占位符 3"/>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副标题 1"/>
          <p:cNvSpPr>
            <a:spLocks noGrp="1"/>
          </p:cNvSpPr>
          <p:nvPr>
            <p:ph type="subTitle" idx="13" hasCustomPrompt="1"/>
            <p:custDataLst>
              <p:tags r:id="rId8"/>
            </p:custDataLst>
          </p:nvPr>
        </p:nvSpPr>
        <p:spPr>
          <a:xfrm>
            <a:off x="1968184" y="3475037"/>
            <a:ext cx="6350635" cy="1118870"/>
          </a:xfrm>
        </p:spPr>
        <p:txBody>
          <a:bodyPr vert="horz" wrap="square" lIns="0" tIns="0" rIns="0" bIns="0" anchor="t" anchorCtr="0">
            <a:normAutofit/>
          </a:bodyPr>
          <a:lstStyle>
            <a:lvl1pPr marL="0" marR="0" indent="0" algn="ctr" defTabSz="914400" rtl="0" eaLnBrk="1" fontAlgn="auto" latinLnBrk="0" hangingPunct="1">
              <a:lnSpc>
                <a:spcPct val="130000"/>
              </a:lnSpc>
              <a:spcBef>
                <a:spcPts val="0"/>
              </a:spcBef>
              <a:spcAft>
                <a:spcPts val="0"/>
              </a:spcAft>
              <a:buClrTx/>
              <a:buSzPts val="1800"/>
              <a:buFont typeface="Arial" panose="020B0604020202020204" pitchFamily="34" charset="0"/>
              <a:buNone/>
              <a:defRPr sz="1800" b="0" spc="200" baseline="0">
                <a:solidFill>
                  <a:schemeClr val="tx1"/>
                </a:solidFill>
                <a:latin typeface="Arial" panose="020B0604020202020204" pitchFamily="34" charset="0"/>
                <a:ea typeface="汉仪旗黑-85S" panose="00020600040101010101" pitchFamily="18"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0" y="0"/>
            <a:ext cx="12192000" cy="627380"/>
            <a:chOff x="0" y="0"/>
            <a:chExt cx="19200" cy="988"/>
          </a:xfrm>
        </p:grpSpPr>
        <p:pic>
          <p:nvPicPr>
            <p:cNvPr id="9" name="图片 8"/>
            <p:cNvPicPr/>
            <p:nvPr userDrawn="1">
              <p:custDataLst>
                <p:tags r:id="rId3"/>
              </p:custDataLst>
            </p:nvPr>
          </p:nvPicPr>
          <p:blipFill>
            <a:blip r:embed="rId4" r:link="rId5" cstate="screen"/>
            <a:stretch>
              <a:fillRect/>
            </a:stretch>
          </p:blipFill>
          <p:spPr>
            <a:xfrm>
              <a:off x="0" y="0"/>
              <a:ext cx="1134" cy="988"/>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8066" y="0"/>
              <a:ext cx="1134" cy="984"/>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0"/>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1"/>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p:custDataLst>
              <p:tags r:id="rId2"/>
            </p:custDataLst>
          </p:nvPr>
        </p:nvGrpSpPr>
        <p:grpSpPr>
          <a:xfrm>
            <a:off x="0" y="0"/>
            <a:ext cx="12192000" cy="627380"/>
            <a:chOff x="0" y="0"/>
            <a:chExt cx="19200" cy="988"/>
          </a:xfrm>
        </p:grpSpPr>
        <p:pic>
          <p:nvPicPr>
            <p:cNvPr id="11" name="图片 10"/>
            <p:cNvPicPr/>
            <p:nvPr userDrawn="1">
              <p:custDataLst>
                <p:tags r:id="rId3"/>
              </p:custDataLst>
            </p:nvPr>
          </p:nvPicPr>
          <p:blipFill>
            <a:blip r:embed="rId4" r:link="rId5" cstate="screen"/>
            <a:stretch>
              <a:fillRect/>
            </a:stretch>
          </p:blipFill>
          <p:spPr>
            <a:xfrm>
              <a:off x="0" y="0"/>
              <a:ext cx="1134" cy="988"/>
            </a:xfrm>
            <a:prstGeom prst="rect">
              <a:avLst/>
            </a:prstGeom>
          </p:spPr>
        </p:pic>
        <p:pic>
          <p:nvPicPr>
            <p:cNvPr id="10" name="图片 9"/>
            <p:cNvPicPr/>
            <p:nvPr userDrawn="1">
              <p:custDataLst>
                <p:tags r:id="rId6"/>
              </p:custDataLst>
            </p:nvPr>
          </p:nvPicPr>
          <p:blipFill>
            <a:blip r:embed="rId7" r:link="rId8" cstate="screen"/>
            <a:stretch>
              <a:fillRect/>
            </a:stretch>
          </p:blipFill>
          <p:spPr>
            <a:xfrm>
              <a:off x="18066" y="0"/>
              <a:ext cx="1134" cy="984"/>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0"/>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1"/>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2"/>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3"/>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p:custDataLst>
              <p:tags r:id="rId2"/>
            </p:custDataLst>
          </p:nvPr>
        </p:nvPicPr>
        <p:blipFill>
          <a:blip r:embed="rId3" r:link="rId4" cstate="screen"/>
          <a:stretch>
            <a:fillRect/>
          </a:stretch>
        </p:blipFill>
        <p:spPr>
          <a:xfrm>
            <a:off x="7498080" y="2194560"/>
            <a:ext cx="4389120" cy="2468880"/>
          </a:xfrm>
          <a:prstGeom prst="rect">
            <a:avLst/>
          </a:prstGeom>
        </p:spPr>
      </p:pic>
      <p:pic>
        <p:nvPicPr>
          <p:cNvPr id="6" name="图片 5"/>
          <p:cNvPicPr/>
          <p:nvPr>
            <p:custDataLst>
              <p:tags r:id="rId5"/>
            </p:custDataLst>
          </p:nvPr>
        </p:nvPicPr>
        <p:blipFill>
          <a:blip r:embed="rId6" r:link="rId7" cstate="screen"/>
          <a:stretch>
            <a:fillRect/>
          </a:stretch>
        </p:blipFill>
        <p:spPr>
          <a:xfrm>
            <a:off x="0" y="6230902"/>
            <a:ext cx="720090" cy="627098"/>
          </a:xfrm>
          <a:prstGeom prst="rect">
            <a:avLst/>
          </a:prstGeom>
        </p:spPr>
      </p:pic>
      <p:sp>
        <p:nvSpPr>
          <p:cNvPr id="2" name="标题 1"/>
          <p:cNvSpPr>
            <a:spLocks noGrp="1"/>
          </p:cNvSpPr>
          <p:nvPr>
            <p:ph type="title"/>
            <p:custDataLst>
              <p:tags r:id="rId8"/>
            </p:custDataLst>
          </p:nvPr>
        </p:nvSpPr>
        <p:spPr>
          <a:xfrm>
            <a:off x="669882" y="443230"/>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0" y="0"/>
            <a:ext cx="12192000" cy="627380"/>
            <a:chOff x="0" y="0"/>
            <a:chExt cx="19200" cy="988"/>
          </a:xfrm>
        </p:grpSpPr>
        <p:pic>
          <p:nvPicPr>
            <p:cNvPr id="9" name="图片 8"/>
            <p:cNvPicPr/>
            <p:nvPr userDrawn="1">
              <p:custDataLst>
                <p:tags r:id="rId3"/>
              </p:custDataLst>
            </p:nvPr>
          </p:nvPicPr>
          <p:blipFill>
            <a:blip r:embed="rId4" r:link="rId5" cstate="screen"/>
            <a:stretch>
              <a:fillRect/>
            </a:stretch>
          </p:blipFill>
          <p:spPr>
            <a:xfrm>
              <a:off x="0" y="0"/>
              <a:ext cx="1134" cy="988"/>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8066" y="0"/>
              <a:ext cx="1134" cy="984"/>
            </a:xfrm>
            <a:prstGeom prst="rect">
              <a:avLst/>
            </a:prstGeom>
          </p:spPr>
        </p:pic>
      </p:grpSp>
      <p:sp>
        <p:nvSpPr>
          <p:cNvPr id="2" name="标题 1"/>
          <p:cNvSpPr>
            <a:spLocks noGrp="1"/>
          </p:cNvSpPr>
          <p:nvPr>
            <p:ph type="title"/>
            <p:custDataLst>
              <p:tags r:id="rId9"/>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0"/>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1"/>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1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9" name="组合 8"/>
          <p:cNvGrpSpPr/>
          <p:nvPr>
            <p:custDataLst>
              <p:tags r:id="rId2"/>
            </p:custDataLst>
          </p:nvPr>
        </p:nvGrpSpPr>
        <p:grpSpPr>
          <a:xfrm>
            <a:off x="0" y="0"/>
            <a:ext cx="12192000" cy="627380"/>
            <a:chOff x="0" y="0"/>
            <a:chExt cx="19200" cy="988"/>
          </a:xfrm>
        </p:grpSpPr>
        <p:pic>
          <p:nvPicPr>
            <p:cNvPr id="8" name="图片 7"/>
            <p:cNvPicPr/>
            <p:nvPr userDrawn="1">
              <p:custDataLst>
                <p:tags r:id="rId3"/>
              </p:custDataLst>
            </p:nvPr>
          </p:nvPicPr>
          <p:blipFill>
            <a:blip r:embed="rId4" r:link="rId5" cstate="screen"/>
            <a:stretch>
              <a:fillRect/>
            </a:stretch>
          </p:blipFill>
          <p:spPr>
            <a:xfrm>
              <a:off x="0" y="0"/>
              <a:ext cx="1134" cy="988"/>
            </a:xfrm>
            <a:prstGeom prst="rect">
              <a:avLst/>
            </a:prstGeom>
          </p:spPr>
        </p:pic>
        <p:pic>
          <p:nvPicPr>
            <p:cNvPr id="7" name="图片 6"/>
            <p:cNvPicPr/>
            <p:nvPr userDrawn="1">
              <p:custDataLst>
                <p:tags r:id="rId6"/>
              </p:custDataLst>
            </p:nvPr>
          </p:nvPicPr>
          <p:blipFill>
            <a:blip r:embed="rId7" r:link="rId8" cstate="screen"/>
            <a:stretch>
              <a:fillRect/>
            </a:stretch>
          </p:blipFill>
          <p:spPr>
            <a:xfrm>
              <a:off x="18066" y="0"/>
              <a:ext cx="1134" cy="984"/>
            </a:xfrm>
            <a:prstGeom prst="rect">
              <a:avLst/>
            </a:prstGeom>
          </p:spPr>
        </p:pic>
      </p:grpSp>
      <p:sp>
        <p:nvSpPr>
          <p:cNvPr id="2" name="竖排标题 1"/>
          <p:cNvSpPr>
            <a:spLocks noGrp="1"/>
          </p:cNvSpPr>
          <p:nvPr>
            <p:ph type="title" orient="vert"/>
            <p:custDataLst>
              <p:tags r:id="rId9"/>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0"/>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tags" Target="../tags/tag152.xml"/><Relationship Id="rId24" Type="http://schemas.openxmlformats.org/officeDocument/2006/relationships/tags" Target="../tags/tag151.xml"/><Relationship Id="rId23" Type="http://schemas.openxmlformats.org/officeDocument/2006/relationships/tags" Target="../tags/tag150.xml"/><Relationship Id="rId22" Type="http://schemas.openxmlformats.org/officeDocument/2006/relationships/tags" Target="../tags/tag149.xml"/><Relationship Id="rId21" Type="http://schemas.openxmlformats.org/officeDocument/2006/relationships/tags" Target="../tags/tag148.xml"/><Relationship Id="rId20" Type="http://schemas.openxmlformats.org/officeDocument/2006/relationships/tags" Target="../tags/tag147.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6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7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8.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80.xml"/><Relationship Id="rId2" Type="http://schemas.openxmlformats.org/officeDocument/2006/relationships/image" Target="../media/image9.png"/><Relationship Id="rId1" Type="http://schemas.openxmlformats.org/officeDocument/2006/relationships/tags" Target="../tags/tag179.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8.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9.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0.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3.xml"/><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4.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5.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6.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9.xml"/><Relationship Id="rId2" Type="http://schemas.openxmlformats.org/officeDocument/2006/relationships/image" Target="../media/image8.png"/><Relationship Id="rId1" Type="http://schemas.openxmlformats.org/officeDocument/2006/relationships/tags" Target="../tags/tag158.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98.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9.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0.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61.xml"/><Relationship Id="rId2" Type="http://schemas.openxmlformats.org/officeDocument/2006/relationships/image" Target="../media/image8.png"/><Relationship Id="rId1" Type="http://schemas.openxmlformats.org/officeDocument/2006/relationships/tags" Target="../tags/tag16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6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idx="14"/>
            <p:custDataLst>
              <p:tags r:id="rId1"/>
            </p:custDataLst>
          </p:nvPr>
        </p:nvSpPr>
        <p:spPr>
          <a:noFill/>
        </p:spPr>
        <p:txBody>
          <a:bodyPr/>
          <a:p>
            <a:pPr algn="ctr"/>
            <a:r>
              <a:rPr altLang="zh-CN" sz="4800" spc="200" dirty="0">
                <a:solidFill>
                  <a:schemeClr val="tx1">
                    <a:lumMod val="85000"/>
                    <a:lumOff val="15000"/>
                  </a:schemeClr>
                </a:solidFill>
                <a:uFillTx/>
              </a:rPr>
              <a:t>网络流入门</a:t>
            </a:r>
            <a:endParaRPr altLang="zh-CN" sz="4800" spc="200" dirty="0">
              <a:solidFill>
                <a:schemeClr val="tx1">
                  <a:lumMod val="85000"/>
                  <a:lumOff val="15000"/>
                </a:schemeClr>
              </a:solidFill>
              <a:uFillTx/>
            </a:endParaRPr>
          </a:p>
        </p:txBody>
      </p:sp>
      <p:sp>
        <p:nvSpPr>
          <p:cNvPr id="5" name="副标题 4"/>
          <p:cNvSpPr>
            <a:spLocks noGrp="1"/>
          </p:cNvSpPr>
          <p:nvPr>
            <p:ph type="subTitle" idx="13"/>
            <p:custDataLst>
              <p:tags r:id="rId2"/>
            </p:custDataLst>
          </p:nvPr>
        </p:nvSpPr>
        <p:spPr>
          <a:noFill/>
        </p:spPr>
        <p:txBody>
          <a:bodyPr/>
          <a:p>
            <a:pPr marL="0" algn="r">
              <a:buNone/>
            </a:pPr>
            <a:r>
              <a:rPr lang="en-US" altLang="zh-CN" sz="2400" spc="200" dirty="0">
                <a:solidFill>
                  <a:schemeClr val="tx1">
                    <a:lumMod val="65000"/>
                    <a:lumOff val="35000"/>
                  </a:schemeClr>
                </a:solidFill>
                <a:uFillTx/>
              </a:rPr>
              <a:t>----zjc</a:t>
            </a:r>
            <a:endParaRPr lang="en-US" altLang="zh-CN" sz="2400" spc="200" dirty="0">
              <a:solidFill>
                <a:schemeClr val="tx1">
                  <a:lumMod val="65000"/>
                  <a:lumOff val="35000"/>
                </a:schemeClr>
              </a:solidFill>
              <a:uFillTx/>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555"/>
              <a:t>教辅的组成</a:t>
            </a:r>
            <a:endParaRPr lang="en-US" altLang="zh-CN" sz="3555"/>
          </a:p>
        </p:txBody>
      </p:sp>
      <p:sp>
        <p:nvSpPr>
          <p:cNvPr id="3" name="内容占位符 2"/>
          <p:cNvSpPr>
            <a:spLocks noGrp="1"/>
          </p:cNvSpPr>
          <p:nvPr>
            <p:ph idx="1"/>
          </p:nvPr>
        </p:nvSpPr>
        <p:spPr/>
        <p:txBody>
          <a:bodyPr/>
          <a:p>
            <a:r>
              <a:rPr lang="zh-CN" altLang="en-US" sz="2000"/>
              <a:t>看到本题，一个很明显的想法就是新建一个超级源点和超级汇点，接着讲源点和练习册相连，练习册和书连，书和答案连，答案和汇点连。非常简单！</a:t>
            </a:r>
            <a:endParaRPr lang="zh-CN" altLang="en-US" sz="2000"/>
          </a:p>
          <a:p>
            <a:r>
              <a:rPr lang="zh-CN" altLang="en-US" sz="2000"/>
              <a:t>然后获得</a:t>
            </a:r>
            <a:r>
              <a:rPr lang="en-US" altLang="zh-CN" sz="2000"/>
              <a:t>0</a:t>
            </a:r>
            <a:r>
              <a:rPr sz="2000"/>
              <a:t>分的好成绩</a:t>
            </a:r>
            <a:endParaRPr sz="2000"/>
          </a:p>
          <a:p>
            <a:r>
              <a:rPr sz="2000"/>
              <a:t>发现我们在限流方面出现了一点问题，一本书仅仅只算一次答案，但如上所示，我们可能会把两套练习册和答案分给同一本书。</a:t>
            </a:r>
            <a:endParaRPr sz="2000"/>
          </a:p>
          <a:p>
            <a:r>
              <a:rPr sz="2000"/>
              <a:t>直接拆点就可以了。</a:t>
            </a:r>
            <a:endParaRPr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 </a:t>
            </a:r>
            <a:r>
              <a:rPr lang="zh-CN" altLang="en-US" sz="3555"/>
              <a:t>小M的作物</a:t>
            </a:r>
            <a:endParaRPr lang="zh-CN" altLang="en-US" sz="3555"/>
          </a:p>
        </p:txBody>
      </p:sp>
      <p:sp>
        <p:nvSpPr>
          <p:cNvPr id="3" name="内容占位符 2"/>
          <p:cNvSpPr>
            <a:spLocks noGrp="1"/>
          </p:cNvSpPr>
          <p:nvPr>
            <p:ph idx="1"/>
          </p:nvPr>
        </p:nvSpPr>
        <p:spPr/>
        <p:txBody>
          <a:bodyPr/>
          <a:p>
            <a:r>
              <a:rPr lang="zh-CN" altLang="en-US" sz="2000"/>
              <a:t>小M在MC里开辟了两块巨大的耕地A和B（你可以认为容量是无穷），现在，小P有n中作物的种子，每种作物的种子有1个（就是可以种一棵作物）（用1...n编号）。</a:t>
            </a:r>
            <a:endParaRPr lang="zh-CN" altLang="en-US" sz="2000"/>
          </a:p>
          <a:p>
            <a:r>
              <a:rPr lang="zh-CN" altLang="en-US" sz="2000"/>
              <a:t>现在，第i种作物种植在A中种植可以获得ai的收益，在B中种植可以获得bi的收益，而且，现在还有这么一种神奇的现象，就是某些作物共同种在一块耕地中可以获得额外的收益，小M找到了规则中共有m种作物组合，第i个组合中的作物共同种在A中可以获得c1i的额外收益，共同总在B中可以获得c2i的额外收益。</a:t>
            </a:r>
            <a:endParaRPr lang="zh-CN" altLang="en-US" sz="2000"/>
          </a:p>
          <a:p>
            <a:r>
              <a:rPr lang="zh-CN" altLang="en-US" sz="2000"/>
              <a:t>求种植的最大收益。</a:t>
            </a:r>
            <a:endParaRPr lang="zh-CN" altLang="en-US" sz="2000"/>
          </a:p>
          <a:p>
            <a:r>
              <a:rPr lang="zh-CN" altLang="en-US" sz="2000"/>
              <a:t>1&lt;=k&lt; n&lt;= 1000,0 &lt; m &lt; = 1000 保证所有数据及结果不超过2*10^9。</a:t>
            </a:r>
            <a:endParaRPr lang="zh-CN" altLang="en-US" sz="2000"/>
          </a:p>
          <a:p>
            <a:endParaRPr lang="zh-CN" altLang="en-US"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550">
                <a:sym typeface="+mn-ea"/>
              </a:rPr>
              <a:t> 小M的作物</a:t>
            </a:r>
            <a:r>
              <a:rPr lang="en-US" altLang="zh-CN" sz="3550">
                <a:sym typeface="+mn-ea"/>
              </a:rPr>
              <a:t>	</a:t>
            </a:r>
            <a:endParaRPr lang="en-US" altLang="zh-CN" sz="3550">
              <a:sym typeface="+mn-ea"/>
            </a:endParaRPr>
          </a:p>
        </p:txBody>
      </p:sp>
      <p:sp>
        <p:nvSpPr>
          <p:cNvPr id="3" name="内容占位符 2"/>
          <p:cNvSpPr>
            <a:spLocks noGrp="1"/>
          </p:cNvSpPr>
          <p:nvPr>
            <p:ph idx="1"/>
          </p:nvPr>
        </p:nvSpPr>
        <p:spPr/>
        <p:txBody>
          <a:bodyPr/>
          <a:p>
            <a:r>
              <a:rPr lang="zh-CN" altLang="en-US" sz="2000"/>
              <a:t>一般要求我们在两种事物中严格选一种，且选不同的种类含有不同贡献，属于最小割问题。</a:t>
            </a:r>
            <a:endParaRPr lang="zh-CN" altLang="en-US" sz="2000"/>
          </a:p>
          <a:p>
            <a:r>
              <a:rPr lang="zh-CN" altLang="en-US" sz="2000"/>
              <a:t>我们假设不考虑神奇的现象，只考虑种</a:t>
            </a:r>
            <a:r>
              <a:rPr lang="en-US" altLang="zh-CN" sz="2000"/>
              <a:t>A</a:t>
            </a:r>
            <a:r>
              <a:rPr sz="2000"/>
              <a:t>，</a:t>
            </a:r>
            <a:r>
              <a:rPr lang="en-US" altLang="zh-CN" sz="2000"/>
              <a:t>B</a:t>
            </a:r>
            <a:r>
              <a:rPr sz="2000"/>
              <a:t>的价值，那么很容易就能建出模型：源点向</a:t>
            </a:r>
            <a:r>
              <a:rPr lang="en-US" altLang="zh-CN" sz="2000"/>
              <a:t>i</a:t>
            </a:r>
            <a:r>
              <a:rPr sz="2000"/>
              <a:t>连一条流量为</a:t>
            </a:r>
            <a:r>
              <a:rPr lang="en-US" altLang="zh-CN" sz="2000"/>
              <a:t>Ai</a:t>
            </a:r>
            <a:r>
              <a:rPr sz="2000"/>
              <a:t>的边，</a:t>
            </a:r>
            <a:r>
              <a:rPr lang="en-US" altLang="zh-CN" sz="2000"/>
              <a:t>i</a:t>
            </a:r>
            <a:r>
              <a:rPr sz="2000"/>
              <a:t>向汇点连一条流量为</a:t>
            </a:r>
            <a:r>
              <a:rPr lang="en-US" altLang="zh-CN" sz="2000"/>
              <a:t>Bi</a:t>
            </a:r>
            <a:r>
              <a:rPr sz="2000"/>
              <a:t>的边，跑网络流，求出最小割，那么答案就是总价值减最小割。</a:t>
            </a:r>
            <a:endParaRPr sz="2000"/>
          </a:p>
          <a:p>
            <a:r>
              <a:rPr sz="2000"/>
              <a:t>现在我们考虑加入神奇的现象。我们假设</a:t>
            </a:r>
            <a:r>
              <a:rPr lang="en-US" altLang="zh-CN" sz="2000"/>
              <a:t>i,j</a:t>
            </a:r>
            <a:r>
              <a:rPr sz="2000"/>
              <a:t>种在</a:t>
            </a:r>
            <a:r>
              <a:rPr lang="en-US" altLang="zh-CN" sz="2000"/>
              <a:t>A</a:t>
            </a:r>
            <a:r>
              <a:rPr sz="2000"/>
              <a:t>中有</a:t>
            </a:r>
            <a:r>
              <a:rPr lang="en-US" altLang="zh-CN" sz="2000"/>
              <a:t>C1</a:t>
            </a:r>
            <a:r>
              <a:rPr sz="2000"/>
              <a:t>的价值，考虑什么情况下</a:t>
            </a:r>
            <a:r>
              <a:rPr lang="en-US" altLang="zh-CN" sz="2000"/>
              <a:t>C1</a:t>
            </a:r>
            <a:r>
              <a:rPr sz="2000"/>
              <a:t>的价值能被保留。当且仅当</a:t>
            </a:r>
            <a:r>
              <a:rPr lang="en-US" altLang="zh-CN" sz="2000"/>
              <a:t>Bi,Bj</a:t>
            </a:r>
            <a:r>
              <a:rPr sz="2000"/>
              <a:t>都被割掉时，</a:t>
            </a:r>
            <a:r>
              <a:rPr lang="en-US" altLang="zh-CN" sz="2000"/>
              <a:t>C1</a:t>
            </a:r>
            <a:r>
              <a:rPr sz="2000"/>
              <a:t>的价值能被保留，</a:t>
            </a:r>
            <a:r>
              <a:rPr lang="en-US" altLang="zh-CN" sz="2000"/>
              <a:t>Bi</a:t>
            </a:r>
            <a:r>
              <a:rPr sz="2000"/>
              <a:t>或</a:t>
            </a:r>
            <a:r>
              <a:rPr lang="en-US" altLang="zh-CN" sz="2000"/>
              <a:t>Bj</a:t>
            </a:r>
            <a:r>
              <a:rPr sz="2000"/>
              <a:t>任意一个存在，我们都要构造出一条增广路使得它不合法。那么建模就显而易见：对于</a:t>
            </a:r>
            <a:r>
              <a:rPr lang="en-US" altLang="zh-CN" sz="2000"/>
              <a:t>C1</a:t>
            </a:r>
            <a:r>
              <a:rPr sz="2000"/>
              <a:t>，新建一个节点</a:t>
            </a:r>
            <a:r>
              <a:rPr lang="en-US" altLang="zh-CN" sz="2000"/>
              <a:t>c1</a:t>
            </a:r>
            <a:r>
              <a:rPr sz="2000"/>
              <a:t>，由源点连向</a:t>
            </a:r>
            <a:r>
              <a:rPr lang="en-US" altLang="zh-CN" sz="2000"/>
              <a:t>c1</a:t>
            </a:r>
            <a:r>
              <a:rPr sz="2000"/>
              <a:t>流量为</a:t>
            </a:r>
            <a:r>
              <a:rPr lang="en-US" altLang="zh-CN" sz="2000"/>
              <a:t>C1</a:t>
            </a:r>
            <a:r>
              <a:rPr sz="2000"/>
              <a:t>，由</a:t>
            </a:r>
            <a:r>
              <a:rPr lang="en-US" altLang="zh-CN" sz="2000"/>
              <a:t>c1</a:t>
            </a:r>
            <a:r>
              <a:rPr sz="2000"/>
              <a:t>连向有关点流量为无穷。对于</a:t>
            </a:r>
            <a:r>
              <a:rPr lang="en-US" altLang="zh-CN" sz="2000"/>
              <a:t>C2</a:t>
            </a:r>
            <a:r>
              <a:rPr sz="2000"/>
              <a:t>同理。</a:t>
            </a:r>
            <a:endParaRPr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555"/>
              <a:t>[HNOI2013]切糕</a:t>
            </a:r>
            <a:endParaRPr lang="zh-CN" altLang="en-US" sz="3555"/>
          </a:p>
        </p:txBody>
      </p:sp>
      <p:sp>
        <p:nvSpPr>
          <p:cNvPr id="3" name="内容占位符 2"/>
          <p:cNvSpPr>
            <a:spLocks noGrp="1"/>
          </p:cNvSpPr>
          <p:nvPr>
            <p:ph idx="1"/>
          </p:nvPr>
        </p:nvSpPr>
        <p:spPr>
          <a:xfrm>
            <a:off x="669925" y="952500"/>
            <a:ext cx="10852150" cy="6075680"/>
          </a:xfrm>
        </p:spPr>
        <p:txBody>
          <a:bodyPr>
            <a:normAutofit/>
          </a:bodyPr>
          <a:p>
            <a:r>
              <a:rPr lang="zh-CN" altLang="en-US" sz="2000"/>
              <a:t>经过千辛万苦小 A 得到了一块切糕，切糕的形状是长方体，小 A 打算拦腰将切糕切成两半分给小 B。出于美观考虑，小 A 希望切面能尽量光滑且和谐。于是她找到你，希望你能帮她找出最好的切割方案。</a:t>
            </a:r>
            <a:endParaRPr lang="zh-CN" altLang="en-US" sz="2000"/>
          </a:p>
          <a:p>
            <a:r>
              <a:rPr lang="zh-CN" altLang="en-US" sz="2000"/>
              <a:t>出于简便考虑，我们将切糕视作一个长 P、宽 Q、高 R 的长方体点阵。我们将位于第 z层中第 x 行、第 y 列上(1≤x≤P, 1≤y≤Q, 1≤z≤R)的点称为(x,y,z)，它有一个非负的不和谐值 v(x,y,z)。一个合法的切面满足以下两个条件：</a:t>
            </a:r>
            <a:endParaRPr lang="zh-CN" altLang="en-US" sz="2000"/>
          </a:p>
          <a:p>
            <a:r>
              <a:rPr lang="zh-CN" altLang="en-US" sz="2000"/>
              <a:t>与每个纵轴(一共有 P*Q 个纵轴)有且仅有一个交点。即切面是一个函数 f(x,y)，对于所有 1≤x≤P, 1≤y≤Q,我们需指定一个切割点 f(x,y),且 1≤f(x,y)≤R。</a:t>
            </a:r>
            <a:endParaRPr lang="zh-CN" altLang="en-US" sz="2000"/>
          </a:p>
          <a:p>
            <a:r>
              <a:rPr lang="zh-CN" altLang="en-US" sz="2000"/>
              <a:t>切面需要满足一定的光滑性要求，即相邻纵轴上的切割点不能相距太远。对于所有的 1≤x,x’≤P 和 1≤y,y’≤Q，若|x-x’|+|y-y’|=1，则|f(x,y)-f(x’,y’)| ≤D，其中 D 是给定的一个非负整数。 可能有许多切面f 满足上面的条件，小A 希望找出总的切割点上的不和谐值最小的那个。</a:t>
            </a:r>
            <a:endParaRPr lang="zh-CN" altLang="en-US" sz="2000"/>
          </a:p>
          <a:p>
            <a:r>
              <a:rPr lang="zh-CN" altLang="en-US" sz="2000"/>
              <a:t>100%的数据满足P,Q,R&lt;=40，0&lt;=D&lt;=R，且给出的所有的不和谐值不超过1000。</a:t>
            </a:r>
            <a:endParaRPr lang="zh-CN" altLang="en-US"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555">
                <a:sym typeface="+mn-ea"/>
              </a:rPr>
              <a:t>[HNOI2013]切糕</a:t>
            </a:r>
            <a:endParaRPr lang="zh-CN" altLang="en-US" sz="3555"/>
          </a:p>
        </p:txBody>
      </p:sp>
      <p:sp>
        <p:nvSpPr>
          <p:cNvPr id="3" name="内容占位符 2"/>
          <p:cNvSpPr>
            <a:spLocks noGrp="1"/>
          </p:cNvSpPr>
          <p:nvPr>
            <p:ph idx="1"/>
          </p:nvPr>
        </p:nvSpPr>
        <p:spPr/>
        <p:txBody>
          <a:bodyPr/>
          <a:p>
            <a:r>
              <a:rPr lang="zh-CN" altLang="en-US" sz="2000"/>
              <a:t>老套路，不考虑光滑性，将</a:t>
            </a:r>
            <a:r>
              <a:rPr lang="en-US" altLang="zh-CN" sz="2000"/>
              <a:t>S</a:t>
            </a:r>
            <a:r>
              <a:rPr sz="2000"/>
              <a:t>向第一层每个点连</a:t>
            </a:r>
            <a:r>
              <a:rPr lang="en-US" altLang="zh-CN" sz="2000"/>
              <a:t>inf</a:t>
            </a:r>
            <a:r>
              <a:rPr sz="2000"/>
              <a:t>，第</a:t>
            </a:r>
            <a:r>
              <a:rPr lang="en-US" altLang="zh-CN" sz="2000"/>
              <a:t>R+1</a:t>
            </a:r>
            <a:r>
              <a:rPr sz="2000"/>
              <a:t>层每个点向</a:t>
            </a:r>
            <a:r>
              <a:rPr lang="en-US" altLang="zh-CN" sz="2000"/>
              <a:t>T</a:t>
            </a:r>
            <a:r>
              <a:rPr sz="2000"/>
              <a:t>连</a:t>
            </a:r>
            <a:r>
              <a:rPr lang="en-US" altLang="zh-CN" sz="2000"/>
              <a:t>inf</a:t>
            </a:r>
            <a:r>
              <a:rPr sz="2000"/>
              <a:t>，每层连不和谐值。</a:t>
            </a:r>
            <a:endParaRPr sz="2000"/>
          </a:p>
          <a:p>
            <a:r>
              <a:rPr sz="2000"/>
              <a:t>考虑加入光滑性以后，对于相邻的两列，我们割掉的</a:t>
            </a:r>
            <a:r>
              <a:rPr lang="en-US" altLang="zh-CN" sz="2000"/>
              <a:t>i</a:t>
            </a:r>
            <a:r>
              <a:rPr sz="2000"/>
              <a:t>和</a:t>
            </a:r>
            <a:r>
              <a:rPr lang="en-US" altLang="zh-CN" sz="2000"/>
              <a:t>j</a:t>
            </a:r>
            <a:r>
              <a:rPr sz="2000"/>
              <a:t>在纵坐标差异</a:t>
            </a:r>
            <a:r>
              <a:rPr sz="2000">
                <a:sym typeface="+mn-ea"/>
              </a:rPr>
              <a:t>≤</a:t>
            </a:r>
            <a:r>
              <a:rPr lang="en-US" altLang="zh-CN" sz="2000">
                <a:sym typeface="+mn-ea"/>
              </a:rPr>
              <a:t>R</a:t>
            </a:r>
            <a:r>
              <a:rPr sz="2000">
                <a:sym typeface="+mn-ea"/>
              </a:rPr>
              <a:t>，一旦</a:t>
            </a:r>
            <a:r>
              <a:rPr lang="en-US" altLang="zh-CN" sz="2000">
                <a:sym typeface="+mn-ea"/>
              </a:rPr>
              <a:t>i</a:t>
            </a:r>
            <a:r>
              <a:rPr sz="2000">
                <a:sym typeface="+mn-ea"/>
              </a:rPr>
              <a:t>和</a:t>
            </a:r>
            <a:r>
              <a:rPr lang="en-US" altLang="zh-CN" sz="2000">
                <a:sym typeface="+mn-ea"/>
              </a:rPr>
              <a:t>j</a:t>
            </a:r>
            <a:r>
              <a:rPr sz="2000">
                <a:sym typeface="+mn-ea"/>
              </a:rPr>
              <a:t>的纵坐标差异大于</a:t>
            </a:r>
            <a:r>
              <a:rPr lang="en-US" altLang="zh-CN" sz="2000">
                <a:sym typeface="+mn-ea"/>
              </a:rPr>
              <a:t>R</a:t>
            </a:r>
            <a:r>
              <a:rPr sz="2000">
                <a:sym typeface="+mn-ea"/>
              </a:rPr>
              <a:t>，我们就强行构造增广路。</a:t>
            </a:r>
            <a:endParaRPr sz="2000">
              <a:sym typeface="+mn-ea"/>
            </a:endParaRPr>
          </a:p>
          <a:p>
            <a:r>
              <a:rPr sz="2000">
                <a:sym typeface="+mn-ea"/>
              </a:rPr>
              <a:t>给定一种构造方案。我们对于任意（</a:t>
            </a:r>
            <a:r>
              <a:rPr lang="en-US" altLang="zh-CN" sz="2000">
                <a:sym typeface="+mn-ea"/>
              </a:rPr>
              <a:t>x,y,z</a:t>
            </a:r>
            <a:r>
              <a:rPr sz="2000">
                <a:sym typeface="+mn-ea"/>
              </a:rPr>
              <a:t>），向</a:t>
            </a:r>
            <a:r>
              <a:rPr lang="en-US" altLang="zh-CN" sz="2000">
                <a:sym typeface="+mn-ea"/>
              </a:rPr>
              <a:t>(x+d1,y+d2,z-D)</a:t>
            </a:r>
            <a:r>
              <a:rPr sz="2000">
                <a:sym typeface="+mn-ea"/>
              </a:rPr>
              <a:t>连一条</a:t>
            </a:r>
            <a:r>
              <a:rPr lang="en-US" altLang="zh-CN" sz="2000">
                <a:sym typeface="+mn-ea"/>
              </a:rPr>
              <a:t>inf</a:t>
            </a:r>
            <a:r>
              <a:rPr sz="2000">
                <a:sym typeface="+mn-ea"/>
              </a:rPr>
              <a:t>的边，其中</a:t>
            </a:r>
            <a:r>
              <a:rPr lang="en-US" altLang="zh-CN" sz="2000">
                <a:sym typeface="+mn-ea"/>
              </a:rPr>
              <a:t>(x+d1,y+d2)</a:t>
            </a:r>
            <a:r>
              <a:rPr sz="2000">
                <a:sym typeface="+mn-ea"/>
              </a:rPr>
              <a:t>与</a:t>
            </a:r>
            <a:r>
              <a:rPr lang="en-US" altLang="zh-CN" sz="2000">
                <a:sym typeface="+mn-ea"/>
              </a:rPr>
              <a:t>(x,y)</a:t>
            </a:r>
            <a:r>
              <a:rPr sz="2000">
                <a:sym typeface="+mn-ea"/>
              </a:rPr>
              <a:t>相邻。</a:t>
            </a:r>
            <a:endParaRPr sz="2000">
              <a:sym typeface="+mn-ea"/>
            </a:endParaRPr>
          </a:p>
          <a:p>
            <a:r>
              <a:rPr sz="2000">
                <a:sym typeface="+mn-ea"/>
              </a:rPr>
              <a:t>不难证明这种方案的正确性：对于割掉的</a:t>
            </a:r>
            <a:r>
              <a:rPr lang="en-US" altLang="zh-CN" sz="2000">
                <a:sym typeface="+mn-ea"/>
              </a:rPr>
              <a:t>(z1,z1+1)</a:t>
            </a:r>
            <a:r>
              <a:rPr sz="2000">
                <a:sym typeface="+mn-ea"/>
              </a:rPr>
              <a:t>和</a:t>
            </a:r>
            <a:r>
              <a:rPr lang="en-US" altLang="zh-CN" sz="2000">
                <a:sym typeface="+mn-ea"/>
              </a:rPr>
              <a:t>(z2,z2+1)</a:t>
            </a:r>
            <a:r>
              <a:rPr sz="2000">
                <a:sym typeface="+mn-ea"/>
              </a:rPr>
              <a:t>，如果</a:t>
            </a:r>
            <a:r>
              <a:rPr lang="en-US" altLang="zh-CN" sz="2000">
                <a:sym typeface="+mn-ea"/>
              </a:rPr>
              <a:t>z1-z2&gt;D</a:t>
            </a:r>
            <a:r>
              <a:rPr sz="2000">
                <a:sym typeface="+mn-ea"/>
              </a:rPr>
              <a:t>那么点</a:t>
            </a:r>
            <a:r>
              <a:rPr lang="en-US" altLang="zh-CN" sz="2000">
                <a:sym typeface="+mn-ea"/>
              </a:rPr>
              <a:t>(x2,y2,z1-D)</a:t>
            </a:r>
            <a:r>
              <a:rPr sz="2000">
                <a:sym typeface="+mn-ea"/>
              </a:rPr>
              <a:t>在</a:t>
            </a:r>
            <a:r>
              <a:rPr lang="en-US" altLang="zh-CN" sz="2000">
                <a:sym typeface="+mn-ea"/>
              </a:rPr>
              <a:t>(x2,y2,z2)</a:t>
            </a:r>
            <a:r>
              <a:rPr sz="2000">
                <a:sym typeface="+mn-ea"/>
              </a:rPr>
              <a:t>的下方，即使</a:t>
            </a:r>
            <a:r>
              <a:rPr lang="en-US" altLang="zh-CN" sz="2000">
                <a:sym typeface="+mn-ea"/>
              </a:rPr>
              <a:t>(z2,z2+1)</a:t>
            </a:r>
            <a:r>
              <a:rPr sz="2000">
                <a:sym typeface="+mn-ea"/>
              </a:rPr>
              <a:t>被割掉了，依旧有增广路。</a:t>
            </a:r>
            <a:endParaRPr lang="en-US" altLang="zh-CN" sz="200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555"/>
              <a:t>文理分科</a:t>
            </a:r>
            <a:endParaRPr lang="zh-CN" altLang="en-US" sz="3555"/>
          </a:p>
        </p:txBody>
      </p:sp>
      <p:sp>
        <p:nvSpPr>
          <p:cNvPr id="3" name="内容占位符 2"/>
          <p:cNvSpPr>
            <a:spLocks noGrp="1"/>
          </p:cNvSpPr>
          <p:nvPr>
            <p:ph idx="1"/>
          </p:nvPr>
        </p:nvSpPr>
        <p:spPr/>
        <p:txBody>
          <a:bodyPr>
            <a:noAutofit/>
          </a:bodyPr>
          <a:p>
            <a:r>
              <a:rPr lang="zh-CN" altLang="en-US" sz="2000"/>
              <a:t>文理分科是一件很纠结的事情！（虽然看到这个题目的人肯定都没有纠结过）</a:t>
            </a:r>
            <a:endParaRPr lang="zh-CN" altLang="en-US" sz="2000"/>
          </a:p>
          <a:p>
            <a:r>
              <a:rPr lang="zh-CN" altLang="en-US" sz="2000"/>
              <a:t>小P所在的班级要进行文理分科。他的班级可以用一个n*m的矩阵进行描述，每个格子代表一个同学的座位。每位同学必须从文科和理科中选择一科。同学们在选择科目的时候会获得一个满意值。满意值按如下的方式得到：</a:t>
            </a:r>
            <a:endParaRPr lang="zh-CN" altLang="en-US" sz="2000"/>
          </a:p>
          <a:p>
            <a:r>
              <a:rPr lang="zh-CN" altLang="en-US" sz="2000"/>
              <a:t>如果第i行第J列的同学选择了文科，则他将获得art[i][j]的满意值，如果选择理科，将得到science[i][j]的满意值。</a:t>
            </a:r>
            <a:endParaRPr lang="zh-CN" altLang="en-US" sz="2000"/>
          </a:p>
          <a:p>
            <a:r>
              <a:rPr lang="zh-CN" altLang="en-US" sz="2000"/>
              <a:t>如果第i行第J列的同学选择了文科，并且他相邻（两个格子相邻当且仅当它们拥有一条相同的边）的同学全部选择了文科，则他会更开心，所以会增加same_art[i][j]的满意值。</a:t>
            </a:r>
            <a:endParaRPr lang="zh-CN" altLang="en-US" sz="2000"/>
          </a:p>
          <a:p>
            <a:r>
              <a:rPr lang="zh-CN" altLang="en-US" sz="2000"/>
              <a:t>如果第i行第j列的同学选择了理科，并且他相邻的同学全部选择了理科，则增加same_science[i][j]的满意值。</a:t>
            </a:r>
            <a:endParaRPr lang="zh-CN" altLang="en-US" sz="2000"/>
          </a:p>
          <a:p>
            <a:r>
              <a:rPr lang="zh-CN" altLang="en-US" sz="2000"/>
              <a:t>求所有人的最大满意值之和。</a:t>
            </a:r>
            <a:r>
              <a:rPr lang="en-US" altLang="zh-CN" sz="2000"/>
              <a:t>			</a:t>
            </a:r>
            <a:r>
              <a:rPr lang="zh-CN" altLang="en-US" sz="2000"/>
              <a:t>N,M&lt;=100,读入数据均&lt;=500</a:t>
            </a:r>
            <a:endParaRPr lang="zh-CN" altLang="en-US"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550">
                <a:sym typeface="+mn-ea"/>
              </a:rPr>
              <a:t>文理分科</a:t>
            </a:r>
            <a:endParaRPr lang="zh-CN" altLang="en-US" sz="3555"/>
          </a:p>
        </p:txBody>
      </p:sp>
      <p:sp>
        <p:nvSpPr>
          <p:cNvPr id="3" name="内容占位符 2"/>
          <p:cNvSpPr>
            <a:spLocks noGrp="1"/>
          </p:cNvSpPr>
          <p:nvPr>
            <p:ph idx="1"/>
          </p:nvPr>
        </p:nvSpPr>
        <p:spPr/>
        <p:txBody>
          <a:bodyPr/>
          <a:p>
            <a:r>
              <a:rPr lang="zh-CN" altLang="en-US" sz="2000"/>
              <a:t>依旧套路，把文理分开建图，新建点给相邻的全部连边。</a:t>
            </a:r>
            <a:endParaRPr lang="zh-CN" altLang="en-US" sz="2000"/>
          </a:p>
          <a:p>
            <a:r>
              <a:rPr lang="zh-CN" altLang="en-US" sz="2000"/>
              <a:t>具体同上题一样。</a:t>
            </a:r>
            <a:endParaRPr lang="zh-CN" altLang="en-US"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555"/>
              <a:t> [国家集训队]圈地计划</a:t>
            </a:r>
            <a:endParaRPr lang="zh-CN" altLang="en-US" sz="3555"/>
          </a:p>
        </p:txBody>
      </p:sp>
      <p:sp>
        <p:nvSpPr>
          <p:cNvPr id="3" name="内容占位符 2"/>
          <p:cNvSpPr>
            <a:spLocks noGrp="1"/>
          </p:cNvSpPr>
          <p:nvPr>
            <p:ph idx="1"/>
          </p:nvPr>
        </p:nvSpPr>
        <p:spPr/>
        <p:txBody>
          <a:bodyPr/>
          <a:p>
            <a:r>
              <a:rPr lang="zh-CN" altLang="en-US" sz="2000"/>
              <a:t>最近房地产商GDOI(Group of Dumbbells Or Idiots)从NOI(Nuts Old Idiots)手中得到了一块开发土地。据了解，这块土地是一块矩形的区域，可以纵横划分为N×M块小区域。GDOI要求将这些区域分为商业区和工业区来开发。根据不同的地形环境，每块小区域建造商业区和工业区能取得不同的经济价值。更具体点，对于第i行第j列的区域，建造商业区将得到Aij收益，建造工业区将得到Bij收益。另外不同的区域连在一起可以得到额外的收益，即如果区域(i,j)相邻（相邻是指两个格子有公共边）有k块（显然k不超过4）类型不同于(i,j)的区域，则这块区域能增加k×Cij收益。经过Tiger.S教授的勘察，收益矩阵A,B,C都已经知道了。你能帮GDOI求出一个收益最大的方案么？</a:t>
            </a:r>
            <a:endParaRPr lang="zh-CN" altLang="en-US" sz="2000"/>
          </a:p>
          <a:p>
            <a:r>
              <a:rPr lang="zh-CN" altLang="en-US" sz="2000"/>
              <a:t>对于100%的数据有N, M ≤ 100</a:t>
            </a:r>
            <a:endParaRPr lang="zh-CN" altLang="en-US"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555">
                <a:sym typeface="+mn-ea"/>
              </a:rPr>
              <a:t>[国家集训队]圈地计划</a:t>
            </a:r>
            <a:endParaRPr lang="zh-CN" altLang="en-US" sz="3555"/>
          </a:p>
        </p:txBody>
      </p:sp>
      <p:sp>
        <p:nvSpPr>
          <p:cNvPr id="3" name="内容占位符 2"/>
          <p:cNvSpPr>
            <a:spLocks noGrp="1"/>
          </p:cNvSpPr>
          <p:nvPr>
            <p:ph idx="1"/>
          </p:nvPr>
        </p:nvSpPr>
        <p:spPr/>
        <p:txBody>
          <a:bodyPr/>
          <a:p>
            <a:r>
              <a:rPr lang="zh-CN" altLang="en-US" sz="2000"/>
              <a:t>发现这题不是相同的点给定额外贡献了，怎么办？</a:t>
            </a:r>
            <a:endParaRPr lang="zh-CN" altLang="en-US" sz="2000"/>
          </a:p>
          <a:p>
            <a:r>
              <a:rPr lang="zh-CN" altLang="en-US" sz="2000"/>
              <a:t>注意到本题四连通，那么直接黑白染色，对于黑点</a:t>
            </a:r>
            <a:r>
              <a:rPr lang="en-US" altLang="zh-CN" sz="2000"/>
              <a:t>A</a:t>
            </a:r>
            <a:r>
              <a:rPr sz="2000"/>
              <a:t>和源点连，</a:t>
            </a:r>
            <a:r>
              <a:rPr lang="en-US" altLang="zh-CN" sz="2000"/>
              <a:t>B</a:t>
            </a:r>
            <a:r>
              <a:rPr sz="2000"/>
              <a:t>和汇点连，白点反之。</a:t>
            </a:r>
            <a:endParaRPr sz="2000"/>
          </a:p>
          <a:p>
            <a:r>
              <a:rPr sz="2000"/>
              <a:t>发现对于两个相邻的点，如果不同属一边，那么就不会有相互的贡献。于是直接连接这两个点，边权为两个点贡献之和。</a:t>
            </a:r>
            <a:endParaRPr sz="2000"/>
          </a:p>
          <a:p>
            <a:r>
              <a:rPr sz="2000"/>
              <a:t>发现本题如果拆点会错掉，分析一下原因。不难发现：</a:t>
            </a:r>
            <a:endParaRPr sz="2000"/>
          </a:p>
          <a:p>
            <a:r>
              <a:rPr lang="en-US" altLang="zh-CN" sz="2000"/>
              <a:t>A 10 1 1</a:t>
            </a:r>
            <a:endParaRPr lang="en-US" altLang="zh-CN" sz="2000"/>
          </a:p>
          <a:p>
            <a:r>
              <a:rPr lang="en-US" altLang="zh-CN" sz="2000"/>
              <a:t>B 1 1 10</a:t>
            </a:r>
            <a:endParaRPr lang="en-US" altLang="zh-CN" sz="2000"/>
          </a:p>
          <a:p>
            <a:r>
              <a:rPr lang="en-US" altLang="zh-CN" sz="2000"/>
              <a:t>C 10 1 10</a:t>
            </a:r>
            <a:endParaRPr lang="en-US" altLang="zh-CN" sz="2000"/>
          </a:p>
          <a:p>
            <a:r>
              <a:rPr sz="2000"/>
              <a:t>就会出错，我们把</a:t>
            </a:r>
            <a:r>
              <a:rPr lang="en-US" altLang="zh-CN" sz="2000"/>
              <a:t>(1,2)</a:t>
            </a:r>
            <a:r>
              <a:rPr sz="2000"/>
              <a:t>的点全割掉了，这就是拆点会错的原因。事实上，如果不拆点，我们能保证一个点只会割掉一条边</a:t>
            </a:r>
            <a:r>
              <a:rPr lang="en-US" altLang="zh-CN" sz="2000"/>
              <a:t>(</a:t>
            </a:r>
            <a:r>
              <a:rPr sz="2000"/>
              <a:t>感性理解</a:t>
            </a:r>
            <a:r>
              <a:rPr lang="en-US" altLang="zh-CN" sz="2000"/>
              <a:t>)</a:t>
            </a:r>
            <a:endParaRPr lang="en-US" altLang="zh-CN"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555"/>
              <a:t>[ZJOI2010]贪吃的老鼠</a:t>
            </a:r>
            <a:endParaRPr lang="zh-CN" altLang="en-US" sz="3555"/>
          </a:p>
        </p:txBody>
      </p:sp>
      <p:sp>
        <p:nvSpPr>
          <p:cNvPr id="3" name="内容占位符 2"/>
          <p:cNvSpPr>
            <a:spLocks noGrp="1"/>
          </p:cNvSpPr>
          <p:nvPr>
            <p:ph idx="1"/>
          </p:nvPr>
        </p:nvSpPr>
        <p:spPr/>
        <p:txBody>
          <a:bodyPr/>
          <a:p>
            <a:r>
              <a:rPr lang="zh-CN" altLang="en-US" sz="2000"/>
              <a:t>奶酪店里最近出现了m只老鼠！它们的目标就是把生产出来的所有奶酪都吃掉。奶酪店中一天会生产n块奶酪，其中第i块的大小为pi，会在第ri秒被生产出来，并且必须在第di秒之前将它吃掉。第j只老鼠吃奶酪的速度为sj，因此如果它单独吃完第i快奶酪所需的时间为pi/sj。老鼠们吃奶酪的习惯很独特，具体来说：</a:t>
            </a:r>
            <a:endParaRPr lang="zh-CN" altLang="en-US" sz="2000"/>
          </a:p>
          <a:p>
            <a:r>
              <a:rPr lang="zh-CN" altLang="en-US" sz="2000"/>
              <a:t>(1) 在任一时刻，一只老鼠最多可以吃一块奶酪；</a:t>
            </a:r>
            <a:endParaRPr lang="zh-CN" altLang="en-US" sz="2000"/>
          </a:p>
          <a:p>
            <a:r>
              <a:rPr lang="zh-CN" altLang="en-US" sz="2000"/>
              <a:t>(2) 在任一时刻，一块奶酪最多被一只老鼠吃。</a:t>
            </a:r>
            <a:endParaRPr lang="zh-CN" altLang="en-US" sz="2000"/>
          </a:p>
          <a:p>
            <a:r>
              <a:rPr lang="zh-CN" altLang="en-US" sz="2000"/>
              <a:t>由于奶酪的保质期常常很短，为了将它们全部吃掉，老鼠们需要使用一种神奇的魔法来延长奶酪的保质期。将奶酪的保质期延长T秒是指所有的奶酪的di变成di+T。同时，使用魔法的代价很高，因此老鼠们希望找到最小的T使得可以吃掉所有的奶酪。</a:t>
            </a:r>
            <a:endParaRPr lang="zh-CN" altLang="en-US"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555"/>
              <a:t>定义</a:t>
            </a:r>
            <a:endParaRPr lang="zh-CN" altLang="en-US" sz="3555"/>
          </a:p>
        </p:txBody>
      </p:sp>
      <p:sp>
        <p:nvSpPr>
          <p:cNvPr id="3" name="内容占位符 2"/>
          <p:cNvSpPr>
            <a:spLocks noGrp="1"/>
          </p:cNvSpPr>
          <p:nvPr>
            <p:ph idx="1"/>
          </p:nvPr>
        </p:nvSpPr>
        <p:spPr>
          <a:xfrm>
            <a:off x="669925" y="952500"/>
            <a:ext cx="10852150" cy="4987925"/>
          </a:xfrm>
        </p:spPr>
        <p:txBody>
          <a:bodyPr>
            <a:normAutofit/>
          </a:bodyPr>
          <a:p>
            <a:pPr marL="0" indent="0">
              <a:buNone/>
            </a:pPr>
            <a:r>
              <a:rPr lang="zh-CN" altLang="en-US" sz="2000"/>
              <a:t>所谓网络或容量网络指的是一个连通的赋权有向图 D= (V、E、C) ， 其中V 是该图的顶点集，E是有向边(即弧)集，C是弧上的容量。此外顶点集中包括一个起点</a:t>
            </a:r>
            <a:r>
              <a:rPr lang="en-US" altLang="zh-CN" sz="2000"/>
              <a:t>(s)</a:t>
            </a:r>
            <a:r>
              <a:rPr lang="zh-CN" altLang="en-US" sz="2000"/>
              <a:t>和一个终点</a:t>
            </a:r>
            <a:r>
              <a:rPr lang="en-US" altLang="zh-CN" sz="2000"/>
              <a:t>(t)</a:t>
            </a:r>
            <a:r>
              <a:rPr lang="zh-CN" altLang="en-US" sz="2000"/>
              <a:t>。网络上的流就是由起点流向终点的可行流，这是定义在网络上的非负函数，它一方面受到容量的限制，另一方面除去起点和终点以外，在所有中途点要求保持流入量和流出量是平衡的。</a:t>
            </a:r>
            <a:endParaRPr lang="zh-CN" altLang="en-US" sz="2000"/>
          </a:p>
          <a:p>
            <a:pPr marL="0" indent="0">
              <a:buNone/>
            </a:pPr>
            <a:endParaRPr lang="zh-CN" altLang="en-US" sz="2000"/>
          </a:p>
          <a:p>
            <a:pPr marL="0" indent="0">
              <a:buNone/>
            </a:pPr>
            <a:r>
              <a:rPr sz="2000"/>
              <a:t>通俗来说，你有一堆水管，每个水管都有它单位时间内能通过的流量上限，现在从源点不断放水（无限），求单位时间内能到达汇点的水流量。其中给定图让我们求最大水流量被称为最大流问题。</a:t>
            </a:r>
            <a:endParaRPr lang="en-US" altLang="zh-CN"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555">
                <a:sym typeface="+mn-ea"/>
              </a:rPr>
              <a:t>[ZJOI2010]贪吃的老鼠</a:t>
            </a:r>
            <a:endParaRPr lang="zh-CN" altLang="en-US" sz="3555"/>
          </a:p>
        </p:txBody>
      </p:sp>
      <p:sp>
        <p:nvSpPr>
          <p:cNvPr id="3" name="内容占位符 2"/>
          <p:cNvSpPr>
            <a:spLocks noGrp="1"/>
          </p:cNvSpPr>
          <p:nvPr>
            <p:ph idx="1"/>
          </p:nvPr>
        </p:nvSpPr>
        <p:spPr/>
        <p:txBody>
          <a:bodyPr/>
          <a:p>
            <a:r>
              <a:rPr lang="zh-CN" altLang="en-US" sz="2000"/>
              <a:t>第一眼：我知道这是网络流，没了。</a:t>
            </a:r>
            <a:endParaRPr lang="zh-CN" altLang="en-US" sz="2000"/>
          </a:p>
          <a:p>
            <a:r>
              <a:rPr lang="zh-CN" altLang="en-US" sz="2000"/>
              <a:t>我们发现直接算答案不好算，考虑二分，依靠网络流的满流来</a:t>
            </a:r>
            <a:r>
              <a:rPr lang="en-US" altLang="zh-CN" sz="2000"/>
              <a:t>check</a:t>
            </a:r>
            <a:r>
              <a:rPr sz="2000"/>
              <a:t>。</a:t>
            </a:r>
            <a:endParaRPr sz="2000"/>
          </a:p>
          <a:p>
            <a:r>
              <a:rPr sz="2000"/>
              <a:t>我们依旧不会建模，考虑简化题目：可以有多只老鼠吃一块奶酪。这样都比较好解决了，首先离散化时间，将每只老鼠拆成</a:t>
            </a:r>
            <a:r>
              <a:rPr lang="en-US" altLang="zh-CN" sz="2000"/>
              <a:t>n</a:t>
            </a:r>
            <a:r>
              <a:rPr sz="2000"/>
              <a:t>个时间段的老鼠，向那些出现在对应时间段的奶酪连边。</a:t>
            </a:r>
            <a:endParaRPr sz="2000"/>
          </a:p>
          <a:p>
            <a:r>
              <a:rPr sz="2000"/>
              <a:t>对于原题，给定如下一种神仙建图：我们讲老鼠按速度排序，补一个</a:t>
            </a:r>
            <a:r>
              <a:rPr lang="en-US" altLang="zh-CN" sz="2000"/>
              <a:t>0</a:t>
            </a:r>
            <a:r>
              <a:rPr sz="2000"/>
              <a:t>，得到他们的差分数组。我们把第一部分当作</a:t>
            </a:r>
            <a:r>
              <a:rPr lang="en-US" altLang="zh-CN" sz="2000"/>
              <a:t>n</a:t>
            </a:r>
            <a:r>
              <a:rPr sz="2000"/>
              <a:t>只老鼠，第二部分当作</a:t>
            </a:r>
            <a:r>
              <a:rPr lang="en-US" altLang="zh-CN" sz="2000"/>
              <a:t>n-1</a:t>
            </a:r>
            <a:r>
              <a:rPr sz="2000"/>
              <a:t>只老鼠</a:t>
            </a:r>
            <a:r>
              <a:rPr lang="en-US" altLang="zh-CN" sz="2000"/>
              <a:t>...</a:t>
            </a:r>
            <a:r>
              <a:rPr sz="2000"/>
              <a:t>像原来一样建图，只是每一部分的流量增加了。</a:t>
            </a:r>
            <a:endParaRPr sz="2000"/>
          </a:p>
          <a:p>
            <a:r>
              <a:rPr sz="2000"/>
              <a:t>分析下正确性：我们对于每一块蛋糕的流量方式，都能找到一只相匹配的老鼠，那么这样的流法就是合法的。</a:t>
            </a:r>
            <a:endParaRPr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555"/>
              <a:t>[CTSC1999]家园</a:t>
            </a:r>
            <a:endParaRPr lang="zh-CN" altLang="en-US" sz="3555"/>
          </a:p>
        </p:txBody>
      </p:sp>
      <p:sp>
        <p:nvSpPr>
          <p:cNvPr id="3" name="内容占位符 2"/>
          <p:cNvSpPr>
            <a:spLocks noGrp="1"/>
          </p:cNvSpPr>
          <p:nvPr>
            <p:ph idx="1"/>
          </p:nvPr>
        </p:nvSpPr>
        <p:spPr/>
        <p:txBody>
          <a:bodyPr>
            <a:noAutofit/>
          </a:bodyPr>
          <a:p>
            <a:r>
              <a:rPr lang="zh-CN" altLang="en-US" sz="2000"/>
              <a:t>由于人类对自然资源的消耗，人们意识到大约在 2300 年之后，地球就不能再居住了。于是在月球上建立了新的绿地，以便在需要时移民。令人意想不到的是，2177 年冬由于未知的原因，地球环境发生了连锁崩溃，人类必须在最短的时间内迁往月球。</a:t>
            </a:r>
            <a:endParaRPr lang="zh-CN" altLang="en-US" sz="2000"/>
          </a:p>
          <a:p>
            <a:r>
              <a:rPr lang="zh-CN" altLang="en-US" sz="2000"/>
              <a:t>现有 n 个太空站位于地球与月球之间，且有 m 艘公共交通太空船在其间来回穿梭。每个太空站可容纳无限多的人，而每艘太空船 i 只可容纳 H[i]个人。每艘太空船将周期性地停靠一系列的太空站，例如：(1，3，4)表示该太空船将周期性地停靠太空站 134134134…。每一艘太空船从一个太空站驶往任一太空站耗时均为 1。人们只能在太空船停靠太空站(或月球、地球)时上、下船。</a:t>
            </a:r>
            <a:endParaRPr lang="zh-CN" altLang="en-US" sz="2000"/>
          </a:p>
          <a:p>
            <a:r>
              <a:rPr lang="zh-CN" altLang="en-US" sz="2000"/>
              <a:t>初始时所有人全在地球上，太空船全在初始站。试设计一个算法，找出让所有人尽快地全部转移到月球上的运输方案。（可能无解）</a:t>
            </a:r>
            <a:endParaRPr lang="zh-CN" altLang="en-US" sz="2000"/>
          </a:p>
          <a:p>
            <a:r>
              <a:rPr lang="zh-CN" altLang="en-US" sz="2000"/>
              <a:t>对于给定的太空船的信息，找到让所有人尽快地全部转移到月球上的运输方案。</a:t>
            </a:r>
            <a:endParaRPr lang="zh-CN" altLang="en-US"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555">
                <a:sym typeface="+mn-ea"/>
              </a:rPr>
              <a:t>[CTSC1999]家园</a:t>
            </a:r>
            <a:endParaRPr lang="zh-CN" altLang="en-US" sz="3555"/>
          </a:p>
        </p:txBody>
      </p:sp>
      <p:sp>
        <p:nvSpPr>
          <p:cNvPr id="3" name="内容占位符 2"/>
          <p:cNvSpPr>
            <a:spLocks noGrp="1"/>
          </p:cNvSpPr>
          <p:nvPr>
            <p:ph idx="1"/>
          </p:nvPr>
        </p:nvSpPr>
        <p:spPr/>
        <p:txBody>
          <a:bodyPr/>
          <a:p>
            <a:r>
              <a:rPr lang="zh-CN" altLang="en-US" sz="2000"/>
              <a:t>首先是并查集判可行性。</a:t>
            </a:r>
            <a:endParaRPr lang="zh-CN" altLang="en-US" sz="2000"/>
          </a:p>
          <a:p>
            <a:r>
              <a:rPr lang="zh-CN" altLang="en-US" sz="2000"/>
              <a:t>这题和上题一样，不是很好直接算，我们考虑判断一个答案是否合法。</a:t>
            </a:r>
            <a:endParaRPr lang="zh-CN" altLang="en-US" sz="2000"/>
          </a:p>
          <a:p>
            <a:r>
              <a:rPr lang="zh-CN" altLang="en-US" sz="2000"/>
              <a:t>首先按时间对每个星球建图，上一个时间点可以向下一个时间点的星球连边。地球的每个时间段都有无限流量。判断在月球上的流量和是否达到人数即可。</a:t>
            </a:r>
            <a:endParaRPr lang="zh-CN" altLang="en-US" sz="2000"/>
          </a:p>
          <a:p>
            <a:r>
              <a:rPr lang="zh-CN" altLang="en-US" sz="2000"/>
              <a:t>此题二分求解比较显然。事实上，因为枚举可以每次跑残余流量，答案也不是很大，非常优秀。</a:t>
            </a:r>
            <a:endParaRPr lang="zh-CN" altLang="en-US" sz="2000"/>
          </a:p>
          <a:p>
            <a:endParaRPr lang="zh-CN" altLang="en-US"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555"/>
              <a:t>费用流</a:t>
            </a:r>
            <a:endParaRPr lang="zh-CN" altLang="en-US" sz="3555"/>
          </a:p>
        </p:txBody>
      </p:sp>
      <p:sp>
        <p:nvSpPr>
          <p:cNvPr id="3" name="内容占位符 2"/>
          <p:cNvSpPr>
            <a:spLocks noGrp="1"/>
          </p:cNvSpPr>
          <p:nvPr>
            <p:ph idx="1"/>
          </p:nvPr>
        </p:nvSpPr>
        <p:spPr/>
        <p:txBody>
          <a:bodyPr/>
          <a:p>
            <a:r>
              <a:rPr lang="zh-CN" altLang="en-US" sz="2000"/>
              <a:t>神仙们不满足于普通网络流，自行创造了一种问题叫做费用流。</a:t>
            </a:r>
            <a:endParaRPr lang="zh-CN" altLang="en-US" sz="2000"/>
          </a:p>
          <a:p>
            <a:r>
              <a:rPr lang="zh-CN" altLang="en-US" sz="2000"/>
              <a:t>考虑什么是费用流</a:t>
            </a:r>
            <a:endParaRPr lang="zh-CN" altLang="en-US" sz="2000"/>
          </a:p>
          <a:p>
            <a:endParaRPr lang="zh-CN" altLang="en-US" sz="2000"/>
          </a:p>
          <a:p>
            <a:endParaRPr lang="zh-CN" altLang="en-US" sz="2000"/>
          </a:p>
          <a:p>
            <a:endParaRPr lang="zh-CN" altLang="en-US" sz="2000"/>
          </a:p>
          <a:p>
            <a:endParaRPr lang="zh-CN" altLang="en-US" sz="2000"/>
          </a:p>
          <a:p>
            <a:endParaRPr lang="zh-CN" altLang="en-US" sz="2000"/>
          </a:p>
          <a:p>
            <a:r>
              <a:rPr sz="2000">
                <a:sym typeface="+mn-ea"/>
              </a:rPr>
              <a:t>我们考虑如何解决。</a:t>
            </a:r>
            <a:endParaRPr lang="zh-CN" altLang="en-US" sz="2000"/>
          </a:p>
          <a:p>
            <a:r>
              <a:rPr sz="2000">
                <a:sym typeface="+mn-ea"/>
              </a:rPr>
              <a:t>每次</a:t>
            </a:r>
            <a:r>
              <a:rPr lang="en-US" altLang="zh-CN" sz="2000">
                <a:sym typeface="+mn-ea"/>
              </a:rPr>
              <a:t>spfa</a:t>
            </a:r>
            <a:r>
              <a:rPr sz="2000">
                <a:sym typeface="+mn-ea"/>
              </a:rPr>
              <a:t>找出一条费用最小（最大）的增广路，再回朔删去增广路，记下答案。</a:t>
            </a:r>
            <a:endParaRPr sz="2000"/>
          </a:p>
          <a:p>
            <a:endParaRPr lang="zh-CN" altLang="en-US" sz="2000"/>
          </a:p>
        </p:txBody>
      </p:sp>
      <p:pic>
        <p:nvPicPr>
          <p:cNvPr id="4" name="图片 3"/>
          <p:cNvPicPr>
            <a:picLocks noChangeAspect="1"/>
          </p:cNvPicPr>
          <p:nvPr>
            <p:custDataLst>
              <p:tags r:id="rId1"/>
            </p:custDataLst>
          </p:nvPr>
        </p:nvPicPr>
        <p:blipFill>
          <a:blip r:embed="rId2"/>
          <a:stretch>
            <a:fillRect/>
          </a:stretch>
        </p:blipFill>
        <p:spPr>
          <a:xfrm>
            <a:off x="871220" y="1984375"/>
            <a:ext cx="10162540" cy="2509520"/>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555"/>
              <a:t>分配问题</a:t>
            </a:r>
            <a:endParaRPr lang="zh-CN" altLang="en-US" sz="3555"/>
          </a:p>
        </p:txBody>
      </p:sp>
      <p:sp>
        <p:nvSpPr>
          <p:cNvPr id="3" name="内容占位符 2"/>
          <p:cNvSpPr>
            <a:spLocks noGrp="1"/>
          </p:cNvSpPr>
          <p:nvPr>
            <p:ph idx="1"/>
          </p:nvPr>
        </p:nvSpPr>
        <p:spPr/>
        <p:txBody>
          <a:bodyPr/>
          <a:p>
            <a:r>
              <a:rPr lang="zh-CN" altLang="en-US" sz="2000"/>
              <a:t>有n件工作要分配给n个人做。第i个人做第j件工作产生的效益为c_{ij}  。试设计一个将</a:t>
            </a:r>
            <a:r>
              <a:rPr lang="en-US" altLang="zh-CN" sz="2000"/>
              <a:t>n</a:t>
            </a:r>
            <a:r>
              <a:rPr lang="zh-CN" altLang="en-US" sz="2000"/>
              <a:t>件工作分配给n个人做的分配方案，使产生的总效益最大。</a:t>
            </a:r>
            <a:endParaRPr lang="zh-CN" altLang="en-US" sz="2000"/>
          </a:p>
          <a:p>
            <a:r>
              <a:rPr lang="zh-CN" altLang="en-US" sz="2000"/>
              <a:t>1≤n≤100</a:t>
            </a:r>
            <a:endParaRPr lang="zh-CN" altLang="en-US" sz="2000"/>
          </a:p>
          <a:p>
            <a:r>
              <a:rPr lang="zh-CN" altLang="en-US" sz="2000"/>
              <a:t>一个人只能修一个工件</a:t>
            </a:r>
            <a:endParaRPr lang="zh-CN" altLang="en-US"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555">
                <a:sym typeface="+mn-ea"/>
              </a:rPr>
              <a:t>分配问题</a:t>
            </a:r>
            <a:endParaRPr lang="zh-CN" altLang="en-US" sz="3555"/>
          </a:p>
        </p:txBody>
      </p:sp>
      <p:sp>
        <p:nvSpPr>
          <p:cNvPr id="3" name="内容占位符 2"/>
          <p:cNvSpPr>
            <a:spLocks noGrp="1"/>
          </p:cNvSpPr>
          <p:nvPr>
            <p:ph idx="1"/>
          </p:nvPr>
        </p:nvSpPr>
        <p:spPr/>
        <p:txBody>
          <a:bodyPr/>
          <a:p>
            <a:r>
              <a:rPr lang="zh-CN" altLang="en-US" sz="2000"/>
              <a:t>裸的二分图费用流</a:t>
            </a:r>
            <a:r>
              <a:rPr lang="en-US" altLang="zh-CN" sz="2000"/>
              <a:t>(</a:t>
            </a:r>
            <a:r>
              <a:rPr sz="2000"/>
              <a:t>之前讲过了</a:t>
            </a:r>
            <a:r>
              <a:rPr lang="en-US" altLang="zh-CN" sz="2000"/>
              <a:t>)</a:t>
            </a:r>
            <a:endParaRPr lang="en-US" altLang="zh-CN" sz="2000"/>
          </a:p>
          <a:p>
            <a:r>
              <a:rPr sz="2000"/>
              <a:t>考虑讲源点和</a:t>
            </a:r>
            <a:r>
              <a:rPr lang="en-US" altLang="zh-CN" sz="2000"/>
              <a:t>n</a:t>
            </a:r>
            <a:r>
              <a:rPr sz="2000"/>
              <a:t>个人相连，汇点与</a:t>
            </a:r>
            <a:r>
              <a:rPr lang="en-US" altLang="zh-CN" sz="2000"/>
              <a:t>n</a:t>
            </a:r>
            <a:r>
              <a:rPr sz="2000"/>
              <a:t>件</a:t>
            </a:r>
            <a:r>
              <a:rPr sz="2000"/>
              <a:t>工作相连，中间按题意相连，直接跑最大费用最大流即可。</a:t>
            </a:r>
            <a:endParaRPr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555"/>
              <a:t>负载平衡问题</a:t>
            </a:r>
            <a:endParaRPr lang="zh-CN" altLang="en-US" sz="3555"/>
          </a:p>
        </p:txBody>
      </p:sp>
      <p:sp>
        <p:nvSpPr>
          <p:cNvPr id="3" name="内容占位符 2"/>
          <p:cNvSpPr>
            <a:spLocks noGrp="1"/>
          </p:cNvSpPr>
          <p:nvPr>
            <p:ph idx="1"/>
          </p:nvPr>
        </p:nvSpPr>
        <p:spPr/>
        <p:txBody>
          <a:bodyPr/>
          <a:p>
            <a:r>
              <a:rPr lang="zh-CN" altLang="en-US" sz="2000"/>
              <a:t>G 公司有 nn 个沿铁路运输线环形排列的仓库，每个仓库存储的货物数量不等。如何用最少搬运量可以使 nn 个仓库的库存数量相同。搬运货物时，只能在相邻的仓库之间搬运。</a:t>
            </a:r>
            <a:endParaRPr lang="zh-CN" altLang="en-US" sz="2000"/>
          </a:p>
          <a:p>
            <a:r>
              <a:rPr lang="zh-CN" altLang="en-US" sz="2000"/>
              <a:t>1≤n≤100</a:t>
            </a:r>
            <a:endParaRPr lang="zh-CN" altLang="en-US"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555">
                <a:sym typeface="+mn-ea"/>
              </a:rPr>
              <a:t>负载平衡问题</a:t>
            </a:r>
            <a:endParaRPr lang="zh-CN" altLang="en-US" sz="3555"/>
          </a:p>
        </p:txBody>
      </p:sp>
      <p:sp>
        <p:nvSpPr>
          <p:cNvPr id="3" name="内容占位符 2"/>
          <p:cNvSpPr>
            <a:spLocks noGrp="1"/>
          </p:cNvSpPr>
          <p:nvPr>
            <p:ph idx="1"/>
          </p:nvPr>
        </p:nvSpPr>
        <p:spPr/>
        <p:txBody>
          <a:bodyPr/>
          <a:p>
            <a:r>
              <a:rPr lang="zh-CN" altLang="en-US" sz="2000"/>
              <a:t>众所周知，这是个贪心，可以做到</a:t>
            </a:r>
            <a:r>
              <a:rPr lang="en-US" altLang="zh-CN" sz="2000"/>
              <a:t>O(n^2)</a:t>
            </a:r>
            <a:r>
              <a:rPr sz="2000"/>
              <a:t>，但我们今天考虑更复杂的费用流。</a:t>
            </a:r>
            <a:endParaRPr sz="2000"/>
          </a:p>
          <a:p>
            <a:r>
              <a:rPr sz="2000"/>
              <a:t>首先算出平均数，对于高于平均数的位置，我们让源点连它们差的流量，对于低于平均数的位置，我们让汇点连它们差的流量。相邻的位置互相间连无穷的流量，费用为</a:t>
            </a:r>
            <a:r>
              <a:rPr lang="en-US" altLang="zh-CN" sz="2000"/>
              <a:t>1</a:t>
            </a:r>
            <a:r>
              <a:rPr sz="2000"/>
              <a:t>，最后跑最小费用最大流即可。</a:t>
            </a:r>
            <a:endParaRPr sz="2000"/>
          </a:p>
          <a:p>
            <a:endParaRPr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555"/>
              <a:t>[ZJOI2010]网络扩容</a:t>
            </a:r>
            <a:endParaRPr lang="zh-CN" altLang="en-US" sz="3555"/>
          </a:p>
        </p:txBody>
      </p:sp>
      <p:sp>
        <p:nvSpPr>
          <p:cNvPr id="3" name="内容占位符 2"/>
          <p:cNvSpPr>
            <a:spLocks noGrp="1"/>
          </p:cNvSpPr>
          <p:nvPr>
            <p:ph idx="1"/>
          </p:nvPr>
        </p:nvSpPr>
        <p:spPr/>
        <p:txBody>
          <a:bodyPr/>
          <a:p>
            <a:r>
              <a:rPr lang="zh-CN" altLang="en-US" sz="2000"/>
              <a:t>给定一张有向图，每条边都有一个容量C和一个扩容费用W。这里扩容费用是指将容量扩大1所需的费用。求： 1、 在不扩容的情况下，1到N的最大流； 2、 将1到N的最大流增加K所需的最小扩容费用。</a:t>
            </a:r>
            <a:endParaRPr lang="zh-CN" altLang="en-US" sz="2000"/>
          </a:p>
          <a:p>
            <a:r>
              <a:rPr lang="zh-CN" altLang="en-US" sz="2000"/>
              <a:t>100%的数据中，N&lt;=1000，M&lt;=5000，K&lt;=10</a:t>
            </a:r>
            <a:endParaRPr lang="zh-CN" altLang="en-US"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555">
                <a:sym typeface="+mn-ea"/>
              </a:rPr>
              <a:t>[ZJOI2010]网络扩容</a:t>
            </a:r>
            <a:endParaRPr lang="zh-CN" altLang="en-US" sz="3555"/>
          </a:p>
        </p:txBody>
      </p:sp>
      <p:sp>
        <p:nvSpPr>
          <p:cNvPr id="3" name="内容占位符 2"/>
          <p:cNvSpPr>
            <a:spLocks noGrp="1"/>
          </p:cNvSpPr>
          <p:nvPr>
            <p:ph idx="1"/>
          </p:nvPr>
        </p:nvSpPr>
        <p:spPr/>
        <p:txBody>
          <a:bodyPr/>
          <a:p>
            <a:r>
              <a:rPr lang="zh-CN" altLang="en-US" sz="2000"/>
              <a:t>发现此题的第一问就是一个最大流板子题。</a:t>
            </a:r>
            <a:endParaRPr lang="zh-CN" altLang="en-US" sz="2000"/>
          </a:p>
          <a:p>
            <a:r>
              <a:rPr lang="zh-CN" altLang="en-US" sz="2000"/>
              <a:t>我们考虑在第一问的残余流量下解决第二问</a:t>
            </a:r>
            <a:r>
              <a:rPr lang="en-US" altLang="zh-CN" sz="2000"/>
              <a:t>(</a:t>
            </a:r>
            <a:r>
              <a:rPr sz="2000"/>
              <a:t>事实上，如果你想，重新建图也是可以的</a:t>
            </a:r>
            <a:r>
              <a:rPr lang="en-US" altLang="zh-CN" sz="2000"/>
              <a:t>)</a:t>
            </a:r>
            <a:r>
              <a:rPr sz="2000"/>
              <a:t>，首先原本每条边费用都为</a:t>
            </a:r>
            <a:r>
              <a:rPr lang="en-US" altLang="zh-CN" sz="2000"/>
              <a:t>0,</a:t>
            </a:r>
            <a:r>
              <a:rPr sz="2000"/>
              <a:t>这是不需要扩容的，然后我们对于每条边都新建一条两端相同，流量无穷，花费扩容费用的边。接着新建超级源点</a:t>
            </a:r>
            <a:r>
              <a:rPr lang="en-US" altLang="zh-CN" sz="2000"/>
              <a:t>(</a:t>
            </a:r>
            <a:r>
              <a:rPr sz="2000"/>
              <a:t>超级汇点也可以</a:t>
            </a:r>
            <a:r>
              <a:rPr lang="en-US" altLang="zh-CN" sz="2000"/>
              <a:t>)</a:t>
            </a:r>
            <a:r>
              <a:rPr sz="2000"/>
              <a:t>，跑最小费用最大流即可。</a:t>
            </a:r>
            <a:endParaRPr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555"/>
              <a:t>性质</a:t>
            </a:r>
            <a:endParaRPr lang="zh-CN" altLang="en-US" sz="3555"/>
          </a:p>
        </p:txBody>
      </p:sp>
      <p:sp>
        <p:nvSpPr>
          <p:cNvPr id="3" name="内容占位符 2"/>
          <p:cNvSpPr>
            <a:spLocks noGrp="1"/>
          </p:cNvSpPr>
          <p:nvPr>
            <p:ph idx="1"/>
          </p:nvPr>
        </p:nvSpPr>
        <p:spPr/>
        <p:txBody>
          <a:bodyPr/>
          <a:p>
            <a:r>
              <a:rPr sz="2000"/>
              <a:t>一、每条边的实际流量都不大于其容量（就是不能爆管子的意思）</a:t>
            </a:r>
            <a:endParaRPr sz="2000"/>
          </a:p>
          <a:p>
            <a:r>
              <a:rPr sz="2000"/>
              <a:t>二、每个点的出入流量平衡，从每个点的流出的流量和等于流入这个点的流量和（也很好理解，不可能凭空消失或者无中生）</a:t>
            </a:r>
            <a:endParaRPr lang="en-US" altLang="zh-CN"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555"/>
              <a:t>餐巾计划问题</a:t>
            </a:r>
            <a:endParaRPr lang="zh-CN" altLang="en-US" sz="3555"/>
          </a:p>
        </p:txBody>
      </p:sp>
      <p:sp>
        <p:nvSpPr>
          <p:cNvPr id="3" name="内容占位符 2"/>
          <p:cNvSpPr>
            <a:spLocks noGrp="1"/>
          </p:cNvSpPr>
          <p:nvPr>
            <p:ph idx="1"/>
          </p:nvPr>
        </p:nvSpPr>
        <p:spPr/>
        <p:txBody>
          <a:bodyPr>
            <a:normAutofit/>
          </a:bodyPr>
          <a:p>
            <a:r>
              <a:rPr lang="zh-CN" altLang="en-US" sz="2000"/>
              <a:t>一个餐厅在相继的N天里,每天需用的餐巾数不尽相同。假设第i天需要ri块餐巾( i=1,2,...,N)。餐厅可以购买新的餐巾,每块餐巾的费用为p分;或者把旧餐巾送到快洗部,洗一块需m天,其费用为</a:t>
            </a:r>
            <a:r>
              <a:rPr lang="en-US" altLang="zh-CN" sz="2000"/>
              <a:t>f</a:t>
            </a:r>
            <a:r>
              <a:rPr lang="zh-CN" altLang="en-US" sz="2000"/>
              <a:t>分;或者送到慢洗部,洗一块需n天(n&gt;m),其费用为s分(s&lt;f)。</a:t>
            </a:r>
            <a:endParaRPr lang="zh-CN" altLang="en-US" sz="2000"/>
          </a:p>
          <a:p>
            <a:r>
              <a:rPr lang="zh-CN" altLang="en-US" sz="2000"/>
              <a:t>每天结束时,餐厅必须决定将多少块脏的餐巾送到快洗部,多少块餐巾送到慢洗部,以及多少块保存起来延期送洗。但是每天洗好的餐巾和购买的新餐巾数之和,要满足当天的需求量。</a:t>
            </a:r>
            <a:endParaRPr lang="zh-CN" altLang="en-US" sz="2000"/>
          </a:p>
          <a:p>
            <a:r>
              <a:rPr lang="zh-CN" altLang="en-US" sz="2000"/>
              <a:t>试设计一个算法为餐厅合理地安排好N天中餐巾使用计划,使总的花费最小。编程找出一个最佳餐巾使用计划。</a:t>
            </a:r>
            <a:endParaRPr lang="zh-CN" altLang="en-US" sz="2000"/>
          </a:p>
          <a:p>
            <a:r>
              <a:rPr lang="zh-CN" altLang="en-US" sz="2000"/>
              <a:t>N&lt;=2000</a:t>
            </a:r>
            <a:endParaRPr lang="zh-CN" altLang="en-US" sz="2000"/>
          </a:p>
          <a:p>
            <a:r>
              <a:rPr lang="zh-CN" altLang="en-US" sz="2000"/>
              <a:t>ri&lt;=10000000</a:t>
            </a:r>
            <a:endParaRPr lang="zh-CN" altLang="en-US" sz="2000"/>
          </a:p>
          <a:p>
            <a:r>
              <a:rPr lang="zh-CN" altLang="en-US" sz="2000"/>
              <a:t>p,f,s&lt;=10000</a:t>
            </a:r>
            <a:endParaRPr lang="zh-CN" altLang="en-US"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555">
                <a:sym typeface="+mn-ea"/>
              </a:rPr>
              <a:t>餐巾计划问题</a:t>
            </a:r>
            <a:endParaRPr lang="zh-CN" altLang="en-US" sz="3555"/>
          </a:p>
        </p:txBody>
      </p:sp>
      <p:sp>
        <p:nvSpPr>
          <p:cNvPr id="3" name="内容占位符 2"/>
          <p:cNvSpPr>
            <a:spLocks noGrp="1"/>
          </p:cNvSpPr>
          <p:nvPr>
            <p:ph idx="1"/>
          </p:nvPr>
        </p:nvSpPr>
        <p:spPr>
          <a:xfrm>
            <a:off x="669925" y="952500"/>
            <a:ext cx="10852150" cy="7329805"/>
          </a:xfrm>
        </p:spPr>
        <p:txBody>
          <a:bodyPr>
            <a:normAutofit lnSpcReduction="10000"/>
          </a:bodyPr>
          <a:p>
            <a:r>
              <a:rPr altLang="zh-CN" sz="2000"/>
              <a:t>我们考虑用最小费用最大流来解决该问题。</a:t>
            </a:r>
            <a:endParaRPr altLang="zh-CN" sz="2000"/>
          </a:p>
          <a:p>
            <a:r>
              <a:rPr altLang="zh-CN" sz="2000"/>
              <a:t>首先设计状态：我们每天都要获得</a:t>
            </a:r>
            <a:r>
              <a:rPr lang="en-US" altLang="zh-CN" sz="2000"/>
              <a:t>n</a:t>
            </a:r>
            <a:r>
              <a:rPr sz="2000"/>
              <a:t>条毛巾，所以不妨设毛巾数为我们的流量，每天都要有</a:t>
            </a:r>
            <a:r>
              <a:rPr lang="en-US" altLang="zh-CN" sz="2000"/>
              <a:t>n</a:t>
            </a:r>
            <a:r>
              <a:rPr sz="2000"/>
              <a:t>的流量流向汇点。</a:t>
            </a:r>
            <a:endParaRPr sz="2000"/>
          </a:p>
          <a:p>
            <a:r>
              <a:rPr sz="2000"/>
              <a:t>我们可以想到，每天开始的时候只有干净的餐巾可使用，每天结束的时候仅有脏的餐巾需要操作。于是将每天拆成两个点：起始点与结束点，分别处理不同时间段所需操作。</a:t>
            </a:r>
            <a:endParaRPr sz="2000"/>
          </a:p>
          <a:p>
            <a:r>
              <a:rPr sz="2000"/>
              <a:t>因为起始点我们要有</a:t>
            </a:r>
            <a:r>
              <a:rPr lang="en-US" altLang="zh-CN" sz="2000"/>
              <a:t>n</a:t>
            </a:r>
            <a:r>
              <a:rPr sz="2000"/>
              <a:t>条毛巾，所以我们可以确定：起始点与汇点连，结束点与源点连。</a:t>
            </a:r>
            <a:endParaRPr sz="2000"/>
          </a:p>
          <a:p>
            <a:r>
              <a:rPr sz="2000"/>
              <a:t>考虑连边方式：</a:t>
            </a:r>
            <a:endParaRPr sz="2000"/>
          </a:p>
          <a:p>
            <a:r>
              <a:rPr sz="2000"/>
              <a:t>一、每天都有</a:t>
            </a:r>
            <a:r>
              <a:rPr lang="en-US" altLang="zh-CN" sz="2000"/>
              <a:t>n</a:t>
            </a:r>
            <a:r>
              <a:rPr sz="2000"/>
              <a:t>条旧毛巾，因此由源点连起始点</a:t>
            </a:r>
            <a:r>
              <a:rPr lang="en-US" altLang="zh-CN" sz="2000"/>
              <a:t>(</a:t>
            </a:r>
            <a:r>
              <a:rPr sz="2000"/>
              <a:t>流量</a:t>
            </a:r>
            <a:r>
              <a:rPr lang="en-US" altLang="zh-CN" sz="2000"/>
              <a:t>n,</a:t>
            </a:r>
            <a:r>
              <a:rPr sz="2000"/>
              <a:t>费用</a:t>
            </a:r>
            <a:r>
              <a:rPr lang="en-US" altLang="zh-CN" sz="2000"/>
              <a:t>0)</a:t>
            </a:r>
            <a:r>
              <a:rPr sz="2000"/>
              <a:t>。</a:t>
            </a:r>
            <a:endParaRPr sz="2000"/>
          </a:p>
          <a:p>
            <a:r>
              <a:rPr sz="2000"/>
              <a:t>二、可以延期，每天的起始点向之后的起始点连边</a:t>
            </a:r>
            <a:r>
              <a:rPr lang="en-US" altLang="zh-CN" sz="2000"/>
              <a:t>(</a:t>
            </a:r>
            <a:r>
              <a:rPr sz="2000"/>
              <a:t>流量无限，费用</a:t>
            </a:r>
            <a:r>
              <a:rPr lang="en-US" altLang="zh-CN" sz="2000"/>
              <a:t>0)</a:t>
            </a:r>
            <a:r>
              <a:rPr sz="2000"/>
              <a:t>。</a:t>
            </a:r>
            <a:endParaRPr sz="2000"/>
          </a:p>
          <a:p>
            <a:r>
              <a:rPr sz="2000"/>
              <a:t>三、第</a:t>
            </a:r>
            <a:r>
              <a:rPr lang="en-US" altLang="zh-CN" sz="2000"/>
              <a:t>i</a:t>
            </a:r>
            <a:r>
              <a:rPr sz="2000"/>
              <a:t>天</a:t>
            </a:r>
            <a:r>
              <a:rPr lang="en-US" altLang="zh-CN" sz="2000"/>
              <a:t>(</a:t>
            </a:r>
            <a:r>
              <a:rPr sz="2000"/>
              <a:t>起始点</a:t>
            </a:r>
            <a:r>
              <a:rPr lang="en-US" altLang="zh-CN" sz="2000"/>
              <a:t>)</a:t>
            </a:r>
            <a:r>
              <a:rPr sz="2000"/>
              <a:t>洗，第</a:t>
            </a:r>
            <a:r>
              <a:rPr lang="en-US" altLang="zh-CN" sz="2000"/>
              <a:t>i+m/n</a:t>
            </a:r>
            <a:r>
              <a:rPr sz="2000"/>
              <a:t>天的结束点可以得到</a:t>
            </a:r>
            <a:r>
              <a:rPr lang="en-US" altLang="zh-CN" sz="2000"/>
              <a:t>(</a:t>
            </a:r>
            <a:r>
              <a:rPr sz="2000"/>
              <a:t>流量无限，费用</a:t>
            </a:r>
            <a:r>
              <a:rPr lang="en-US" altLang="zh-CN" sz="2000"/>
              <a:t>f/s</a:t>
            </a:r>
            <a:r>
              <a:rPr lang="en-US" altLang="zh-CN" sz="2000"/>
              <a:t>)</a:t>
            </a:r>
            <a:r>
              <a:rPr sz="2000"/>
              <a:t>。</a:t>
            </a:r>
            <a:endParaRPr sz="2000"/>
          </a:p>
          <a:p>
            <a:r>
              <a:rPr sz="2000"/>
              <a:t>四、每天结束点可以直接从原点买。</a:t>
            </a:r>
            <a:endParaRPr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linds(horizontal)">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555"/>
              <a:t>[SCOI2007]修车</a:t>
            </a:r>
            <a:endParaRPr lang="zh-CN" altLang="en-US" sz="3555"/>
          </a:p>
        </p:txBody>
      </p:sp>
      <p:sp>
        <p:nvSpPr>
          <p:cNvPr id="3" name="内容占位符 2"/>
          <p:cNvSpPr>
            <a:spLocks noGrp="1"/>
          </p:cNvSpPr>
          <p:nvPr>
            <p:ph idx="1"/>
          </p:nvPr>
        </p:nvSpPr>
        <p:spPr/>
        <p:txBody>
          <a:bodyPr/>
          <a:p>
            <a:r>
              <a:rPr lang="zh-CN" altLang="en-US" sz="2000"/>
              <a:t>同一时刻有N位车主带着他们的爱车来到了汽车维修中心。维修中心共有M位技术人员，不同的技术人员对不同的车进行维修所用的时间是不同的。现在需要安排这M位技术人员所维修的车及顺序，使得顾客平均等待的时间最小。</a:t>
            </a:r>
            <a:endParaRPr lang="zh-CN" altLang="en-US" sz="2000"/>
          </a:p>
          <a:p>
            <a:r>
              <a:rPr lang="zh-CN" altLang="en-US" sz="2000"/>
              <a:t>说明：顾客的等待时间是指从他把车送至维修中心到维修完毕所用的时间</a:t>
            </a:r>
            <a:r>
              <a:rPr lang="zh-CN" altLang="en-US"/>
              <a:t>。</a:t>
            </a:r>
            <a:endParaRPr lang="zh-CN" altLang="en-US"/>
          </a:p>
          <a:p>
            <a:r>
              <a:rPr lang="zh-CN" altLang="en-US" sz="2000"/>
              <a:t>(2&lt;=M&lt;=9,1&lt;=N&lt;=60), (1&lt;=T&lt;=1000)</a:t>
            </a:r>
            <a:endParaRPr lang="zh-CN" altLang="en-US"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555">
                <a:sym typeface="+mn-ea"/>
              </a:rPr>
              <a:t>[SCOI2007]修车</a:t>
            </a:r>
            <a:endParaRPr lang="zh-CN" altLang="en-US" sz="3555"/>
          </a:p>
        </p:txBody>
      </p:sp>
      <p:sp>
        <p:nvSpPr>
          <p:cNvPr id="3" name="内容占位符 2"/>
          <p:cNvSpPr>
            <a:spLocks noGrp="1"/>
          </p:cNvSpPr>
          <p:nvPr>
            <p:ph idx="1"/>
          </p:nvPr>
        </p:nvSpPr>
        <p:spPr/>
        <p:txBody>
          <a:bodyPr/>
          <a:p>
            <a:r>
              <a:rPr lang="zh-CN" altLang="en-US" sz="2000"/>
              <a:t>我们首先考虑只有一个修车工人我们怎么用费用流解决。</a:t>
            </a:r>
            <a:endParaRPr lang="zh-CN" altLang="en-US" sz="2000"/>
          </a:p>
          <a:p>
            <a:r>
              <a:rPr lang="zh-CN" altLang="en-US" sz="2000"/>
              <a:t>假设一个修车工人要修</a:t>
            </a:r>
            <a:r>
              <a:rPr lang="en-US" altLang="zh-CN" sz="2000"/>
              <a:t>n</a:t>
            </a:r>
            <a:r>
              <a:rPr sz="2000"/>
              <a:t>个车，总等待时间显然是第一辆车</a:t>
            </a:r>
            <a:r>
              <a:rPr lang="en-US" altLang="zh-CN" sz="2000"/>
              <a:t>*n+</a:t>
            </a:r>
            <a:r>
              <a:rPr sz="2000"/>
              <a:t>第二辆车</a:t>
            </a:r>
            <a:r>
              <a:rPr lang="en-US" altLang="zh-CN" sz="2000"/>
              <a:t>*(n-1)+……</a:t>
            </a:r>
            <a:r>
              <a:rPr sz="2000"/>
              <a:t>。那么我们给这个人建</a:t>
            </a:r>
            <a:r>
              <a:rPr lang="en-US" altLang="zh-CN" sz="2000"/>
              <a:t>1-n</a:t>
            </a:r>
            <a:r>
              <a:rPr sz="2000"/>
              <a:t>的时间，分别表示倒数第一个到倒数最后一辆被修的车产生的贡献，每辆车分别连</a:t>
            </a:r>
            <a:r>
              <a:rPr lang="en-US" altLang="zh-CN" sz="2000"/>
              <a:t>n</a:t>
            </a:r>
            <a:r>
              <a:rPr sz="2000"/>
              <a:t>个时间跑最小费用最大流。</a:t>
            </a:r>
            <a:endParaRPr sz="2000"/>
          </a:p>
          <a:p>
            <a:r>
              <a:rPr sz="2000"/>
              <a:t>现在有</a:t>
            </a:r>
            <a:r>
              <a:rPr lang="en-US" altLang="zh-CN" sz="2000"/>
              <a:t>m</a:t>
            </a:r>
            <a:r>
              <a:rPr sz="2000"/>
              <a:t>个修车工人，我们只需对每个修车工人做如上操作即可。</a:t>
            </a:r>
            <a:endParaRPr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555"/>
              <a:t>[NOI2012]美食节</a:t>
            </a:r>
            <a:endParaRPr lang="zh-CN" altLang="en-US" sz="3555"/>
          </a:p>
        </p:txBody>
      </p:sp>
      <p:sp>
        <p:nvSpPr>
          <p:cNvPr id="3" name="内容占位符 2"/>
          <p:cNvSpPr>
            <a:spLocks noGrp="1"/>
          </p:cNvSpPr>
          <p:nvPr>
            <p:ph idx="1"/>
          </p:nvPr>
        </p:nvSpPr>
        <p:spPr/>
        <p:txBody>
          <a:bodyPr>
            <a:normAutofit lnSpcReduction="10000"/>
          </a:bodyPr>
          <a:p>
            <a:r>
              <a:rPr lang="zh-CN" altLang="en-US" sz="2000"/>
              <a:t>小 M 发现，美食节共有n种不同的菜品。每次点餐，每个同学可以选择其中的一个菜品。总共有m个厨师来制作这些菜品。当所有的同学点餐结束后，菜品的制作任务就会分配给每个厨师。然后每个厨师就会同时开始做菜。厨师们会按照要求的顺序进行制作，并且每次只能制作一人份。</a:t>
            </a:r>
            <a:endParaRPr lang="zh-CN" altLang="en-US" sz="2000"/>
          </a:p>
          <a:p>
            <a:r>
              <a:rPr lang="zh-CN" altLang="en-US" sz="2000"/>
              <a:t>此外，小 M 还发现了另一件有意思的事情——虽然这m个厨师都会制作全部的n种菜品，但对于同一菜品，不同厨师的制作时间未必相同。他将菜品用1,2,…,n 依次编号，厨师用1, 2, </a:t>
            </a:r>
            <a:r>
              <a:rPr lang="en-US" altLang="zh-CN" sz="2000"/>
              <a:t>...</a:t>
            </a:r>
            <a:r>
              <a:rPr lang="zh-CN" altLang="en-US" sz="2000"/>
              <a:t> m依次编号，将第j个厨师制作第i种菜品的时间记为 t{i,j}</a:t>
            </a:r>
            <a:endParaRPr lang="zh-CN" altLang="en-US" sz="2000"/>
          </a:p>
          <a:p>
            <a:r>
              <a:rPr lang="zh-CN" altLang="en-US" sz="2000"/>
              <a:t>小 M 认为：每个同学的等待时间为所有厨师开始做菜起，到自己那份菜品完成为止的时间总长度。换句话说，如果一个同学点的菜是某个厨师做的第k道菜，则他的等待时间就是这个厨师制作前k道菜的时间之和。而总等待时间为所有同学的等待时间之和。</a:t>
            </a:r>
            <a:endParaRPr lang="zh-CN" altLang="en-US" sz="2000"/>
          </a:p>
          <a:p>
            <a:r>
              <a:rPr lang="zh-CN" altLang="en-US" sz="2000"/>
              <a:t>现在，小 M 找到了所有同学的点菜信息——有p_i个同学点了第i种菜品（i=1,2,…,n）。他想知道的是最小的总等待时间是多少。</a:t>
            </a:r>
            <a:endParaRPr lang="zh-CN" altLang="en-US" sz="2000"/>
          </a:p>
          <a:p>
            <a:r>
              <a:rPr lang="zh-CN" altLang="en-US" sz="2000"/>
              <a:t>对于 100% 的数据，n≤40</a:t>
            </a:r>
            <a:r>
              <a:rPr lang="en-US" altLang="zh-CN" sz="2000"/>
              <a:t>,</a:t>
            </a:r>
            <a:r>
              <a:rPr lang="zh-CN" altLang="en-US" sz="2000"/>
              <a:t>m≤100，p≤800，t i,j ≤1000（其中 p=∑p</a:t>
            </a:r>
            <a:r>
              <a:rPr lang="en-US" altLang="zh-CN" sz="2000"/>
              <a:t>i</a:t>
            </a:r>
            <a:r>
              <a:rPr lang="zh-CN" altLang="en-US" sz="2000"/>
              <a:t>）</a:t>
            </a:r>
            <a:r>
              <a:rPr lang="zh-CN" altLang="en-US"/>
              <a:t>。</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sz="2000"/>
              <a:t>感性发现，这题与洗车没有任何区别，只是直接菜的流量是</a:t>
            </a:r>
            <a:r>
              <a:rPr lang="en-US" altLang="zh-CN" sz="2000"/>
              <a:t>pi</a:t>
            </a:r>
            <a:r>
              <a:rPr sz="2000"/>
              <a:t>，</a:t>
            </a:r>
            <a:r>
              <a:rPr lang="zh-CN" altLang="en-US" sz="2000"/>
              <a:t>按洗车建图即可。</a:t>
            </a:r>
            <a:endParaRPr lang="zh-CN" altLang="en-US" sz="2000"/>
          </a:p>
          <a:p>
            <a:pPr marL="0" indent="0">
              <a:buNone/>
            </a:pPr>
            <a:r>
              <a:rPr lang="zh-CN" altLang="en-US" sz="2000"/>
              <a:t>然后你就获得了</a:t>
            </a:r>
            <a:r>
              <a:rPr lang="en-US" altLang="zh-CN" sz="2000"/>
              <a:t>60</a:t>
            </a:r>
            <a:r>
              <a:rPr sz="2000"/>
              <a:t>分的好成绩。</a:t>
            </a:r>
            <a:endParaRPr sz="2000"/>
          </a:p>
          <a:p>
            <a:pPr marL="0" indent="0">
              <a:buNone/>
            </a:pPr>
            <a:r>
              <a:rPr lang="zh-CN" altLang="en-US" sz="2000"/>
              <a:t>我们发现点好多啊，不能每次弄那么多的点来</a:t>
            </a:r>
            <a:r>
              <a:rPr lang="en-US" altLang="zh-CN" sz="2000"/>
              <a:t>spfa</a:t>
            </a:r>
            <a:r>
              <a:rPr sz="2000"/>
              <a:t>。</a:t>
            </a:r>
            <a:endParaRPr sz="2000"/>
          </a:p>
          <a:p>
            <a:pPr marL="0" indent="0">
              <a:buNone/>
            </a:pPr>
            <a:r>
              <a:rPr sz="2000"/>
              <a:t>考虑对每一次</a:t>
            </a:r>
            <a:r>
              <a:rPr lang="en-US" altLang="zh-CN" sz="2000"/>
              <a:t>spfa</a:t>
            </a:r>
            <a:r>
              <a:rPr sz="2000"/>
              <a:t>的过程单独分析，相当于每次找一个菜</a:t>
            </a:r>
            <a:r>
              <a:rPr lang="en-US" altLang="zh-CN" sz="2000"/>
              <a:t>,</a:t>
            </a:r>
            <a:r>
              <a:rPr sz="2000"/>
              <a:t>我们发现对于一个厨师他最多只会改变一个点，也就是说在当前</a:t>
            </a:r>
            <a:r>
              <a:rPr lang="en-US" altLang="zh-CN" sz="2000"/>
              <a:t>spfa</a:t>
            </a:r>
            <a:r>
              <a:rPr sz="2000"/>
              <a:t>对于一个厨师，他只有一个点是有可能被流的，其余点都毫无意义。</a:t>
            </a:r>
            <a:endParaRPr sz="2000"/>
          </a:p>
          <a:p>
            <a:pPr marL="0" indent="0">
              <a:buNone/>
            </a:pPr>
            <a:r>
              <a:rPr sz="2000"/>
              <a:t>于是我们得到了优化方法：开始时每个厨师对于每种菜只做第一份，然后不断</a:t>
            </a:r>
            <a:r>
              <a:rPr lang="en-US" altLang="zh-CN" sz="2000"/>
              <a:t>spfa</a:t>
            </a:r>
            <a:r>
              <a:rPr sz="2000"/>
              <a:t>，对于当前被选的那种菜，我们加关于这种菜的边。</a:t>
            </a:r>
            <a:endParaRPr lang="zh-CN" altLang="en-US" sz="2000"/>
          </a:p>
        </p:txBody>
      </p:sp>
      <p:sp>
        <p:nvSpPr>
          <p:cNvPr id="4" name="标题 3"/>
          <p:cNvSpPr/>
          <p:nvPr>
            <p:ph type="title"/>
          </p:nvPr>
        </p:nvSpPr>
        <p:spPr/>
        <p:txBody>
          <a:bodyPr>
            <a:normAutofit fontScale="90000"/>
          </a:bodyPr>
          <a:p>
            <a:r>
              <a:rPr sz="3555">
                <a:sym typeface="+mn-ea"/>
              </a:rPr>
              <a:t>[NOI2012]美食节</a:t>
            </a:r>
            <a:endParaRPr lang="zh-CN" altLang="en-US" sz="3555"/>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555"/>
              <a:t>汽车加油行驶问题</a:t>
            </a:r>
            <a:endParaRPr lang="zh-CN" altLang="en-US" sz="3555"/>
          </a:p>
        </p:txBody>
      </p:sp>
      <p:sp>
        <p:nvSpPr>
          <p:cNvPr id="3" name="内容占位符 2"/>
          <p:cNvSpPr>
            <a:spLocks noGrp="1"/>
          </p:cNvSpPr>
          <p:nvPr>
            <p:ph idx="1"/>
          </p:nvPr>
        </p:nvSpPr>
        <p:spPr/>
        <p:txBody>
          <a:bodyPr>
            <a:noAutofit/>
          </a:bodyPr>
          <a:p>
            <a:r>
              <a:rPr lang="zh-CN" altLang="en-US"/>
              <a:t>给定一个N×N的方形网格，设其左上角为起点坐标(1,1)，X 轴向右为正，Y轴向下为正，每个方格边长为1。</a:t>
            </a:r>
            <a:endParaRPr lang="zh-CN" altLang="en-US"/>
          </a:p>
          <a:p>
            <a:r>
              <a:rPr lang="zh-CN" altLang="en-US"/>
              <a:t>一辆汽车从起点出发驶向右下角终点，其坐标为(N,N)。</a:t>
            </a:r>
            <a:endParaRPr lang="zh-CN" altLang="en-US"/>
          </a:p>
          <a:p>
            <a:r>
              <a:rPr lang="zh-CN" altLang="en-US"/>
              <a:t>在若干个网格交叉点处，设置了油库，可供汽车在行驶途中加油。汽车在行驶过程中应遵守如下规则:</a:t>
            </a:r>
            <a:endParaRPr lang="zh-CN" altLang="en-US"/>
          </a:p>
          <a:p>
            <a:r>
              <a:rPr lang="zh-CN" altLang="en-US"/>
              <a:t>汽车只能沿网格边行驶，装满油后能行驶K条网格边。出发时汽车已装满油，在起点与终点处不设油库。</a:t>
            </a:r>
            <a:endParaRPr lang="zh-CN" altLang="en-US"/>
          </a:p>
          <a:p>
            <a:r>
              <a:rPr lang="zh-CN" altLang="en-US"/>
              <a:t>汽车经过一条网格边时，若其 X 坐标或Y坐标减小，则应付费用B，否则免付费用。</a:t>
            </a:r>
            <a:endParaRPr lang="zh-CN" altLang="en-US"/>
          </a:p>
          <a:p>
            <a:r>
              <a:rPr lang="zh-CN" altLang="en-US"/>
              <a:t>汽车在行驶过程中遇油库则应加满油并付加油费用A。</a:t>
            </a:r>
            <a:endParaRPr lang="zh-CN" altLang="en-US"/>
          </a:p>
          <a:p>
            <a:r>
              <a:rPr lang="zh-CN" altLang="en-US"/>
              <a:t>在需要时可在网格点处增设油库，并付增设油库费用C(不含加油费A )。</a:t>
            </a:r>
            <a:endParaRPr lang="zh-CN" altLang="en-US"/>
          </a:p>
          <a:p>
            <a:r>
              <a:rPr lang="zh-CN" altLang="en-US"/>
              <a:t>N,K,A,B,CN,K,A,B,C 均为正整数， 且满足约束: 2≤N≤100,2≤K≤10。</a:t>
            </a:r>
            <a:endParaRPr lang="zh-CN" altLang="en-US"/>
          </a:p>
          <a:p>
            <a:r>
              <a:rPr lang="zh-CN" altLang="en-US"/>
              <a:t>设计一个算法，求出汽车从起点出发到达终点所付的最小费用。</a:t>
            </a:r>
            <a:endParaRPr lang="zh-CN" altLang="en-US"/>
          </a:p>
        </p:txBody>
      </p:sp>
      <p:pic>
        <p:nvPicPr>
          <p:cNvPr id="4" name="图片 3"/>
          <p:cNvPicPr>
            <a:picLocks noChangeAspect="1"/>
          </p:cNvPicPr>
          <p:nvPr/>
        </p:nvPicPr>
        <p:blipFill>
          <a:blip r:embed="rId1"/>
          <a:stretch>
            <a:fillRect/>
          </a:stretch>
        </p:blipFill>
        <p:spPr>
          <a:xfrm>
            <a:off x="7999095" y="3159125"/>
            <a:ext cx="3934460" cy="357886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linds(horizontal)">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555">
                <a:sym typeface="+mn-ea"/>
              </a:rPr>
              <a:t>汽车加油行驶问题</a:t>
            </a:r>
            <a:endParaRPr lang="zh-CN" altLang="en-US" sz="3555"/>
          </a:p>
        </p:txBody>
      </p:sp>
      <p:sp>
        <p:nvSpPr>
          <p:cNvPr id="3" name="内容占位符 2"/>
          <p:cNvSpPr>
            <a:spLocks noGrp="1"/>
          </p:cNvSpPr>
          <p:nvPr>
            <p:ph idx="1"/>
          </p:nvPr>
        </p:nvSpPr>
        <p:spPr/>
        <p:txBody>
          <a:bodyPr/>
          <a:p>
            <a:r>
              <a:rPr lang="zh-CN" altLang="en-US" sz="2000"/>
              <a:t>我们依旧先考虑简化问题，假如没有油量限制，直接每个点向四周连边，费用要么为</a:t>
            </a:r>
            <a:r>
              <a:rPr lang="en-US" altLang="zh-CN" sz="2000"/>
              <a:t>0</a:t>
            </a:r>
            <a:r>
              <a:rPr sz="2000"/>
              <a:t>要么为</a:t>
            </a:r>
            <a:r>
              <a:rPr lang="en-US" altLang="zh-CN" sz="2000"/>
              <a:t>B</a:t>
            </a:r>
            <a:r>
              <a:rPr sz="2000"/>
              <a:t>。</a:t>
            </a:r>
            <a:endParaRPr sz="2000"/>
          </a:p>
          <a:p>
            <a:r>
              <a:rPr sz="2000"/>
              <a:t>对于流量的不同，我们可以建立分层图来表示各个状态。</a:t>
            </a:r>
            <a:endParaRPr sz="2000"/>
          </a:p>
          <a:p>
            <a:r>
              <a:rPr sz="2000"/>
              <a:t>具体来说，我们建</a:t>
            </a:r>
            <a:r>
              <a:rPr lang="en-US" altLang="zh-CN" sz="2000"/>
              <a:t>K+1</a:t>
            </a:r>
            <a:r>
              <a:rPr sz="2000"/>
              <a:t>层（</a:t>
            </a:r>
            <a:r>
              <a:rPr lang="en-US" altLang="zh-CN" sz="2000"/>
              <a:t>0-K</a:t>
            </a:r>
            <a:r>
              <a:rPr sz="2000"/>
              <a:t>），分别表示当前已经行驶了多少步。为</a:t>
            </a:r>
            <a:r>
              <a:rPr lang="en-US" altLang="zh-CN" sz="2000"/>
              <a:t>0</a:t>
            </a:r>
            <a:r>
              <a:rPr sz="2000"/>
              <a:t>时表示满油。</a:t>
            </a:r>
            <a:endParaRPr sz="2000"/>
          </a:p>
          <a:p>
            <a:r>
              <a:rPr sz="2000"/>
              <a:t>首先依旧是第</a:t>
            </a:r>
            <a:r>
              <a:rPr lang="en-US" altLang="zh-CN" sz="2000"/>
              <a:t>i</a:t>
            </a:r>
            <a:r>
              <a:rPr sz="2000"/>
              <a:t>层向第</a:t>
            </a:r>
            <a:r>
              <a:rPr lang="en-US" altLang="zh-CN" sz="2000"/>
              <a:t>i+1</a:t>
            </a:r>
            <a:r>
              <a:rPr sz="2000"/>
              <a:t>层相邻格子建边，代表耗油。</a:t>
            </a:r>
            <a:endParaRPr sz="2000"/>
          </a:p>
          <a:p>
            <a:r>
              <a:rPr sz="2000"/>
              <a:t>特殊的，如果到达位置为加油站，必须连向第</a:t>
            </a:r>
            <a:r>
              <a:rPr lang="en-US" altLang="zh-CN" sz="2000"/>
              <a:t>0</a:t>
            </a:r>
            <a:r>
              <a:rPr sz="2000"/>
              <a:t>层，花费为</a:t>
            </a:r>
            <a:r>
              <a:rPr lang="en-US" altLang="zh-CN" sz="2000"/>
              <a:t>A</a:t>
            </a:r>
            <a:r>
              <a:rPr sz="2000"/>
              <a:t>。</a:t>
            </a:r>
            <a:endParaRPr sz="2000"/>
          </a:p>
          <a:p>
            <a:r>
              <a:rPr sz="2000"/>
              <a:t>然后第</a:t>
            </a:r>
            <a:r>
              <a:rPr lang="en-US" altLang="zh-CN" sz="2000"/>
              <a:t>K</a:t>
            </a:r>
            <a:r>
              <a:rPr sz="2000"/>
              <a:t>层向第</a:t>
            </a:r>
            <a:r>
              <a:rPr lang="en-US" altLang="zh-CN" sz="2000"/>
              <a:t>0</a:t>
            </a:r>
            <a:r>
              <a:rPr sz="2000"/>
              <a:t>层连</a:t>
            </a:r>
            <a:r>
              <a:rPr lang="en-US" altLang="zh-CN" sz="2000"/>
              <a:t>A+C</a:t>
            </a:r>
            <a:r>
              <a:rPr sz="2000"/>
              <a:t>的花费表示新建油库。</a:t>
            </a:r>
            <a:endParaRPr sz="2000"/>
          </a:p>
          <a:p>
            <a:r>
              <a:rPr sz="2000"/>
              <a:t>源点连</a:t>
            </a:r>
            <a:r>
              <a:rPr lang="en-US" altLang="zh-CN" sz="2000"/>
              <a:t>0</a:t>
            </a:r>
            <a:r>
              <a:rPr sz="2000"/>
              <a:t>层</a:t>
            </a:r>
            <a:r>
              <a:rPr lang="en-US" altLang="zh-CN" sz="2000"/>
              <a:t>(1,1)</a:t>
            </a:r>
            <a:r>
              <a:rPr sz="2000"/>
              <a:t>，汇点连向终点</a:t>
            </a:r>
            <a:r>
              <a:rPr lang="en-US" altLang="zh-CN" sz="2000"/>
              <a:t>(N,N)(</a:t>
            </a:r>
            <a:r>
              <a:rPr sz="2000"/>
              <a:t>所有层数</a:t>
            </a:r>
            <a:r>
              <a:rPr lang="en-US" altLang="zh-CN" sz="2000"/>
              <a:t>)</a:t>
            </a:r>
            <a:r>
              <a:rPr sz="2000"/>
              <a:t>。</a:t>
            </a:r>
            <a:endParaRPr sz="2000"/>
          </a:p>
          <a:p>
            <a:r>
              <a:rPr sz="2000"/>
              <a:t>最后跑最小费用流即可。</a:t>
            </a:r>
            <a:endParaRPr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555"/>
              <a:t>[NOI2008]志愿者招募</a:t>
            </a:r>
            <a:endParaRPr lang="zh-CN" altLang="en-US" sz="3555"/>
          </a:p>
        </p:txBody>
      </p:sp>
      <p:sp>
        <p:nvSpPr>
          <p:cNvPr id="3" name="内容占位符 2"/>
          <p:cNvSpPr>
            <a:spLocks noGrp="1"/>
          </p:cNvSpPr>
          <p:nvPr>
            <p:ph idx="1"/>
          </p:nvPr>
        </p:nvSpPr>
        <p:spPr/>
        <p:txBody>
          <a:bodyPr>
            <a:normAutofit/>
          </a:bodyPr>
          <a:p>
            <a:r>
              <a:rPr lang="zh-CN" altLang="en-US" sz="2000"/>
              <a:t>申奥成功后，布布经过不懈努力，终于成为奥组委下属公司人力资源部门的主管。布布刚上任就遇到了一个难题：为即将启动的奥运新项目招募一批短期志愿者。经过估算，这个项目需要n天才能完成，其中第i天至少需要a</a:t>
            </a:r>
            <a:r>
              <a:rPr lang="en-US" altLang="zh-CN" sz="2000"/>
              <a:t>i</a:t>
            </a:r>
            <a:r>
              <a:rPr lang="zh-CN" altLang="en-US" sz="2000"/>
              <a:t>个人。布布通过了解得知，一共有</a:t>
            </a:r>
            <a:r>
              <a:rPr lang="en-US" altLang="zh-CN" sz="2000"/>
              <a:t>m</a:t>
            </a:r>
            <a:r>
              <a:rPr lang="zh-CN" altLang="en-US" sz="2000"/>
              <a:t>类志愿者可以招募。其中第i类可以从第si天工作到第ti天，招募费用是每人ci元。新官上任三把火，为了出色地完成自己的工作，布布希望用尽量少的费用招募足够的志愿者，但这并不是他的特长！于是布布找到了你，希望你帮他设计一种最优的招募方案。</a:t>
            </a:r>
            <a:endParaRPr lang="zh-CN" altLang="en-US" sz="2000"/>
          </a:p>
          <a:p>
            <a:r>
              <a:rPr lang="zh-CN" altLang="en-US" sz="2000"/>
              <a:t>1≤n≤1000，1≤m≤10000</a:t>
            </a:r>
            <a:endParaRPr lang="zh-CN" altLang="en-US"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555">
                <a:sym typeface="+mn-ea"/>
              </a:rPr>
              <a:t>[NOI2008]志愿者招募</a:t>
            </a:r>
            <a:endParaRPr lang="zh-CN" altLang="en-US" sz="3555"/>
          </a:p>
        </p:txBody>
      </p:sp>
      <p:sp>
        <p:nvSpPr>
          <p:cNvPr id="3" name="内容占位符 2"/>
          <p:cNvSpPr>
            <a:spLocks noGrp="1"/>
          </p:cNvSpPr>
          <p:nvPr>
            <p:ph idx="1"/>
          </p:nvPr>
        </p:nvSpPr>
        <p:spPr/>
        <p:txBody>
          <a:bodyPr/>
          <a:p>
            <a:r>
              <a:rPr sz="2000"/>
              <a:t>第一眼：这题和餐厅计划问题好像啊。然而你还是不会建模。</a:t>
            </a:r>
            <a:endParaRPr sz="2000"/>
          </a:p>
          <a:p>
            <a:r>
              <a:rPr sz="2000"/>
              <a:t>我们发现这道题一个人可以满足很多天的条件，而且每天的人数只有下限没有上限。</a:t>
            </a:r>
            <a:endParaRPr sz="2000"/>
          </a:p>
          <a:p>
            <a:r>
              <a:rPr sz="2000"/>
              <a:t>我们考虑把穿过第</a:t>
            </a:r>
            <a:r>
              <a:rPr lang="en-US" altLang="zh-CN" sz="2000"/>
              <a:t>i</a:t>
            </a:r>
            <a:r>
              <a:rPr sz="2000"/>
              <a:t>条边的流量定义为第</a:t>
            </a:r>
            <a:r>
              <a:rPr lang="en-US" altLang="zh-CN" sz="2000"/>
              <a:t>i</a:t>
            </a:r>
            <a:r>
              <a:rPr sz="2000"/>
              <a:t>条边有多少人工作。我们假设我们要求每天都有</a:t>
            </a:r>
            <a:r>
              <a:rPr lang="en-US" altLang="zh-CN" sz="2000"/>
              <a:t>inf</a:t>
            </a:r>
            <a:r>
              <a:rPr sz="2000"/>
              <a:t>个人工作，我们第</a:t>
            </a:r>
            <a:r>
              <a:rPr lang="en-US" altLang="zh-CN" sz="2000"/>
              <a:t>i</a:t>
            </a:r>
            <a:r>
              <a:rPr sz="2000"/>
              <a:t>天已经有了</a:t>
            </a:r>
            <a:r>
              <a:rPr lang="en-US" altLang="zh-CN" sz="2000"/>
              <a:t>ai</a:t>
            </a:r>
            <a:r>
              <a:rPr sz="2000"/>
              <a:t>个人可以免费工作。我们每天都要有</a:t>
            </a:r>
            <a:r>
              <a:rPr lang="en-US" altLang="zh-CN" sz="2000"/>
              <a:t>inf</a:t>
            </a:r>
            <a:r>
              <a:rPr sz="2000"/>
              <a:t>的流量，原本第</a:t>
            </a:r>
            <a:r>
              <a:rPr lang="en-US" altLang="zh-CN" sz="2000"/>
              <a:t>i</a:t>
            </a:r>
            <a:r>
              <a:rPr sz="2000"/>
              <a:t>天已经有了</a:t>
            </a:r>
            <a:r>
              <a:rPr lang="en-US" altLang="zh-CN" sz="2000"/>
              <a:t>inf-ai</a:t>
            </a:r>
            <a:r>
              <a:rPr sz="2000"/>
              <a:t>的流量。</a:t>
            </a:r>
            <a:r>
              <a:rPr sz="2000"/>
              <a:t>那么一个人可以从</a:t>
            </a:r>
            <a:r>
              <a:rPr lang="en-US" altLang="zh-CN" sz="2000"/>
              <a:t>si</a:t>
            </a:r>
            <a:r>
              <a:rPr sz="2000"/>
              <a:t>工作到</a:t>
            </a:r>
            <a:r>
              <a:rPr lang="en-US" altLang="zh-CN" sz="2000"/>
              <a:t>ti</a:t>
            </a:r>
            <a:r>
              <a:rPr sz="2000"/>
              <a:t>在图上表现为</a:t>
            </a:r>
            <a:r>
              <a:rPr lang="en-US" altLang="zh-CN" sz="2000"/>
              <a:t>si</a:t>
            </a:r>
            <a:r>
              <a:rPr sz="2000"/>
              <a:t>向</a:t>
            </a:r>
            <a:r>
              <a:rPr lang="en-US" altLang="zh-CN" sz="2000"/>
              <a:t>ti+1</a:t>
            </a:r>
            <a:r>
              <a:rPr sz="2000"/>
              <a:t>连了一条边。</a:t>
            </a:r>
            <a:endParaRPr sz="2000"/>
          </a:p>
          <a:p>
            <a:r>
              <a:rPr sz="2000"/>
              <a:t>显然这个图跑最大流一定为</a:t>
            </a:r>
            <a:r>
              <a:rPr lang="en-US" altLang="zh-CN" sz="2000"/>
              <a:t>inf</a:t>
            </a:r>
            <a:r>
              <a:rPr sz="2000"/>
              <a:t>，</a:t>
            </a:r>
            <a:r>
              <a:rPr sz="2000"/>
              <a:t>最小费用就是答案。</a:t>
            </a:r>
            <a:endParaRPr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555"/>
              <a:t>解决</a:t>
            </a:r>
            <a:endParaRPr lang="zh-CN" altLang="en-US" sz="3555"/>
          </a:p>
        </p:txBody>
      </p:sp>
      <p:sp>
        <p:nvSpPr>
          <p:cNvPr id="3" name="内容占位符 2"/>
          <p:cNvSpPr>
            <a:spLocks noGrp="1"/>
          </p:cNvSpPr>
          <p:nvPr>
            <p:ph idx="1"/>
          </p:nvPr>
        </p:nvSpPr>
        <p:spPr>
          <a:xfrm>
            <a:off x="669925" y="952500"/>
            <a:ext cx="10852150" cy="5410200"/>
          </a:xfrm>
        </p:spPr>
        <p:txBody>
          <a:bodyPr/>
          <a:p>
            <a:r>
              <a:rPr lang="zh-CN" altLang="en-US" sz="2000"/>
              <a:t>首先我们要知道一个叫做增广路的东西。</a:t>
            </a:r>
            <a:endParaRPr lang="zh-CN" altLang="en-US" sz="2000"/>
          </a:p>
          <a:p>
            <a:r>
              <a:rPr sz="2000">
                <a:sym typeface="+mn-ea"/>
              </a:rPr>
              <a:t>什么是增广路呢？就是一条从源点，到汇点的一条每条边容量-实际流量&gt;</a:t>
            </a:r>
            <a:r>
              <a:rPr lang="en-US" altLang="zh-CN" sz="2000">
                <a:sym typeface="+mn-ea"/>
              </a:rPr>
              <a:t>0</a:t>
            </a:r>
            <a:r>
              <a:rPr sz="2000">
                <a:sym typeface="+mn-ea"/>
              </a:rPr>
              <a:t>的路。</a:t>
            </a:r>
            <a:endParaRPr sz="2000">
              <a:sym typeface="+mn-ea"/>
            </a:endParaRPr>
          </a:p>
          <a:p>
            <a:r>
              <a:rPr sz="2000">
                <a:sym typeface="+mn-ea"/>
              </a:rPr>
              <a:t>我们大胆猜想了一个贪心做法：不断</a:t>
            </a:r>
            <a:r>
              <a:rPr lang="en-US" altLang="zh-CN" sz="2000">
                <a:sym typeface="+mn-ea"/>
              </a:rPr>
              <a:t>bfs</a:t>
            </a:r>
            <a:r>
              <a:rPr sz="2000">
                <a:sym typeface="+mn-ea"/>
              </a:rPr>
              <a:t>找到一条增广路强迫流这条路径，最后找不到就得到了最大流。</a:t>
            </a:r>
            <a:endParaRPr sz="2000">
              <a:sym typeface="+mn-ea"/>
            </a:endParaRPr>
          </a:p>
          <a:p>
            <a:r>
              <a:rPr sz="2000">
                <a:sym typeface="+mn-ea"/>
              </a:rPr>
              <a:t>但是这个算法有点问题：如右边的图，                                                                  我们可以观察出答案是</a:t>
            </a:r>
            <a:r>
              <a:rPr lang="en-US" altLang="zh-CN" sz="2000">
                <a:sym typeface="+mn-ea"/>
              </a:rPr>
              <a:t>5</a:t>
            </a:r>
            <a:r>
              <a:rPr sz="2000">
                <a:sym typeface="+mn-ea"/>
              </a:rPr>
              <a:t>，但是如果采用                                                                贪心就会得到</a:t>
            </a:r>
            <a:r>
              <a:rPr lang="en-US" altLang="zh-CN" sz="2000">
                <a:sym typeface="+mn-ea"/>
              </a:rPr>
              <a:t>A-&gt;B-&gt;E-&gt;F</a:t>
            </a:r>
            <a:r>
              <a:rPr sz="2000">
                <a:sym typeface="+mn-ea"/>
              </a:rPr>
              <a:t>，结果只有</a:t>
            </a:r>
            <a:r>
              <a:rPr lang="en-US" altLang="zh-CN" sz="2000">
                <a:sym typeface="+mn-ea"/>
              </a:rPr>
              <a:t>3                                                                 </a:t>
            </a:r>
            <a:r>
              <a:rPr sz="2000">
                <a:sym typeface="+mn-ea"/>
              </a:rPr>
              <a:t>那么贪心是不是就是错的？</a:t>
            </a:r>
            <a:endParaRPr lang="zh-CN" altLang="en-US" sz="2000"/>
          </a:p>
          <a:p>
            <a:endParaRPr lang="zh-CN" altLang="en-US" sz="2000"/>
          </a:p>
          <a:p>
            <a:endParaRPr lang="zh-CN" altLang="en-US" sz="2000"/>
          </a:p>
        </p:txBody>
      </p:sp>
      <p:pic>
        <p:nvPicPr>
          <p:cNvPr id="4" name="图片 3" descr="0S6R15~M{{_HBQ4$GM9Q8GA"/>
          <p:cNvPicPr>
            <a:picLocks noChangeAspect="1"/>
          </p:cNvPicPr>
          <p:nvPr>
            <p:custDataLst>
              <p:tags r:id="rId1"/>
            </p:custDataLst>
          </p:nvPr>
        </p:nvPicPr>
        <p:blipFill>
          <a:blip r:embed="rId2"/>
          <a:stretch>
            <a:fillRect/>
          </a:stretch>
        </p:blipFill>
        <p:spPr>
          <a:xfrm>
            <a:off x="5923280" y="2704465"/>
            <a:ext cx="6181725" cy="2447925"/>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555"/>
              <a:t>有上下界的网络流</a:t>
            </a:r>
            <a:endParaRPr lang="zh-CN" altLang="en-US" sz="3555"/>
          </a:p>
        </p:txBody>
      </p:sp>
      <p:sp>
        <p:nvSpPr>
          <p:cNvPr id="3" name="内容占位符 2"/>
          <p:cNvSpPr>
            <a:spLocks noGrp="1"/>
          </p:cNvSpPr>
          <p:nvPr>
            <p:ph idx="1"/>
          </p:nvPr>
        </p:nvSpPr>
        <p:spPr/>
        <p:txBody>
          <a:bodyPr/>
          <a:p>
            <a:pPr marL="0" indent="0">
              <a:buNone/>
            </a:pPr>
            <a:r>
              <a:rPr lang="zh-CN" altLang="en-US" sz="2000"/>
              <a:t>题目：给定你一张无源汇的图，每条边限制流量为</a:t>
            </a:r>
            <a:r>
              <a:rPr lang="en-US" altLang="zh-CN" sz="2000"/>
              <a:t>(li,ri)</a:t>
            </a:r>
            <a:r>
              <a:rPr sz="2000"/>
              <a:t>，问是否有合法方案。</a:t>
            </a:r>
            <a:endParaRPr sz="2000"/>
          </a:p>
          <a:p>
            <a:pPr marL="0" indent="0">
              <a:buNone/>
            </a:pPr>
            <a:r>
              <a:rPr sz="2000"/>
              <a:t>这种题目属于有上下界网络流中的无源汇网络流问题，解决较为简单。</a:t>
            </a:r>
            <a:endParaRPr sz="2000"/>
          </a:p>
          <a:p>
            <a:pPr marL="0" indent="0">
              <a:buNone/>
            </a:pPr>
            <a:r>
              <a:rPr sz="2000"/>
              <a:t>我们首先考虑每条边都强制流</a:t>
            </a:r>
            <a:r>
              <a:rPr lang="en-US" altLang="zh-CN" sz="2000"/>
              <a:t>li</a:t>
            </a:r>
            <a:r>
              <a:rPr sz="2000"/>
              <a:t>，这种情况下会有一些点流量不平衡。我们考虑新建一张图：建立附加源点和附加汇点，设</a:t>
            </a:r>
            <a:r>
              <a:rPr lang="en-US" altLang="zh-CN" sz="2000"/>
              <a:t>di=</a:t>
            </a:r>
            <a:r>
              <a:rPr sz="2000"/>
              <a:t>流入点</a:t>
            </a:r>
            <a:r>
              <a:rPr lang="en-US" altLang="zh-CN" sz="2000"/>
              <a:t>i</a:t>
            </a:r>
            <a:r>
              <a:rPr sz="2000"/>
              <a:t>的流量减去从</a:t>
            </a:r>
            <a:r>
              <a:rPr lang="en-US" altLang="zh-CN" sz="2000"/>
              <a:t>i</a:t>
            </a:r>
            <a:r>
              <a:rPr sz="2000"/>
              <a:t>点流出的流量。对于入流大于出流（</a:t>
            </a:r>
            <a:r>
              <a:rPr lang="en-US" altLang="zh-CN" sz="2000"/>
              <a:t>di&gt;0</a:t>
            </a:r>
            <a:r>
              <a:rPr sz="2000"/>
              <a:t>）的，我们将附加源点与其相连，流量为流量差；对于出流大于入流的（</a:t>
            </a:r>
            <a:r>
              <a:rPr lang="en-US" altLang="zh-CN" sz="2000"/>
              <a:t>di&lt;0</a:t>
            </a:r>
            <a:r>
              <a:rPr sz="2000"/>
              <a:t>），我们将其与附加汇点相连。对于原图中的边，我们建一条端点相同，流量为</a:t>
            </a:r>
            <a:r>
              <a:rPr lang="en-US" altLang="zh-CN" sz="2000"/>
              <a:t>ri-li</a:t>
            </a:r>
            <a:r>
              <a:rPr sz="2000"/>
              <a:t>的边。</a:t>
            </a:r>
            <a:endParaRPr sz="2000"/>
          </a:p>
          <a:p>
            <a:pPr marL="0" indent="0">
              <a:buNone/>
            </a:pPr>
            <a:r>
              <a:rPr sz="2000"/>
              <a:t>如果此时能够做到满流，那么原图合法，每条边方案为跑出来的流量</a:t>
            </a:r>
            <a:r>
              <a:rPr lang="en-US" altLang="zh-CN" sz="2000"/>
              <a:t>+li</a:t>
            </a:r>
            <a:r>
              <a:rPr sz="2000"/>
              <a:t>。</a:t>
            </a:r>
            <a:endParaRPr sz="2000"/>
          </a:p>
          <a:p>
            <a:pPr marL="0" indent="0">
              <a:buNone/>
            </a:pPr>
            <a:r>
              <a:rPr sz="2000"/>
              <a:t>正确性应该挺简单的。</a:t>
            </a:r>
            <a:endParaRPr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555">
                <a:sym typeface="+mn-ea"/>
              </a:rPr>
              <a:t>有上下界的网络流</a:t>
            </a:r>
            <a:endParaRPr lang="zh-CN" altLang="en-US" sz="3555"/>
          </a:p>
        </p:txBody>
      </p:sp>
      <p:sp>
        <p:nvSpPr>
          <p:cNvPr id="3" name="内容占位符 2"/>
          <p:cNvSpPr>
            <a:spLocks noGrp="1"/>
          </p:cNvSpPr>
          <p:nvPr>
            <p:ph idx="1"/>
          </p:nvPr>
        </p:nvSpPr>
        <p:spPr/>
        <p:txBody>
          <a:bodyPr/>
          <a:p>
            <a:pPr marL="0" indent="0">
              <a:buNone/>
            </a:pPr>
            <a:r>
              <a:rPr sz="2000"/>
              <a:t>对于有源汇网络流，我们考虑连一条边</a:t>
            </a:r>
            <a:r>
              <a:rPr lang="en-US" altLang="zh-CN" sz="2000"/>
              <a:t>(s,t,0,inf)</a:t>
            </a:r>
            <a:r>
              <a:rPr sz="2000"/>
              <a:t>，此时图为无源汇网络流。</a:t>
            </a:r>
            <a:endParaRPr sz="2000"/>
          </a:p>
          <a:p>
            <a:pPr marL="0" indent="0">
              <a:buNone/>
            </a:pPr>
            <a:r>
              <a:rPr sz="2000"/>
              <a:t>对于有源汇的最大流。</a:t>
            </a:r>
            <a:endParaRPr sz="2000"/>
          </a:p>
          <a:p>
            <a:pPr marL="0" indent="0">
              <a:buNone/>
            </a:pPr>
            <a:r>
              <a:rPr sz="2000"/>
              <a:t>先求解一个可行流。若可行无解，则退出。我们考虑此时去掉流量、附加边、（</a:t>
            </a:r>
            <a:r>
              <a:rPr lang="en-US" altLang="zh-CN" sz="2000"/>
              <a:t>t</a:t>
            </a:r>
            <a:r>
              <a:rPr sz="2000"/>
              <a:t>，</a:t>
            </a:r>
            <a:r>
              <a:rPr lang="en-US" altLang="zh-CN" sz="2000"/>
              <a:t>s</a:t>
            </a:r>
            <a:r>
              <a:rPr sz="2000"/>
              <a:t>）后是一个普通网络流，直接在这上面增广找最大流即可找到原图最大流。</a:t>
            </a:r>
            <a:endParaRPr sz="2000"/>
          </a:p>
          <a:p>
            <a:pPr marL="0" indent="0">
              <a:buNone/>
            </a:pPr>
            <a:r>
              <a:rPr sz="2000">
                <a:sym typeface="+mn-ea"/>
              </a:rPr>
              <a:t>对于有源汇的最小流。</a:t>
            </a:r>
            <a:endParaRPr sz="2000">
              <a:sym typeface="+mn-ea"/>
            </a:endParaRPr>
          </a:p>
          <a:p>
            <a:pPr marL="0" indent="0">
              <a:buNone/>
            </a:pPr>
            <a:r>
              <a:rPr sz="2000"/>
              <a:t>我们考虑跟有源汇最大流同样解法，不过是找从</a:t>
            </a:r>
            <a:r>
              <a:rPr lang="en-US" altLang="zh-CN" sz="2000"/>
              <a:t>t</a:t>
            </a:r>
            <a:r>
              <a:rPr sz="2000"/>
              <a:t>到</a:t>
            </a:r>
            <a:r>
              <a:rPr lang="en-US" altLang="zh-CN" sz="2000"/>
              <a:t>s</a:t>
            </a:r>
            <a:r>
              <a:rPr sz="2000"/>
              <a:t>的最大流。</a:t>
            </a:r>
            <a:endParaRPr sz="2000"/>
          </a:p>
          <a:p>
            <a:pPr marL="0" indent="0">
              <a:buNone/>
            </a:pPr>
            <a:r>
              <a:rPr sz="2000"/>
              <a:t>有上下界的费用流</a:t>
            </a:r>
            <a:endParaRPr sz="2000"/>
          </a:p>
          <a:p>
            <a:pPr marL="0" indent="0">
              <a:buNone/>
            </a:pPr>
            <a:r>
              <a:rPr sz="2000"/>
              <a:t>首先要明确定义：有上下界的费用流指的是在满足流量限制条件和流量平衡条件的情况下满足流量限制条件和流量平衡条件的情况下的最小费用流，不要求有最大流。</a:t>
            </a:r>
            <a:endParaRPr sz="2000"/>
          </a:p>
          <a:p>
            <a:pPr marL="0" indent="0">
              <a:buNone/>
            </a:pPr>
            <a:r>
              <a:rPr sz="2000"/>
              <a:t>因此我们直接仿照可行流建图，跑最小费用最大流即可。</a:t>
            </a:r>
            <a:endParaRPr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555"/>
              <a:t>[AHOI2014/JSOI2014]支线剧情</a:t>
            </a:r>
            <a:endParaRPr lang="zh-CN" altLang="en-US" sz="3555"/>
          </a:p>
        </p:txBody>
      </p:sp>
      <p:sp>
        <p:nvSpPr>
          <p:cNvPr id="3" name="内容占位符 2"/>
          <p:cNvSpPr>
            <a:spLocks noGrp="1"/>
          </p:cNvSpPr>
          <p:nvPr>
            <p:ph idx="1"/>
          </p:nvPr>
        </p:nvSpPr>
        <p:spPr/>
        <p:txBody>
          <a:bodyPr/>
          <a:p>
            <a:r>
              <a:rPr lang="zh-CN" altLang="en-US" sz="2000"/>
              <a:t>JYY现在所玩的RPG游戏中，一共有N个剧情点，由1到N编号，第i个剧情点可以根据JYY的不同的选择，而经过不同的支线剧情，前往Ki种不同的新的剧情点。当然如果为0，则说明i号剧情点是游戏的一个结局了。</a:t>
            </a:r>
            <a:endParaRPr lang="zh-CN" altLang="en-US" sz="2000"/>
          </a:p>
          <a:p>
            <a:r>
              <a:rPr lang="zh-CN" altLang="en-US" sz="2000"/>
              <a:t>JYY观看一个支线剧情需要一定的时间</a:t>
            </a:r>
            <a:r>
              <a:rPr lang="en-US" altLang="zh-CN" sz="2000"/>
              <a:t>t</a:t>
            </a:r>
            <a:r>
              <a:rPr lang="zh-CN" altLang="en-US" sz="2000"/>
              <a:t>。JYY一开始处在1号剧情点，也就是游戏的开始。显然任何一个剧情点都是从1号剧情点可达的。此外，随着游戏的进行，剧情是不可逆的。所以游戏保证从任意剧情点出发，都不能再回到这个剧情点。由于JYY过度使用修改器，导致游戏的“存档”和“读档”功能损坏了，</a:t>
            </a:r>
            <a:endParaRPr lang="zh-CN" altLang="en-US" sz="2000"/>
          </a:p>
          <a:p>
            <a:r>
              <a:rPr lang="zh-CN" altLang="en-US" sz="2000"/>
              <a:t>所以JYY要想回到之前的剧情点，唯一的方法就是退出当前游戏，并开始新的游戏，也就是回到1号剧情点。JYY可以在任何时刻退出游戏并重新开始。不断开始新的游戏重复观看已经看过的剧情是很痛苦，JYY希望花费最少的时间，看完所有不同的支线剧情</a:t>
            </a:r>
            <a:r>
              <a:rPr lang="zh-CN" altLang="en-US"/>
              <a:t>。</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555">
                <a:sym typeface="+mn-ea"/>
              </a:rPr>
              <a:t>[AHOI2014/JSOI2014]支线剧情</a:t>
            </a:r>
            <a:endParaRPr lang="zh-CN" altLang="en-US" sz="3555"/>
          </a:p>
        </p:txBody>
      </p:sp>
      <p:sp>
        <p:nvSpPr>
          <p:cNvPr id="3" name="内容占位符 2"/>
          <p:cNvSpPr>
            <a:spLocks noGrp="1"/>
          </p:cNvSpPr>
          <p:nvPr>
            <p:ph idx="1"/>
          </p:nvPr>
        </p:nvSpPr>
        <p:spPr/>
        <p:txBody>
          <a:bodyPr/>
          <a:p>
            <a:r>
              <a:rPr lang="zh-CN" altLang="en-US" sz="2000"/>
              <a:t>简单题意：给一张有向无环图，我们要找这个图的一个可重复的路径覆盖。</a:t>
            </a:r>
            <a:endParaRPr lang="zh-CN" altLang="en-US" sz="2000"/>
          </a:p>
          <a:p>
            <a:r>
              <a:rPr lang="zh-CN" altLang="en-US" sz="2000"/>
              <a:t>那不是显然的费用流。。。</a:t>
            </a:r>
            <a:endParaRPr lang="zh-CN" altLang="en-US" sz="2000"/>
          </a:p>
          <a:p>
            <a:r>
              <a:rPr lang="zh-CN" altLang="en-US" sz="2000"/>
              <a:t>每条边限制流量为</a:t>
            </a:r>
            <a:r>
              <a:rPr lang="en-US" altLang="zh-CN" sz="2000"/>
              <a:t>1~inf</a:t>
            </a:r>
            <a:r>
              <a:rPr sz="2000"/>
              <a:t>，费用为</a:t>
            </a:r>
            <a:r>
              <a:rPr lang="en-US" altLang="zh-CN" sz="2000"/>
              <a:t>t</a:t>
            </a:r>
            <a:r>
              <a:rPr sz="2000"/>
              <a:t>，然后跑</a:t>
            </a:r>
            <a:r>
              <a:rPr lang="en-US" altLang="zh-CN" sz="2000"/>
              <a:t>s-t</a:t>
            </a:r>
            <a:r>
              <a:rPr sz="2000"/>
              <a:t>的</a:t>
            </a:r>
            <a:r>
              <a:rPr sz="2000"/>
              <a:t>最小费用可行流。</a:t>
            </a:r>
            <a:endParaRPr sz="2000"/>
          </a:p>
          <a:p>
            <a:endParaRPr sz="2000"/>
          </a:p>
          <a:p>
            <a:endParaRPr sz="2000"/>
          </a:p>
          <a:p>
            <a:endParaRPr sz="2000"/>
          </a:p>
          <a:p>
            <a:endParaRPr sz="2000"/>
          </a:p>
          <a:p>
            <a:endParaRPr sz="2000"/>
          </a:p>
          <a:p>
            <a:endParaRPr sz="2000"/>
          </a:p>
          <a:p>
            <a:r>
              <a:rPr altLang="zh-CN" sz="2000">
                <a:sym typeface="+mn-ea"/>
              </a:rPr>
              <a:t>由于讲题人太菜，只能讲到这里，各位神仙可以顺便把NOI2015]小园丁与老司机切了。</a:t>
            </a:r>
            <a:endParaRPr altLang="zh-CN" sz="2000"/>
          </a:p>
          <a:p>
            <a:endParaRPr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blinds(horizontal)">
                                      <p:cBhvr>
                                        <p:cTn id="2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555"/>
              <a:t>解决</a:t>
            </a:r>
            <a:endParaRPr lang="zh-CN" altLang="en-US" sz="3555"/>
          </a:p>
        </p:txBody>
      </p:sp>
      <p:sp>
        <p:nvSpPr>
          <p:cNvPr id="3" name="内容占位符 2"/>
          <p:cNvSpPr>
            <a:spLocks noGrp="1"/>
          </p:cNvSpPr>
          <p:nvPr>
            <p:ph idx="1"/>
          </p:nvPr>
        </p:nvSpPr>
        <p:spPr/>
        <p:txBody>
          <a:bodyPr/>
          <a:p>
            <a:r>
              <a:rPr lang="zh-CN" altLang="en-US" sz="2000"/>
              <a:t>观察贪心错误原因，可以发现在这个过程中我们没有给系统一个反悔的机会</a:t>
            </a:r>
            <a:r>
              <a:rPr lang="en-US" altLang="zh-CN" sz="2000"/>
              <a:t>B-&gt;E-&gt;B</a:t>
            </a:r>
            <a:r>
              <a:rPr sz="2000"/>
              <a:t>这种路径可以存在的，但是我们并没有考虑。</a:t>
            </a:r>
            <a:endParaRPr sz="2000"/>
          </a:p>
          <a:p>
            <a:r>
              <a:rPr sz="2000"/>
              <a:t>考虑如何解决这个问题：我们引如一个反向边的概念，在每次加入一条边时加入一条与它方向相反、流量为</a:t>
            </a:r>
            <a:r>
              <a:rPr lang="en-US" altLang="zh-CN" sz="2000"/>
              <a:t>0</a:t>
            </a:r>
            <a:r>
              <a:rPr sz="2000"/>
              <a:t>的边。每次找到一条增广路减去流量时，我们给增广路上的每一条反向边增加流量，给系统一个反悔的机会。</a:t>
            </a:r>
            <a:endParaRPr sz="2000"/>
          </a:p>
          <a:p>
            <a:r>
              <a:rPr sz="2000"/>
              <a:t>过程如下：首先找到</a:t>
            </a:r>
            <a:r>
              <a:rPr lang="en-US" altLang="zh-CN" sz="2000"/>
              <a:t>A-&gt;B-&gt;E-&gt;F</a:t>
            </a:r>
            <a:r>
              <a:rPr sz="2000"/>
              <a:t>，流量为</a:t>
            </a:r>
            <a:r>
              <a:rPr lang="en-US" altLang="zh-CN" sz="2000"/>
              <a:t>3</a:t>
            </a:r>
            <a:r>
              <a:rPr sz="2000"/>
              <a:t>，                                                      给每条边减</a:t>
            </a:r>
            <a:r>
              <a:rPr lang="en-US" altLang="zh-CN" sz="2000"/>
              <a:t>3</a:t>
            </a:r>
            <a:r>
              <a:rPr sz="2000"/>
              <a:t>，再给每条反向边加上</a:t>
            </a:r>
            <a:r>
              <a:rPr lang="en-US" altLang="zh-CN" sz="2000"/>
              <a:t>3</a:t>
            </a:r>
            <a:r>
              <a:rPr sz="2000"/>
              <a:t>的流量                                                           然后我们找到了</a:t>
            </a:r>
            <a:r>
              <a:rPr lang="en-US" altLang="zh-CN" sz="2000"/>
              <a:t>A-&gt;D-&gt;E-&gt;B-&gt;C-&gt;F</a:t>
            </a:r>
            <a:r>
              <a:rPr sz="2000"/>
              <a:t>，重复                                                           上述操作，得到了答案</a:t>
            </a:r>
            <a:r>
              <a:rPr lang="en-US" altLang="zh-CN" sz="2000"/>
              <a:t>5</a:t>
            </a:r>
            <a:r>
              <a:rPr sz="2000"/>
              <a:t>。</a:t>
            </a:r>
            <a:endParaRPr sz="2000"/>
          </a:p>
          <a:p>
            <a:r>
              <a:rPr sz="2000"/>
              <a:t>至此，我们得到了最原始的</a:t>
            </a:r>
            <a:r>
              <a:rPr lang="en-US" altLang="zh-CN" sz="2000"/>
              <a:t>EK</a:t>
            </a:r>
            <a:r>
              <a:rPr sz="2000"/>
              <a:t>算法</a:t>
            </a:r>
            <a:r>
              <a:rPr lang="en-US" altLang="zh-CN" sz="2000"/>
              <a:t>,</a:t>
            </a:r>
            <a:r>
              <a:rPr sz="2000"/>
              <a:t>时间复杂度为</a:t>
            </a:r>
            <a:r>
              <a:rPr lang="en-US" altLang="zh-CN" sz="2000"/>
              <a:t>O(VE^2)</a:t>
            </a:r>
            <a:r>
              <a:rPr sz="2000"/>
              <a:t>。</a:t>
            </a:r>
            <a:endParaRPr sz="2000"/>
          </a:p>
        </p:txBody>
      </p:sp>
      <p:pic>
        <p:nvPicPr>
          <p:cNvPr id="5" name="图片 4" descr="0S6R15~M{{_HBQ4$GM9Q8GA"/>
          <p:cNvPicPr>
            <a:picLocks noChangeAspect="1"/>
          </p:cNvPicPr>
          <p:nvPr>
            <p:custDataLst>
              <p:tags r:id="rId1"/>
            </p:custDataLst>
          </p:nvPr>
        </p:nvPicPr>
        <p:blipFill>
          <a:blip r:embed="rId2"/>
          <a:stretch>
            <a:fillRect/>
          </a:stretch>
        </p:blipFill>
        <p:spPr>
          <a:xfrm>
            <a:off x="6338570" y="2993390"/>
            <a:ext cx="5249545" cy="2078990"/>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555">
                <a:sym typeface="+mn-ea"/>
              </a:rPr>
              <a:t>解决</a:t>
            </a:r>
            <a:endParaRPr lang="zh-CN" altLang="en-US" sz="3555"/>
          </a:p>
        </p:txBody>
      </p:sp>
      <p:sp>
        <p:nvSpPr>
          <p:cNvPr id="3" name="内容占位符 2"/>
          <p:cNvSpPr>
            <a:spLocks noGrp="1"/>
          </p:cNvSpPr>
          <p:nvPr>
            <p:ph idx="1"/>
          </p:nvPr>
        </p:nvSpPr>
        <p:spPr>
          <a:xfrm>
            <a:off x="669925" y="952500"/>
            <a:ext cx="10852150" cy="5610225"/>
          </a:xfrm>
        </p:spPr>
        <p:txBody>
          <a:bodyPr>
            <a:normAutofit lnSpcReduction="10000"/>
          </a:bodyPr>
          <a:p>
            <a:r>
              <a:rPr lang="zh-CN" altLang="en-US" sz="2000"/>
              <a:t>我们觉得</a:t>
            </a:r>
            <a:r>
              <a:rPr lang="en-US" altLang="zh-CN" sz="2000"/>
              <a:t>EK</a:t>
            </a:r>
            <a:r>
              <a:rPr sz="2000"/>
              <a:t>的复杂度未免太高了一些，只要完全图就可以轻易卡掉，考虑优化。</a:t>
            </a:r>
            <a:endParaRPr sz="2000"/>
          </a:p>
          <a:p>
            <a:r>
              <a:rPr sz="2000"/>
              <a:t>我们发现</a:t>
            </a:r>
            <a:r>
              <a:rPr lang="en-US" altLang="zh-CN" sz="2000"/>
              <a:t>EK</a:t>
            </a:r>
            <a:r>
              <a:rPr sz="2000"/>
              <a:t>每次只是找到了一条增广路，那么有没有一次找到多条增广路径的算法呢？</a:t>
            </a:r>
            <a:endParaRPr sz="2000"/>
          </a:p>
          <a:p>
            <a:r>
              <a:rPr sz="2000"/>
              <a:t>某位神仙发明了一个叫做</a:t>
            </a:r>
            <a:r>
              <a:rPr lang="en-US" altLang="zh-CN" sz="2000"/>
              <a:t>Dinic</a:t>
            </a:r>
            <a:r>
              <a:rPr sz="2000"/>
              <a:t>的算法，时间复杂度只有</a:t>
            </a:r>
            <a:r>
              <a:rPr lang="en-US" altLang="zh-CN" sz="2000"/>
              <a:t>O(V^2E)</a:t>
            </a:r>
            <a:r>
              <a:rPr sz="2000"/>
              <a:t>，而且在随机下及其优秀。</a:t>
            </a:r>
            <a:endParaRPr sz="2000"/>
          </a:p>
          <a:p>
            <a:r>
              <a:rPr sz="2000"/>
              <a:t>在</a:t>
            </a:r>
            <a:r>
              <a:rPr lang="en-US" altLang="zh-CN" sz="2000"/>
              <a:t>Dinic</a:t>
            </a:r>
            <a:r>
              <a:rPr sz="2000"/>
              <a:t>中，我们引入了一个分层图的概念：我们每次先</a:t>
            </a:r>
            <a:r>
              <a:rPr lang="en-US" altLang="zh-CN" sz="2000"/>
              <a:t>bfs</a:t>
            </a:r>
            <a:r>
              <a:rPr sz="2000"/>
              <a:t>，以源点的层数为</a:t>
            </a:r>
            <a:r>
              <a:rPr lang="en-US" altLang="zh-CN" sz="2000"/>
              <a:t>1</a:t>
            </a:r>
            <a:r>
              <a:rPr sz="2000"/>
              <a:t>，如果从当前点能通过流量到另一个未</a:t>
            </a:r>
            <a:r>
              <a:rPr lang="en-US" altLang="zh-CN" sz="2000"/>
              <a:t>bfs</a:t>
            </a:r>
            <a:r>
              <a:rPr sz="2000"/>
              <a:t>的点，就把那个点设为当前点的层数</a:t>
            </a:r>
            <a:r>
              <a:rPr lang="en-US" altLang="zh-CN" sz="2000"/>
              <a:t>+1</a:t>
            </a:r>
            <a:r>
              <a:rPr sz="2000"/>
              <a:t>。</a:t>
            </a:r>
            <a:endParaRPr sz="2000"/>
          </a:p>
          <a:p>
            <a:r>
              <a:rPr sz="2000"/>
              <a:t>接着我们依旧考虑</a:t>
            </a:r>
            <a:r>
              <a:rPr lang="en-US" altLang="zh-CN" sz="2000"/>
              <a:t>dfs</a:t>
            </a:r>
            <a:r>
              <a:rPr sz="2000"/>
              <a:t>贪心</a:t>
            </a:r>
            <a:r>
              <a:rPr sz="2000"/>
              <a:t>寻找增广路：在寻找时我们必须找那些层数为</a:t>
            </a:r>
            <a:r>
              <a:rPr lang="en-US" altLang="zh-CN" sz="2000"/>
              <a:t>x</a:t>
            </a:r>
            <a:r>
              <a:rPr sz="2000"/>
              <a:t>到</a:t>
            </a:r>
            <a:r>
              <a:rPr lang="en-US" altLang="zh-CN" sz="2000"/>
              <a:t>x+1</a:t>
            </a:r>
            <a:r>
              <a:rPr sz="2000"/>
              <a:t>的边作为增广路，这样子下找到的多条增广路是不会冲突的。</a:t>
            </a:r>
            <a:endParaRPr sz="2000"/>
          </a:p>
          <a:p>
            <a:r>
              <a:rPr sz="2000"/>
              <a:t>小优化：在一次</a:t>
            </a:r>
            <a:r>
              <a:rPr lang="en-US" altLang="zh-CN" sz="2000"/>
              <a:t>dfs</a:t>
            </a:r>
            <a:r>
              <a:rPr sz="2000"/>
              <a:t>中，我们有可能会访问一个点多次，如果每次都把这个点连的边访问未免太慢了。于是我们记下上一次搜到这个点时到了第几条边，这一次直接从那条边开始就好了。不难发现这条边之前的边一定已经最大可行流量了，对结果没有影响，可以直接去掉</a:t>
            </a:r>
            <a:endParaRPr sz="2000"/>
          </a:p>
          <a:p>
            <a:endParaRPr lang="en-US" altLang="zh-CN"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555"/>
              <a:t>USACO奶牛的电信Telecowmunication</a:t>
            </a:r>
            <a:endParaRPr lang="zh-CN" altLang="en-US" sz="3555"/>
          </a:p>
        </p:txBody>
      </p:sp>
      <p:sp>
        <p:nvSpPr>
          <p:cNvPr id="3" name="内容占位符 2"/>
          <p:cNvSpPr>
            <a:spLocks noGrp="1"/>
          </p:cNvSpPr>
          <p:nvPr>
            <p:ph idx="1"/>
          </p:nvPr>
        </p:nvSpPr>
        <p:spPr/>
        <p:txBody>
          <a:bodyPr/>
          <a:p>
            <a:r>
              <a:rPr lang="zh-CN" altLang="en-US" sz="2000"/>
              <a:t>农夫约翰的奶牛们喜欢通过电邮保持联系，于是她们建立了一个奶牛电脑网络，以便互相交流。这些机器用如下的方式发送电邮：如果存在一个由c台电脑组成的序列a1,a2,...,a(c)，且a1与a2相连，a2与a3相连，等等，那么电脑a1和a(c)就可以互发电邮。</a:t>
            </a:r>
            <a:endParaRPr lang="zh-CN" altLang="en-US" sz="2000"/>
          </a:p>
          <a:p>
            <a:r>
              <a:rPr lang="zh-CN" altLang="en-US" sz="2000"/>
              <a:t>很不幸，有时候奶牛会不小心踩到电脑上，农夫约翰的车也可能碾过电脑，这台倒霉的电脑就会坏掉。这意味着这台电脑不能再发送电邮了，于是与这台电脑相关的连接也就不可用了。</a:t>
            </a:r>
            <a:endParaRPr lang="zh-CN" altLang="en-US" sz="2000"/>
          </a:p>
          <a:p>
            <a:r>
              <a:rPr lang="zh-CN" altLang="en-US" sz="2000"/>
              <a:t>有两头奶牛就想：如果我们两个电脑不坏，但不能互发电邮，至少需要坏掉多少台电脑呢？请编写一个程序为她们计算这个最小值。</a:t>
            </a:r>
            <a:endParaRPr lang="zh-CN" altLang="en-US" sz="2000"/>
          </a:p>
          <a:p>
            <a:r>
              <a:rPr lang="zh-CN" altLang="en-US" sz="2000"/>
              <a:t>N是电脑总数(1&lt;=N&lt;=100)</a:t>
            </a:r>
            <a:r>
              <a:rPr lang="en-US" altLang="zh-CN" sz="2000"/>
              <a:t>,</a:t>
            </a:r>
            <a:r>
              <a:rPr lang="zh-CN" altLang="en-US" sz="2000"/>
              <a:t>M是电脑之间连接的总数(1&lt;=M&lt;=600)</a:t>
            </a:r>
            <a:endParaRPr lang="zh-CN" altLang="en-US"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555">
                <a:sym typeface="+mn-ea"/>
              </a:rPr>
              <a:t>USACO奶牛的电信Telecowmunication</a:t>
            </a:r>
            <a:endParaRPr lang="zh-CN" altLang="en-US" sz="3555"/>
          </a:p>
        </p:txBody>
      </p:sp>
      <p:sp>
        <p:nvSpPr>
          <p:cNvPr id="3" name="内容占位符 2"/>
          <p:cNvSpPr>
            <a:spLocks noGrp="1"/>
          </p:cNvSpPr>
          <p:nvPr>
            <p:ph idx="1"/>
          </p:nvPr>
        </p:nvSpPr>
        <p:spPr/>
        <p:txBody>
          <a:bodyPr/>
          <a:p>
            <a:pPr marL="0" indent="0">
              <a:buNone/>
            </a:pPr>
            <a:r>
              <a:rPr altLang="zh-CN" sz="2000"/>
              <a:t>不难发现，这就是给定一个有向图、源点、汇点，求最小割点的问题。</a:t>
            </a:r>
            <a:endParaRPr altLang="zh-CN" sz="2000"/>
          </a:p>
          <a:p>
            <a:pPr marL="0" indent="0">
              <a:buNone/>
            </a:pPr>
            <a:r>
              <a:rPr altLang="zh-CN" sz="2000"/>
              <a:t>考虑如何讲点转化为边。</a:t>
            </a:r>
            <a:endParaRPr altLang="zh-CN" sz="2000"/>
          </a:p>
          <a:p>
            <a:pPr marL="0" indent="0">
              <a:buNone/>
            </a:pPr>
            <a:r>
              <a:rPr sz="2000"/>
              <a:t>我们采用网络流极常用的拆点限流方法：我们考虑对于一个点</a:t>
            </a:r>
            <a:r>
              <a:rPr lang="en-US" altLang="zh-CN" sz="2000"/>
              <a:t>i</a:t>
            </a:r>
            <a:r>
              <a:rPr sz="2000"/>
              <a:t>，把它拆成</a:t>
            </a:r>
            <a:r>
              <a:rPr lang="en-US" altLang="zh-CN" sz="2000"/>
              <a:t>i</a:t>
            </a:r>
            <a:r>
              <a:rPr sz="2000"/>
              <a:t>和</a:t>
            </a:r>
            <a:r>
              <a:rPr lang="en-US" altLang="zh-CN" sz="2000"/>
              <a:t>i+n</a:t>
            </a:r>
            <a:r>
              <a:rPr sz="2000"/>
              <a:t>，建边</a:t>
            </a:r>
            <a:r>
              <a:rPr lang="en-US" altLang="zh-CN" sz="2000"/>
              <a:t>i-&gt;i+n</a:t>
            </a:r>
            <a:r>
              <a:rPr sz="2000"/>
              <a:t>，流量为</a:t>
            </a:r>
            <a:r>
              <a:rPr lang="en-US" altLang="zh-CN" sz="2000"/>
              <a:t>1</a:t>
            </a:r>
            <a:r>
              <a:rPr sz="2000"/>
              <a:t>，所有连向</a:t>
            </a:r>
            <a:r>
              <a:rPr lang="en-US" altLang="zh-CN" sz="2000"/>
              <a:t>i</a:t>
            </a:r>
            <a:r>
              <a:rPr sz="2000"/>
              <a:t>的边我们连向</a:t>
            </a:r>
            <a:r>
              <a:rPr lang="en-US" altLang="zh-CN" sz="2000"/>
              <a:t>i+n</a:t>
            </a:r>
            <a:r>
              <a:rPr sz="2000"/>
              <a:t>，</a:t>
            </a:r>
            <a:r>
              <a:rPr lang="en-US" altLang="zh-CN" sz="2000"/>
              <a:t>i</a:t>
            </a:r>
            <a:r>
              <a:rPr sz="2000"/>
              <a:t>连出的边依旧由</a:t>
            </a:r>
            <a:r>
              <a:rPr lang="en-US" altLang="zh-CN" sz="2000"/>
              <a:t>i</a:t>
            </a:r>
            <a:r>
              <a:rPr sz="2000"/>
              <a:t>连</a:t>
            </a:r>
            <a:r>
              <a:rPr sz="2000"/>
              <a:t>出，但这些边的流量均为正无穷。</a:t>
            </a:r>
            <a:endParaRPr sz="2000"/>
          </a:p>
          <a:p>
            <a:pPr marL="0" indent="0">
              <a:buNone/>
            </a:pPr>
            <a:r>
              <a:rPr sz="2000"/>
              <a:t>此时可以发现割边一定等价于割点，跑最大流即可</a:t>
            </a:r>
            <a:endParaRPr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ltLang="zh-CN" sz="3555"/>
              <a:t>教辅的组成</a:t>
            </a:r>
            <a:endParaRPr altLang="zh-CN" sz="3555"/>
          </a:p>
        </p:txBody>
      </p:sp>
      <p:sp>
        <p:nvSpPr>
          <p:cNvPr id="3" name="内容占位符 2"/>
          <p:cNvSpPr>
            <a:spLocks noGrp="1"/>
          </p:cNvSpPr>
          <p:nvPr>
            <p:ph idx="1"/>
          </p:nvPr>
        </p:nvSpPr>
        <p:spPr/>
        <p:txBody>
          <a:bodyPr/>
          <a:p>
            <a:r>
              <a:rPr lang="zh-CN" altLang="en-US" sz="2000"/>
              <a:t>蒟蒻HansBug在一本语文书里面发现了一本答案，然而他却明明记得这书应该还包含一份练习题。然而出现在他眼前的书多得数不胜数，其中有书，有答案，有练习册。已知一个完整的书册均应该包含且仅包含一本书、一本练习册和一份答案，然而现在全都乱做了一团。许多书上面的字迹都已经模糊了，然而HansBug还是可以大致判断这是一本书还是练习册或答案，并且能够大致知道一本书和答案以及一本书和练习册的对应关系（即仅仅知道某书和某答案、某书和某练习册有可能相对应，除此以外的均不可能对应）。既然如此，HansBug想知道在这样的情况下，最多可能同时组合成多少个完整的书册。</a:t>
            </a:r>
            <a:endParaRPr lang="zh-CN" altLang="en-US" sz="2000"/>
          </a:p>
          <a:p>
            <a:endParaRPr lang="zh-CN" altLang="en-US" sz="2000"/>
          </a:p>
          <a:p>
            <a:r>
              <a:rPr lang="en-US" altLang="zh-CN" sz="2000"/>
              <a:t>N,M&lt;=1e4</a:t>
            </a:r>
            <a:endParaRPr lang="en-US" altLang="zh-CN"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6.xml><?xml version="1.0" encoding="utf-8"?>
<p:tagLst xmlns:p="http://schemas.openxmlformats.org/presentationml/2006/main">
  <p:tag name="KSO_WM_UNIT_TYPE" val="i"/>
  <p:tag name="KSO_WM_UNIT_SUBTYPE" val="h"/>
  <p:tag name="KSO_WM_SLIDE_BACKGROUND_TYPE" val="topBottom"/>
  <p:tag name="KSO_WM_UNIT_HIGHLIGHT" val="0"/>
  <p:tag name="KSO_WM_UNIT_COMPATIBLE" val="0"/>
  <p:tag name="KSO_WM_UNIT_DIAGRAM_ISNUMVISUAL" val="0"/>
  <p:tag name="KSO_WM_UNIT_DIAGRAM_ISREFERUNIT" val="0"/>
  <p:tag name="KSO_WM_UNIT_INDEX" val="0"/>
  <p:tag name="KSO_WM_UNIT_ID" val="_15*i*0"/>
  <p:tag name="KSO_WM_UNIT_LAYERLEVEL" val="1"/>
  <p:tag name="KSO_WM_TAG_VERSION" val="1.0"/>
  <p:tag name="KSO_WM_BEAUTIFY_FLAG" val="#wm#"/>
  <p:tag name="KSO_WM_SLIDE_BK_DARK_LIGHT" val="2"/>
  <p:tag name="KSO_WM_UNIT_BK_DARK_LIGHT" val="2"/>
</p:tagLst>
</file>

<file path=ppt/tags/tag1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8.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109.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6.xml><?xml version="1.0" encoding="utf-8"?>
<p:tagLst xmlns:p="http://schemas.openxmlformats.org/presentationml/2006/main">
  <p:tag name="KSO_WM_UNIT_TYPE" val="i"/>
  <p:tag name="KSO_WM_UNIT_SUBTYPE" val="h"/>
  <p:tag name="KSO_WM_SLIDE_BACKGROUND_TYPE" val="bottomTop"/>
  <p:tag name="KSO_WM_UNIT_HIGHLIGHT" val="0"/>
  <p:tag name="KSO_WM_UNIT_COMPATIBLE" val="0"/>
  <p:tag name="KSO_WM_UNIT_DIAGRAM_ISNUMVISUAL" val="0"/>
  <p:tag name="KSO_WM_UNIT_DIAGRAM_ISREFERUNIT" val="0"/>
  <p:tag name="KSO_WM_UNIT_INDEX" val="0"/>
  <p:tag name="KSO_WM_UNIT_ID" val="_16*i*0"/>
  <p:tag name="KSO_WM_UNIT_LAYERLEVEL" val="1"/>
  <p:tag name="KSO_WM_TAG_VERSION" val="1.0"/>
  <p:tag name="KSO_WM_BEAUTIFY_FLAG" val="#wm#"/>
  <p:tag name="KSO_WM_SLIDE_BK_DARK_LIGHT" val="2"/>
  <p:tag name="KSO_WM_UNIT_BK_DARK_LIGHT" val="2"/>
</p:tagLst>
</file>

<file path=ppt/tags/tag1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8.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119.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6.xml><?xml version="1.0" encoding="utf-8"?>
<p:tagLst xmlns:p="http://schemas.openxmlformats.org/presentationml/2006/main">
  <p:tag name="KSO_WM_UNIT_TYPE" val="i"/>
  <p:tag name="KSO_WM_UNIT_SUBTYPE" val="h"/>
  <p:tag name="KSO_WM_SLIDE_BACKGROUND_TYPE" val="navigation"/>
  <p:tag name="KSO_WM_UNIT_HIGHLIGHT" val="0"/>
  <p:tag name="KSO_WM_UNIT_COMPATIBLE" val="0"/>
  <p:tag name="KSO_WM_UNIT_DIAGRAM_ISNUMVISUAL" val="0"/>
  <p:tag name="KSO_WM_UNIT_DIAGRAM_ISREFERUNIT" val="0"/>
  <p:tag name="KSO_WM_UNIT_INDEX" val="0"/>
  <p:tag name="KSO_WM_UNIT_ID" val="_17*i*0"/>
  <p:tag name="KSO_WM_UNIT_LAYERLEVEL" val="1"/>
  <p:tag name="KSO_WM_TAG_VERSION" val="1.0"/>
  <p:tag name="KSO_WM_BEAUTIFY_FLAG" val="#wm#"/>
  <p:tag name="KSO_WM_SLIDE_BK_DARK_LIGHT" val="2"/>
  <p:tag name="KSO_WM_UNIT_BK_DARK_LIGHT" val="2"/>
</p:tagLst>
</file>

<file path=ppt/tags/tag1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8.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129.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8.xml><?xml version="1.0" encoding="utf-8"?>
<p:tagLst xmlns:p="http://schemas.openxmlformats.org/presentationml/2006/main">
  <p:tag name="KSO_WM_UNIT_TYPE" val="i"/>
  <p:tag name="KSO_WM_UNIT_SUBTYPE" val="h"/>
  <p:tag name="KSO_WM_SLIDE_BACKGROUND_TYPE" val="belt"/>
  <p:tag name="KSO_WM_UNIT_HIGHLIGHT" val="0"/>
  <p:tag name="KSO_WM_UNIT_COMPATIBLE" val="0"/>
  <p:tag name="KSO_WM_UNIT_DIAGRAM_ISNUMVISUAL" val="0"/>
  <p:tag name="KSO_WM_UNIT_DIAGRAM_ISREFERUNIT" val="0"/>
  <p:tag name="KSO_WM_UNIT_INDEX" val="0"/>
  <p:tag name="KSO_WM_UNIT_ID" val="_18*i*0"/>
  <p:tag name="KSO_WM_UNIT_LAYERLEVEL" val="1"/>
  <p:tag name="KSO_WM_TAG_VERSION" val="1.0"/>
  <p:tag name="KSO_WM_BEAUTIFY_FLAG" val="#wm#"/>
  <p:tag name="KSO_WM_SLIDE_BK_DARK_LIGHT" val="2"/>
  <p:tag name="KSO_WM_UNIT_BK_DARK_LIGHT" val="2"/>
</p:tagLst>
</file>

<file path=ppt/tags/tag1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141.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98"/>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98"/>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2.xml><?xml version="1.0" encoding="utf-8"?>
<p:tagLst xmlns:p="http://schemas.openxmlformats.org/presentationml/2006/main">
  <p:tag name="KSO_WM_TAG_VERSION" val="1.0"/>
  <p:tag name="KSO_WM_BEAUTIFY_FLAG" val="#wm#"/>
  <p:tag name="KSO_WM_TEMPLATE_CATEGORY" val="custom"/>
  <p:tag name="KSO_WM_TEMPLATE_INDEX" val="20204398"/>
  <p:tag name="KSO_WM_TEMPLATE_SUBCATEGORY" val="0"/>
  <p:tag name="KSO_WM_TEMPLATE_MASTER_TYPE" val="1"/>
  <p:tag name="KSO_WM_TEMPLATE_COLOR_TYPE" val="1"/>
  <p:tag name="KSO_WM_TEMPLATE_MASTER_THUMB_INDEX" val="12"/>
  <p:tag name="KSO_WM_TEMPLATE_THUMBS_INDEX" val="1、4、7、8、9、11、16、19、20、21、22、25、30、33、38"/>
</p:tagLst>
</file>

<file path=ppt/tags/tag153.xml><?xml version="1.0" encoding="utf-8"?>
<p:tagLst xmlns:p="http://schemas.openxmlformats.org/presentationml/2006/main">
  <p:tag name="KSO_WM_UNIT_ISCONTENTS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山水有相逢"/>
  <p:tag name="KSO_WM_TEMPLATE_CATEGORY" val="custom"/>
  <p:tag name="KSO_WM_TEMPLATE_INDEX" val="20204191"/>
  <p:tag name="KSO_WM_UNIT_ID" val="custom20204191_1*a*1"/>
</p:tagLst>
</file>

<file path=ppt/tags/tag154.xml><?xml version="1.0" encoding="utf-8"?>
<p:tagLst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LAYERLEVEL" val="1"/>
  <p:tag name="KSO_WM_TAG_VERSION" val="1.0"/>
  <p:tag name="KSO_WM_BEAUTIFY_FLAG" val="#wm#"/>
  <p:tag name="KSO_WM_UNIT_PRESET_TEXT" val="汇报人姓名"/>
  <p:tag name="KSO_WM_TEMPLATE_CATEGORY" val="custom"/>
  <p:tag name="KSO_WM_TEMPLATE_INDEX" val="20204191"/>
  <p:tag name="KSO_WM_UNIT_ID" val="custom20204191_1*b*1"/>
</p:tagLst>
</file>

<file path=ppt/tags/tag155.xml><?xml version="1.0" encoding="utf-8"?>
<p:tagLst xmlns:p="http://schemas.openxmlformats.org/presentationml/2006/main">
  <p:tag name="KSO_WM_TEMPLATE_THUMBS_INDEX" val="1、4、7、9、15、18、19、21、22"/>
  <p:tag name="KSO_WM_SLIDE_ID" val="custom20204191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4398"/>
  <p:tag name="KSO_WM_SLIDE_LAYOUT" val="a_b"/>
  <p:tag name="KSO_WM_SLIDE_LAYOUT_CNT" val="1_1"/>
  <p:tag name="KSO_WM_TEMPLATE_MASTER_TYPE" val="1"/>
  <p:tag name="KSO_WM_TEMPLATE_COLOR_TYPE" val="1"/>
  <p:tag name="KSO_WM_TEMPLATE_MASTER_THUMB_INDEX" val="12"/>
</p:tagLst>
</file>

<file path=ppt/tags/tag156.xml><?xml version="1.0" encoding="utf-8"?>
<p:tagLst xmlns:p="http://schemas.openxmlformats.org/presentationml/2006/main">
  <p:tag name="KSO_WM_BEAUTIFY_FLAG" val="#wm#"/>
  <p:tag name="KSO_WM_TEMPLATE_CATEGORY" val="custom"/>
  <p:tag name="KSO_WM_TEMPLATE_INDEX" val="20204398"/>
</p:tagLst>
</file>

<file path=ppt/tags/tag157.xml><?xml version="1.0" encoding="utf-8"?>
<p:tagLst xmlns:p="http://schemas.openxmlformats.org/presentationml/2006/main">
  <p:tag name="KSO_WM_BEAUTIFY_FLAG" val="#wm#"/>
  <p:tag name="KSO_WM_TEMPLATE_CATEGORY" val="custom"/>
  <p:tag name="KSO_WM_TEMPLATE_INDEX" val="20204398"/>
</p:tagLst>
</file>

<file path=ppt/tags/tag158.xml><?xml version="1.0" encoding="utf-8"?>
<p:tagLst xmlns:p="http://schemas.openxmlformats.org/presentationml/2006/main">
  <p:tag name="REFSHAPE" val="394831780"/>
  <p:tag name="KSO_WM_UNIT_PLACING_PICTURE_USER_VIEWPORT" val="{&quot;height&quot;:3855,&quot;width&quot;:9735}"/>
</p:tagLst>
</file>

<file path=ppt/tags/tag159.xml><?xml version="1.0" encoding="utf-8"?>
<p:tagLst xmlns:p="http://schemas.openxmlformats.org/presentationml/2006/main">
  <p:tag name="KSO_WM_BEAUTIFY_FLAG" val="#wm#"/>
  <p:tag name="KSO_WM_TEMPLATE_CATEGORY" val="custom"/>
  <p:tag name="KSO_WM_TEMPLATE_INDEX" val="20204398"/>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REFSHAPE" val="394831780"/>
  <p:tag name="KSO_WM_UNIT_PLACING_PICTURE_USER_VIEWPORT" val="{&quot;height&quot;:3855,&quot;width&quot;:9735}"/>
</p:tagLst>
</file>

<file path=ppt/tags/tag161.xml><?xml version="1.0" encoding="utf-8"?>
<p:tagLst xmlns:p="http://schemas.openxmlformats.org/presentationml/2006/main">
  <p:tag name="KSO_WM_BEAUTIFY_FLAG" val="#wm#"/>
  <p:tag name="KSO_WM_TEMPLATE_CATEGORY" val="custom"/>
  <p:tag name="KSO_WM_TEMPLATE_INDEX" val="20204398"/>
</p:tagLst>
</file>

<file path=ppt/tags/tag162.xml><?xml version="1.0" encoding="utf-8"?>
<p:tagLst xmlns:p="http://schemas.openxmlformats.org/presentationml/2006/main">
  <p:tag name="KSO_WM_BEAUTIFY_FLAG" val="#wm#"/>
  <p:tag name="KSO_WM_TEMPLATE_CATEGORY" val="custom"/>
  <p:tag name="KSO_WM_TEMPLATE_INDEX" val="20204398"/>
</p:tagLst>
</file>

<file path=ppt/tags/tag163.xml><?xml version="1.0" encoding="utf-8"?>
<p:tagLst xmlns:p="http://schemas.openxmlformats.org/presentationml/2006/main">
  <p:tag name="KSO_WM_BEAUTIFY_FLAG" val="#wm#"/>
  <p:tag name="KSO_WM_TEMPLATE_CATEGORY" val="custom"/>
  <p:tag name="KSO_WM_TEMPLATE_INDEX" val="20204398"/>
</p:tagLst>
</file>

<file path=ppt/tags/tag164.xml><?xml version="1.0" encoding="utf-8"?>
<p:tagLst xmlns:p="http://schemas.openxmlformats.org/presentationml/2006/main">
  <p:tag name="KSO_WM_BEAUTIFY_FLAG" val="#wm#"/>
  <p:tag name="KSO_WM_TEMPLATE_CATEGORY" val="custom"/>
  <p:tag name="KSO_WM_TEMPLATE_INDEX" val="20204398"/>
</p:tagLst>
</file>

<file path=ppt/tags/tag165.xml><?xml version="1.0" encoding="utf-8"?>
<p:tagLst xmlns:p="http://schemas.openxmlformats.org/presentationml/2006/main">
  <p:tag name="KSO_WM_BEAUTIFY_FLAG" val="#wm#"/>
  <p:tag name="KSO_WM_TEMPLATE_CATEGORY" val="custom"/>
  <p:tag name="KSO_WM_TEMPLATE_INDEX" val="20204398"/>
</p:tagLst>
</file>

<file path=ppt/tags/tag166.xml><?xml version="1.0" encoding="utf-8"?>
<p:tagLst xmlns:p="http://schemas.openxmlformats.org/presentationml/2006/main">
  <p:tag name="KSO_WM_BEAUTIFY_FLAG" val="#wm#"/>
  <p:tag name="KSO_WM_TEMPLATE_CATEGORY" val="custom"/>
  <p:tag name="KSO_WM_TEMPLATE_INDEX" val="20204398"/>
</p:tagLst>
</file>

<file path=ppt/tags/tag167.xml><?xml version="1.0" encoding="utf-8"?>
<p:tagLst xmlns:p="http://schemas.openxmlformats.org/presentationml/2006/main">
  <p:tag name="KSO_WM_BEAUTIFY_FLAG" val="#wm#"/>
  <p:tag name="KSO_WM_TEMPLATE_CATEGORY" val="custom"/>
  <p:tag name="KSO_WM_TEMPLATE_INDEX" val="20204398"/>
</p:tagLst>
</file>

<file path=ppt/tags/tag168.xml><?xml version="1.0" encoding="utf-8"?>
<p:tagLst xmlns:p="http://schemas.openxmlformats.org/presentationml/2006/main">
  <p:tag name="KSO_WM_BEAUTIFY_FLAG" val="#wm#"/>
  <p:tag name="KSO_WM_TEMPLATE_CATEGORY" val="custom"/>
  <p:tag name="KSO_WM_TEMPLATE_INDEX" val="20204398"/>
</p:tagLst>
</file>

<file path=ppt/tags/tag169.xml><?xml version="1.0" encoding="utf-8"?>
<p:tagLst xmlns:p="http://schemas.openxmlformats.org/presentationml/2006/main">
  <p:tag name="KSO_WM_BEAUTIFY_FLAG" val="#wm#"/>
  <p:tag name="KSO_WM_TEMPLATE_CATEGORY" val="custom"/>
  <p:tag name="KSO_WM_TEMPLATE_INDEX" val="20204398"/>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BEAUTIFY_FLAG" val="#wm#"/>
  <p:tag name="KSO_WM_TEMPLATE_CATEGORY" val="custom"/>
  <p:tag name="KSO_WM_TEMPLATE_INDEX" val="20204398"/>
</p:tagLst>
</file>

<file path=ppt/tags/tag171.xml><?xml version="1.0" encoding="utf-8"?>
<p:tagLst xmlns:p="http://schemas.openxmlformats.org/presentationml/2006/main">
  <p:tag name="KSO_WM_BEAUTIFY_FLAG" val="#wm#"/>
  <p:tag name="KSO_WM_TEMPLATE_CATEGORY" val="custom"/>
  <p:tag name="KSO_WM_TEMPLATE_INDEX" val="20204398"/>
</p:tagLst>
</file>

<file path=ppt/tags/tag172.xml><?xml version="1.0" encoding="utf-8"?>
<p:tagLst xmlns:p="http://schemas.openxmlformats.org/presentationml/2006/main">
  <p:tag name="KSO_WM_BEAUTIFY_FLAG" val="#wm#"/>
  <p:tag name="KSO_WM_TEMPLATE_CATEGORY" val="custom"/>
  <p:tag name="KSO_WM_TEMPLATE_INDEX" val="20204398"/>
</p:tagLst>
</file>

<file path=ppt/tags/tag173.xml><?xml version="1.0" encoding="utf-8"?>
<p:tagLst xmlns:p="http://schemas.openxmlformats.org/presentationml/2006/main">
  <p:tag name="KSO_WM_BEAUTIFY_FLAG" val="#wm#"/>
  <p:tag name="KSO_WM_TEMPLATE_CATEGORY" val="custom"/>
  <p:tag name="KSO_WM_TEMPLATE_INDEX" val="20204398"/>
</p:tagLst>
</file>

<file path=ppt/tags/tag174.xml><?xml version="1.0" encoding="utf-8"?>
<p:tagLst xmlns:p="http://schemas.openxmlformats.org/presentationml/2006/main">
  <p:tag name="KSO_WM_BEAUTIFY_FLAG" val="#wm#"/>
  <p:tag name="KSO_WM_TEMPLATE_CATEGORY" val="custom"/>
  <p:tag name="KSO_WM_TEMPLATE_INDEX" val="20204398"/>
</p:tagLst>
</file>

<file path=ppt/tags/tag175.xml><?xml version="1.0" encoding="utf-8"?>
<p:tagLst xmlns:p="http://schemas.openxmlformats.org/presentationml/2006/main">
  <p:tag name="KSO_WM_BEAUTIFY_FLAG" val="#wm#"/>
  <p:tag name="KSO_WM_TEMPLATE_CATEGORY" val="custom"/>
  <p:tag name="KSO_WM_TEMPLATE_INDEX" val="20204398"/>
</p:tagLst>
</file>

<file path=ppt/tags/tag176.xml><?xml version="1.0" encoding="utf-8"?>
<p:tagLst xmlns:p="http://schemas.openxmlformats.org/presentationml/2006/main">
  <p:tag name="KSO_WM_BEAUTIFY_FLAG" val="#wm#"/>
  <p:tag name="KSO_WM_TEMPLATE_CATEGORY" val="custom"/>
  <p:tag name="KSO_WM_TEMPLATE_INDEX" val="20204398"/>
</p:tagLst>
</file>

<file path=ppt/tags/tag177.xml><?xml version="1.0" encoding="utf-8"?>
<p:tagLst xmlns:p="http://schemas.openxmlformats.org/presentationml/2006/main">
  <p:tag name="KSO_WM_BEAUTIFY_FLAG" val="#wm#"/>
  <p:tag name="KSO_WM_TEMPLATE_CATEGORY" val="custom"/>
  <p:tag name="KSO_WM_TEMPLATE_INDEX" val="20204398"/>
</p:tagLst>
</file>

<file path=ppt/tags/tag178.xml><?xml version="1.0" encoding="utf-8"?>
<p:tagLst xmlns:p="http://schemas.openxmlformats.org/presentationml/2006/main">
  <p:tag name="KSO_WM_BEAUTIFY_FLAG" val="#wm#"/>
  <p:tag name="KSO_WM_TEMPLATE_CATEGORY" val="custom"/>
  <p:tag name="KSO_WM_TEMPLATE_INDEX" val="20204398"/>
</p:tagLst>
</file>

<file path=ppt/tags/tag179.xml><?xml version="1.0" encoding="utf-8"?>
<p:tagLst xmlns:p="http://schemas.openxmlformats.org/presentationml/2006/main">
  <p:tag name="REFSHAPE" val="220016500"/>
  <p:tag name="KSO_WM_UNIT_PLACING_PICTURE_USER_VIEWPORT" val="{&quot;height&quot;:2415,&quot;width&quot;:9780}"/>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BEAUTIFY_FLAG" val="#wm#"/>
  <p:tag name="KSO_WM_TEMPLATE_CATEGORY" val="custom"/>
  <p:tag name="KSO_WM_TEMPLATE_INDEX" val="20204398"/>
</p:tagLst>
</file>

<file path=ppt/tags/tag181.xml><?xml version="1.0" encoding="utf-8"?>
<p:tagLst xmlns:p="http://schemas.openxmlformats.org/presentationml/2006/main">
  <p:tag name="KSO_WM_BEAUTIFY_FLAG" val="#wm#"/>
  <p:tag name="KSO_WM_TEMPLATE_CATEGORY" val="custom"/>
  <p:tag name="KSO_WM_TEMPLATE_INDEX" val="20204398"/>
</p:tagLst>
</file>

<file path=ppt/tags/tag182.xml><?xml version="1.0" encoding="utf-8"?>
<p:tagLst xmlns:p="http://schemas.openxmlformats.org/presentationml/2006/main">
  <p:tag name="KSO_WM_BEAUTIFY_FLAG" val="#wm#"/>
  <p:tag name="KSO_WM_TEMPLATE_CATEGORY" val="custom"/>
  <p:tag name="KSO_WM_TEMPLATE_INDEX" val="20204398"/>
</p:tagLst>
</file>

<file path=ppt/tags/tag183.xml><?xml version="1.0" encoding="utf-8"?>
<p:tagLst xmlns:p="http://schemas.openxmlformats.org/presentationml/2006/main">
  <p:tag name="KSO_WM_BEAUTIFY_FLAG" val="#wm#"/>
  <p:tag name="KSO_WM_TEMPLATE_CATEGORY" val="custom"/>
  <p:tag name="KSO_WM_TEMPLATE_INDEX" val="20204398"/>
</p:tagLst>
</file>

<file path=ppt/tags/tag184.xml><?xml version="1.0" encoding="utf-8"?>
<p:tagLst xmlns:p="http://schemas.openxmlformats.org/presentationml/2006/main">
  <p:tag name="KSO_WM_BEAUTIFY_FLAG" val="#wm#"/>
  <p:tag name="KSO_WM_TEMPLATE_CATEGORY" val="custom"/>
  <p:tag name="KSO_WM_TEMPLATE_INDEX" val="20204398"/>
</p:tagLst>
</file>

<file path=ppt/tags/tag185.xml><?xml version="1.0" encoding="utf-8"?>
<p:tagLst xmlns:p="http://schemas.openxmlformats.org/presentationml/2006/main">
  <p:tag name="KSO_WM_BEAUTIFY_FLAG" val="#wm#"/>
  <p:tag name="KSO_WM_TEMPLATE_CATEGORY" val="custom"/>
  <p:tag name="KSO_WM_TEMPLATE_INDEX" val="20204398"/>
</p:tagLst>
</file>

<file path=ppt/tags/tag186.xml><?xml version="1.0" encoding="utf-8"?>
<p:tagLst xmlns:p="http://schemas.openxmlformats.org/presentationml/2006/main">
  <p:tag name="KSO_WM_BEAUTIFY_FLAG" val="#wm#"/>
  <p:tag name="KSO_WM_TEMPLATE_CATEGORY" val="custom"/>
  <p:tag name="KSO_WM_TEMPLATE_INDEX" val="20204398"/>
</p:tagLst>
</file>

<file path=ppt/tags/tag187.xml><?xml version="1.0" encoding="utf-8"?>
<p:tagLst xmlns:p="http://schemas.openxmlformats.org/presentationml/2006/main">
  <p:tag name="KSO_WM_BEAUTIFY_FLAG" val="#wm#"/>
  <p:tag name="KSO_WM_TEMPLATE_CATEGORY" val="custom"/>
  <p:tag name="KSO_WM_TEMPLATE_INDEX" val="20204398"/>
</p:tagLst>
</file>

<file path=ppt/tags/tag188.xml><?xml version="1.0" encoding="utf-8"?>
<p:tagLst xmlns:p="http://schemas.openxmlformats.org/presentationml/2006/main">
  <p:tag name="KSO_WM_BEAUTIFY_FLAG" val="#wm#"/>
  <p:tag name="KSO_WM_TEMPLATE_CATEGORY" val="custom"/>
  <p:tag name="KSO_WM_TEMPLATE_INDEX" val="20204398"/>
</p:tagLst>
</file>

<file path=ppt/tags/tag189.xml><?xml version="1.0" encoding="utf-8"?>
<p:tagLst xmlns:p="http://schemas.openxmlformats.org/presentationml/2006/main">
  <p:tag name="KSO_WM_BEAUTIFY_FLAG" val="#wm#"/>
  <p:tag name="KSO_WM_TEMPLATE_CATEGORY" val="custom"/>
  <p:tag name="KSO_WM_TEMPLATE_INDEX" val="20204398"/>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BEAUTIFY_FLAG" val="#wm#"/>
  <p:tag name="KSO_WM_TEMPLATE_CATEGORY" val="custom"/>
  <p:tag name="KSO_WM_TEMPLATE_INDEX" val="20204398"/>
</p:tagLst>
</file>

<file path=ppt/tags/tag191.xml><?xml version="1.0" encoding="utf-8"?>
<p:tagLst xmlns:p="http://schemas.openxmlformats.org/presentationml/2006/main">
  <p:tag name="KSO_WM_BEAUTIFY_FLAG" val="#wm#"/>
  <p:tag name="KSO_WM_TEMPLATE_CATEGORY" val="custom"/>
  <p:tag name="KSO_WM_TEMPLATE_INDEX" val="20204398"/>
</p:tagLst>
</file>

<file path=ppt/tags/tag192.xml><?xml version="1.0" encoding="utf-8"?>
<p:tagLst xmlns:p="http://schemas.openxmlformats.org/presentationml/2006/main">
  <p:tag name="KSO_WM_BEAUTIFY_FLAG" val="#wm#"/>
  <p:tag name="KSO_WM_TEMPLATE_CATEGORY" val="custom"/>
  <p:tag name="KSO_WM_TEMPLATE_INDEX" val="20204398"/>
</p:tagLst>
</file>

<file path=ppt/tags/tag193.xml><?xml version="1.0" encoding="utf-8"?>
<p:tagLst xmlns:p="http://schemas.openxmlformats.org/presentationml/2006/main">
  <p:tag name="KSO_WM_BEAUTIFY_FLAG" val="#wm#"/>
  <p:tag name="KSO_WM_TEMPLATE_CATEGORY" val="custom"/>
  <p:tag name="KSO_WM_TEMPLATE_INDEX" val="20204398"/>
</p:tagLst>
</file>

<file path=ppt/tags/tag194.xml><?xml version="1.0" encoding="utf-8"?>
<p:tagLst xmlns:p="http://schemas.openxmlformats.org/presentationml/2006/main">
  <p:tag name="KSO_WM_BEAUTIFY_FLAG" val="#wm#"/>
  <p:tag name="KSO_WM_TEMPLATE_CATEGORY" val="custom"/>
  <p:tag name="KSO_WM_TEMPLATE_INDEX" val="20204398"/>
</p:tagLst>
</file>

<file path=ppt/tags/tag195.xml><?xml version="1.0" encoding="utf-8"?>
<p:tagLst xmlns:p="http://schemas.openxmlformats.org/presentationml/2006/main">
  <p:tag name="KSO_WM_BEAUTIFY_FLAG" val="#wm#"/>
  <p:tag name="KSO_WM_TEMPLATE_CATEGORY" val="custom"/>
  <p:tag name="KSO_WM_TEMPLATE_INDEX" val="20204398"/>
</p:tagLst>
</file>

<file path=ppt/tags/tag196.xml><?xml version="1.0" encoding="utf-8"?>
<p:tagLst xmlns:p="http://schemas.openxmlformats.org/presentationml/2006/main">
  <p:tag name="KSO_WM_BEAUTIFY_FLAG" val="#wm#"/>
  <p:tag name="KSO_WM_TEMPLATE_CATEGORY" val="custom"/>
  <p:tag name="KSO_WM_TEMPLATE_INDEX" val="20204398"/>
</p:tagLst>
</file>

<file path=ppt/tags/tag197.xml><?xml version="1.0" encoding="utf-8"?>
<p:tagLst xmlns:p="http://schemas.openxmlformats.org/presentationml/2006/main">
  <p:tag name="KSO_WM_BEAUTIFY_FLAG" val="#wm#"/>
  <p:tag name="KSO_WM_TEMPLATE_CATEGORY" val="custom"/>
  <p:tag name="KSO_WM_TEMPLATE_INDEX" val="20204398"/>
</p:tagLst>
</file>

<file path=ppt/tags/tag198.xml><?xml version="1.0" encoding="utf-8"?>
<p:tagLst xmlns:p="http://schemas.openxmlformats.org/presentationml/2006/main">
  <p:tag name="KSO_WM_BEAUTIFY_FLAG" val="#wm#"/>
  <p:tag name="KSO_WM_TEMPLATE_CATEGORY" val="custom"/>
  <p:tag name="KSO_WM_TEMPLATE_INDEX" val="20204398"/>
</p:tagLst>
</file>

<file path=ppt/tags/tag199.xml><?xml version="1.0" encoding="utf-8"?>
<p:tagLst xmlns:p="http://schemas.openxmlformats.org/presentationml/2006/main">
  <p:tag name="KSO_WM_BEAUTIFY_FLAG" val="#wm#"/>
  <p:tag name="KSO_WM_TEMPLATE_CATEGORY" val="custom"/>
  <p:tag name="KSO_WM_TEMPLATE_INDEX" val="20204398"/>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BEAUTIFY_FLAG" val="#wm#"/>
  <p:tag name="KSO_WM_TEMPLATE_CATEGORY" val="custom"/>
  <p:tag name="KSO_WM_TEMPLATE_INDEX" val="20204398"/>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y"/>
  <p:tag name="KSO_WM_UNIT_INDEX" val="1"/>
  <p:tag name="KSO_WM_UNIT_ID" val="_1*y*1"/>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89.xml><?xml version="1.0" encoding="utf-8"?>
<p:tagLst xmlns:p="http://schemas.openxmlformats.org/presentationml/2006/main">
  <p:tag name="KSO_WM_UNIT_TYPE" val="i"/>
  <p:tag name="KSO_WM_UNIT_SUBTYPE" val="h"/>
  <p:tag name="KSO_WM_SLIDE_BACKGROUND_TYPE" val="frame"/>
  <p:tag name="KSO_WM_UNIT_HIGHLIGHT" val="0"/>
  <p:tag name="KSO_WM_UNIT_COMPATIBLE" val="0"/>
  <p:tag name="KSO_WM_UNIT_DIAGRAM_ISNUMVISUAL" val="0"/>
  <p:tag name="KSO_WM_UNIT_DIAGRAM_ISREFERUNIT" val="0"/>
  <p:tag name="KSO_WM_UNIT_INDEX" val="0"/>
  <p:tag name="KSO_WM_UNIT_ID" val="_13*i*0"/>
  <p:tag name="KSO_WM_UNIT_LAYERLEVEL" val="1"/>
  <p:tag name="KSO_WM_TAG_VERSION" val="1.0"/>
  <p:tag name="KSO_WM_BEAUTIFY_FLAG" val="#wm#"/>
  <p:tag name="KSO_WM_SLIDE_BK_DARK_LIGHT" val="2"/>
  <p:tag name="KSO_WM_UNIT_BK_DARK_LIGHT" val="2"/>
</p:tagLst>
</file>

<file path=ppt/tags/tag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1.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92.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8.xml><?xml version="1.0" encoding="utf-8"?>
<p:tagLst xmlns:p="http://schemas.openxmlformats.org/presentationml/2006/main">
  <p:tag name="KSO_WM_UNIT_TYPE" val="i"/>
  <p:tag name="KSO_WM_UNIT_SUBTYPE" val="h"/>
  <p:tag name="KSO_WM_SLIDE_BACKGROUND_TYPE" val="leftRight"/>
  <p:tag name="KSO_WM_UNIT_HIGHLIGHT" val="0"/>
  <p:tag name="KSO_WM_UNIT_COMPATIBLE" val="0"/>
  <p:tag name="KSO_WM_UNIT_DIAGRAM_ISNUMVISUAL" val="0"/>
  <p:tag name="KSO_WM_UNIT_DIAGRAM_ISREFERUNIT" val="0"/>
  <p:tag name="KSO_WM_UNIT_INDEX" val="0"/>
  <p:tag name="KSO_WM_UNIT_ID" val="_14*i*0"/>
  <p:tag name="KSO_WM_UNIT_LAYERLEVEL" val="1"/>
  <p:tag name="KSO_WM_TAG_VERSION" val="1.0"/>
  <p:tag name="KSO_WM_BEAUTIFY_FLAG" val="#wm#"/>
  <p:tag name="KSO_WM_SLIDE_BK_DARK_LIGHT" val="2"/>
  <p:tag name="KSO_WM_UNIT_BK_DARK_LIGHT" val="2"/>
</p:tagLst>
</file>

<file path=ppt/tags/tag99.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Lst>
</file>

<file path=ppt/theme/theme1.xml><?xml version="1.0" encoding="utf-8"?>
<a:theme xmlns:a="http://schemas.openxmlformats.org/drawingml/2006/main" name="1_Office 主题​​">
  <a:themeElements>
    <a:clrScheme name="自定义 100">
      <a:dk1>
        <a:srgbClr val="000000"/>
      </a:dk1>
      <a:lt1>
        <a:srgbClr val="FFFFFF"/>
      </a:lt1>
      <a:dk2>
        <a:srgbClr val="ECEFEF"/>
      </a:dk2>
      <a:lt2>
        <a:srgbClr val="FCFDFD"/>
      </a:lt2>
      <a:accent1>
        <a:srgbClr val="3A7875"/>
      </a:accent1>
      <a:accent2>
        <a:srgbClr val="466C76"/>
      </a:accent2>
      <a:accent3>
        <a:srgbClr val="525F76"/>
      </a:accent3>
      <a:accent4>
        <a:srgbClr val="5D5377"/>
      </a:accent4>
      <a:accent5>
        <a:srgbClr val="694677"/>
      </a:accent5>
      <a:accent6>
        <a:srgbClr val="753A78"/>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10775</Words>
  <Application>WPS 演示</Application>
  <PresentationFormat>宽屏</PresentationFormat>
  <Paragraphs>325</Paragraphs>
  <Slides>43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43</vt:i4>
      </vt:variant>
    </vt:vector>
  </HeadingPairs>
  <TitlesOfParts>
    <vt:vector size="51" baseType="lpstr">
      <vt:lpstr>Arial</vt:lpstr>
      <vt:lpstr>宋体</vt:lpstr>
      <vt:lpstr>Wingdings</vt:lpstr>
      <vt:lpstr>微软雅黑</vt:lpstr>
      <vt:lpstr>汉仪旗黑-85S</vt:lpstr>
      <vt:lpstr>黑体</vt:lpstr>
      <vt:lpstr>Arial Unicode MS</vt:lpstr>
      <vt:lpstr>1_Office 主题​​</vt:lpstr>
      <vt:lpstr>网络流入门</vt:lpstr>
      <vt:lpstr>定义</vt:lpstr>
      <vt:lpstr>性质</vt:lpstr>
      <vt:lpstr>解决</vt:lpstr>
      <vt:lpstr>解决</vt:lpstr>
      <vt:lpstr>解决</vt:lpstr>
      <vt:lpstr>USACO奶牛的电信Telecowmunication</vt:lpstr>
      <vt:lpstr>USACO奶牛的电信Telecowmunication</vt:lpstr>
      <vt:lpstr>教辅的组成</vt:lpstr>
      <vt:lpstr>教辅的组成</vt:lpstr>
      <vt:lpstr> 小M的作物</vt:lpstr>
      <vt:lpstr> 小M的作物	</vt:lpstr>
      <vt:lpstr>[HNOI2013]切糕</vt:lpstr>
      <vt:lpstr>[HNOI2013]切糕</vt:lpstr>
      <vt:lpstr>文理分科</vt:lpstr>
      <vt:lpstr>文理分科</vt:lpstr>
      <vt:lpstr> [国家集训队]圈地计划</vt:lpstr>
      <vt:lpstr>[国家集训队]圈地计划</vt:lpstr>
      <vt:lpstr>[ZJOI2010]贪吃的老鼠</vt:lpstr>
      <vt:lpstr>[ZJOI2010]贪吃的老鼠</vt:lpstr>
      <vt:lpstr>[CTSC1999]家园</vt:lpstr>
      <vt:lpstr>[CTSC1999]家园</vt:lpstr>
      <vt:lpstr>费用流</vt:lpstr>
      <vt:lpstr>分配问题</vt:lpstr>
      <vt:lpstr>分配问题</vt:lpstr>
      <vt:lpstr>负载平衡问题</vt:lpstr>
      <vt:lpstr>负载平衡问题</vt:lpstr>
      <vt:lpstr>[ZJOI2010]网络扩容</vt:lpstr>
      <vt:lpstr>[ZJOI2010]网络扩容</vt:lpstr>
      <vt:lpstr>餐巾计划问题</vt:lpstr>
      <vt:lpstr>餐巾计划问题</vt:lpstr>
      <vt:lpstr>[SCOI2007]修车</vt:lpstr>
      <vt:lpstr>[SCOI2007]修车</vt:lpstr>
      <vt:lpstr>[NOI2012]美食节</vt:lpstr>
      <vt:lpstr>[NOI2012]美食节</vt:lpstr>
      <vt:lpstr>汽车加油行驶问题</vt:lpstr>
      <vt:lpstr>汽车加油行驶问题</vt:lpstr>
      <vt:lpstr>[NOI2008]志愿者招募</vt:lpstr>
      <vt:lpstr>[NOI2008]志愿者招募</vt:lpstr>
      <vt:lpstr>有上下界的网络流</vt:lpstr>
      <vt:lpstr>有上下界的网络流</vt:lpstr>
      <vt:lpstr>[AHOI2014/JSOI2014]支线剧情</vt:lpstr>
      <vt:lpstr>[AHOI2014/JSOI2014]支线剧情</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兰花香</cp:lastModifiedBy>
  <cp:revision>63</cp:revision>
  <dcterms:created xsi:type="dcterms:W3CDTF">2019-06-19T02:08:00Z</dcterms:created>
  <dcterms:modified xsi:type="dcterms:W3CDTF">2020-02-08T06:26:08Z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