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1" r:id="rId5"/>
    <p:sldId id="272" r:id="rId6"/>
    <p:sldId id="259" r:id="rId7"/>
    <p:sldId id="260" r:id="rId8"/>
    <p:sldId id="263" r:id="rId9"/>
    <p:sldId id="265" r:id="rId10"/>
    <p:sldId id="289" r:id="rId11"/>
    <p:sldId id="290" r:id="rId12"/>
    <p:sldId id="273" r:id="rId13"/>
    <p:sldId id="274" r:id="rId14"/>
    <p:sldId id="275" r:id="rId15"/>
    <p:sldId id="261" r:id="rId16"/>
    <p:sldId id="262" r:id="rId17"/>
    <p:sldId id="269" r:id="rId18"/>
    <p:sldId id="270" r:id="rId19"/>
    <p:sldId id="266" r:id="rId20"/>
    <p:sldId id="267" r:id="rId21"/>
    <p:sldId id="268" r:id="rId22"/>
    <p:sldId id="291" r:id="rId23"/>
    <p:sldId id="292" r:id="rId24"/>
    <p:sldId id="293"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2019/12/31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数据结构</a:t>
            </a:r>
          </a:p>
        </p:txBody>
      </p:sp>
      <p:sp>
        <p:nvSpPr>
          <p:cNvPr id="3" name="副标题 2"/>
          <p:cNvSpPr>
            <a:spLocks noGrp="1"/>
          </p:cNvSpPr>
          <p:nvPr>
            <p:ph type="subTitle" idx="1"/>
          </p:nvPr>
        </p:nvSpPr>
        <p:spPr/>
        <p:txBody>
          <a:bodyPr/>
          <a:lstStyle/>
          <a:p>
            <a:r>
              <a:rPr lang="en-US" altLang="zh-CN"/>
              <a:t>jah_melon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loj2980</a:t>
            </a:r>
          </a:p>
        </p:txBody>
      </p:sp>
      <p:sp>
        <p:nvSpPr>
          <p:cNvPr id="3" name="内容占位符 2"/>
          <p:cNvSpPr>
            <a:spLocks noGrp="1"/>
          </p:cNvSpPr>
          <p:nvPr>
            <p:ph idx="1"/>
          </p:nvPr>
        </p:nvSpPr>
        <p:spPr/>
        <p:txBody>
          <a:bodyPr>
            <a:normAutofit lnSpcReduction="10000"/>
          </a:bodyPr>
          <a:lstStyle/>
          <a:p>
            <a:pPr fontAlgn="auto">
              <a:lnSpc>
                <a:spcPct val="110000"/>
              </a:lnSpc>
            </a:pPr>
            <a:r>
              <a:rPr lang="zh-CN" altLang="en-US" sz="3200"/>
              <a:t>有 n 个水晶球，第 i 个水晶球有 Ai, Bi, Ci 三个属性。m 次操作，每次选择一个区间，然后对区间内的水晶球进行以下一种操作</a:t>
            </a:r>
          </a:p>
          <a:p>
            <a:pPr fontAlgn="auto">
              <a:lnSpc>
                <a:spcPct val="110000"/>
              </a:lnSpc>
            </a:pPr>
            <a:r>
              <a:rPr lang="zh-CN" altLang="en-US" sz="3200"/>
              <a:t>1 令 Ai = Ai + Bi。2 令 Bi = Bi + Ci。3 令 Ci = Ci + Ai。</a:t>
            </a:r>
          </a:p>
          <a:p>
            <a:pPr fontAlgn="auto">
              <a:lnSpc>
                <a:spcPct val="110000"/>
              </a:lnSpc>
            </a:pPr>
            <a:r>
              <a:rPr lang="zh-CN" altLang="en-US" sz="3200"/>
              <a:t>4 令 Ai = Ai + v。5 令 Bi = Bi</a:t>
            </a:r>
            <a:r>
              <a:rPr lang="en-US" altLang="zh-CN" sz="3200"/>
              <a:t>*</a:t>
            </a:r>
            <a:r>
              <a:rPr lang="zh-CN" altLang="en-US" sz="3200"/>
              <a:t>v。6 令 Ci = v。</a:t>
            </a:r>
          </a:p>
          <a:p>
            <a:pPr fontAlgn="auto">
              <a:lnSpc>
                <a:spcPct val="110000"/>
              </a:lnSpc>
            </a:pPr>
            <a:r>
              <a:rPr lang="zh-CN" altLang="en-US" sz="3200"/>
              <a:t>7 求所有 Ai, Bi, Ci 各自的和。</a:t>
            </a:r>
          </a:p>
          <a:p>
            <a:pPr fontAlgn="auto">
              <a:lnSpc>
                <a:spcPct val="110000"/>
              </a:lnSpc>
            </a:pPr>
            <a:r>
              <a:rPr lang="zh-CN" altLang="en-US" sz="3200"/>
              <a:t>n, m ≤ 250000，答案对 998244353 取模。</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pPr fontAlgn="auto">
              <a:lnSpc>
                <a:spcPct val="110000"/>
              </a:lnSpc>
            </a:pPr>
            <a:r>
              <a:rPr lang="zh-CN" altLang="en-US" sz="3200"/>
              <a:t>这道题很简单。把每个水晶球看作一个向量 (Ai, Bi, Ci, 1)，之后所有的操作都可以用矩阵乘法来代替。</a:t>
            </a:r>
          </a:p>
          <a:p>
            <a:pPr fontAlgn="auto">
              <a:lnSpc>
                <a:spcPct val="110000"/>
              </a:lnSpc>
            </a:pPr>
            <a:r>
              <a:rPr lang="zh-CN" altLang="en-US" sz="3200"/>
              <a:t>由于矩阵乘法的结合率，所以 tag 也是可以直接合并的。于是用线段树来维护所有向量，每次区间乘一个矩阵。</a:t>
            </a:r>
          </a:p>
          <a:p>
            <a:pPr fontAlgn="auto">
              <a:lnSpc>
                <a:spcPct val="110000"/>
              </a:lnSpc>
            </a:pPr>
            <a:r>
              <a:rPr lang="zh-CN" altLang="en-US" sz="3200"/>
              <a:t>由于矩阵乘法的分配率，所以区间向量的和也是直接乘矩阵就可以了。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UOJ421 基础线段树练习题</a:t>
            </a:r>
          </a:p>
        </p:txBody>
      </p:sp>
      <p:sp>
        <p:nvSpPr>
          <p:cNvPr id="3" name="内容占位符 2"/>
          <p:cNvSpPr>
            <a:spLocks noGrp="1"/>
          </p:cNvSpPr>
          <p:nvPr>
            <p:ph idx="1"/>
          </p:nvPr>
        </p:nvSpPr>
        <p:spPr/>
        <p:txBody>
          <a:bodyPr/>
          <a:lstStyle/>
          <a:p>
            <a:pPr fontAlgn="auto">
              <a:lnSpc>
                <a:spcPct val="110000"/>
              </a:lnSpc>
            </a:pPr>
            <a:r>
              <a:rPr lang="zh-CN" altLang="en-US" sz="3200"/>
              <a:t>给出长度为 n 的序列 A，接下来有 q 次操作，操作有四种</a:t>
            </a:r>
          </a:p>
          <a:p>
            <a:pPr fontAlgn="auto">
              <a:lnSpc>
                <a:spcPct val="110000"/>
              </a:lnSpc>
            </a:pPr>
            <a:r>
              <a:rPr lang="zh-CN" altLang="en-US" sz="3200"/>
              <a:t>1 对于所有的 i ∈ [l, r]，将 Ai 变成 Ai + x。</a:t>
            </a:r>
          </a:p>
          <a:p>
            <a:pPr fontAlgn="auto">
              <a:lnSpc>
                <a:spcPct val="110000"/>
              </a:lnSpc>
            </a:pPr>
            <a:r>
              <a:rPr lang="zh-CN" altLang="en-US" sz="3200"/>
              <a:t>2 对于所有的 i ∈ [l, r]，将 Ai 变成 x。</a:t>
            </a:r>
          </a:p>
          <a:p>
            <a:pPr fontAlgn="auto">
              <a:lnSpc>
                <a:spcPct val="110000"/>
              </a:lnSpc>
            </a:pPr>
            <a:r>
              <a:rPr lang="zh-CN" altLang="en-US" sz="3200"/>
              <a:t>3 对于所有的 i ∈ [l, r]，将 Ai 变成 ⌊√Ai⌋。</a:t>
            </a:r>
          </a:p>
          <a:p>
            <a:pPr fontAlgn="auto">
              <a:lnSpc>
                <a:spcPct val="110000"/>
              </a:lnSpc>
            </a:pPr>
            <a:r>
              <a:rPr lang="zh-CN" altLang="en-US" sz="3200"/>
              <a:t>4 对于所有的 i ∈ [l, r]，询问 Ai 的和。</a:t>
            </a:r>
          </a:p>
          <a:p>
            <a:pPr fontAlgn="auto">
              <a:lnSpc>
                <a:spcPct val="110000"/>
              </a:lnSpc>
            </a:pPr>
            <a:r>
              <a:rPr lang="zh-CN" altLang="en-US" sz="3200"/>
              <a:t>n, q ≤ 10</a:t>
            </a:r>
            <a:r>
              <a:rPr lang="en-US" altLang="zh-CN" sz="3200"/>
              <a:t>^</a:t>
            </a:r>
            <a:r>
              <a:rPr lang="zh-CN" altLang="en-US" sz="3200"/>
              <a:t>5，Ai 始终为正整数。</a:t>
            </a:r>
            <a:r>
              <a:rPr lang="en-US" altLang="zh-CN" sz="3200"/>
              <a:t>5s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a:xfrm>
            <a:off x="838200" y="1595120"/>
            <a:ext cx="10515600" cy="4582160"/>
          </a:xfrm>
        </p:spPr>
        <p:txBody>
          <a:bodyPr>
            <a:normAutofit/>
          </a:bodyPr>
          <a:lstStyle/>
          <a:p>
            <a:pPr fontAlgn="auto">
              <a:lnSpc>
                <a:spcPct val="110000"/>
              </a:lnSpc>
            </a:pPr>
            <a:r>
              <a:rPr lang="zh-CN" altLang="en-US"/>
              <a:t>线段树上的每个节点维护标记 (a, b) 表示这个区间中的所有 Ai 都要变成 a ∗ Ai + b。这个标记很好下传。</a:t>
            </a:r>
          </a:p>
          <a:p>
            <a:pPr fontAlgn="auto">
              <a:lnSpc>
                <a:spcPct val="110000"/>
              </a:lnSpc>
            </a:pPr>
            <a:r>
              <a:rPr lang="zh-CN" altLang="en-US"/>
              <a:t>对于前两个操作，直接打标记就可以了，对于第三个操作，首先对于每个节点维护其最大值和最小值。</a:t>
            </a:r>
          </a:p>
          <a:p>
            <a:pPr fontAlgn="auto">
              <a:lnSpc>
                <a:spcPct val="110000"/>
              </a:lnSpc>
            </a:pPr>
            <a:r>
              <a:rPr lang="zh-CN" altLang="en-US"/>
              <a:t>假设一个节点所代表的区间的最大值是 max，最小值是 min，那么当 max − min ≤ 1的时候，开根可以用一个区间加或者一个区间赋值来代替，具体来说，若⌊√max⌋ = ⌊√min⌋，那么区间赋值即可，否则显然 ⌊√max⌋ = ⌊√min⌋ + 1，那么此时区间加即可。</a:t>
            </a:r>
          </a:p>
          <a:p>
            <a:pPr fontAlgn="auto">
              <a:lnSpc>
                <a:spcPct val="110000"/>
              </a:lnSpc>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0660"/>
            <a:ext cx="10515600" cy="1325563"/>
          </a:xfrm>
        </p:spPr>
        <p:txBody>
          <a:bodyPr/>
          <a:lstStyle/>
          <a:p>
            <a:r>
              <a:rPr lang="en-US" altLang="zh-CN"/>
              <a:t>Solution</a:t>
            </a:r>
          </a:p>
        </p:txBody>
      </p:sp>
      <p:sp>
        <p:nvSpPr>
          <p:cNvPr id="3" name="内容占位符 2"/>
          <p:cNvSpPr>
            <a:spLocks noGrp="1"/>
          </p:cNvSpPr>
          <p:nvPr>
            <p:ph idx="1"/>
          </p:nvPr>
        </p:nvSpPr>
        <p:spPr>
          <a:xfrm>
            <a:off x="838200" y="1343660"/>
            <a:ext cx="10515600" cy="4833620"/>
          </a:xfrm>
        </p:spPr>
        <p:txBody>
          <a:bodyPr>
            <a:noAutofit/>
          </a:bodyPr>
          <a:lstStyle/>
          <a:p>
            <a:pPr fontAlgn="auto">
              <a:lnSpc>
                <a:spcPct val="110000"/>
              </a:lnSpc>
            </a:pPr>
            <a:r>
              <a:rPr lang="zh-CN" altLang="en-US">
                <a:sym typeface="+mn-ea"/>
              </a:rPr>
              <a:t>这样为什么对呢，首先有一个结论：若 x − y = a (x ≥ y 且均为正数 )，那么√x −√y ≤√a。证明过程比较邪性。</a:t>
            </a:r>
            <a:endParaRPr lang="zh-CN" altLang="en-US"/>
          </a:p>
          <a:p>
            <a:pPr fontAlgn="auto">
              <a:lnSpc>
                <a:spcPct val="110000"/>
              </a:lnSpc>
            </a:pPr>
            <a:r>
              <a:rPr lang="zh-CN" altLang="en-US"/>
              <a:t>这说明若一个区间的极差是 d，那么开 log(log(d)) 次根后这个区间的开根就可以直接打标记了。我们把所有节点的这个次数加起来当作势能函数。</a:t>
            </a:r>
          </a:p>
          <a:p>
            <a:pPr fontAlgn="auto">
              <a:lnSpc>
                <a:spcPct val="110000"/>
              </a:lnSpc>
            </a:pPr>
            <a:r>
              <a:rPr lang="zh-CN" altLang="en-US"/>
              <a:t>考虑三种操作对势能函数的影响，对于区间中间的节点，这三种操作都不会增加，只会减少或不改变势能函数。</a:t>
            </a:r>
          </a:p>
          <a:p>
            <a:pPr fontAlgn="auto">
              <a:lnSpc>
                <a:spcPct val="110000"/>
              </a:lnSpc>
            </a:pPr>
            <a:r>
              <a:rPr lang="zh-CN" altLang="en-US"/>
              <a:t>对于区间边缘的节点，只有 log(n) 个，最坏情况下只会使势能函数增加 log2。</a:t>
            </a:r>
          </a:p>
          <a:p>
            <a:pPr fontAlgn="auto">
              <a:lnSpc>
                <a:spcPct val="110000"/>
              </a:lnSpc>
            </a:pPr>
            <a:r>
              <a:rPr lang="zh-CN" altLang="en-US"/>
              <a:t>于是总复杂度就是两个 log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503: ZQC 的课堂</a:t>
            </a:r>
          </a:p>
        </p:txBody>
      </p:sp>
      <p:sp>
        <p:nvSpPr>
          <p:cNvPr id="3" name="内容占位符 2"/>
          <p:cNvSpPr>
            <a:spLocks noGrp="1"/>
          </p:cNvSpPr>
          <p:nvPr>
            <p:ph idx="1"/>
          </p:nvPr>
        </p:nvSpPr>
        <p:spPr/>
        <p:txBody>
          <a:bodyPr>
            <a:normAutofit fontScale="92500"/>
          </a:bodyPr>
          <a:lstStyle/>
          <a:p>
            <a:pPr fontAlgn="auto">
              <a:lnSpc>
                <a:spcPct val="120000"/>
              </a:lnSpc>
            </a:pPr>
            <a:r>
              <a:rPr lang="zh-CN" altLang="en-US" sz="2400" dirty="0"/>
              <a:t>有一个长度为 n 的向量序列 {(xi, yi)}。</a:t>
            </a:r>
          </a:p>
          <a:p>
            <a:pPr fontAlgn="auto">
              <a:lnSpc>
                <a:spcPct val="120000"/>
              </a:lnSpc>
            </a:pPr>
            <a:r>
              <a:rPr lang="zh-CN" altLang="en-US" sz="2400" dirty="0"/>
              <a:t>画 n 条线段，第 i 条线段从 (1 + </a:t>
            </a:r>
            <a:r>
              <a:rPr lang="en-US" altLang="zh-CN" sz="2400" dirty="0" err="1" smtClean="0"/>
              <a:t>sumx</a:t>
            </a:r>
            <a:r>
              <a:rPr lang="en-US" altLang="zh-CN" sz="2400" dirty="0" smtClean="0"/>
              <a:t>[i-1</a:t>
            </a:r>
            <a:r>
              <a:rPr lang="en-US" altLang="zh-CN" sz="2400" dirty="0"/>
              <a:t>]</a:t>
            </a:r>
            <a:r>
              <a:rPr lang="zh-CN" altLang="en-US" sz="2400" dirty="0"/>
              <a:t>, 1 + </a:t>
            </a:r>
            <a:r>
              <a:rPr lang="en-US" altLang="zh-CN" sz="2400" dirty="0" err="1" smtClean="0"/>
              <a:t>sumy</a:t>
            </a:r>
            <a:r>
              <a:rPr lang="en-US" altLang="zh-CN" sz="2400" dirty="0" smtClean="0"/>
              <a:t>[i-1</a:t>
            </a:r>
            <a:r>
              <a:rPr lang="en-US" altLang="zh-CN" sz="2400" dirty="0"/>
              <a:t>]</a:t>
            </a:r>
            <a:r>
              <a:rPr lang="zh-CN" altLang="en-US" sz="2400" dirty="0"/>
              <a:t>) 到</a:t>
            </a:r>
            <a:r>
              <a:rPr lang="zh-CN" altLang="en-US" sz="2400" dirty="0">
                <a:sym typeface="+mn-ea"/>
              </a:rPr>
              <a:t>(1 + </a:t>
            </a:r>
            <a:r>
              <a:rPr lang="en-US" altLang="zh-CN" sz="2400" dirty="0" err="1" smtClean="0">
                <a:sym typeface="+mn-ea"/>
              </a:rPr>
              <a:t>sumx</a:t>
            </a:r>
            <a:r>
              <a:rPr lang="en-US" altLang="zh-CN" sz="2400" dirty="0" smtClean="0">
                <a:sym typeface="+mn-ea"/>
              </a:rPr>
              <a:t>[</a:t>
            </a:r>
            <a:r>
              <a:rPr lang="en-US" altLang="zh-CN" sz="2400" dirty="0" err="1" smtClean="0">
                <a:sym typeface="+mn-ea"/>
              </a:rPr>
              <a:t>i</a:t>
            </a:r>
            <a:r>
              <a:rPr lang="en-US" altLang="zh-CN" sz="2400" dirty="0" smtClean="0">
                <a:sym typeface="+mn-ea"/>
              </a:rPr>
              <a:t>]</a:t>
            </a:r>
            <a:r>
              <a:rPr lang="zh-CN" altLang="en-US" sz="2400" dirty="0">
                <a:sym typeface="+mn-ea"/>
              </a:rPr>
              <a:t>, 1 + </a:t>
            </a:r>
            <a:r>
              <a:rPr lang="en-US" altLang="zh-CN" sz="2400" dirty="0" err="1" smtClean="0">
                <a:sym typeface="+mn-ea"/>
              </a:rPr>
              <a:t>sumy</a:t>
            </a:r>
            <a:r>
              <a:rPr lang="en-US" altLang="zh-CN" sz="2400" dirty="0" smtClean="0">
                <a:sym typeface="+mn-ea"/>
              </a:rPr>
              <a:t>[</a:t>
            </a:r>
            <a:r>
              <a:rPr lang="en-US" altLang="zh-CN" sz="2400" dirty="0" err="1" smtClean="0">
                <a:sym typeface="+mn-ea"/>
              </a:rPr>
              <a:t>i</a:t>
            </a:r>
            <a:r>
              <a:rPr lang="en-US" altLang="zh-CN" sz="2400" dirty="0" smtClean="0">
                <a:sym typeface="+mn-ea"/>
              </a:rPr>
              <a:t>]</a:t>
            </a:r>
            <a:r>
              <a:rPr lang="zh-CN" altLang="en-US" sz="2400" dirty="0">
                <a:sym typeface="+mn-ea"/>
              </a:rPr>
              <a:t>)</a:t>
            </a:r>
            <a:r>
              <a:rPr lang="zh-CN" altLang="en-US" sz="2400" dirty="0"/>
              <a:t>。</a:t>
            </a:r>
          </a:p>
          <a:p>
            <a:pPr fontAlgn="auto">
              <a:lnSpc>
                <a:spcPct val="120000"/>
              </a:lnSpc>
            </a:pPr>
            <a:r>
              <a:rPr lang="zh-CN" altLang="en-US" sz="2400" dirty="0"/>
              <a:t>有一个指针，一开始指向第一个</a:t>
            </a:r>
            <a:r>
              <a:rPr lang="zh-CN" altLang="en-US" sz="2400"/>
              <a:t>向量</a:t>
            </a:r>
            <a:r>
              <a:rPr lang="zh-CN" altLang="en-US" sz="2400" smtClean="0"/>
              <a:t>。</a:t>
            </a:r>
            <a:endParaRPr lang="zh-CN" altLang="en-US" sz="2400" dirty="0"/>
          </a:p>
          <a:p>
            <a:pPr fontAlgn="auto">
              <a:lnSpc>
                <a:spcPct val="120000"/>
              </a:lnSpc>
            </a:pPr>
            <a:r>
              <a:rPr lang="zh-CN" altLang="en-US" sz="2400" dirty="0"/>
              <a:t>现在有 q 个操作：</a:t>
            </a:r>
          </a:p>
          <a:p>
            <a:pPr fontAlgn="auto">
              <a:lnSpc>
                <a:spcPct val="120000"/>
              </a:lnSpc>
            </a:pPr>
            <a:r>
              <a:rPr lang="zh-CN" altLang="en-US" sz="2400" dirty="0"/>
              <a:t>把指针向前</a:t>
            </a:r>
            <a:r>
              <a:rPr lang="en-US" altLang="zh-CN" sz="2400" dirty="0"/>
              <a:t>/</a:t>
            </a:r>
            <a:r>
              <a:rPr lang="zh-CN" altLang="en-US" sz="2400" dirty="0"/>
              <a:t>后移动一位。</a:t>
            </a:r>
          </a:p>
          <a:p>
            <a:pPr fontAlgn="auto">
              <a:lnSpc>
                <a:spcPct val="120000"/>
              </a:lnSpc>
            </a:pPr>
            <a:r>
              <a:rPr lang="zh-CN" altLang="en-US" sz="2400" dirty="0"/>
              <a:t>把当前指针所指的向量修改为 (ai, bi)。</a:t>
            </a:r>
          </a:p>
          <a:p>
            <a:pPr fontAlgn="auto">
              <a:lnSpc>
                <a:spcPct val="120000"/>
              </a:lnSpc>
            </a:pPr>
            <a:r>
              <a:rPr lang="zh-CN" altLang="en-US" sz="2400" dirty="0"/>
              <a:t>询问 n 条线段一共穿过 x 轴、y 轴多少次。</a:t>
            </a:r>
          </a:p>
          <a:p>
            <a:pPr fontAlgn="auto">
              <a:lnSpc>
                <a:spcPct val="120000"/>
              </a:lnSpc>
            </a:pPr>
            <a:r>
              <a:rPr lang="zh-CN" altLang="en-US" sz="2400" dirty="0"/>
              <a:t>n ≤ 10</a:t>
            </a:r>
            <a:r>
              <a:rPr lang="en-US" altLang="zh-CN" sz="2400" dirty="0"/>
              <a:t>^</a:t>
            </a:r>
            <a:r>
              <a:rPr lang="zh-CN" altLang="en-US" sz="2400" dirty="0"/>
              <a:t>5，q ≤ 3 </a:t>
            </a:r>
            <a:r>
              <a:rPr lang="en-US" altLang="zh-CN" sz="2400" dirty="0"/>
              <a:t>*</a:t>
            </a:r>
            <a:r>
              <a:rPr lang="zh-CN" altLang="en-US" sz="2400" dirty="0"/>
              <a:t>10</a:t>
            </a:r>
            <a:r>
              <a:rPr lang="en-US" altLang="zh-CN" sz="2400" dirty="0"/>
              <a:t>^</a:t>
            </a:r>
            <a:r>
              <a:rPr lang="zh-CN" altLang="en-US" sz="2400" dirty="0"/>
              <a:t>5，向量分量均为偶数。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0000" lnSpcReduction="20000"/>
          </a:bodyPr>
          <a:lstStyle/>
          <a:p>
            <a:pPr fontAlgn="auto">
              <a:lnSpc>
                <a:spcPct val="120000"/>
              </a:lnSpc>
            </a:pPr>
            <a:r>
              <a:rPr lang="zh-CN" altLang="en-US"/>
              <a:t>两维显然可以分开考虑。</a:t>
            </a:r>
          </a:p>
          <a:p>
            <a:pPr fontAlgn="auto">
              <a:lnSpc>
                <a:spcPct val="120000"/>
              </a:lnSpc>
            </a:pPr>
            <a:r>
              <a:rPr lang="zh-CN" altLang="en-US"/>
              <a:t>问题转化为统计满足 ai </a:t>
            </a:r>
            <a:r>
              <a:rPr lang="en-US" altLang="zh-CN"/>
              <a:t>*</a:t>
            </a:r>
            <a:r>
              <a:rPr lang="zh-CN" altLang="en-US"/>
              <a:t>ai+1 &lt; 0 的 i 的个数，并支持在指针位置后缀加。</a:t>
            </a:r>
          </a:p>
          <a:p>
            <a:pPr fontAlgn="auto">
              <a:lnSpc>
                <a:spcPct val="120000"/>
              </a:lnSpc>
            </a:pPr>
            <a:r>
              <a:rPr lang="zh-CN" altLang="en-US"/>
              <a:t>统计 ai </a:t>
            </a:r>
            <a:r>
              <a:rPr lang="en-US" altLang="zh-CN"/>
              <a:t>*a</a:t>
            </a:r>
            <a:r>
              <a:rPr lang="zh-CN" altLang="en-US"/>
              <a:t>i+1 &lt; 0 又可以转为求 min(ai, ai+1) &gt; 0 以及 max(ai, ai+1) &lt; 0，可以分开计算。</a:t>
            </a:r>
          </a:p>
          <a:p>
            <a:pPr fontAlgn="auto">
              <a:lnSpc>
                <a:spcPct val="120000"/>
              </a:lnSpc>
            </a:pPr>
            <a:r>
              <a:rPr lang="zh-CN" altLang="en-US"/>
              <a:t>指针左侧不会改变。用 treap 维护指针右侧的所有 min(ai, ai+1)，并记录与实际的差。</a:t>
            </a:r>
          </a:p>
          <a:p>
            <a:pPr fontAlgn="auto">
              <a:lnSpc>
                <a:spcPct val="120000"/>
              </a:lnSpc>
            </a:pPr>
            <a:r>
              <a:rPr lang="zh-CN" altLang="en-US"/>
              <a:t>后缀加变为修改 treap 的总体偏移量；移动指针则为从 treap 中弹出/压入元素；</a:t>
            </a:r>
          </a:p>
          <a:p>
            <a:pPr fontAlgn="auto">
              <a:lnSpc>
                <a:spcPct val="120000"/>
              </a:lnSpc>
            </a:pPr>
            <a:r>
              <a:rPr lang="zh-CN" altLang="en-US"/>
              <a:t>询问则为 treap 的 lower bound。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2736: 回转寿司</a:t>
            </a:r>
          </a:p>
        </p:txBody>
      </p:sp>
      <p:sp>
        <p:nvSpPr>
          <p:cNvPr id="3" name="内容占位符 2"/>
          <p:cNvSpPr>
            <a:spLocks noGrp="1"/>
          </p:cNvSpPr>
          <p:nvPr>
            <p:ph idx="1"/>
          </p:nvPr>
        </p:nvSpPr>
        <p:spPr/>
        <p:txBody>
          <a:bodyPr/>
          <a:lstStyle/>
          <a:p>
            <a:r>
              <a:rPr lang="zh-CN" altLang="en-US" sz="3200"/>
              <a:t>给出一个长度为 n 的环，环上各点有一个初始权值 ai。</a:t>
            </a:r>
          </a:p>
          <a:p>
            <a:r>
              <a:rPr lang="zh-CN" altLang="en-US" sz="3200"/>
              <a:t>给出 q 个询问，每次询问给出一个环上区间 [l, r] 和一个值 A：</a:t>
            </a:r>
          </a:p>
          <a:p>
            <a:r>
              <a:rPr lang="zh-CN" altLang="en-US" sz="3200"/>
              <a:t>从 l 枚举到 r，如果 ai 大于 A，交换两者。</a:t>
            </a:r>
          </a:p>
          <a:p>
            <a:r>
              <a:rPr lang="zh-CN" altLang="en-US" sz="3200"/>
              <a:t>对于每个询问，回答 A 的最终值。</a:t>
            </a:r>
          </a:p>
          <a:p>
            <a:r>
              <a:rPr lang="zh-CN" altLang="en-US" sz="3200"/>
              <a:t>n ≤ 4</a:t>
            </a:r>
            <a:r>
              <a:rPr lang="en-US" altLang="zh-CN" sz="3200"/>
              <a:t>*</a:t>
            </a:r>
            <a:r>
              <a:rPr lang="zh-CN" altLang="en-US" sz="3200"/>
              <a:t>10</a:t>
            </a:r>
            <a:r>
              <a:rPr lang="en-US" altLang="zh-CN" sz="3200"/>
              <a:t>^</a:t>
            </a:r>
            <a:r>
              <a:rPr lang="zh-CN" altLang="en-US" sz="3200"/>
              <a:t>5，q ≤ 2.5</a:t>
            </a:r>
            <a:r>
              <a:rPr lang="en-US" altLang="zh-CN" sz="3200"/>
              <a:t>*</a:t>
            </a:r>
            <a:r>
              <a:rPr lang="zh-CN" altLang="en-US" sz="3200"/>
              <a:t>10</a:t>
            </a:r>
            <a:r>
              <a:rPr lang="en-US" altLang="zh-CN" sz="3200"/>
              <a:t>^</a:t>
            </a:r>
            <a:r>
              <a:rPr lang="zh-CN" altLang="en-US" sz="3200"/>
              <a:t>4 </a:t>
            </a:r>
            <a:r>
              <a:rPr lang="en-US" altLang="zh-CN" sz="3200"/>
              <a:t>9s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a:xfrm>
            <a:off x="838200" y="1536065"/>
            <a:ext cx="10515600" cy="4641215"/>
          </a:xfrm>
        </p:spPr>
        <p:txBody>
          <a:bodyPr>
            <a:normAutofit fontScale="97500"/>
          </a:bodyPr>
          <a:lstStyle/>
          <a:p>
            <a:pPr fontAlgn="auto">
              <a:lnSpc>
                <a:spcPct val="120000"/>
              </a:lnSpc>
            </a:pPr>
            <a:r>
              <a:rPr lang="zh-CN" altLang="en-US" sz="2400"/>
              <a:t>这个环显然没有什么用，直接拆成两个序列区间。</a:t>
            </a:r>
          </a:p>
          <a:p>
            <a:pPr fontAlgn="auto">
              <a:lnSpc>
                <a:spcPct val="120000"/>
              </a:lnSpc>
            </a:pPr>
            <a:r>
              <a:rPr lang="zh-CN" altLang="en-US" sz="2400"/>
              <a:t>对于一个整块的操作，A 要么不变，要么变成块最大值。每个块用一个大根堆维护所有元素即可。</a:t>
            </a:r>
          </a:p>
          <a:p>
            <a:pPr fontAlgn="auto">
              <a:lnSpc>
                <a:spcPct val="120000"/>
              </a:lnSpc>
            </a:pPr>
            <a:r>
              <a:rPr lang="zh-CN" altLang="en-US" sz="2400"/>
              <a:t>然而，非整块的操作还需要用到每个元素的具体位置。</a:t>
            </a:r>
          </a:p>
          <a:p>
            <a:pPr fontAlgn="auto">
              <a:lnSpc>
                <a:spcPct val="120000"/>
              </a:lnSpc>
            </a:pPr>
            <a:r>
              <a:rPr lang="zh-CN" altLang="en-US" sz="2400"/>
              <a:t>一个整块的操作，可以分解成若干个子过程，每个子过程可以看作是寻找最左的 ai &gt; A，交换 ai、A 并执行新的子过程，不存在则结束。</a:t>
            </a:r>
          </a:p>
          <a:p>
            <a:pPr fontAlgn="auto">
              <a:lnSpc>
                <a:spcPct val="120000"/>
              </a:lnSpc>
            </a:pPr>
            <a:r>
              <a:rPr lang="zh-CN" altLang="en-US" sz="2400"/>
              <a:t>这些子过程的顺序是不会产生影响的，所以可以用小根堆存储经过每个整块的A，当出现非完全覆盖时暴力重构即可。</a:t>
            </a:r>
          </a:p>
          <a:p>
            <a:pPr fontAlgn="auto">
              <a:lnSpc>
                <a:spcPct val="120000"/>
              </a:lnSpc>
            </a:pPr>
            <a:r>
              <a:rPr lang="zh-CN" altLang="en-US" sz="2400"/>
              <a:t>O(</a:t>
            </a:r>
            <a:r>
              <a:rPr lang="en-US" altLang="zh-CN" sz="2400"/>
              <a:t>q*</a:t>
            </a:r>
            <a:r>
              <a:rPr lang="zh-CN" altLang="en-US" sz="2400"/>
              <a:t>√n</a:t>
            </a:r>
            <a:r>
              <a:rPr lang="en-US" altLang="zh-CN" sz="2400"/>
              <a:t>*log (q+</a:t>
            </a:r>
            <a:r>
              <a:rPr lang="zh-CN" altLang="en-US" sz="2400">
                <a:sym typeface="+mn-ea"/>
              </a:rPr>
              <a:t>√n</a:t>
            </a:r>
            <a:r>
              <a:rPr lang="zh-CN" altLang="en-US" sz="2400"/>
              <a:t>)</a:t>
            </a:r>
            <a:r>
              <a:rPr lang="en-US" altLang="zh-CN" sz="2400"/>
              <a:t>)</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2461: 完美的队列</a:t>
            </a:r>
          </a:p>
        </p:txBody>
      </p:sp>
      <p:sp>
        <p:nvSpPr>
          <p:cNvPr id="3" name="内容占位符 2"/>
          <p:cNvSpPr>
            <a:spLocks noGrp="1"/>
          </p:cNvSpPr>
          <p:nvPr>
            <p:ph idx="1"/>
          </p:nvPr>
        </p:nvSpPr>
        <p:spPr/>
        <p:txBody>
          <a:bodyPr/>
          <a:lstStyle/>
          <a:p>
            <a:pPr fontAlgn="auto">
              <a:lnSpc>
                <a:spcPct val="110000"/>
              </a:lnSpc>
            </a:pPr>
            <a:r>
              <a:rPr lang="zh-CN" altLang="en-US" sz="3200"/>
              <a:t>有 n 个队列，每个队列有一个限制 ai。</a:t>
            </a:r>
          </a:p>
          <a:p>
            <a:pPr fontAlgn="auto">
              <a:lnSpc>
                <a:spcPct val="110000"/>
              </a:lnSpc>
            </a:pPr>
            <a:r>
              <a:rPr lang="zh-CN" altLang="en-US" sz="3200"/>
              <a:t>现在有 m 个操作：给 [l, r] 的队列进行 push(x)，然后对于大小超过 ai 的队列 i进行 pop()。</a:t>
            </a:r>
          </a:p>
          <a:p>
            <a:pPr fontAlgn="auto">
              <a:lnSpc>
                <a:spcPct val="110000"/>
              </a:lnSpc>
            </a:pPr>
            <a:r>
              <a:rPr lang="zh-CN" altLang="en-US" sz="3200"/>
              <a:t>每次操作后回答有多少种数存在于队列中。</a:t>
            </a:r>
          </a:p>
          <a:p>
            <a:pPr fontAlgn="auto">
              <a:lnSpc>
                <a:spcPct val="110000"/>
              </a:lnSpc>
            </a:pPr>
            <a:r>
              <a:rPr lang="zh-CN" altLang="en-US" sz="3200"/>
              <a:t>n, m, ai, x ≤ 10</a:t>
            </a:r>
            <a:r>
              <a:rPr lang="en-US" altLang="zh-CN" sz="3200"/>
              <a:t>^</a:t>
            </a:r>
            <a:r>
              <a:rPr lang="zh-CN" altLang="en-US" sz="3200"/>
              <a:t>5 </a:t>
            </a:r>
            <a:r>
              <a:rPr lang="en-US" altLang="zh-CN" sz="3200"/>
              <a:t>5s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LOJ6169 </a:t>
            </a:r>
            <a:r>
              <a:rPr lang="zh-CN" altLang="en-US"/>
              <a:t>相似</a:t>
            </a:r>
            <a:r>
              <a:rPr lang="zh-CN" altLang="zh-CN"/>
              <a:t>序列</a:t>
            </a:r>
          </a:p>
        </p:txBody>
      </p:sp>
      <p:sp>
        <p:nvSpPr>
          <p:cNvPr id="3" name="内容占位符 2"/>
          <p:cNvSpPr>
            <a:spLocks noGrp="1"/>
          </p:cNvSpPr>
          <p:nvPr>
            <p:ph idx="1"/>
          </p:nvPr>
        </p:nvSpPr>
        <p:spPr/>
        <p:txBody>
          <a:bodyPr/>
          <a:lstStyle/>
          <a:p>
            <a:pPr fontAlgn="auto">
              <a:lnSpc>
                <a:spcPct val="110000"/>
              </a:lnSpc>
            </a:pPr>
            <a:r>
              <a:rPr lang="zh-CN" altLang="en-US"/>
              <a:t>给定长度为 n 的整数序列，你需要回答 q 个询问。</a:t>
            </a:r>
          </a:p>
          <a:p>
            <a:pPr fontAlgn="auto">
              <a:lnSpc>
                <a:spcPct val="110000"/>
              </a:lnSpc>
            </a:pPr>
            <a:r>
              <a:rPr lang="zh-CN" altLang="en-US"/>
              <a:t>每个询问给定两个子串，判断两个子串是否相似。</a:t>
            </a:r>
          </a:p>
          <a:p>
            <a:pPr fontAlgn="auto">
              <a:lnSpc>
                <a:spcPct val="110000"/>
              </a:lnSpc>
            </a:pPr>
            <a:r>
              <a:rPr lang="zh-CN" altLang="en-US"/>
              <a:t>如果两个序列在各自排序后，除最多一个位置外，其他所有位置上的元素对应相等，则认为两个序列相似。</a:t>
            </a:r>
          </a:p>
          <a:p>
            <a:pPr fontAlgn="auto">
              <a:lnSpc>
                <a:spcPct val="110000"/>
              </a:lnSpc>
            </a:pPr>
            <a:r>
              <a:rPr lang="zh-CN" altLang="en-US"/>
              <a:t>n, q ≤ 10</a:t>
            </a:r>
            <a:r>
              <a:rPr lang="en-US" altLang="zh-CN"/>
              <a:t>^</a:t>
            </a:r>
            <a:r>
              <a:rPr lang="zh-CN" altLang="en-US"/>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a:xfrm>
            <a:off x="838200" y="1691005"/>
            <a:ext cx="10515600" cy="4351338"/>
          </a:xfrm>
        </p:spPr>
        <p:txBody>
          <a:bodyPr>
            <a:normAutofit fontScale="97500" lnSpcReduction="10000"/>
          </a:bodyPr>
          <a:lstStyle/>
          <a:p>
            <a:pPr fontAlgn="auto">
              <a:lnSpc>
                <a:spcPct val="120000"/>
              </a:lnSpc>
            </a:pPr>
            <a:r>
              <a:rPr lang="zh-CN" altLang="en-US"/>
              <a:t>首先，如果可以求出同次操作加入的所有 x 中最晚被 pop 掉的时间，那么可以直接对每种 x 的存在时段取并，用差分处理最终答案。</a:t>
            </a:r>
          </a:p>
          <a:p>
            <a:pPr fontAlgn="auto">
              <a:lnSpc>
                <a:spcPct val="120000"/>
              </a:lnSpc>
            </a:pPr>
            <a:r>
              <a:rPr lang="zh-CN" altLang="en-US"/>
              <a:t>考虑分块，每次区间 push 可以看作同时的 O(√n) 个整块 push、O(√n) 个单点push。</a:t>
            </a:r>
          </a:p>
          <a:p>
            <a:pPr fontAlgn="auto">
              <a:lnSpc>
                <a:spcPct val="120000"/>
              </a:lnSpc>
            </a:pPr>
            <a:r>
              <a:rPr lang="zh-CN" altLang="en-US"/>
              <a:t>先考虑整块 push 的贡献。每次操作的影响结束时间是递增的，能够使用双指针 p, q 维护。</a:t>
            </a:r>
          </a:p>
          <a:p>
            <a:pPr fontAlgn="auto">
              <a:lnSpc>
                <a:spcPct val="120000"/>
              </a:lnSpc>
            </a:pPr>
            <a:r>
              <a:rPr lang="zh-CN" altLang="en-US"/>
              <a:t>用一个数组 b 保存每个队列还需被 push 多少次才会 pop 掉当前数，k 表示(p, q] 内完全覆盖当前块的次数。右移 q 直到 max bi ≤ k。</a:t>
            </a:r>
          </a:p>
          <a:p>
            <a:pPr fontAlgn="auto">
              <a:lnSpc>
                <a:spcPct val="120000"/>
              </a:lnSpc>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sz="2400"/>
              <a:t>操作 q 完全覆盖当前块，k 自增 1；</a:t>
            </a:r>
          </a:p>
          <a:p>
            <a:r>
              <a:rPr lang="zh-CN" altLang="en-US" sz="2400"/>
              <a:t>操作 q 不完全覆盖当前块，将影响的单点的 bi 减 1，暴力重求 max bi。</a:t>
            </a:r>
          </a:p>
          <a:p>
            <a:r>
              <a:rPr lang="zh-CN" altLang="en-US" sz="2400"/>
              <a:t>移动 p 时类似。</a:t>
            </a:r>
          </a:p>
          <a:p>
            <a:r>
              <a:rPr lang="zh-CN" altLang="en-US" sz="2400"/>
              <a:t>单点 push 的贡献，也可以用类似的双指针。</a:t>
            </a:r>
          </a:p>
          <a:p>
            <a:r>
              <a:rPr lang="zh-CN" altLang="en-US" sz="2400"/>
              <a:t>但是对于每个单点，我们只能枚举覆盖它的单点 push，不然复杂度会达到O(nm)。</a:t>
            </a:r>
          </a:p>
          <a:p>
            <a:r>
              <a:rPr lang="zh-CN" altLang="en-US" sz="2400"/>
              <a:t>所以，整块 push 造成的影响，需要对每个整块预处理可供 O(1) 查询的整块</a:t>
            </a:r>
          </a:p>
          <a:p>
            <a:r>
              <a:rPr lang="zh-CN" altLang="en-US" sz="2400"/>
              <a:t>push 次数前缀和、每次整块 push 的时间列表。</a:t>
            </a:r>
          </a:p>
          <a:p>
            <a:r>
              <a:rPr lang="zh-CN" altLang="en-US" sz="2400"/>
              <a:t>实现上略麻烦，O((n + 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245"/>
            <a:ext cx="10515600" cy="1325563"/>
          </a:xfrm>
        </p:spPr>
        <p:txBody>
          <a:bodyPr/>
          <a:lstStyle/>
          <a:p>
            <a:r>
              <a:rPr lang="zh-CN" altLang="en-US"/>
              <a:t>柴犬</a:t>
            </a:r>
          </a:p>
        </p:txBody>
      </p:sp>
      <p:sp>
        <p:nvSpPr>
          <p:cNvPr id="3" name="内容占位符 2"/>
          <p:cNvSpPr>
            <a:spLocks noGrp="1"/>
          </p:cNvSpPr>
          <p:nvPr>
            <p:ph idx="1"/>
          </p:nvPr>
        </p:nvSpPr>
        <p:spPr>
          <a:xfrm>
            <a:off x="780415" y="1372870"/>
            <a:ext cx="10515600" cy="4900930"/>
          </a:xfrm>
        </p:spPr>
        <p:txBody>
          <a:bodyPr>
            <a:normAutofit lnSpcReduction="10000"/>
          </a:bodyPr>
          <a:lstStyle/>
          <a:p>
            <a:pPr fontAlgn="auto">
              <a:lnSpc>
                <a:spcPct val="110000"/>
              </a:lnSpc>
            </a:pPr>
            <a:r>
              <a:rPr lang="zh-CN" altLang="en-US"/>
              <a:t>柴犬是一名风系大魔导师, 他将给这个国家带来飓风。</a:t>
            </a:r>
          </a:p>
          <a:p>
            <a:pPr fontAlgn="auto">
              <a:lnSpc>
                <a:spcPct val="110000"/>
              </a:lnSpc>
            </a:pPr>
            <a:r>
              <a:rPr lang="zh-CN" altLang="en-US"/>
              <a:t>这个国家有 n 座城市,n − 1 条道路连接这些城市形成了一棵树, 每座城市初始有一个发展度 Ai。</a:t>
            </a:r>
          </a:p>
          <a:p>
            <a:pPr fontAlgn="auto">
              <a:lnSpc>
                <a:spcPct val="110000"/>
              </a:lnSpc>
            </a:pPr>
            <a:r>
              <a:rPr lang="zh-CN" altLang="en-US"/>
              <a:t>柴犬将在这个国家展现若干次神迹, 第 i 次他将从城市 ui 沿着最短路走向城市 vi, 所有他经过了的城市将受到飓风的影响, 发展度加上 xi。此外由于柴犬威压四方, 所有他没有经过但是有一座与之相邻的城市被经过了的城市将受到波及, 发展度加上 yi。</a:t>
            </a:r>
          </a:p>
          <a:p>
            <a:pPr fontAlgn="auto">
              <a:lnSpc>
                <a:spcPct val="110000"/>
              </a:lnSpc>
            </a:pPr>
            <a:r>
              <a:rPr lang="zh-CN" altLang="en-US"/>
              <a:t>有时候柴犬想知道某一座城市现在的发展度是多少。有时候柴犬想知道某一座城市最繁荣的时候发展度是多少 (即发展度的历史最大值)。</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pPr fontAlgn="auto">
              <a:lnSpc>
                <a:spcPct val="110000"/>
              </a:lnSpc>
            </a:pPr>
            <a:r>
              <a:rPr lang="zh-CN" altLang="en-US"/>
              <a:t>先看一个简单些的问题，区间加以及维护历史最大值。</a:t>
            </a:r>
          </a:p>
          <a:p>
            <a:pPr fontAlgn="auto">
              <a:lnSpc>
                <a:spcPct val="110000"/>
              </a:lnSpc>
            </a:pPr>
            <a:r>
              <a:rPr lang="zh-CN" altLang="en-US"/>
              <a:t>我们都知道矩阵乘法的定义，现在将矩阵乘法中的乘号替换为加号，加号替换为取max。经验证可以发现这个修改定义后的矩阵乘法也是满足结合律的。</a:t>
            </a:r>
          </a:p>
          <a:p>
            <a:pPr fontAlgn="auto">
              <a:lnSpc>
                <a:spcPct val="110000"/>
              </a:lnSpc>
            </a:pPr>
            <a:r>
              <a:rPr lang="zh-CN" altLang="en-US"/>
              <a:t>然后维护历史最大值的操作就可以通过矩阵乘法来实现了，为了优化，可以发现这个矩阵中只有几个元素是有用的，其他的元素不需要记录。</a:t>
            </a:r>
          </a:p>
          <a:p>
            <a:pPr fontAlgn="auto">
              <a:lnSpc>
                <a:spcPct val="110000"/>
              </a:lnSpc>
            </a:pPr>
            <a:r>
              <a:rPr lang="zh-CN" altLang="en-US"/>
              <a:t>这么做的优势是比较无脑，不需要想。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pPr fontAlgn="auto">
              <a:lnSpc>
                <a:spcPct val="110000"/>
              </a:lnSpc>
            </a:pPr>
            <a:r>
              <a:rPr lang="zh-CN" altLang="en-US">
                <a:sym typeface="+mn-ea"/>
              </a:rPr>
              <a:t>然后考虑原问题，首先树剖，然后链修改就可以直接做了。然后还要解决如何修改相邻节点的问题。然后可以发现这些节点大部分都是链上节点的轻儿子，小部分要特殊处理。</a:t>
            </a:r>
            <a:endParaRPr lang="zh-CN" altLang="en-US"/>
          </a:p>
          <a:p>
            <a:pPr fontAlgn="auto">
              <a:lnSpc>
                <a:spcPct val="110000"/>
              </a:lnSpc>
            </a:pPr>
            <a:r>
              <a:rPr lang="zh-CN" altLang="en-US">
                <a:sym typeface="+mn-ea"/>
              </a:rPr>
              <a:t>那么只要在每条重链的顶端节点维护一个从它父亲传来的 tag。将这些节点按照其父亲的 dfs 序排序后，一条重链的所有轻儿子就是连续的一段。</a:t>
            </a:r>
            <a:endParaRPr lang="zh-CN" altLang="en-US"/>
          </a:p>
          <a:p>
            <a:pPr fontAlgn="auto">
              <a:lnSpc>
                <a:spcPct val="110000"/>
              </a:lnSpc>
            </a:pPr>
            <a:r>
              <a:rPr lang="zh-CN" altLang="en-US">
                <a:sym typeface="+mn-ea"/>
              </a:rPr>
              <a:t>之后就可以直接修改了，注意由于 tag 是有顺序的，所以在原线段树上修改链顶时要先在第二棵线段树上查询一下是否有未下传的 tag。</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pPr fontAlgn="auto">
              <a:lnSpc>
                <a:spcPct val="110000"/>
              </a:lnSpc>
            </a:pPr>
            <a:r>
              <a:rPr lang="zh-CN" altLang="en-US"/>
              <a:t>把每个数赋一个随机哈希值，两个子串的哈希值和相等，即可认为排序后各位置相等。</a:t>
            </a:r>
          </a:p>
          <a:p>
            <a:pPr fontAlgn="auto">
              <a:lnSpc>
                <a:spcPct val="110000"/>
              </a:lnSpc>
            </a:pPr>
            <a:r>
              <a:rPr lang="zh-CN" altLang="en-US"/>
              <a:t>然而相似不必完全相同。</a:t>
            </a:r>
          </a:p>
          <a:p>
            <a:pPr fontAlgn="auto">
              <a:lnSpc>
                <a:spcPct val="110000"/>
              </a:lnSpc>
            </a:pPr>
            <a:r>
              <a:rPr lang="zh-CN" altLang="en-US"/>
              <a:t>建立一棵权值主席树，记录权值区间内所有数的哈希值和，利用主席树上二分，找到最小的、最大的不匹配权值 x, y。如果 x, y 分别为两子串在 [x, y] 内唯一的数，那么它们在排序后的下标相同，当前询问的答案也就为肯定。</a:t>
            </a:r>
          </a:p>
          <a:p>
            <a:pPr fontAlgn="auto">
              <a:lnSpc>
                <a:spcPct val="110000"/>
              </a:lnSpc>
            </a:pPr>
            <a:r>
              <a:rPr lang="zh-CN" altLang="en-US"/>
              <a:t>O((n + q)  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LOJ504 ZQC 的手办</a:t>
            </a:r>
          </a:p>
        </p:txBody>
      </p:sp>
      <p:sp>
        <p:nvSpPr>
          <p:cNvPr id="3" name="内容占位符 2"/>
          <p:cNvSpPr>
            <a:spLocks noGrp="1"/>
          </p:cNvSpPr>
          <p:nvPr>
            <p:ph idx="1"/>
          </p:nvPr>
        </p:nvSpPr>
        <p:spPr/>
        <p:txBody>
          <a:bodyPr>
            <a:normAutofit/>
          </a:bodyPr>
          <a:lstStyle/>
          <a:p>
            <a:pPr fontAlgn="auto">
              <a:lnSpc>
                <a:spcPct val="120000"/>
              </a:lnSpc>
            </a:pPr>
            <a:r>
              <a:rPr lang="zh-CN" altLang="en-US" sz="3600"/>
              <a:t>请维护一个长度为 n 的序列 {an}，支持两种操作。</a:t>
            </a:r>
          </a:p>
          <a:p>
            <a:pPr fontAlgn="auto">
              <a:lnSpc>
                <a:spcPct val="120000"/>
              </a:lnSpc>
            </a:pPr>
            <a:r>
              <a:rPr lang="zh-CN" altLang="en-US" sz="3600"/>
              <a:t>1 a b k 将 [a, b] 这个区间中所有比 k 小的数修改成 k。</a:t>
            </a:r>
          </a:p>
          <a:p>
            <a:pPr fontAlgn="auto">
              <a:lnSpc>
                <a:spcPct val="120000"/>
              </a:lnSpc>
            </a:pPr>
            <a:r>
              <a:rPr lang="zh-CN" altLang="en-US" sz="3600"/>
              <a:t>2 a b k x 将 [a, b] 这个区间中所有比 k 小的数从小到大排序后，输出前 x 个数，若不足 x 个数则输出 −1。</a:t>
            </a:r>
          </a:p>
          <a:p>
            <a:pPr fontAlgn="auto">
              <a:lnSpc>
                <a:spcPct val="120000"/>
              </a:lnSpc>
            </a:pPr>
            <a:r>
              <a:rPr lang="zh-CN" altLang="en-US" sz="3600"/>
              <a:t>n, m ≤ 10</a:t>
            </a:r>
            <a:r>
              <a:rPr lang="en-US" altLang="zh-CN" sz="3600"/>
              <a:t>^</a:t>
            </a:r>
            <a:r>
              <a:rPr lang="zh-CN" altLang="en-US" sz="3600"/>
              <a:t>5, ai, k ≤ 10</a:t>
            </a:r>
            <a:r>
              <a:rPr lang="en-US" altLang="zh-CN" sz="3600"/>
              <a:t>^</a:t>
            </a:r>
            <a:r>
              <a:rPr lang="zh-CN" altLang="en-US" sz="3600"/>
              <a:t>9,∑x ≤ 2</a:t>
            </a:r>
            <a:r>
              <a:rPr lang="en-US" altLang="zh-CN" sz="3600"/>
              <a:t>*</a:t>
            </a:r>
            <a:r>
              <a:rPr lang="zh-CN" altLang="en-US" sz="3600"/>
              <a:t>10</a:t>
            </a:r>
            <a:r>
              <a:rPr lang="en-US" altLang="zh-CN" sz="3600"/>
              <a:t>^</a:t>
            </a:r>
            <a:r>
              <a:rPr lang="zh-CN" altLang="en-US" sz="3600"/>
              <a:t>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2500"/>
          </a:bodyPr>
          <a:lstStyle/>
          <a:p>
            <a:pPr fontAlgn="auto">
              <a:lnSpc>
                <a:spcPct val="110000"/>
              </a:lnSpc>
            </a:pPr>
            <a:r>
              <a:rPr lang="zh-CN" altLang="en-US"/>
              <a:t>对于每个区间维护两个值 val, pos，表示最小值是多少以及最小值出现的任一位置。</a:t>
            </a:r>
          </a:p>
          <a:p>
            <a:pPr fontAlgn="auto">
              <a:lnSpc>
                <a:spcPct val="110000"/>
              </a:lnSpc>
            </a:pPr>
            <a:r>
              <a:rPr lang="zh-CN" altLang="en-US"/>
              <a:t>第一个操作只要用一个标记维护就可以了。对于第二个操作，可以用一个小根堆来解决。</a:t>
            </a:r>
          </a:p>
          <a:p>
            <a:pPr fontAlgn="auto">
              <a:lnSpc>
                <a:spcPct val="110000"/>
              </a:lnSpc>
            </a:pPr>
            <a:r>
              <a:rPr lang="zh-CN" altLang="en-US"/>
              <a:t>具体来说。小根堆中的元素是线段树的节点。关键字是这个节点所代表的区间的最小值。</a:t>
            </a:r>
          </a:p>
          <a:p>
            <a:pPr fontAlgn="auto">
              <a:lnSpc>
                <a:spcPct val="110000"/>
              </a:lnSpc>
            </a:pPr>
            <a:r>
              <a:rPr lang="zh-CN" altLang="en-US"/>
              <a:t>每次选出最小的那个节点，将其最小值存入答案。</a:t>
            </a:r>
          </a:p>
          <a:p>
            <a:pPr fontAlgn="auto">
              <a:lnSpc>
                <a:spcPct val="110000"/>
              </a:lnSpc>
            </a:pPr>
            <a:r>
              <a:rPr lang="zh-CN" altLang="en-US"/>
              <a:t>之后将这个区间从 pos 处分成两半，各自插入小根堆。重复这个过程 x 次即可。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UOJ 46: 玄学</a:t>
            </a:r>
          </a:p>
        </p:txBody>
      </p:sp>
      <p:sp>
        <p:nvSpPr>
          <p:cNvPr id="3" name="内容占位符 2"/>
          <p:cNvSpPr>
            <a:spLocks noGrp="1"/>
          </p:cNvSpPr>
          <p:nvPr>
            <p:ph idx="1"/>
          </p:nvPr>
        </p:nvSpPr>
        <p:spPr/>
        <p:txBody>
          <a:bodyPr/>
          <a:lstStyle/>
          <a:p>
            <a:r>
              <a:rPr lang="zh-CN" altLang="en-US"/>
              <a:t>长度为 n 的序列 {ai}，ai ∈ [0, m)。</a:t>
            </a:r>
          </a:p>
          <a:p>
            <a:r>
              <a:rPr lang="zh-CN" altLang="en-US"/>
              <a:t>q 次操作：</a:t>
            </a:r>
          </a:p>
          <a:p>
            <a:r>
              <a:rPr lang="zh-CN" altLang="en-US"/>
              <a:t>添加一个想法：对于 i ∈ [l, r]，把 ai 赋为 (ai ∗x + y) mod m。</a:t>
            </a:r>
          </a:p>
          <a:p>
            <a:r>
              <a:rPr lang="zh-CN" altLang="en-US"/>
              <a:t>询问：如果执行想法 [l, r]，ax 会变为多少。</a:t>
            </a:r>
          </a:p>
          <a:p>
            <a:r>
              <a:rPr lang="zh-CN" altLang="en-US"/>
              <a:t>强制在线，n ≤ 10</a:t>
            </a:r>
            <a:r>
              <a:rPr lang="en-US" altLang="zh-CN"/>
              <a:t>^</a:t>
            </a:r>
            <a:r>
              <a:rPr lang="zh-CN" altLang="en-US"/>
              <a:t>5，q ≤ 6</a:t>
            </a:r>
            <a:r>
              <a:rPr lang="en-US" altLang="zh-CN"/>
              <a:t>*</a:t>
            </a:r>
            <a:r>
              <a:rPr lang="zh-CN" altLang="en-US"/>
              <a:t>10</a:t>
            </a:r>
            <a:r>
              <a:rPr lang="en-US" altLang="zh-CN"/>
              <a:t>^</a:t>
            </a:r>
            <a:r>
              <a:rPr lang="zh-CN" altLang="en-US"/>
              <a:t>5</a:t>
            </a:r>
            <a:r>
              <a:rPr lang="en-US" altLang="zh-CN"/>
              <a:t>,8s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按照时间顺序对想法序列二进制分组，建立线段树。</a:t>
            </a:r>
          </a:p>
          <a:p>
            <a:r>
              <a:rPr lang="zh-CN" altLang="en-US"/>
              <a:t>大小为 k 的同一组想法，最多将序列分为 2</a:t>
            </a:r>
            <a:r>
              <a:rPr lang="en-US" altLang="zh-CN"/>
              <a:t>*</a:t>
            </a:r>
            <a:r>
              <a:rPr lang="zh-CN" altLang="en-US"/>
              <a:t>k + 1 个连续段，使得每个段发生的变换相同。这些连续段可以方便的由两个子组归并得到。</a:t>
            </a:r>
          </a:p>
          <a:p>
            <a:r>
              <a:rPr lang="zh-CN" altLang="en-US"/>
              <a:t>查询时线段树上区间查询位置的所在段即可。</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517: 计算几何瞎暴力</a:t>
            </a:r>
          </a:p>
        </p:txBody>
      </p:sp>
      <p:sp>
        <p:nvSpPr>
          <p:cNvPr id="3" name="内容占位符 2"/>
          <p:cNvSpPr>
            <a:spLocks noGrp="1"/>
          </p:cNvSpPr>
          <p:nvPr>
            <p:ph idx="1"/>
          </p:nvPr>
        </p:nvSpPr>
        <p:spPr/>
        <p:txBody>
          <a:bodyPr/>
          <a:lstStyle/>
          <a:p>
            <a:r>
              <a:rPr lang="zh-CN" altLang="en-US" sz="3600" dirty="0"/>
              <a:t>一个长度为 n 的序列 A，m 次操作：</a:t>
            </a:r>
          </a:p>
          <a:p>
            <a:r>
              <a:rPr lang="zh-CN" altLang="en-US" sz="3600" dirty="0"/>
              <a:t>在 A 末尾加入一个新数 x</a:t>
            </a:r>
          </a:p>
          <a:p>
            <a:r>
              <a:rPr lang="zh-CN" altLang="en-US" sz="3600" dirty="0"/>
              <a:t>查询区间和</a:t>
            </a:r>
          </a:p>
          <a:p>
            <a:r>
              <a:rPr lang="zh-CN" altLang="en-US" sz="3600" dirty="0"/>
              <a:t>将所有数异或 x</a:t>
            </a:r>
          </a:p>
          <a:p>
            <a:r>
              <a:rPr lang="zh-CN" altLang="en-US" sz="3600" dirty="0"/>
              <a:t>将所有数排序</a:t>
            </a:r>
          </a:p>
          <a:p>
            <a:r>
              <a:rPr lang="zh-CN" altLang="en-US" sz="3600" dirty="0"/>
              <a:t>n, m ≤ 10</a:t>
            </a:r>
            <a:r>
              <a:rPr lang="en-US" altLang="zh-CN" sz="3600" dirty="0"/>
              <a:t>^</a:t>
            </a:r>
            <a:r>
              <a:rPr lang="zh-CN" altLang="en-US" sz="3600" dirty="0"/>
              <a:t>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如果 A 有序，并且没有新加入数字，那么可以很好的使用 01trie 解决。</a:t>
            </a:r>
          </a:p>
          <a:p>
            <a:r>
              <a:rPr lang="zh-CN" altLang="en-US"/>
              <a:t>查询：记录区间内每个二进制位 0、1 的个数。</a:t>
            </a:r>
          </a:p>
          <a:p>
            <a:r>
              <a:rPr lang="zh-CN" altLang="en-US"/>
              <a:t>全局异或：记录一个全局异或值。</a:t>
            </a:r>
          </a:p>
          <a:p>
            <a:r>
              <a:rPr lang="zh-CN" altLang="en-US"/>
              <a:t>全局排序：根据全局异或值，打翻转标记。</a:t>
            </a:r>
          </a:p>
          <a:p>
            <a:r>
              <a:rPr lang="zh-CN" altLang="en-US"/>
              <a:t>现在出现了末端加数的操作，可以对没排过序的后缀，记录每个二进制位的前缀和，以及全局异或值。</a:t>
            </a:r>
          </a:p>
          <a:p>
            <a:r>
              <a:rPr lang="zh-CN" altLang="en-US"/>
              <a:t>排序时，将末尾新加入的数暴力插入 trie 中。</a:t>
            </a:r>
          </a:p>
          <a:p>
            <a:r>
              <a:rPr lang="zh-CN" altLang="en-US"/>
              <a:t>O((n + m)log n log 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2617</Words>
  <Application>Microsoft Office PowerPoint</Application>
  <PresentationFormat>宽屏</PresentationFormat>
  <Paragraphs>137</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Arial</vt:lpstr>
      <vt:lpstr>Calibri</vt:lpstr>
      <vt:lpstr>Calibri Light</vt:lpstr>
      <vt:lpstr>Office 主题</vt:lpstr>
      <vt:lpstr>数据结构</vt:lpstr>
      <vt:lpstr>LOJ6169 相似序列</vt:lpstr>
      <vt:lpstr>Solution</vt:lpstr>
      <vt:lpstr>LOJ504 ZQC 的手办</vt:lpstr>
      <vt:lpstr>Solution</vt:lpstr>
      <vt:lpstr>UOJ 46: 玄学</vt:lpstr>
      <vt:lpstr>Solution</vt:lpstr>
      <vt:lpstr>LOJ 517: 计算几何瞎暴力</vt:lpstr>
      <vt:lpstr>Solution</vt:lpstr>
      <vt:lpstr>loj2980</vt:lpstr>
      <vt:lpstr>Solution</vt:lpstr>
      <vt:lpstr>UOJ421 基础线段树练习题</vt:lpstr>
      <vt:lpstr>Solution</vt:lpstr>
      <vt:lpstr>Solution</vt:lpstr>
      <vt:lpstr>LOJ 503: ZQC 的课堂</vt:lpstr>
      <vt:lpstr>Solution</vt:lpstr>
      <vt:lpstr>LOJ 2736: 回转寿司</vt:lpstr>
      <vt:lpstr>Solution</vt:lpstr>
      <vt:lpstr>LOJ 2461: 完美的队列</vt:lpstr>
      <vt:lpstr>Solution</vt:lpstr>
      <vt:lpstr>Solution</vt:lpstr>
      <vt:lpstr>柴犬</vt:lpstr>
      <vt:lpstr>Solution</vt:lpstr>
      <vt:lpstr>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微软用户</cp:lastModifiedBy>
  <cp:revision>53</cp:revision>
  <dcterms:created xsi:type="dcterms:W3CDTF">2019-08-05T14:37:00Z</dcterms:created>
  <dcterms:modified xsi:type="dcterms:W3CDTF">2019-12-31T01:10:12Z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2052-10.8.0.6253</vt:lpwstr>
  </property>
</Properties>
</file>