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8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4" r:id="rId28"/>
    <p:sldId id="282" r:id="rId29"/>
    <p:sldId id="283" r:id="rId30"/>
    <p:sldId id="288" r:id="rId31"/>
    <p:sldId id="289" r:id="rId32"/>
    <p:sldId id="285" r:id="rId33"/>
    <p:sldId id="28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1"/>
  </p:normalViewPr>
  <p:slideViewPr>
    <p:cSldViewPr snapToGrid="0" snapToObjects="1">
      <p:cViewPr varScale="1">
        <p:scale>
          <a:sx n="87" d="100"/>
          <a:sy n="87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3AAB1-4568-9642-B276-8553721B14CF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2D060-D209-1E41-A306-A425CAB50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02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2D060-D209-1E41-A306-A425CAB507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3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623177-5F8A-4349-8D60-7FE52262FFC1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72147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3177-5F8A-4349-8D60-7FE52262FFC1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5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3177-5F8A-4349-8D60-7FE52262FFC1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3177-5F8A-4349-8D60-7FE52262FFC1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7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623177-5F8A-4349-8D60-7FE52262FFC1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31557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3177-5F8A-4349-8D60-7FE52262FFC1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31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3177-5F8A-4349-8D60-7FE52262FFC1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21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3177-5F8A-4349-8D60-7FE52262FFC1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2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3177-5F8A-4349-8D60-7FE52262FFC1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9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623177-5F8A-4349-8D60-7FE52262FFC1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584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623177-5F8A-4349-8D60-7FE52262FFC1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989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C623177-5F8A-4349-8D60-7FE52262FFC1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539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图论入门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97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更优秀的复杂度？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对某个点开始使用 </a:t>
            </a:r>
            <a:r>
              <a:rPr kumimoji="1" lang="en-US" altLang="zh-CN" dirty="0"/>
              <a:t>Prim</a:t>
            </a:r>
            <a:r>
              <a:rPr kumimoji="1" lang="zh-CN" altLang="en-US" dirty="0"/>
              <a:t> 算法。</a:t>
            </a:r>
            <a:endParaRPr kumimoji="1" lang="en-US" altLang="zh-CN" dirty="0"/>
          </a:p>
          <a:p>
            <a:r>
              <a:rPr kumimoji="1" lang="zh-CN" altLang="en-US" dirty="0"/>
              <a:t>在使用 </a:t>
            </a:r>
            <a:r>
              <a:rPr kumimoji="1" lang="en-US" altLang="zh-CN" dirty="0"/>
              <a:t>Fibonacci</a:t>
            </a:r>
            <a:r>
              <a:rPr kumimoji="1" lang="zh-CN" altLang="en-US" dirty="0"/>
              <a:t> 堆的情况下，复杂度是 </a:t>
            </a:r>
            <a:r>
              <a:rPr kumimoji="1" lang="en-US" altLang="zh-CN" dirty="0"/>
              <a:t>O(</a:t>
            </a:r>
            <a:r>
              <a:rPr kumimoji="1" lang="en-US" altLang="zh-CN" dirty="0" err="1"/>
              <a:t>m+n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log(size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heap))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当堆的大小达到 </a:t>
            </a:r>
            <a:r>
              <a:rPr kumimoji="1" lang="en-US" altLang="zh-CN" dirty="0"/>
              <a:t>k</a:t>
            </a:r>
            <a:r>
              <a:rPr kumimoji="1" lang="zh-CN" altLang="en-US" dirty="0"/>
              <a:t> 时暂时结束算法，重新找一个点开始 </a:t>
            </a:r>
            <a:r>
              <a:rPr kumimoji="1" lang="en-US" altLang="zh-CN" dirty="0"/>
              <a:t>Prim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每次 </a:t>
            </a:r>
            <a:r>
              <a:rPr kumimoji="1" lang="en-US" altLang="zh-CN" dirty="0"/>
              <a:t>Prim</a:t>
            </a:r>
            <a:r>
              <a:rPr kumimoji="1" lang="zh-CN" altLang="en-US" dirty="0"/>
              <a:t> 直到堆的大小达到 </a:t>
            </a:r>
            <a:r>
              <a:rPr kumimoji="1" lang="en-US" altLang="zh-CN" dirty="0"/>
              <a:t>k</a:t>
            </a:r>
            <a:r>
              <a:rPr kumimoji="1" lang="zh-CN" altLang="en-US" dirty="0"/>
              <a:t> 或者连接到了已经找好的树结束。</a:t>
            </a:r>
            <a:endParaRPr kumimoji="1" lang="en-US" altLang="zh-CN" dirty="0"/>
          </a:p>
          <a:p>
            <a:r>
              <a:rPr kumimoji="1" lang="zh-CN" altLang="en-US" dirty="0"/>
              <a:t>当所有点都在一个生成树里时，收缩整棵树。</a:t>
            </a:r>
            <a:endParaRPr kumimoji="1" lang="en-US" altLang="zh-CN" dirty="0"/>
          </a:p>
          <a:p>
            <a:r>
              <a:rPr kumimoji="1" lang="zh-CN" altLang="en-US" dirty="0"/>
              <a:t>递归后的 </a:t>
            </a:r>
            <a:r>
              <a:rPr kumimoji="1" lang="en-US" altLang="zh-CN" dirty="0"/>
              <a:t>n’=2m/k</a:t>
            </a:r>
          </a:p>
          <a:p>
            <a:r>
              <a:rPr kumimoji="1" lang="zh-CN" altLang="en-US" dirty="0"/>
              <a:t>取 </a:t>
            </a:r>
            <a:r>
              <a:rPr kumimoji="1" lang="en-US" altLang="zh-CN" dirty="0"/>
              <a:t>k=2^(2m/n)</a:t>
            </a:r>
          </a:p>
          <a:p>
            <a:r>
              <a:rPr kumimoji="1" lang="zh-CN" altLang="en-US" dirty="0"/>
              <a:t>单层复杂度严格 </a:t>
            </a:r>
            <a:r>
              <a:rPr kumimoji="1" lang="en-US" altLang="zh-CN" dirty="0"/>
              <a:t>O(m),</a:t>
            </a:r>
            <a:r>
              <a:rPr kumimoji="1" lang="zh-CN" altLang="en-US" dirty="0"/>
              <a:t>递归层数是 </a:t>
            </a:r>
            <a:r>
              <a:rPr kumimoji="1" lang="en-US" altLang="zh-CN" dirty="0"/>
              <a:t>β(</a:t>
            </a:r>
            <a:r>
              <a:rPr kumimoji="1" lang="en-US" altLang="zh-CN" dirty="0" err="1"/>
              <a:t>m,n</a:t>
            </a:r>
            <a:r>
              <a:rPr kumimoji="1" lang="en-US" altLang="zh-CN" dirty="0"/>
              <a:t>)=min{</a:t>
            </a:r>
            <a:r>
              <a:rPr kumimoji="1" lang="en-US" altLang="zh-CN" dirty="0" err="1"/>
              <a:t>i:log_i</a:t>
            </a:r>
            <a:r>
              <a:rPr kumimoji="1" lang="en-US" altLang="zh-CN" dirty="0"/>
              <a:t>(n)&lt;=m/n}</a:t>
            </a:r>
          </a:p>
          <a:p>
            <a:r>
              <a:rPr kumimoji="1" lang="zh-CN" altLang="en-US" dirty="0"/>
              <a:t>如果 </a:t>
            </a:r>
            <a:r>
              <a:rPr kumimoji="1" lang="en-US" altLang="zh-CN" dirty="0"/>
              <a:t>m=</a:t>
            </a:r>
            <a:r>
              <a:rPr kumimoji="1" lang="en-US" altLang="zh-CN" dirty="0" err="1"/>
              <a:t>nlog_k</a:t>
            </a:r>
            <a:r>
              <a:rPr kumimoji="1" lang="en-US" altLang="zh-CN" dirty="0"/>
              <a:t>(n)</a:t>
            </a:r>
            <a:r>
              <a:rPr kumimoji="1" lang="zh-CN" altLang="en-US" dirty="0"/>
              <a:t>，那么复杂度是 </a:t>
            </a:r>
            <a:r>
              <a:rPr kumimoji="1" lang="en-US" altLang="zh-CN" dirty="0"/>
              <a:t>O(m)</a:t>
            </a:r>
          </a:p>
        </p:txBody>
      </p:sp>
    </p:spTree>
    <p:extLst>
      <p:ext uri="{BB962C8B-B14F-4D97-AF65-F5344CB8AC3E}">
        <p14:creationId xmlns:p14="http://schemas.microsoft.com/office/powerpoint/2010/main" val="121347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次小生成树</a:t>
            </a:r>
            <a:endParaRPr kumimoji="1" lang="en-US" altLang="zh-CN" dirty="0"/>
          </a:p>
          <a:p>
            <a:r>
              <a:rPr kumimoji="1" lang="zh-CN" altLang="en-US" dirty="0"/>
              <a:t>严格次小生成树</a:t>
            </a:r>
            <a:endParaRPr kumimoji="1" lang="en-US" altLang="zh-CN" dirty="0"/>
          </a:p>
          <a:p>
            <a:r>
              <a:rPr kumimoji="1" lang="zh-CN" altLang="en-US" dirty="0"/>
              <a:t>最小比率生成树，每条边有 </a:t>
            </a:r>
            <a:r>
              <a:rPr kumimoji="1" lang="en-US" altLang="zh-CN" dirty="0" err="1"/>
              <a:t>a,b</a:t>
            </a:r>
            <a:r>
              <a:rPr kumimoji="1" lang="zh-CN" altLang="en-US" dirty="0"/>
              <a:t> 两个属性，最小化 </a:t>
            </a:r>
            <a:r>
              <a:rPr kumimoji="1" lang="en-US" altLang="zh-CN" dirty="0"/>
              <a:t>sum(a)/sum(b)</a:t>
            </a:r>
          </a:p>
          <a:p>
            <a:r>
              <a:rPr kumimoji="1" lang="zh-CN" altLang="en-US" dirty="0"/>
              <a:t>最小乘积生成树，每条边有 </a:t>
            </a:r>
            <a:r>
              <a:rPr kumimoji="1" lang="en-US" altLang="zh-CN" dirty="0" err="1"/>
              <a:t>a,b</a:t>
            </a:r>
            <a:r>
              <a:rPr kumimoji="1" lang="zh-CN" altLang="en-US" dirty="0"/>
              <a:t> 两个属性，最小化 </a:t>
            </a:r>
            <a:r>
              <a:rPr kumimoji="1" lang="en-US" altLang="zh-CN" dirty="0"/>
              <a:t>sum(a)</a:t>
            </a:r>
            <a:r>
              <a:rPr kumimoji="1" lang="zh-CN" altLang="en-US" dirty="0"/>
              <a:t>*</a:t>
            </a:r>
            <a:r>
              <a:rPr kumimoji="1" lang="en-US" altLang="zh-CN" dirty="0"/>
              <a:t>sum(b)</a:t>
            </a:r>
          </a:p>
          <a:p>
            <a:r>
              <a:rPr kumimoji="1" lang="zh-CN" altLang="en-US" dirty="0"/>
              <a:t>单点度最小生成树，限制某个点的度数</a:t>
            </a:r>
            <a:endParaRPr kumimoji="1" lang="en-US" altLang="zh-CN" dirty="0"/>
          </a:p>
          <a:p>
            <a:r>
              <a:rPr kumimoji="1" lang="zh-CN" altLang="en-US" dirty="0"/>
              <a:t>多点度最小生成树，保证限制的点之间不相邻？（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08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kumimoji="1" lang="zh-CN" altLang="en-US"/>
              <a:t>新年的繁荣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zh-CN" altLang="en-US" dirty="0"/>
              <a:t>一张 </a:t>
            </a:r>
            <a:r>
              <a:rPr lang="en-US" altLang="zh-CN" dirty="0"/>
              <a:t>n </a:t>
            </a:r>
            <a:r>
              <a:rPr lang="zh-CN" altLang="en-US" dirty="0"/>
              <a:t>个点的图，每个点有权值 </a:t>
            </a:r>
            <a:r>
              <a:rPr lang="en-US" altLang="zh-CN" dirty="0"/>
              <a:t>vi</a:t>
            </a:r>
            <a:r>
              <a:rPr lang="zh-CN" altLang="en-US" dirty="0"/>
              <a:t>，两个点相连的收益是两个点 </a:t>
            </a:r>
            <a:r>
              <a:rPr lang="en-US" altLang="zh-CN" dirty="0"/>
              <a:t>and </a:t>
            </a:r>
            <a:r>
              <a:rPr lang="zh-CN" altLang="en-US" dirty="0"/>
              <a:t>起来的值，求最大生成树。 </a:t>
            </a:r>
          </a:p>
          <a:p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100000, ai </a:t>
            </a:r>
            <a:r>
              <a:rPr lang="zh-CN" altLang="en-US" dirty="0"/>
              <a:t>≤ </a:t>
            </a:r>
            <a:r>
              <a:rPr lang="en-US" altLang="zh-CN" dirty="0"/>
              <a:t>2^18</a:t>
            </a:r>
            <a:r>
              <a:rPr lang="zh-CN" altLang="en-US" dirty="0"/>
              <a:t>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4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生成树计数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Matrix-Tree</a:t>
            </a:r>
            <a:r>
              <a:rPr kumimoji="1" lang="zh-CN" altLang="en-US" dirty="0"/>
              <a:t> 定理</a:t>
            </a:r>
            <a:endParaRPr kumimoji="1" lang="en-US" altLang="zh-CN" dirty="0"/>
          </a:p>
          <a:p>
            <a:r>
              <a:rPr kumimoji="1" lang="zh-CN" altLang="en-US" dirty="0"/>
              <a:t>证明？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64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带权图生成树计数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权是乘法</a:t>
            </a:r>
            <a:endParaRPr kumimoji="1" lang="en-US" altLang="zh-CN" dirty="0"/>
          </a:p>
          <a:p>
            <a:r>
              <a:rPr kumimoji="1" lang="zh-CN" altLang="en-US" dirty="0"/>
              <a:t>权是加法？</a:t>
            </a:r>
          </a:p>
        </p:txBody>
      </p:sp>
    </p:spTree>
    <p:extLst>
      <p:ext uri="{BB962C8B-B14F-4D97-AF65-F5344CB8AC3E}">
        <p14:creationId xmlns:p14="http://schemas.microsoft.com/office/powerpoint/2010/main" val="209332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有向图生成树计数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度数变为入度</a:t>
            </a:r>
            <a:endParaRPr kumimoji="1" lang="en-US" altLang="zh-CN" dirty="0"/>
          </a:p>
          <a:p>
            <a:r>
              <a:rPr kumimoji="1" lang="zh-CN" altLang="en-US" dirty="0"/>
              <a:t>以 </a:t>
            </a:r>
            <a:r>
              <a:rPr kumimoji="1" lang="en-US" altLang="zh-CN" dirty="0"/>
              <a:t>x</a:t>
            </a:r>
            <a:r>
              <a:rPr kumimoji="1" lang="zh-CN" altLang="en-US" dirty="0"/>
              <a:t> 为根特别需要 </a:t>
            </a:r>
            <a:r>
              <a:rPr kumimoji="1" lang="en-US" altLang="zh-CN" dirty="0"/>
              <a:t>x</a:t>
            </a:r>
            <a:r>
              <a:rPr kumimoji="1" lang="zh-CN" altLang="en-US" dirty="0"/>
              <a:t> 行 </a:t>
            </a:r>
            <a:r>
              <a:rPr kumimoji="1" lang="en-US" altLang="zh-CN" dirty="0"/>
              <a:t>x</a:t>
            </a:r>
            <a:r>
              <a:rPr kumimoji="1" lang="zh-CN" altLang="en-US" dirty="0"/>
              <a:t> 列的代数余子式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18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有向图欧拉回路计数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Best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Theorem</a:t>
                </a:r>
              </a:p>
              <a:p>
                <a:r>
                  <a:rPr kumimoji="1" lang="zh-CN" altLang="en-US" dirty="0"/>
                  <a:t>有向图 </a:t>
                </a:r>
                <a:r>
                  <a:rPr kumimoji="1" lang="en-US" altLang="zh-CN" dirty="0"/>
                  <a:t>G</a:t>
                </a:r>
                <a:r>
                  <a:rPr kumimoji="1" lang="zh-CN" altLang="en-US" dirty="0"/>
                  <a:t> 的欧拉回路数是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mr-IN" altLang="zh-CN" dirty="0"/>
                      <m:t>t</m:t>
                    </m:r>
                    <m:r>
                      <m:rPr>
                        <m:nor/>
                      </m:rPr>
                      <a:rPr lang="mr-IN" altLang="zh-CN" dirty="0"/>
                      <m:t>1(</m:t>
                    </m:r>
                    <m:r>
                      <m:rPr>
                        <m:nor/>
                      </m:rPr>
                      <a:rPr lang="mr-IN" altLang="zh-CN" dirty="0"/>
                      <m:t>G</m:t>
                    </m:r>
                    <m:r>
                      <m:rPr>
                        <m:nor/>
                      </m:rPr>
                      <a:rPr lang="mr-IN" altLang="zh-CN" dirty="0"/>
                      <m:t>) </m:t>
                    </m:r>
                    <m:r>
                      <a:rPr lang="en-US" altLang="zh-CN" b="0" i="1" dirty="0" smtClean="0"/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∏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/>
                  <a:t>，其中 </a:t>
                </a:r>
                <a:r>
                  <a:rPr lang="en-US" altLang="zh-CN" dirty="0"/>
                  <a:t>t1(G)</a:t>
                </a:r>
                <a:r>
                  <a:rPr lang="zh-CN" altLang="en-US" dirty="0"/>
                  <a:t> 表示以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为根的有向生成树的数量。</a:t>
                </a:r>
                <a:endParaRPr lang="mr-IN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Expection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给定一个 </a:t>
            </a:r>
            <a:r>
              <a:rPr kumimoji="1" lang="en-US" altLang="zh-CN" dirty="0"/>
              <a:t>n</a:t>
            </a:r>
            <a:r>
              <a:rPr kumimoji="1" lang="zh-CN" altLang="en-US" dirty="0"/>
              <a:t> 个点，</a:t>
            </a:r>
            <a:r>
              <a:rPr kumimoji="1" lang="en-US" altLang="zh-CN" dirty="0"/>
              <a:t>m</a:t>
            </a:r>
            <a:r>
              <a:rPr kumimoji="1" lang="zh-CN" altLang="en-US" dirty="0"/>
              <a:t>条边的无向图，每条边有两个权值 </a:t>
            </a:r>
            <a:r>
              <a:rPr kumimoji="1" lang="en-US" altLang="zh-CN" dirty="0"/>
              <a:t>ab</a:t>
            </a:r>
            <a:r>
              <a:rPr kumimoji="1" lang="zh-CN" altLang="en-US" dirty="0"/>
              <a:t>，求按照 </a:t>
            </a:r>
            <a:r>
              <a:rPr kumimoji="1" lang="en-US" altLang="zh-CN" dirty="0"/>
              <a:t>a</a:t>
            </a:r>
            <a:r>
              <a:rPr kumimoji="1" lang="zh-CN" altLang="en-US" dirty="0"/>
              <a:t> 建出来的生成树的 </a:t>
            </a:r>
            <a:r>
              <a:rPr kumimoji="1" lang="en-US" altLang="zh-CN" dirty="0"/>
              <a:t>b</a:t>
            </a:r>
            <a:r>
              <a:rPr kumimoji="1" lang="zh-CN" altLang="en-US" dirty="0"/>
              <a:t> 的期望。</a:t>
            </a:r>
            <a:endParaRPr kumimoji="1" lang="en-US" altLang="zh-CN" dirty="0"/>
          </a:p>
          <a:p>
            <a:r>
              <a:rPr kumimoji="1" lang="en-US" altLang="zh-CN" dirty="0"/>
              <a:t>n&lt;=100000,m&lt;=200000,</a:t>
            </a:r>
            <a:r>
              <a:rPr kumimoji="1" lang="zh-CN" altLang="en-US" dirty="0"/>
              <a:t>相同的 </a:t>
            </a:r>
            <a:r>
              <a:rPr kumimoji="1" lang="en-US" altLang="zh-CN" dirty="0"/>
              <a:t>a</a:t>
            </a:r>
            <a:r>
              <a:rPr kumimoji="1" lang="zh-CN" altLang="en-US" dirty="0"/>
              <a:t> 的数量不超过 </a:t>
            </a:r>
            <a:r>
              <a:rPr kumimoji="1" lang="en-US" altLang="zh-CN" dirty="0"/>
              <a:t>30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04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白金元首与独舞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 </a:t>
            </a:r>
            <a:r>
              <a:rPr lang="en-US" altLang="zh-CN" dirty="0"/>
              <a:t>n </a:t>
            </a:r>
            <a:r>
              <a:rPr lang="zh-CN" altLang="en-US" dirty="0"/>
              <a:t>行 </a:t>
            </a:r>
            <a:r>
              <a:rPr lang="en-US" altLang="zh-CN" dirty="0"/>
              <a:t>n </a:t>
            </a:r>
            <a:r>
              <a:rPr lang="zh-CN" altLang="en-US" dirty="0"/>
              <a:t>列的网格，每个格子有一个向上下左右的箭头或未填。 </a:t>
            </a:r>
          </a:p>
          <a:p>
            <a:r>
              <a:rPr lang="zh-CN" altLang="en-US" dirty="0"/>
              <a:t>给每个未填的格子填入一个符号，使得从每个位置出发都能在有限步内走出网格。</a:t>
            </a:r>
            <a:endParaRPr lang="en-US" altLang="zh-CN" dirty="0"/>
          </a:p>
          <a:p>
            <a:r>
              <a:rPr lang="en-US" altLang="zh-CN" dirty="0"/>
              <a:t>n, m </a:t>
            </a:r>
            <a:r>
              <a:rPr lang="zh-CN" altLang="en-US" dirty="0"/>
              <a:t>≤ </a:t>
            </a:r>
            <a:r>
              <a:rPr lang="en-US" altLang="zh-CN" dirty="0"/>
              <a:t>200, </a:t>
            </a:r>
            <a:r>
              <a:rPr lang="zh-CN" altLang="en-US" dirty="0"/>
              <a:t>未填的格子数量 ≤ </a:t>
            </a:r>
            <a:r>
              <a:rPr lang="en-US" altLang="zh-CN" dirty="0"/>
              <a:t>300 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6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带权生成树计数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权值是加法的情况到底应该怎么做？</a:t>
            </a:r>
          </a:p>
        </p:txBody>
      </p:sp>
    </p:spTree>
    <p:extLst>
      <p:ext uri="{BB962C8B-B14F-4D97-AF65-F5344CB8AC3E}">
        <p14:creationId xmlns:p14="http://schemas.microsoft.com/office/powerpoint/2010/main" val="37110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Jump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在数轴上有 </a:t>
            </a:r>
            <a:r>
              <a:rPr lang="en-US" altLang="zh-CN" dirty="0"/>
              <a:t>n </a:t>
            </a:r>
            <a:r>
              <a:rPr lang="zh-CN" altLang="en-US" dirty="0"/>
              <a:t>个跳跃重心 </a:t>
            </a:r>
            <a:r>
              <a:rPr lang="en-US" altLang="zh-CN" dirty="0"/>
              <a:t>a1, a2, ..., an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你每次可以选择一个跳跃重心，跳到当前位置关于它对称的地方去。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Q </a:t>
            </a:r>
            <a:r>
              <a:rPr lang="zh-CN" altLang="en-US" dirty="0"/>
              <a:t>次询问，每次给出起点 </a:t>
            </a:r>
            <a:r>
              <a:rPr lang="en-US" altLang="zh-CN" dirty="0"/>
              <a:t>S </a:t>
            </a:r>
            <a:r>
              <a:rPr lang="zh-CN" altLang="en-US" dirty="0"/>
              <a:t>和终点 </a:t>
            </a:r>
            <a:r>
              <a:rPr lang="en-US" altLang="zh-CN" dirty="0"/>
              <a:t>T</a:t>
            </a:r>
            <a:r>
              <a:rPr lang="zh-CN" altLang="en-US" dirty="0"/>
              <a:t>，询问从起点到终点最少需要 跳多少步，无解输出 </a:t>
            </a:r>
            <a:r>
              <a:rPr lang="en-US" altLang="zh-CN" dirty="0"/>
              <a:t>-1</a:t>
            </a:r>
            <a:r>
              <a:rPr lang="zh-CN" altLang="en-US" dirty="0"/>
              <a:t>。 </a:t>
            </a:r>
          </a:p>
          <a:p>
            <a:r>
              <a:rPr lang="en-US" altLang="zh-CN" dirty="0"/>
              <a:t>1 </a:t>
            </a:r>
            <a:r>
              <a:rPr lang="zh-CN" altLang="en-US" dirty="0"/>
              <a:t>≤ </a:t>
            </a:r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200,0 </a:t>
            </a:r>
            <a:r>
              <a:rPr lang="zh-CN" altLang="en-US" dirty="0"/>
              <a:t>≤ </a:t>
            </a:r>
            <a:r>
              <a:rPr lang="en-US" altLang="zh-CN" dirty="0" err="1"/>
              <a:t>ai,S,T</a:t>
            </a:r>
            <a:r>
              <a:rPr lang="en-US" altLang="zh-CN" dirty="0"/>
              <a:t> </a:t>
            </a:r>
            <a:r>
              <a:rPr lang="zh-CN" altLang="en-US" dirty="0"/>
              <a:t>≤ </a:t>
            </a:r>
            <a:r>
              <a:rPr lang="en-US" altLang="zh-CN" dirty="0"/>
              <a:t>10000,1 </a:t>
            </a:r>
            <a:r>
              <a:rPr lang="zh-CN" altLang="en-US" dirty="0"/>
              <a:t>≤ </a:t>
            </a:r>
            <a:r>
              <a:rPr lang="en-US" altLang="zh-CN" dirty="0"/>
              <a:t>Q </a:t>
            </a:r>
            <a:r>
              <a:rPr lang="zh-CN" altLang="en-US" dirty="0"/>
              <a:t>≤ </a:t>
            </a:r>
            <a:r>
              <a:rPr lang="en-US" altLang="zh-CN" dirty="0"/>
              <a:t>100000</a:t>
            </a:r>
            <a:r>
              <a:rPr lang="zh-CN" altLang="en-US" dirty="0"/>
              <a:t>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445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 </a:t>
            </a:r>
            <a:r>
              <a:rPr lang="en-US" altLang="zh-CN" dirty="0"/>
              <a:t>n </a:t>
            </a:r>
            <a:r>
              <a:rPr lang="zh-CN" altLang="en-US" dirty="0"/>
              <a:t>个点，</a:t>
            </a:r>
            <a:r>
              <a:rPr lang="en-US" altLang="zh-CN" dirty="0"/>
              <a:t>m </a:t>
            </a:r>
            <a:r>
              <a:rPr lang="zh-CN" altLang="en-US" dirty="0"/>
              <a:t>条边的无向图，每条边有红绿蓝三种颜色 </a:t>
            </a:r>
          </a:p>
          <a:p>
            <a:r>
              <a:rPr lang="zh-CN" altLang="en-US" dirty="0"/>
              <a:t>要求绿边数量不超过 </a:t>
            </a:r>
            <a:r>
              <a:rPr lang="en-US" altLang="zh-CN" dirty="0"/>
              <a:t>g, </a:t>
            </a:r>
            <a:r>
              <a:rPr lang="zh-CN" altLang="en-US" dirty="0"/>
              <a:t>蓝边不超过 </a:t>
            </a:r>
            <a:r>
              <a:rPr lang="en-US" altLang="zh-CN" dirty="0"/>
              <a:t>b </a:t>
            </a:r>
            <a:r>
              <a:rPr lang="zh-CN" altLang="en-US" dirty="0"/>
              <a:t>的生成树数量，答案对 </a:t>
            </a:r>
            <a:r>
              <a:rPr lang="en-US" altLang="zh-CN" dirty="0"/>
              <a:t>109 +7</a:t>
            </a:r>
            <a:r>
              <a:rPr lang="zh-CN" altLang="en-US" dirty="0"/>
              <a:t>取模 </a:t>
            </a:r>
          </a:p>
          <a:p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40 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77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生成树计数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给定一个带权无向图，定义一棵生成树的权值是边权和的 </a:t>
            </a:r>
            <a:r>
              <a:rPr lang="en-US" altLang="zh-CN" dirty="0"/>
              <a:t>k </a:t>
            </a:r>
            <a:r>
              <a:rPr lang="zh-CN" altLang="en-US" dirty="0"/>
              <a:t>次方， 求所有生成树的权值和，答案对 </a:t>
            </a:r>
            <a:r>
              <a:rPr lang="en-US" altLang="zh-CN" dirty="0"/>
              <a:t>10^9 + 7 </a:t>
            </a:r>
            <a:r>
              <a:rPr lang="zh-CN" altLang="en-US" dirty="0"/>
              <a:t>取模 </a:t>
            </a:r>
          </a:p>
          <a:p>
            <a:r>
              <a:rPr lang="en-US" altLang="zh-CN" dirty="0"/>
              <a:t>n, k </a:t>
            </a:r>
            <a:r>
              <a:rPr lang="zh-CN" altLang="en-US" dirty="0"/>
              <a:t>≤ </a:t>
            </a:r>
            <a:r>
              <a:rPr lang="en-US" altLang="zh-CN" dirty="0"/>
              <a:t>50 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386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Riddle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个点，</a:t>
            </a:r>
            <a:r>
              <a:rPr lang="en-US" altLang="zh-CN" dirty="0"/>
              <a:t>m </a:t>
            </a:r>
            <a:r>
              <a:rPr lang="zh-CN" altLang="en-US" dirty="0"/>
              <a:t>条边，</a:t>
            </a:r>
            <a:r>
              <a:rPr lang="en-US" altLang="zh-CN" dirty="0"/>
              <a:t>k </a:t>
            </a:r>
            <a:r>
              <a:rPr lang="zh-CN" altLang="en-US" dirty="0"/>
              <a:t>个点集，满足这些点集恰好是全集的一个划分。 </a:t>
            </a:r>
          </a:p>
          <a:p>
            <a:r>
              <a:rPr lang="zh-CN" altLang="en-US" dirty="0"/>
              <a:t>现在要求从每个集合内选一个点，满足对于任意一条边，两个点至少被选中一个。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n, m, k </a:t>
            </a:r>
            <a:r>
              <a:rPr lang="zh-CN" altLang="en-US" dirty="0"/>
              <a:t>≤ </a:t>
            </a:r>
            <a:r>
              <a:rPr lang="en-US" altLang="zh-CN" dirty="0"/>
              <a:t>1000000 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908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Flag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数轴上有 </a:t>
            </a:r>
            <a:r>
              <a:rPr lang="en-US" altLang="zh-CN" dirty="0"/>
              <a:t>n </a:t>
            </a:r>
            <a:r>
              <a:rPr lang="zh-CN" altLang="en-US" dirty="0"/>
              <a:t>对点 </a:t>
            </a:r>
            <a:r>
              <a:rPr lang="en-US" altLang="zh-CN" dirty="0"/>
              <a:t>xi, </a:t>
            </a:r>
            <a:r>
              <a:rPr lang="en-US" altLang="zh-CN" dirty="0" err="1"/>
              <a:t>yi</a:t>
            </a:r>
            <a:r>
              <a:rPr lang="zh-CN" altLang="en-US" dirty="0"/>
              <a:t>，从每对点分别选出一个，最大化选出的点之 间的距离的最小值。 </a:t>
            </a:r>
          </a:p>
          <a:p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10000</a:t>
            </a:r>
            <a:r>
              <a:rPr lang="zh-CN" altLang="en-US" dirty="0"/>
              <a:t>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18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POI2009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lyz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 </a:t>
            </a:r>
            <a:r>
              <a:rPr kumimoji="1" lang="en-US" altLang="zh-CN" dirty="0"/>
              <a:t>1-n</a:t>
            </a:r>
            <a:r>
              <a:rPr kumimoji="1" lang="zh-CN" altLang="en-US" dirty="0"/>
              <a:t> 号的鞋各 </a:t>
            </a:r>
            <a:r>
              <a:rPr kumimoji="1" lang="en-US" altLang="zh-CN" dirty="0"/>
              <a:t>k</a:t>
            </a:r>
            <a:r>
              <a:rPr kumimoji="1" lang="zh-CN" altLang="en-US" dirty="0"/>
              <a:t> 双，已知 </a:t>
            </a:r>
            <a:r>
              <a:rPr kumimoji="1" lang="en-US" altLang="zh-CN" dirty="0"/>
              <a:t>x</a:t>
            </a:r>
            <a:r>
              <a:rPr kumimoji="1" lang="zh-CN" altLang="en-US" dirty="0"/>
              <a:t> 号脚可以穿 </a:t>
            </a:r>
            <a:r>
              <a:rPr kumimoji="1" lang="en-US" altLang="zh-CN" dirty="0"/>
              <a:t>x</a:t>
            </a:r>
            <a:r>
              <a:rPr kumimoji="1" lang="zh-CN" altLang="en-US" dirty="0"/>
              <a:t> 到 </a:t>
            </a:r>
            <a:r>
              <a:rPr kumimoji="1" lang="en-US" altLang="zh-CN" dirty="0" err="1"/>
              <a:t>x+d</a:t>
            </a:r>
            <a:r>
              <a:rPr kumimoji="1" lang="zh-CN" altLang="en-US" dirty="0"/>
              <a:t> 大小的鞋。</a:t>
            </a:r>
            <a:endParaRPr kumimoji="1" lang="en-US" altLang="zh-CN" dirty="0"/>
          </a:p>
          <a:p>
            <a:r>
              <a:rPr kumimoji="1" lang="zh-CN" altLang="en-US" dirty="0"/>
              <a:t>有 </a:t>
            </a:r>
            <a:r>
              <a:rPr kumimoji="1" lang="en-US" altLang="zh-CN" dirty="0"/>
              <a:t>m</a:t>
            </a:r>
            <a:r>
              <a:rPr kumimoji="1" lang="zh-CN" altLang="en-US" dirty="0"/>
              <a:t> 次操作，每次来了 </a:t>
            </a:r>
            <a:r>
              <a:rPr kumimoji="1" lang="en-US" altLang="zh-CN" dirty="0"/>
              <a:t>xi</a:t>
            </a:r>
            <a:r>
              <a:rPr kumimoji="1" lang="zh-CN" altLang="en-US" dirty="0"/>
              <a:t> 个 </a:t>
            </a:r>
            <a:r>
              <a:rPr kumimoji="1" lang="en-US" altLang="zh-CN" dirty="0" err="1"/>
              <a:t>ri</a:t>
            </a:r>
            <a:r>
              <a:rPr kumimoji="1" lang="zh-CN" altLang="en-US" dirty="0"/>
              <a:t> 号脚的人，</a:t>
            </a:r>
            <a:r>
              <a:rPr kumimoji="1" lang="en-US" altLang="zh-CN" dirty="0"/>
              <a:t>xi</a:t>
            </a:r>
            <a:r>
              <a:rPr kumimoji="1" lang="zh-CN" altLang="en-US" dirty="0"/>
              <a:t> 负表示走。</a:t>
            </a:r>
            <a:endParaRPr kumimoji="1" lang="en-US" altLang="zh-CN" dirty="0"/>
          </a:p>
          <a:p>
            <a:r>
              <a:rPr kumimoji="1" lang="zh-CN" altLang="en-US" dirty="0"/>
              <a:t>对于每次操作都输出是否够。</a:t>
            </a:r>
            <a:endParaRPr kumimoji="1" lang="en-US" altLang="zh-CN" dirty="0"/>
          </a:p>
          <a:p>
            <a:r>
              <a:rPr kumimoji="1" lang="en-US" altLang="zh-CN" dirty="0"/>
              <a:t>N&lt;=200000,k&lt;=10^9,m&lt;=500000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080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Rooms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给出一个由小写字母组成的 </a:t>
            </a:r>
            <a:r>
              <a:rPr kumimoji="1" lang="en-US" altLang="zh-CN" dirty="0"/>
              <a:t>n</a:t>
            </a:r>
            <a:r>
              <a:rPr kumimoji="1" lang="zh-CN" altLang="en-US" dirty="0"/>
              <a:t>*</a:t>
            </a:r>
            <a:r>
              <a:rPr kumimoji="1" lang="en-US" altLang="zh-CN" dirty="0"/>
              <a:t>m</a:t>
            </a:r>
            <a:r>
              <a:rPr kumimoji="1" lang="zh-CN" altLang="en-US" dirty="0"/>
              <a:t> 的矩阵，定义一个房间是联通的同字符四联通块。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 次询问，每次给出一个矩阵，问多少房间与矩阵有交。</a:t>
            </a:r>
            <a:endParaRPr kumimoji="1" lang="en-US" altLang="zh-CN" dirty="0"/>
          </a:p>
          <a:p>
            <a:r>
              <a:rPr kumimoji="1" lang="en-US" altLang="zh-CN" dirty="0" err="1"/>
              <a:t>N,m</a:t>
            </a:r>
            <a:r>
              <a:rPr kumimoji="1" lang="en-US" altLang="zh-CN" dirty="0"/>
              <a:t>&lt;=2000,q&lt;=5000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259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给一个带权无向图，求 </a:t>
            </a:r>
            <a:r>
              <a:rPr kumimoji="1" lang="en-US" altLang="zh-CN" dirty="0" err="1"/>
              <a:t>xor</a:t>
            </a:r>
            <a:r>
              <a:rPr kumimoji="1" lang="zh-CN" altLang="en-US" dirty="0"/>
              <a:t> 最大的回路</a:t>
            </a:r>
            <a:endParaRPr kumimoji="1" lang="en-US" altLang="zh-CN" dirty="0"/>
          </a:p>
          <a:p>
            <a:r>
              <a:rPr kumimoji="1" lang="en-US" altLang="zh-CN" dirty="0"/>
              <a:t>N&lt;=100000,m&lt;=200000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400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遥远的星系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 </a:t>
            </a:r>
            <a:r>
              <a:rPr lang="en-US" altLang="zh-CN" dirty="0"/>
              <a:t>n </a:t>
            </a:r>
            <a:r>
              <a:rPr lang="zh-CN" altLang="en-US" dirty="0"/>
              <a:t>个点的图，图中存在 </a:t>
            </a:r>
            <a:r>
              <a:rPr lang="en-US" altLang="zh-CN" dirty="0"/>
              <a:t>m </a:t>
            </a:r>
            <a:r>
              <a:rPr lang="zh-CN" altLang="en-US" dirty="0"/>
              <a:t>条边 </a:t>
            </a:r>
            <a:r>
              <a:rPr lang="en-US" altLang="zh-CN" dirty="0"/>
              <a:t>(u, v, w)</a:t>
            </a:r>
            <a:r>
              <a:rPr lang="zh-CN" altLang="en-US" dirty="0"/>
              <a:t>，表示如果从 </a:t>
            </a:r>
            <a:r>
              <a:rPr lang="en-US" altLang="zh-CN" dirty="0"/>
              <a:t>u </a:t>
            </a:r>
            <a:r>
              <a:rPr lang="zh-CN" altLang="en-US" dirty="0"/>
              <a:t>走到 </a:t>
            </a:r>
            <a:r>
              <a:rPr lang="en-US" altLang="zh-CN" dirty="0"/>
              <a:t>v </a:t>
            </a:r>
            <a:r>
              <a:rPr lang="zh-CN" altLang="en-US" dirty="0"/>
              <a:t>要花费恰好 </a:t>
            </a:r>
            <a:r>
              <a:rPr lang="en-US" altLang="zh-CN" dirty="0"/>
              <a:t>w</a:t>
            </a:r>
            <a:r>
              <a:rPr lang="zh-CN" altLang="en-US" dirty="0"/>
              <a:t>，反之从 </a:t>
            </a:r>
            <a:r>
              <a:rPr lang="en-US" altLang="zh-CN" dirty="0"/>
              <a:t>v </a:t>
            </a:r>
            <a:r>
              <a:rPr lang="zh-CN" altLang="en-US" dirty="0"/>
              <a:t>到 </a:t>
            </a:r>
            <a:r>
              <a:rPr lang="en-US" altLang="zh-CN" dirty="0"/>
              <a:t>u </a:t>
            </a:r>
            <a:r>
              <a:rPr lang="zh-CN" altLang="en-US" dirty="0"/>
              <a:t>花费 −</a:t>
            </a:r>
            <a:r>
              <a:rPr lang="en-US" altLang="zh-CN" dirty="0"/>
              <a:t>w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有 </a:t>
            </a:r>
            <a:r>
              <a:rPr lang="en-US" altLang="zh-CN" dirty="0"/>
              <a:t>q </a:t>
            </a:r>
            <a:r>
              <a:rPr lang="zh-CN" altLang="en-US" dirty="0"/>
              <a:t>次询问，每次询问是否能 从 </a:t>
            </a:r>
            <a:r>
              <a:rPr lang="en-US" altLang="zh-CN" dirty="0"/>
              <a:t>u </a:t>
            </a:r>
            <a:r>
              <a:rPr lang="zh-CN" altLang="en-US" dirty="0"/>
              <a:t>走到 </a:t>
            </a:r>
            <a:r>
              <a:rPr lang="en-US" altLang="zh-CN" dirty="0"/>
              <a:t>v </a:t>
            </a:r>
            <a:r>
              <a:rPr lang="zh-CN" altLang="en-US" dirty="0"/>
              <a:t>花费恰好 </a:t>
            </a:r>
            <a:r>
              <a:rPr lang="en-US" altLang="zh-CN" dirty="0"/>
              <a:t>w</a:t>
            </a:r>
            <a:r>
              <a:rPr lang="zh-CN" altLang="en-US" dirty="0"/>
              <a:t>。每条边允许经过很多次。</a:t>
            </a:r>
            <a:endParaRPr lang="en-US" altLang="zh-CN" dirty="0"/>
          </a:p>
          <a:p>
            <a:r>
              <a:rPr lang="en-US" altLang="zh-CN" dirty="0" err="1"/>
              <a:t>n,m,q</a:t>
            </a:r>
            <a:r>
              <a:rPr lang="en-US" altLang="zh-CN" dirty="0"/>
              <a:t> </a:t>
            </a:r>
            <a:r>
              <a:rPr lang="zh-CN" altLang="en-US" dirty="0"/>
              <a:t>≤ </a:t>
            </a:r>
            <a:r>
              <a:rPr lang="en-US" altLang="zh-CN" dirty="0"/>
              <a:t>10^6 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360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有一个 </a:t>
            </a:r>
            <a:r>
              <a:rPr kumimoji="1" lang="en-US" altLang="zh-CN" dirty="0"/>
              <a:t>N</a:t>
            </a:r>
            <a:r>
              <a:rPr kumimoji="1" lang="zh-CN" altLang="en-US" dirty="0"/>
              <a:t>*</a:t>
            </a:r>
            <a:r>
              <a:rPr kumimoji="1" lang="en-US" altLang="zh-CN" dirty="0"/>
              <a:t>M</a:t>
            </a:r>
            <a:r>
              <a:rPr kumimoji="1" lang="zh-CN" altLang="en-US" dirty="0"/>
              <a:t> 的矩阵，还有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条关系，每条关系都是如果某个矩阵中任意格子被激活了，那么第二个矩阵中所有格子都被激活了。</a:t>
            </a:r>
            <a:endParaRPr kumimoji="1" lang="en-US" altLang="zh-CN" dirty="0"/>
          </a:p>
          <a:p>
            <a:r>
              <a:rPr kumimoji="1" lang="zh-CN" altLang="en-US" dirty="0"/>
              <a:t>如果需要激活所有格子，最少需要手动激活多少个格子。</a:t>
            </a:r>
            <a:endParaRPr kumimoji="1" lang="en-US" altLang="zh-CN" dirty="0"/>
          </a:p>
          <a:p>
            <a:r>
              <a:rPr kumimoji="1" lang="en-US" altLang="zh-CN" dirty="0" err="1"/>
              <a:t>N,m</a:t>
            </a:r>
            <a:r>
              <a:rPr kumimoji="1" lang="en-US" altLang="zh-CN" dirty="0"/>
              <a:t>&lt;=300,Q&lt;=10^5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781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CF402E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现在有一个 </a:t>
            </a:r>
            <a:r>
              <a:rPr kumimoji="1" lang="en-US" altLang="zh-CN" dirty="0"/>
              <a:t>N</a:t>
            </a:r>
            <a:r>
              <a:rPr kumimoji="1" lang="zh-CN" altLang="en-US" dirty="0"/>
              <a:t> 阶非负方阵 </a:t>
            </a:r>
            <a:r>
              <a:rPr kumimoji="1" lang="en-US" altLang="zh-CN" dirty="0"/>
              <a:t>M</a:t>
            </a:r>
            <a:r>
              <a:rPr kumimoji="1" lang="zh-CN" altLang="en-US" dirty="0"/>
              <a:t>，满足对角线和大于 </a:t>
            </a:r>
            <a:r>
              <a:rPr kumimoji="1" lang="en-US" altLang="zh-CN" dirty="0"/>
              <a:t>0</a:t>
            </a:r>
            <a:r>
              <a:rPr kumimoji="1" lang="zh-CN" altLang="en-US" dirty="0"/>
              <a:t> ，求是否存在 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，满足 </a:t>
            </a:r>
            <a:r>
              <a:rPr kumimoji="1" lang="en-US" altLang="zh-CN" dirty="0" err="1"/>
              <a:t>M^k</a:t>
            </a:r>
            <a:r>
              <a:rPr kumimoji="1" lang="zh-CN" altLang="en-US" dirty="0"/>
              <a:t> 的所有数都大于 </a:t>
            </a:r>
            <a:r>
              <a:rPr kumimoji="1" lang="en-US" altLang="zh-CN" dirty="0"/>
              <a:t>0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&lt;=2000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23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 is a rainy day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给定两个数字串 </a:t>
            </a:r>
            <a:r>
              <a:rPr lang="en-US" altLang="zh-CN" i="1" dirty="0"/>
              <a:t>S </a:t>
            </a:r>
            <a:r>
              <a:rPr lang="zh-CN" altLang="en-US" dirty="0"/>
              <a:t>和 </a:t>
            </a:r>
            <a:r>
              <a:rPr lang="en-US" altLang="zh-CN" i="1" dirty="0"/>
              <a:t>T</a:t>
            </a:r>
            <a:r>
              <a:rPr lang="zh-CN" altLang="en-US" dirty="0"/>
              <a:t>，长度均为 </a:t>
            </a:r>
            <a:r>
              <a:rPr lang="en-US" altLang="zh-CN" i="1" dirty="0"/>
              <a:t>n</a:t>
            </a:r>
            <a:r>
              <a:rPr lang="zh-CN" altLang="en-US" dirty="0"/>
              <a:t>，且仅包含数字</a:t>
            </a:r>
            <a:r>
              <a:rPr lang="en-US" altLang="zh-CN" dirty="0"/>
              <a:t>123456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你每次可以进行下面两种操作：</a:t>
            </a:r>
            <a:endParaRPr lang="en-US" altLang="zh-CN" dirty="0"/>
          </a:p>
          <a:p>
            <a:r>
              <a:rPr lang="en-US" altLang="zh-CN" dirty="0"/>
              <a:t>(1) </a:t>
            </a:r>
            <a:r>
              <a:rPr lang="zh-CN" altLang="en-US" dirty="0"/>
              <a:t>修改串的某一位。</a:t>
            </a:r>
            <a:endParaRPr lang="en-US" altLang="zh-CN" dirty="0"/>
          </a:p>
          <a:p>
            <a:r>
              <a:rPr lang="en-US" altLang="zh-CN" dirty="0"/>
              <a:t>(2) </a:t>
            </a:r>
            <a:r>
              <a:rPr lang="zh-CN" altLang="en-US" dirty="0"/>
              <a:t>选定两个数字 </a:t>
            </a:r>
            <a:r>
              <a:rPr lang="en-US" altLang="zh-CN" i="1" dirty="0"/>
              <a:t>x; y</a:t>
            </a:r>
            <a:r>
              <a:rPr lang="en-US" altLang="zh-CN" dirty="0"/>
              <a:t>(1 </a:t>
            </a:r>
            <a:r>
              <a:rPr lang="zh-CN" altLang="en-US" i="1" dirty="0"/>
              <a:t>≤ </a:t>
            </a:r>
            <a:r>
              <a:rPr lang="en-US" altLang="zh-CN" i="1" dirty="0"/>
              <a:t>x; y </a:t>
            </a:r>
            <a:r>
              <a:rPr lang="zh-CN" altLang="en-US" i="1" dirty="0"/>
              <a:t>≤ </a:t>
            </a:r>
            <a:r>
              <a:rPr lang="en-US" altLang="zh-CN" dirty="0"/>
              <a:t>6)</a:t>
            </a:r>
            <a:r>
              <a:rPr lang="zh-CN" altLang="en-US" dirty="0"/>
              <a:t>，把串中所有数字等于 </a:t>
            </a:r>
            <a:r>
              <a:rPr lang="en-US" altLang="zh-CN" i="1" dirty="0"/>
              <a:t>x</a:t>
            </a:r>
            <a:r>
              <a:rPr lang="zh-CN" altLang="en-US" dirty="0"/>
              <a:t>的都改为 </a:t>
            </a:r>
            <a:r>
              <a:rPr lang="en-US" altLang="zh-CN" i="1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求把 </a:t>
            </a:r>
            <a:r>
              <a:rPr lang="en-US" altLang="zh-CN" i="1" dirty="0"/>
              <a:t>S </a:t>
            </a:r>
            <a:r>
              <a:rPr lang="zh-CN" altLang="en-US" dirty="0"/>
              <a:t>改成 </a:t>
            </a:r>
            <a:r>
              <a:rPr lang="en-US" altLang="zh-CN" i="1" dirty="0"/>
              <a:t>T </a:t>
            </a:r>
            <a:r>
              <a:rPr lang="zh-CN" altLang="en-US" dirty="0"/>
              <a:t>的最少步数。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i="1" dirty="0"/>
              <a:t>≤ </a:t>
            </a:r>
            <a:r>
              <a:rPr lang="en-US" altLang="zh-CN" i="1" dirty="0"/>
              <a:t>n </a:t>
            </a:r>
            <a:r>
              <a:rPr lang="zh-CN" altLang="en-US" i="1" dirty="0"/>
              <a:t>≤ </a:t>
            </a:r>
            <a:r>
              <a:rPr lang="en-US" altLang="zh-CN" dirty="0"/>
              <a:t>100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322439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Bajtocja</a:t>
            </a:r>
            <a:r>
              <a:rPr lang="en-US" altLang="zh-CN" dirty="0"/>
              <a:t>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i="1" dirty="0"/>
              <a:t>d </a:t>
            </a:r>
            <a:r>
              <a:rPr lang="zh-CN" altLang="en-US" dirty="0"/>
              <a:t>张无向图，每张图都有 </a:t>
            </a:r>
            <a:r>
              <a:rPr lang="en-US" altLang="zh-CN" i="1" dirty="0"/>
              <a:t>n </a:t>
            </a:r>
            <a:r>
              <a:rPr lang="zh-CN" altLang="en-US" dirty="0"/>
              <a:t>个点。一开始，在任何一张图中都没有任何边。</a:t>
            </a:r>
            <a:endParaRPr lang="en-US" altLang="zh-CN" dirty="0"/>
          </a:p>
          <a:p>
            <a:r>
              <a:rPr lang="zh-CN" altLang="en-US" dirty="0"/>
              <a:t>接下来有 </a:t>
            </a:r>
            <a:r>
              <a:rPr lang="en-US" altLang="zh-CN" i="1" dirty="0"/>
              <a:t>m </a:t>
            </a:r>
            <a:r>
              <a:rPr lang="zh-CN" altLang="en-US" dirty="0"/>
              <a:t>次操作，每次操作会给出 </a:t>
            </a:r>
            <a:r>
              <a:rPr lang="en-US" altLang="zh-CN" i="1" dirty="0"/>
              <a:t>a; b; k</a:t>
            </a:r>
            <a:r>
              <a:rPr lang="zh-CN" altLang="en-US" dirty="0"/>
              <a:t>，在第 </a:t>
            </a:r>
            <a:r>
              <a:rPr lang="en-US" altLang="zh-CN" i="1" dirty="0"/>
              <a:t>k</a:t>
            </a:r>
            <a:r>
              <a:rPr lang="zh-CN" altLang="en-US" dirty="0"/>
              <a:t>张图中的点 </a:t>
            </a:r>
            <a:r>
              <a:rPr lang="en-US" altLang="zh-CN" i="1" dirty="0"/>
              <a:t>a </a:t>
            </a:r>
            <a:r>
              <a:rPr lang="zh-CN" altLang="en-US" dirty="0"/>
              <a:t>和点 </a:t>
            </a:r>
            <a:r>
              <a:rPr lang="en-US" altLang="zh-CN" i="1" dirty="0"/>
              <a:t>b </a:t>
            </a:r>
            <a:r>
              <a:rPr lang="zh-CN" altLang="en-US" dirty="0"/>
              <a:t>之间添加一条无向边。</a:t>
            </a:r>
            <a:endParaRPr lang="en-US" altLang="zh-CN" dirty="0"/>
          </a:p>
          <a:p>
            <a:r>
              <a:rPr lang="zh-CN" altLang="en-US" dirty="0"/>
              <a:t>你需要在每次操作之后输出有序数对 </a:t>
            </a:r>
            <a:r>
              <a:rPr lang="en-US" altLang="zh-CN" dirty="0"/>
              <a:t>(</a:t>
            </a:r>
            <a:r>
              <a:rPr lang="en-US" altLang="zh-CN" i="1" dirty="0"/>
              <a:t>a; b</a:t>
            </a:r>
            <a:r>
              <a:rPr lang="en-US" altLang="zh-CN" dirty="0"/>
              <a:t>) </a:t>
            </a:r>
            <a:r>
              <a:rPr lang="zh-CN" altLang="en-US" dirty="0"/>
              <a:t>的个数，满足</a:t>
            </a:r>
            <a:r>
              <a:rPr lang="en-US" altLang="zh-CN" dirty="0"/>
              <a:t>1 </a:t>
            </a:r>
            <a:r>
              <a:rPr lang="zh-CN" altLang="en-US" i="1" dirty="0"/>
              <a:t>≤ </a:t>
            </a:r>
            <a:r>
              <a:rPr lang="en-US" altLang="zh-CN" i="1" dirty="0"/>
              <a:t>a; b </a:t>
            </a:r>
            <a:r>
              <a:rPr lang="zh-CN" altLang="en-US" i="1" dirty="0"/>
              <a:t>≤ </a:t>
            </a:r>
            <a:r>
              <a:rPr lang="en-US" altLang="zh-CN" i="1" dirty="0"/>
              <a:t>n</a:t>
            </a:r>
            <a:r>
              <a:rPr lang="zh-CN" altLang="en-US" dirty="0"/>
              <a:t>，且 </a:t>
            </a:r>
            <a:r>
              <a:rPr lang="en-US" altLang="zh-CN" i="1" dirty="0"/>
              <a:t>a </a:t>
            </a:r>
            <a:r>
              <a:rPr lang="zh-CN" altLang="en-US" dirty="0"/>
              <a:t>点和 </a:t>
            </a:r>
            <a:r>
              <a:rPr lang="en-US" altLang="zh-CN" i="1" dirty="0"/>
              <a:t>b </a:t>
            </a:r>
            <a:r>
              <a:rPr lang="zh-CN" altLang="en-US" dirty="0"/>
              <a:t>点在 </a:t>
            </a:r>
            <a:r>
              <a:rPr lang="en-US" altLang="zh-CN" i="1" dirty="0"/>
              <a:t>d </a:t>
            </a:r>
            <a:r>
              <a:rPr lang="zh-CN" altLang="en-US" dirty="0"/>
              <a:t>张图中都连通。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i="1" dirty="0"/>
              <a:t>≤ </a:t>
            </a:r>
            <a:r>
              <a:rPr lang="en-US" altLang="zh-CN" i="1" dirty="0"/>
              <a:t>d </a:t>
            </a:r>
            <a:r>
              <a:rPr lang="zh-CN" altLang="en-US" i="1" dirty="0"/>
              <a:t>≤ </a:t>
            </a:r>
            <a:r>
              <a:rPr lang="en-US" altLang="zh-CN" dirty="0"/>
              <a:t>200</a:t>
            </a:r>
            <a:r>
              <a:rPr lang="en-US" altLang="zh-CN" i="1" dirty="0"/>
              <a:t>; </a:t>
            </a:r>
            <a:r>
              <a:rPr lang="en-US" altLang="zh-CN" dirty="0"/>
              <a:t>1 </a:t>
            </a:r>
            <a:r>
              <a:rPr lang="zh-CN" altLang="en-US" i="1" dirty="0"/>
              <a:t>≤ </a:t>
            </a:r>
            <a:r>
              <a:rPr lang="en-US" altLang="zh-CN" i="1" dirty="0"/>
              <a:t>n </a:t>
            </a:r>
            <a:r>
              <a:rPr lang="zh-CN" altLang="en-US" i="1" dirty="0"/>
              <a:t>≤ </a:t>
            </a:r>
            <a:r>
              <a:rPr lang="en-US" altLang="zh-CN" dirty="0"/>
              <a:t>5000</a:t>
            </a:r>
            <a:r>
              <a:rPr lang="en-US" altLang="zh-CN" i="1" dirty="0"/>
              <a:t>; </a:t>
            </a:r>
            <a:r>
              <a:rPr lang="en-US" altLang="zh-CN" dirty="0"/>
              <a:t>1 </a:t>
            </a:r>
            <a:r>
              <a:rPr lang="zh-CN" altLang="en-US" i="1" dirty="0"/>
              <a:t>≤ </a:t>
            </a:r>
            <a:r>
              <a:rPr lang="en-US" altLang="zh-CN" i="1" dirty="0"/>
              <a:t>m </a:t>
            </a:r>
            <a:r>
              <a:rPr lang="zh-CN" altLang="en-US" i="1" dirty="0"/>
              <a:t>≤ </a:t>
            </a:r>
            <a:r>
              <a:rPr lang="en-US" altLang="zh-CN" dirty="0"/>
              <a:t>1000000</a:t>
            </a:r>
            <a:r>
              <a:rPr lang="zh-CN" altLang="en-US" dirty="0"/>
              <a:t>。 </a:t>
            </a:r>
            <a:br>
              <a:rPr lang="zh-CN" altLang="en-US" dirty="0"/>
            </a:b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441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Rally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 </a:t>
            </a:r>
            <a:r>
              <a:rPr lang="en-US" altLang="zh-CN" i="1" dirty="0"/>
              <a:t>n </a:t>
            </a:r>
            <a:r>
              <a:rPr lang="zh-CN" altLang="en-US" dirty="0"/>
              <a:t>个点 </a:t>
            </a:r>
            <a:r>
              <a:rPr lang="en-US" altLang="zh-CN" i="1" dirty="0"/>
              <a:t>m </a:t>
            </a:r>
            <a:r>
              <a:rPr lang="zh-CN" altLang="en-US" dirty="0"/>
              <a:t>条边的有向无环图，每条边长度都是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请找到一个点，使得删掉这个点后剩余图中最长路径最短。</a:t>
            </a:r>
            <a:endParaRPr lang="en-US" altLang="zh-CN"/>
          </a:p>
          <a:p>
            <a:r>
              <a:rPr lang="en-US" altLang="zh-CN"/>
              <a:t>2 </a:t>
            </a:r>
            <a:r>
              <a:rPr lang="zh-CN" altLang="en-US" i="1" dirty="0"/>
              <a:t>≤ </a:t>
            </a:r>
            <a:r>
              <a:rPr lang="en-US" altLang="zh-CN" i="1" dirty="0"/>
              <a:t>n </a:t>
            </a:r>
            <a:r>
              <a:rPr lang="zh-CN" altLang="en-US" i="1" dirty="0"/>
              <a:t>≤ </a:t>
            </a:r>
            <a:r>
              <a:rPr lang="en-US" altLang="zh-CN" dirty="0"/>
              <a:t>500000</a:t>
            </a:r>
            <a:r>
              <a:rPr lang="en-US" altLang="zh-CN" i="1" dirty="0"/>
              <a:t>; </a:t>
            </a:r>
            <a:r>
              <a:rPr lang="en-US" altLang="zh-CN" dirty="0"/>
              <a:t>1 </a:t>
            </a:r>
            <a:r>
              <a:rPr lang="zh-CN" altLang="en-US" i="1" dirty="0"/>
              <a:t>≤ </a:t>
            </a:r>
            <a:r>
              <a:rPr lang="en-US" altLang="zh-CN" i="1" dirty="0"/>
              <a:t>m </a:t>
            </a:r>
            <a:r>
              <a:rPr lang="zh-CN" altLang="en-US" i="1" dirty="0"/>
              <a:t>≤ </a:t>
            </a:r>
            <a:r>
              <a:rPr lang="en-US" altLang="zh-CN" dirty="0"/>
              <a:t>1000000</a:t>
            </a:r>
            <a:r>
              <a:rPr lang="zh-CN" altLang="en-US" dirty="0"/>
              <a:t>。</a:t>
            </a:r>
            <a:br>
              <a:rPr lang="zh-CN" altLang="en-US" dirty="0"/>
            </a:b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011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Tournament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求有多少 </a:t>
            </a:r>
            <a:r>
              <a:rPr kumimoji="1" lang="en-US" altLang="zh-CN" dirty="0"/>
              <a:t>N</a:t>
            </a:r>
            <a:r>
              <a:rPr kumimoji="1" lang="zh-CN" altLang="en-US" dirty="0"/>
              <a:t> 个点的竞赛图存在长度为 </a:t>
            </a:r>
            <a:r>
              <a:rPr kumimoji="1" lang="en-US" altLang="zh-CN" dirty="0"/>
              <a:t>K</a:t>
            </a:r>
            <a:r>
              <a:rPr kumimoji="1" lang="zh-CN" altLang="en-US" dirty="0"/>
              <a:t> 的环。</a:t>
            </a:r>
            <a:endParaRPr kumimoji="1" lang="en-US" altLang="zh-CN" dirty="0"/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K&lt;=5000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711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时空阵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求多少 </a:t>
            </a:r>
            <a:r>
              <a:rPr kumimoji="1" lang="en-US" altLang="zh-CN" dirty="0"/>
              <a:t>n</a:t>
            </a:r>
            <a:r>
              <a:rPr kumimoji="1" lang="zh-CN" altLang="en-US" dirty="0"/>
              <a:t> 个点的没有重边自环的无向图满足点 </a:t>
            </a:r>
            <a:r>
              <a:rPr kumimoji="1" lang="en-US" altLang="zh-CN" dirty="0"/>
              <a:t>1</a:t>
            </a:r>
            <a:r>
              <a:rPr kumimoji="1" lang="zh-CN" altLang="en-US" dirty="0"/>
              <a:t> 到 </a:t>
            </a:r>
            <a:r>
              <a:rPr kumimoji="1" lang="en-US" altLang="zh-CN" dirty="0"/>
              <a:t>n</a:t>
            </a:r>
            <a:r>
              <a:rPr kumimoji="1" lang="zh-CN" altLang="en-US" dirty="0"/>
              <a:t> 的距离恰好是 </a:t>
            </a:r>
            <a:r>
              <a:rPr kumimoji="1" lang="en-US" altLang="zh-CN" dirty="0"/>
              <a:t>k</a:t>
            </a:r>
          </a:p>
          <a:p>
            <a:r>
              <a:rPr kumimoji="1" lang="en-US" altLang="zh-CN" dirty="0"/>
              <a:t>N&lt;=100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9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Walk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 </a:t>
            </a:r>
            <a:r>
              <a:rPr lang="en-US" altLang="zh-CN" dirty="0"/>
              <a:t>n </a:t>
            </a:r>
            <a:r>
              <a:rPr lang="zh-CN" altLang="en-US" dirty="0"/>
              <a:t>个点的有向图，点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的权值是 </a:t>
            </a:r>
            <a:r>
              <a:rPr lang="en-US" altLang="zh-CN" dirty="0" err="1"/>
              <a:t>vali</a:t>
            </a:r>
            <a:r>
              <a:rPr lang="zh-CN" altLang="en-US" dirty="0"/>
              <a:t>，若 </a:t>
            </a:r>
            <a:r>
              <a:rPr lang="en-US" altLang="zh-CN" dirty="0" err="1"/>
              <a:t>vali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valj</a:t>
            </a:r>
            <a:r>
              <a:rPr lang="en-US" altLang="zh-CN" dirty="0"/>
              <a:t> = </a:t>
            </a:r>
            <a:r>
              <a:rPr lang="en-US" altLang="zh-CN" dirty="0" err="1"/>
              <a:t>valj</a:t>
            </a:r>
            <a:r>
              <a:rPr lang="zh-CN" altLang="en-US" dirty="0"/>
              <a:t> ，则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向 </a:t>
            </a:r>
            <a:r>
              <a:rPr lang="en-US" altLang="zh-CN" dirty="0"/>
              <a:t>j </a:t>
            </a:r>
            <a:r>
              <a:rPr lang="zh-CN" altLang="en-US" dirty="0"/>
              <a:t>连单向边。 </a:t>
            </a:r>
          </a:p>
          <a:p>
            <a:r>
              <a:rPr lang="zh-CN" altLang="en-US" dirty="0"/>
              <a:t>另外在给定 </a:t>
            </a:r>
            <a:r>
              <a:rPr lang="en-US" altLang="zh-CN" dirty="0"/>
              <a:t>m </a:t>
            </a:r>
            <a:r>
              <a:rPr lang="zh-CN" altLang="en-US" dirty="0"/>
              <a:t>条有向边，求 </a:t>
            </a:r>
            <a:r>
              <a:rPr lang="en-US" altLang="zh-CN" dirty="0"/>
              <a:t>1 </a:t>
            </a:r>
            <a:r>
              <a:rPr lang="zh-CN" altLang="en-US" dirty="0"/>
              <a:t>到每个点最短经过的边数。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200000,m </a:t>
            </a:r>
            <a:r>
              <a:rPr lang="zh-CN" altLang="en-US" dirty="0"/>
              <a:t>≤ </a:t>
            </a:r>
            <a:r>
              <a:rPr lang="en-US" altLang="zh-CN" dirty="0"/>
              <a:t>300000,0 </a:t>
            </a:r>
            <a:r>
              <a:rPr lang="zh-CN" altLang="en-US" dirty="0"/>
              <a:t>≤ </a:t>
            </a:r>
            <a:r>
              <a:rPr lang="en-US" altLang="zh-CN" dirty="0" err="1"/>
              <a:t>vali</a:t>
            </a:r>
            <a:r>
              <a:rPr lang="en-US" altLang="zh-CN" dirty="0"/>
              <a:t> </a:t>
            </a:r>
            <a:r>
              <a:rPr lang="zh-CN" altLang="en-US" dirty="0"/>
              <a:t>≤ </a:t>
            </a:r>
            <a:r>
              <a:rPr lang="en-US" altLang="zh-CN" dirty="0"/>
              <a:t>2^20</a:t>
            </a:r>
            <a:r>
              <a:rPr lang="zh-CN" altLang="en-US" dirty="0"/>
              <a:t>。 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453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树上传送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给定一棵树，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号点可以花费 </a:t>
            </a:r>
            <a:r>
              <a:rPr lang="en-US" altLang="zh-CN" dirty="0"/>
              <a:t>vi </a:t>
            </a:r>
            <a:r>
              <a:rPr lang="zh-CN" altLang="en-US" dirty="0"/>
              <a:t>的代价，传送到距离不超过 </a:t>
            </a:r>
            <a:r>
              <a:rPr lang="en-US" altLang="zh-CN" dirty="0"/>
              <a:t>di </a:t>
            </a:r>
            <a:r>
              <a:rPr lang="zh-CN" altLang="en-US" dirty="0"/>
              <a:t>的点去。 </a:t>
            </a:r>
          </a:p>
          <a:p>
            <a:r>
              <a:rPr lang="zh-CN" altLang="en-US" dirty="0"/>
              <a:t>求 </a:t>
            </a:r>
            <a:r>
              <a:rPr lang="en-US" altLang="zh-CN" dirty="0"/>
              <a:t>1 </a:t>
            </a:r>
            <a:r>
              <a:rPr lang="zh-CN" altLang="en-US" dirty="0"/>
              <a:t>号点到所有点的最短路。 </a:t>
            </a:r>
            <a:endParaRPr lang="en-US" altLang="zh-CN" dirty="0"/>
          </a:p>
          <a:p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300000</a:t>
            </a:r>
            <a:r>
              <a:rPr lang="zh-CN" altLang="en-US" dirty="0"/>
              <a:t>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0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 </a:t>
            </a:r>
            <a:r>
              <a:rPr lang="en-US" altLang="zh-CN" dirty="0"/>
              <a:t>n </a:t>
            </a:r>
            <a:r>
              <a:rPr lang="zh-CN" altLang="en-US" dirty="0"/>
              <a:t>个点的无权图，求两两点之间的最短路。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5000</a:t>
            </a:r>
            <a:r>
              <a:rPr lang="zh-CN" altLang="en-US" dirty="0"/>
              <a:t>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99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Travel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 </a:t>
            </a:r>
            <a:r>
              <a:rPr lang="en-US" altLang="zh-CN" dirty="0"/>
              <a:t>n </a:t>
            </a:r>
            <a:r>
              <a:rPr lang="zh-CN" altLang="en-US" dirty="0"/>
              <a:t>个点的完全图，其中 </a:t>
            </a:r>
            <a:r>
              <a:rPr lang="en-US" altLang="zh-CN" dirty="0"/>
              <a:t>m </a:t>
            </a:r>
            <a:r>
              <a:rPr lang="zh-CN" altLang="en-US" dirty="0"/>
              <a:t>条边的权值为 </a:t>
            </a:r>
            <a:r>
              <a:rPr lang="en-US" altLang="zh-CN" dirty="0"/>
              <a:t>a</a:t>
            </a:r>
            <a:r>
              <a:rPr lang="zh-CN" altLang="en-US" dirty="0"/>
              <a:t>，其余的为 </a:t>
            </a:r>
            <a:r>
              <a:rPr lang="en-US" altLang="zh-CN" dirty="0"/>
              <a:t>b</a:t>
            </a:r>
            <a:r>
              <a:rPr lang="zh-CN" altLang="en-US" dirty="0"/>
              <a:t>， 给定这 </a:t>
            </a:r>
            <a:r>
              <a:rPr lang="en-US" altLang="zh-CN" dirty="0"/>
              <a:t>m </a:t>
            </a:r>
            <a:r>
              <a:rPr lang="zh-CN" altLang="en-US" dirty="0"/>
              <a:t>条边，求从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n </a:t>
            </a:r>
            <a:r>
              <a:rPr lang="zh-CN" altLang="en-US" dirty="0"/>
              <a:t>的最短路。 </a:t>
            </a:r>
          </a:p>
          <a:p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100000, m </a:t>
            </a:r>
            <a:r>
              <a:rPr lang="zh-CN" altLang="en-US" dirty="0"/>
              <a:t>≤ </a:t>
            </a:r>
            <a:r>
              <a:rPr lang="en-US" altLang="zh-CN" dirty="0"/>
              <a:t>500000</a:t>
            </a:r>
            <a:r>
              <a:rPr lang="zh-CN" altLang="en-US" dirty="0"/>
              <a:t>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8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Kirakira</a:t>
            </a:r>
            <a:r>
              <a:rPr lang="en-US" altLang="zh-CN" dirty="0"/>
              <a:t> </a:t>
            </a:r>
            <a:br>
              <a:rPr lang="en-US" altLang="zh-CN" dirty="0"/>
            </a:b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对于给定的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，有函数</a:t>
                </a:r>
                <a:r>
                  <a:rPr lang="en-US" altLang="zh-CN" dirty="0"/>
                  <a:t>:f(x)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 </a:t>
                </a:r>
              </a:p>
              <a:p>
                <a:r>
                  <a:rPr lang="en-US" altLang="zh-CN" dirty="0" err="1"/>
                  <a:t>i</a:t>
                </a:r>
                <a:r>
                  <a:rPr lang="en-US" altLang="zh-CN" dirty="0"/>
                  <a:t>=1 </a:t>
                </a:r>
                <a:r>
                  <a:rPr lang="zh-CN" altLang="en-US" dirty="0"/>
                  <a:t>对于点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&gt;=0),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连向 </a:t>
                </a:r>
                <a:r>
                  <a:rPr lang="en-US" altLang="zh-CN" dirty="0"/>
                  <a:t>f(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 </a:t>
                </a:r>
              </a:p>
              <a:p>
                <a:r>
                  <a:rPr lang="zh-CN" altLang="en-US" dirty="0"/>
                  <a:t>求出这个无限长的图中的最大的环的长度。</a:t>
                </a:r>
                <a:endParaRPr lang="en-US" altLang="zh-CN" dirty="0"/>
              </a:p>
              <a:p>
                <a:r>
                  <a:rPr lang="zh-CN" altLang="en-US" dirty="0"/>
                  <a:t>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≤ </a:t>
                </a:r>
                <a:r>
                  <a:rPr lang="en-US" altLang="zh-CN" dirty="0"/>
                  <a:t>10000 </a:t>
                </a:r>
                <a:endParaRPr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4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45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Boruvka’s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初始时每个点是一个联通块。</a:t>
            </a:r>
            <a:endParaRPr kumimoji="1" lang="en-US" altLang="zh-CN" dirty="0"/>
          </a:p>
          <a:p>
            <a:r>
              <a:rPr kumimoji="1" lang="zh-CN" altLang="en-US" dirty="0"/>
              <a:t>每轮过程每个联通块找个最小的出边。</a:t>
            </a:r>
            <a:endParaRPr kumimoji="1" lang="en-US" altLang="zh-CN" dirty="0"/>
          </a:p>
          <a:p>
            <a:r>
              <a:rPr kumimoji="1" lang="zh-CN" altLang="en-US" dirty="0"/>
              <a:t>最多 </a:t>
            </a:r>
            <a:r>
              <a:rPr kumimoji="1" lang="en-US" altLang="zh-CN" dirty="0" err="1"/>
              <a:t>logn</a:t>
            </a:r>
            <a:r>
              <a:rPr kumimoji="1" lang="zh-CN" altLang="en-US" dirty="0"/>
              <a:t> 次结束过程</a:t>
            </a:r>
          </a:p>
        </p:txBody>
      </p:sp>
    </p:spTree>
    <p:extLst>
      <p:ext uri="{BB962C8B-B14F-4D97-AF65-F5344CB8AC3E}">
        <p14:creationId xmlns:p14="http://schemas.microsoft.com/office/powerpoint/2010/main" val="186778312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421</TotalTime>
  <Words>1703</Words>
  <Application>Microsoft Office PowerPoint</Application>
  <PresentationFormat>宽屏</PresentationFormat>
  <Paragraphs>130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DengXian</vt:lpstr>
      <vt:lpstr>Cambria Math</vt:lpstr>
      <vt:lpstr>Franklin Gothic Book</vt:lpstr>
      <vt:lpstr>裁剪</vt:lpstr>
      <vt:lpstr>图论入门</vt:lpstr>
      <vt:lpstr>Jump  </vt:lpstr>
      <vt:lpstr>Today is a rainy day</vt:lpstr>
      <vt:lpstr>Walk</vt:lpstr>
      <vt:lpstr>树上传送  </vt:lpstr>
      <vt:lpstr>Road  </vt:lpstr>
      <vt:lpstr>Travel  </vt:lpstr>
      <vt:lpstr>Kirakira  </vt:lpstr>
      <vt:lpstr>Boruvka’s algorithm</vt:lpstr>
      <vt:lpstr>更优秀的复杂度？</vt:lpstr>
      <vt:lpstr>生成树</vt:lpstr>
      <vt:lpstr>新年的繁荣</vt:lpstr>
      <vt:lpstr>生成树计数</vt:lpstr>
      <vt:lpstr>带权图生成树计数</vt:lpstr>
      <vt:lpstr>有向图生成树计数</vt:lpstr>
      <vt:lpstr>有向图欧拉回路计数</vt:lpstr>
      <vt:lpstr>Expection</vt:lpstr>
      <vt:lpstr>白金元首与独舞</vt:lpstr>
      <vt:lpstr>带权生成树计数</vt:lpstr>
      <vt:lpstr>生成树</vt:lpstr>
      <vt:lpstr>生成树计数  </vt:lpstr>
      <vt:lpstr>Riddle</vt:lpstr>
      <vt:lpstr>Flag  </vt:lpstr>
      <vt:lpstr>POI2009 lyz</vt:lpstr>
      <vt:lpstr>Rooms</vt:lpstr>
      <vt:lpstr>Xor cycle</vt:lpstr>
      <vt:lpstr>遥远的星系  </vt:lpstr>
      <vt:lpstr>Field Action</vt:lpstr>
      <vt:lpstr>CF402E</vt:lpstr>
      <vt:lpstr>Bajtocja  </vt:lpstr>
      <vt:lpstr>Rally</vt:lpstr>
      <vt:lpstr>Tournament cycle </vt:lpstr>
      <vt:lpstr>时空阵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图论入门</dc:title>
  <dc:creator>Microsoft Office 用户</dc:creator>
  <cp:lastModifiedBy>Lu Jinfan</cp:lastModifiedBy>
  <cp:revision>17</cp:revision>
  <dcterms:created xsi:type="dcterms:W3CDTF">2019-10-06T01:47:23Z</dcterms:created>
  <dcterms:modified xsi:type="dcterms:W3CDTF">2019-10-06T10:59:29Z</dcterms:modified>
</cp:coreProperties>
</file>