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62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5" r:id="rId2"/>
    <p:sldId id="286" r:id="rId3"/>
    <p:sldId id="299" r:id="rId4"/>
    <p:sldId id="297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09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04" r:id="rId38"/>
    <p:sldId id="334" r:id="rId39"/>
    <p:sldId id="335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AAB"/>
    <a:srgbClr val="FFFFFF"/>
    <a:srgbClr val="70C1B3"/>
    <a:srgbClr val="519E91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405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2019/10/3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6:39:30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7:07:28.9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0,'3'0,"-1"1,0-1,0 1,1-1,-1 1,0 0,0 0,0 0,0 0,0 0,0 0,0 1,0-1,-1 0,1 1,0 0,-1-1,1 1,-1 0,0 0,1 0,-1 0,0 0,0 0,0 1,2 4,0 0,-1 1,0-1,0 0,-1 1,0-1,0 4,1 213,-4-120,1 1532,1-1634,0 0,0-1,0 1,0 0,0 0,1-1,-1 1,0 0,1 0,0-1,-1 1,1-1,0 1,0-1,-1 1,1-1,0 1,1 0,1 0,-1-1,0 0,1 0,-1 1,1-1,-1-1,1 1,-1 0,1-1,0 1,-1-1,1 0,1 0,31 2,0-2,0-2,1-2,36-1,907-13,-816 18,198-1,1880 2,-2055-1,1144-6,-793-5,-67-3,-92-7,-104-3,-94 2,-75 5,-48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7:07:30.3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1 167,'0'0,"0"-1,0 1,0-1,0 1,0-1,0 1,0 0,0-1,1 1,-1 0,0-1,0 1,0-1,0 1,1 0,-1-1,0 1,0 0,1 0,-1-1,0 1,1 0,-1-1,0 1,1 0,-1 0,0 0,1-1,-1 1,1 0,9-5,1 0,0 1,0 0,0 1,4 0,-8 1,62-14,0 3,70-4,150 3,-247 13,235-6,55 4,69 1,2017 6,-2148-4,-45 0,-77 1,212-5,-340 4,0-2,0 0,-1-2,1 0,14-5,-7 1,0 2,1 0,-1 2,7 1,114-3,-97 5,961-3,-635 6,-361-2,-4-1,0 1,0 1,-1 0,1 1,4 1,-15-3,0 0,0 0,0 1,0-1,0 0,0 1,0-1,0 1,0-1,0 1,0-1,0 1,0 0,-1-1,1 1,0 0,0 0,-1-1,1 1,-1 0,1 0,-1 0,1 0,-1 0,1 0,-1 0,0 0,1 0,-1 0,0 0,0 0,0 0,0 1,-1 2,0 1,0-1,0 0,0 0,-1 1,0-1,-1 2,-7 17,0 24,1 0,0 23,2-13,-52 560,52-25,9-349,-2 144,0-354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7:07:31.0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0,'3'1,"1"-1,-1 1,1 0,-1 0,1 0,-1 1,0-1,1 1,-1 0,0-1,0 1,0 1,0-1,5 4,117 82,-14-5,160 110,9-12,7-13,53 11,-124-80,206 62,233 38,-598-183,56 16,105 15,-187-43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7:07:31.7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3154 1,'-14'0,"0"0,0 1,1 0,-1 2,0-1,1 2,0-1,-1 2,-9 4,-37 22,-22 15,31-16,-98 52,-147 65,-220 72,-328 76,-138-14,954-274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3T07:15:42.0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799" y="6172200"/>
            <a:ext cx="2844801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2019/10/3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矩形 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70C1B3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文本框 17"/>
          <p:cNvSpPr txBox="1"/>
          <p:nvPr/>
        </p:nvSpPr>
        <p:spPr>
          <a:xfrm>
            <a:off x="4283075" y="2582545"/>
            <a:ext cx="3261995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3000" b="1">
                <a:solidFill>
                  <a:srgbClr val="FFFFFF"/>
                </a:solidFill>
                <a:latin typeface="Adobe 黑体 Std R" panose="020B0400000000000000" charset="-122"/>
                <a:ea typeface="Adobe 黑体 Std R" panose="020B0400000000000000" charset="-122"/>
                <a:cs typeface="Adobe 黑体 Std R" panose="020B0400000000000000" charset="-122"/>
                <a:sym typeface="Adobe 黑体 Std R" panose="020B0400000000000000" charset="-122"/>
              </a:defRPr>
            </a:lvl1pPr>
          </a:lstStyle>
          <a:p>
            <a:r>
              <a:rPr lang="en-US" sz="8000">
                <a:latin typeface="华文楷体" panose="02010600040101010101" charset="-122"/>
                <a:ea typeface="华文楷体" panose="02010600040101010101" charset="-122"/>
              </a:rPr>
              <a:t>String</a:t>
            </a:r>
          </a:p>
        </p:txBody>
      </p:sp>
      <p:sp>
        <p:nvSpPr>
          <p:cNvPr id="327" name="矩形 4"/>
          <p:cNvSpPr/>
          <p:nvPr/>
        </p:nvSpPr>
        <p:spPr>
          <a:xfrm>
            <a:off x="4178300" y="1817370"/>
            <a:ext cx="3470910" cy="3446780"/>
          </a:xfrm>
          <a:custGeom>
            <a:avLst/>
            <a:gdLst>
              <a:gd name="connsiteX0" fmla="*/ 5466 w 5466"/>
              <a:gd name="connsiteY0" fmla="*/ 4137 h 5428"/>
              <a:gd name="connsiteX1" fmla="*/ 5460 w 5466"/>
              <a:gd name="connsiteY1" fmla="*/ 5428 h 5428"/>
              <a:gd name="connsiteX2" fmla="*/ 0 w 5466"/>
              <a:gd name="connsiteY2" fmla="*/ 5428 h 5428"/>
              <a:gd name="connsiteX3" fmla="*/ 0 w 5466"/>
              <a:gd name="connsiteY3" fmla="*/ 0 h 5428"/>
              <a:gd name="connsiteX4" fmla="*/ 5460 w 5466"/>
              <a:gd name="connsiteY4" fmla="*/ 0 h 5428"/>
              <a:gd name="connsiteX5" fmla="*/ 5447 w 5466"/>
              <a:gd name="connsiteY5" fmla="*/ 2731 h 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r" b="b"/>
            <a:pathLst>
              <a:path w="5466" h="5428" extrusionOk="0">
                <a:moveTo>
                  <a:pt x="5466" y="4137"/>
                </a:moveTo>
                <a:lnTo>
                  <a:pt x="5460" y="5428"/>
                </a:lnTo>
                <a:lnTo>
                  <a:pt x="0" y="5428"/>
                </a:lnTo>
                <a:lnTo>
                  <a:pt x="0" y="0"/>
                </a:lnTo>
                <a:lnTo>
                  <a:pt x="5460" y="0"/>
                </a:lnTo>
                <a:cubicBezTo>
                  <a:pt x="5451" y="862"/>
                  <a:pt x="5447" y="2731"/>
                  <a:pt x="5447" y="2731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7"/>
          <p:cNvSpPr txBox="1"/>
          <p:nvPr/>
        </p:nvSpPr>
        <p:spPr>
          <a:xfrm>
            <a:off x="6544325" y="3904674"/>
            <a:ext cx="1979997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 sz="2000">
                <a:latin typeface="华文楷体" panose="02010600040101010101" charset="-122"/>
                <a:ea typeface="华文楷体" panose="02010600040101010101" charset="-122"/>
              </a:rPr>
              <a:t>samjia2000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正确性？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首先如果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s[1:k]=s[i-k+1:i]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，那么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s[1:k-1]=s[i-k:i-1]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，也就是说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s[1:k-1]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s[1:next[i-1]]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的一段后缀以及前缀。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然后由于在不断跳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的过程中，实际上遍历了所有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s[1:i-1]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border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，显然是会找到正确的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next[i]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时间复杂度？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考虑到区间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[i-j+1,i]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，实际上由于跳的过程中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在减少，右端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至多增加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次，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也至多增加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次，那么总的时间复杂度是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KMP&amp;exKMP-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例题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</a:p>
          <a:p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有一棵有根树，每条边上有一个英文字符。（就是一棵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trie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有若干操作，每次会添加一个叶子或者给出一个节点，要求求出它到根的路径上形成的字符串的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border</a:t>
            </a:r>
          </a:p>
          <a:p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n&lt;=100000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直接将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next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数组放到树上？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很遗憾由于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的复杂度是均摊分析的，这样实际上是有反例的。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比如说一开始有一个长度为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100000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的全是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'a'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的链，然后在最下面的节点上不断地加上若干个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'b'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的叶子，每次都要跳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100000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然后发现跳到了根节点。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正确的做法？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对每个节点除了维护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next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之外，还需要维护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to[x][c]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表示如果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的下一个字符是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，那么会跳到哪个节点上。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于是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to[x][c]=to[next[x]][c]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就可以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∑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的解决问题了（其中</a:t>
            </a: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∑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为字符集大小）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err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  <a:endParaRPr lang="en-US" altLang="zh-CN" sz="50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exKMP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算法可以计算出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s[i:]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LCP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，特殊的，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f[1]=0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exKMP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的流程如下：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p=1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 i = 2 to n :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(p+f[p]-1&gt;=i) : f[i]=min(f[i-p+1],p+f[p]-i)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else : f[i]=0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while (i+f[i]&lt;=n and s[f[i]+1]==s[i+f[i]])f[i]=f[i]+1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(i+f[i]&gt;p+f[p]) : p=i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时间复杂度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C27648-7C8D-4427-B970-A08CE5069A7C}"/>
              </a:ext>
            </a:extLst>
          </p:cNvPr>
          <p:cNvGrpSpPr/>
          <p:nvPr/>
        </p:nvGrpSpPr>
        <p:grpSpPr>
          <a:xfrm>
            <a:off x="5233172" y="208779"/>
            <a:ext cx="2729520" cy="828720"/>
            <a:chOff x="5233172" y="208779"/>
            <a:chExt cx="272952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AD632E59-54D0-4D31-8DF6-1E0E8A71F173}"/>
                    </a:ext>
                  </a:extLst>
                </p14:cNvPr>
                <p14:cNvContentPartPr/>
                <p14:nvPr/>
              </p14:nvContentPartPr>
              <p14:xfrm>
                <a:off x="5233172" y="279339"/>
                <a:ext cx="2729520" cy="7581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AD632E59-54D0-4D31-8DF6-1E0E8A71F1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5172" y="261339"/>
                  <a:ext cx="27651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7FCB193F-2F46-48F8-8887-926D2CFC8F44}"/>
                    </a:ext>
                  </a:extLst>
                </p14:cNvPr>
                <p14:cNvContentPartPr/>
                <p14:nvPr/>
              </p14:nvContentPartPr>
              <p14:xfrm>
                <a:off x="5351252" y="208779"/>
                <a:ext cx="2556000" cy="7866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FCB193F-2F46-48F8-8887-926D2CFC8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3612" y="190779"/>
                  <a:ext cx="259164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1EAA058-057D-4AEC-AEFE-F03611F54FDD}"/>
                    </a:ext>
                  </a:extLst>
                </p14:cNvPr>
                <p14:cNvContentPartPr/>
                <p14:nvPr/>
              </p14:nvContentPartPr>
              <p14:xfrm>
                <a:off x="6029132" y="370779"/>
                <a:ext cx="1145160" cy="5317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1EAA058-057D-4AEC-AEFE-F03611F54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1492" y="352779"/>
                  <a:ext cx="11808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064E47F-1231-4178-BF13-613703FE38EB}"/>
                    </a:ext>
                  </a:extLst>
                </p14:cNvPr>
                <p14:cNvContentPartPr/>
                <p14:nvPr/>
              </p14:nvContentPartPr>
              <p14:xfrm>
                <a:off x="5937692" y="343779"/>
                <a:ext cx="1135800" cy="4204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064E47F-1231-4178-BF13-613703FE38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9692" y="326139"/>
                  <a:ext cx="1171440" cy="456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p=1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 i = 2 to n :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(p+f[p]-1&gt;=i) : f[i]=min(f[i-p+1],p+f[p]-i)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else : f[i]=0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while (i+f[i]&lt;=n and s[f[i]+1]==s[i+f[i]])f[i]=f[i]+1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(i+f[i]&gt;p+f[p]) : p=i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正确性？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分析一下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的过程即可知道正确性。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1260" y="1713865"/>
            <a:ext cx="980948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p=1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 i = 2 to n :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(p+f[p]-1&gt;=i) : f[i]=min(f[i-p+1],p+f[p]-i)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else : f[i]=0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while (i+f[i]&lt;=n and s[f[i]+1]==s[i+f[i]])f[i]=f[i]+1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(i+f[i]&gt;p+f[p]) : p=i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时间复杂度？</a:t>
            </a:r>
          </a:p>
          <a:p>
            <a:r>
              <a:rPr 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因为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p+f[p]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是递增的，又由于</a:t>
            </a:r>
            <a:r>
              <a:rPr lang="en-US" altLang="zh-CN" sz="2200" dirty="0">
                <a:solidFill>
                  <a:srgbClr val="60BAAB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f[i]=min(f[i-p+1],p+f[p]-i)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的存在，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while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执行的次数是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O(n)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</a:p>
          <a:p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故总的时间复杂度是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O(n)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Manacher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1260" y="1656715"/>
            <a:ext cx="980948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华文楷体" panose="02010600040101010101" charset="-122"/>
                <a:ea typeface="华文楷体" panose="02010600040101010101" charset="-122"/>
              </a:rPr>
              <a:t>Manacher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是用来求一个字符串内的回文串的算法。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为了避免奇偶性的讨论，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Manacher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首先从字符串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构造一个新的字符串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，其中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|t|=2|s|+1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如果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是奇数，那么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t[i]='#'(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实际上是一个不在字符集里面的字符即可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，否则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t[i]=s[i/2]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记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中以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为中心的奇回文串的数量。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Manacher 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的流程如下：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p=0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for i = 1 to 2n-1 :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if (p+f[p]-1&gt;=i) : f[i]=min(p+f[p]-i,f[p*2-i])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else : f[i]=0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while (i+f[i]&lt;=2n-1 and i-f[i]&gt;0 and t[i+f[i]]==t[i-f[i]]): f[i]=f[i]+1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if (i+f[i]&gt;p+f[p]) :</a:t>
            </a:r>
            <a:r>
              <a:rPr lang="zh-CN" altLang="zh-CN" sz="220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p=i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-------------------------------------------------------------------------------------------------------------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Manacher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1260" y="1656715"/>
            <a:ext cx="9809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p=0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for i = 1 to 2n-1 :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if (p+f[p]-1&gt;=i) : f[i]=min(p+f[p]-i,f[p*2-i])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else : f[i]=0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while (i+f[i]&lt;=2n-1 and i-f[i]&gt;0 and t[i+f[i]]==t[i-f[i]]): f[i]=f[i]+1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if (i+f[i]&gt;p+f[p]) :</a:t>
            </a:r>
            <a:r>
              <a:rPr lang="zh-CN" altLang="zh-CN" sz="2200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p=i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-------------------------------------------------------------------------------------------------------------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可以发现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Manacher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算法的过程中也用到了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，那么跟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exKMP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的作用其实是类似的，由于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p+f[p]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是不下降的，那么保证了时间复杂度。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Manacher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华文楷体" panose="02010600040101010101" charset="-122"/>
                <a:ea typeface="华文楷体" panose="02010600040101010101" charset="-122"/>
              </a:rPr>
              <a:t>Manacher-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例题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给出一个字符串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，求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的最长双回文子串的长度，一个字符串是双回文串当且仅当他可以被分成两个串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AB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使得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都是回文串。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n&lt;=100000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Manacher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Manacher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求出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之后，枚举双回文串的分界点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p(t[p]='#')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，然后对于左边的回文串，假设中心是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，那么要找的是满足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x+f[x]-1&gt;=p-1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的最小的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，对应的找到右边最大的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y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可以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O(n)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求出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文本框 27"/>
          <p:cNvSpPr txBox="1"/>
          <p:nvPr/>
        </p:nvSpPr>
        <p:spPr>
          <a:xfrm>
            <a:off x="4351558" y="198114"/>
            <a:ext cx="3077403" cy="8604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000">
                <a:latin typeface="Adobe 黑体 Std R" panose="020B0400000000000000" charset="-122"/>
                <a:ea typeface="Adobe 黑体 Std R" panose="020B0400000000000000" charset="-122"/>
                <a:cs typeface="Adobe 黑体 Std R" panose="020B0400000000000000" charset="-122"/>
                <a:sym typeface="Adobe 黑体 Std R" panose="020B0400000000000000" charset="-122"/>
              </a:defRPr>
            </a:lvl1pPr>
          </a:lstStyle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字符串</a:t>
            </a:r>
          </a:p>
        </p:txBody>
      </p:sp>
      <p:sp>
        <p:nvSpPr>
          <p:cNvPr id="332" name="矩形 29"/>
          <p:cNvSpPr txBox="1"/>
          <p:nvPr/>
        </p:nvSpPr>
        <p:spPr>
          <a:xfrm>
            <a:off x="3869621" y="870912"/>
            <a:ext cx="4064138" cy="3987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60BAAB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string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341880" y="1820545"/>
            <a:ext cx="96075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41880" y="3003550"/>
            <a:ext cx="242189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41880" y="4187190"/>
            <a:ext cx="16433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latin typeface="华文楷体" panose="02010600040101010101" charset="-122"/>
                <a:ea typeface="华文楷体" panose="02010600040101010101" charset="-122"/>
              </a:rPr>
              <a:t>Manacher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41880" y="5353685"/>
            <a:ext cx="78994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latin typeface="华文楷体" panose="02010600040101010101" charset="-122"/>
                <a:ea typeface="华文楷体" panose="02010600040101010101" charset="-122"/>
              </a:rPr>
              <a:t>Trie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96480" y="1820545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96480" y="2889250"/>
            <a:ext cx="182562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3000">
                <a:latin typeface="华文楷体" panose="02010600040101010101" charset="-122"/>
                <a:ea typeface="华文楷体" panose="02010600040101010101" charset="-122"/>
              </a:rPr>
              <a:t>自动机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40295" y="4187190"/>
            <a:ext cx="94043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440295" y="5353685"/>
            <a:ext cx="2087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latin typeface="华文楷体" panose="02010600040101010101" charset="-122"/>
                <a:ea typeface="华文楷体" panose="02010600040101010101" charset="-122"/>
              </a:rPr>
              <a:t>后缀平衡树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57750" y="6022975"/>
            <a:ext cx="170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latin typeface="华文楷体" panose="02010600040101010101" charset="-122"/>
                <a:ea typeface="华文楷体" panose="02010600040101010101" charset="-122"/>
              </a:rPr>
              <a:t>其他算法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Trie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一种树形结构，用于保存大量的字符串。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利用字符串的公共前缀节省空间，操作简单方便，应用广。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但每个节点的空指针会占用大量内存。当字符集较大时很难同时兼顾时间和空间，这种时候可以使用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map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等数据结构来存储边。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应用：存储字符串，前缀匹配，字符串出现次数等。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并且支持可持久化！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自动机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自动机是一个写了就可以让你自动</a:t>
            </a:r>
            <a:r>
              <a:rPr lang="en-US" altLang="zh-CN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的算法</a:t>
            </a:r>
          </a:p>
          <a:p>
            <a:r>
              <a:rPr lang="en-US" altLang="zh-CN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自动机的构造是基于</a:t>
            </a:r>
            <a:r>
              <a:rPr lang="en-US" altLang="zh-CN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Trie</a:t>
            </a:r>
            <a:r>
              <a:rPr lang="zh-CN" alt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的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将所有模板串建成一棵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Trie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Trie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上跑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算法一样，需要对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Trie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上每一个点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建立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fail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指针，使得指向的点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代表的串，为当前点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的最长后缀。</a:t>
            </a:r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匹配的时候用文本串在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Trie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上跑，失配了就沿着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fail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指针往之前跳。</a:t>
            </a:r>
            <a:endParaRPr lang="en-US" altLang="zh-CN" sz="22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自动机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AC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自动机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例题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</a:p>
          <a:p>
            <a:endParaRPr lang="en-US" altLang="zh-CN" sz="22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现在有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个字符集为小写字母的模板串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s[1],s[2]..s[m]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，随机一个长度为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的只有小写字母的串，问模板串在这个随机串中作为子串出现的次数的期望值。</a:t>
            </a:r>
          </a:p>
          <a:p>
            <a:endParaRPr lang="zh-CN" altLang="en-US" sz="22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模板串的长度总和不超过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5000</a:t>
            </a:r>
          </a:p>
          <a:p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k&lt;=5000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A533E25-7A3D-4EE8-BEE9-04527C8A4F19}"/>
                  </a:ext>
                </a:extLst>
              </p14:cNvPr>
              <p14:cNvContentPartPr/>
              <p14:nvPr/>
            </p14:nvContentPartPr>
            <p14:xfrm>
              <a:off x="5077292" y="2855859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A533E25-7A3D-4EE8-BEE9-04527C8A4F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9652" y="283785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AC</a:t>
            </a:r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自动机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建出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AC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自动机之后，设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f[i][x]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表示长度为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的随机串最后匹配到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AC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自动机中的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号节点模板串作为子串出现的期望次数，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g[i][x]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则表示对应的概率。</a:t>
            </a:r>
          </a:p>
          <a:p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对于每个节点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z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，计算出其代表的字符串是模板串的后缀的个数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cnt[z]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</a:p>
          <a:p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转移的时候考虑在这个串后面新增一个字符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，然后假设节点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后添加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会跳到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，那么就是</a:t>
            </a:r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</a:t>
            </a:r>
          </a:p>
          <a:p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g[i][x] --&gt; g[i+1][y]</a:t>
            </a:r>
          </a:p>
          <a:p>
            <a:r>
              <a:rPr lang="en-US" altLang="zh-CN" sz="2200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f[i][x] + g[i][x]*cnt[y] --&gt; f[i+1][y]</a:t>
            </a:r>
          </a:p>
          <a:p>
            <a:endParaRPr lang="zh-CN" altLang="en-US" sz="2200" dirty="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后缀数组可以对一个字符串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求出其所有后缀的排名，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SA[i]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表示排第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名的后缀，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Rank[i]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则表示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s[i:]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SA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中的排名。</a:t>
            </a:r>
          </a:p>
          <a:p>
            <a:pPr eaLnBrk="1" hangingPunct="1"/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一般后缀排序有两种方法，倍增和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DC3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，倍增是应用较广的，也是更为实用的</a:t>
            </a:r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strike="sngStrike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（不会</a:t>
            </a:r>
            <a:r>
              <a:rPr lang="en-US" altLang="zh-CN" sz="2200" strike="sngStrike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DC3</a:t>
            </a:r>
            <a:r>
              <a:rPr lang="zh-CN" altLang="en-US" sz="2200" strike="sngStrike" dirty="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瑟瑟发抖）</a:t>
            </a:r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suf(i)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表示第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个位置开头的后缀。</a:t>
            </a:r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endParaRPr lang="zh-CN" altLang="en-US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对于每个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suf(i)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，定义它长度为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的前缀为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suf(i,k)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对于每个suf(i)，定义它长度为k的前缀为suf(i,k) 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显然有几个性质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suf(i,2k)&lt;suf(j,2k)当且仅当suf(i,k)&lt;suf(j,k) 或 suf(i,k)=suf(j,k)并且suf(i+k,k)&lt;suf(j+k,k)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suf(i,2k)=suf(j,2k)当且仅当suf(i,k)=suf(j,k)并且suf(i+k,k)=suf(j+k,k)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设数组SA_k[],Rank_k[]表示在只排序每个后缀长度为k的前缀条件下的SA,Rank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那么完全可以利用Rank来比较大小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那么完全可以利用Rank来比较大小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然而，在k长度前缀下可能有完全相同的字符串，那么他们的Rank_k就是相等的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于是每个suf(i,2k),都有两个关键字Rank_k(i),Rank_k(i+k)，可以利用双关键字基数排序O(N)求出SA_2k[],Rank_2k[],再到4k,8k,16k，最后当k大于等于N了，SA_k和Rank_k就是SA和Rank了。那么排序就结束了（显然超出部分并不影响）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当然，初始时你需要对每一个字符做一遍排序，相当于k=1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排序的部分，使用的是</a:t>
            </a:r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基数排序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我们发现rank数组的范围是|S|以内的。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首先求出按第二关键字排序好的数组s2[]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然后按第一关键字排序（如果第一关键字相同，则它在s2[]中的先后顺序就是按第二关键字排序的结果）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通过计算好的新的SA_k来计算Rank_k</a:t>
            </a:r>
          </a:p>
          <a:p>
            <a:pPr eaLnBrk="1" hangingPunct="1"/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结合代码来理解一下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求出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SA[]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以及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Rank[]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之后，还需要求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height[]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，其中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s[sa[i]:]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s[sa[i-1]:]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LCP.</a:t>
            </a:r>
          </a:p>
          <a:p>
            <a:pPr eaLnBrk="1" hangingPunct="1"/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为了方便，记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ps(i)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Rank[ps(i)]=Rank[i]-1</a:t>
            </a:r>
          </a:p>
          <a:p>
            <a:pPr eaLnBrk="1" hangingPunct="1"/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那么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height[i-1]-1=LCP(s[i-1:],s[ps(i-1):])-1&lt;=LCP(s[i:],s[ps(i-1)+1:])&lt;=LCP(s[i:],s[ps(i):]=height[i]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即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height[i-1]-1&lt;=height[i]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那么按照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i=1..n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的顺序计算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，时间复杂度为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O(n)</a:t>
            </a:r>
          </a:p>
          <a:p>
            <a:pPr eaLnBrk="1" hangingPunct="1"/>
            <a:endParaRPr lang="en-US" altLang="zh-CN"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求出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之后，当我们想求两个后缀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s[x:]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s[y:]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LCP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的时候（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Rank[x]&lt;Rank[y]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），只需要求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height[Rank[x]+1..Rank[y]]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中的最小值即可。</a:t>
            </a:r>
          </a:p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RMQ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进行维护即可。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12F9F-03B9-44E4-A2ED-85FC51FDE8E1}"/>
              </a:ext>
            </a:extLst>
          </p:cNvPr>
          <p:cNvSpPr txBox="1"/>
          <p:nvPr/>
        </p:nvSpPr>
        <p:spPr>
          <a:xfrm>
            <a:off x="1191260" y="1270000"/>
            <a:ext cx="103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Rank[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个后缀的排名，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表示排名为</a:t>
            </a:r>
            <a:r>
              <a:rPr lang="en-US" altLang="zh-CN" dirty="0" err="1"/>
              <a:t>i</a:t>
            </a:r>
            <a:r>
              <a:rPr lang="zh-CN" altLang="en-US" dirty="0"/>
              <a:t>的后缀的开头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1、求任意两后缀LCP（方法前面讲过）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2、求出现过至少两次的最长子串（可以重叠）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子串就是后缀的前缀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相当于求任意两后缀最长LCP，也就是height的最大值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3、求出现过至少两次的子串个数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同上面，在height上考虑，每次答案当然应该加上height[i]，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但是要减掉前面已经算过的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所以答案每次加上max(0,height[i]-height[i-1])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4、求本质不同的子串个数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容易发现后缀SA[i]有n-SA[i]</a:t>
            </a:r>
            <a:r>
              <a:rPr 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+1</a:t>
            </a:r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个前缀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其中有height[i]个和之前重复</a:t>
            </a:r>
          </a:p>
          <a:p>
            <a:pPr eaLnBrk="1" hangingPunct="1"/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答案累加n-SA[i]</a:t>
            </a:r>
            <a:r>
              <a:rPr 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+1</a:t>
            </a:r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+height[i]即可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约定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5075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对于一个字符串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的串长，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s[l:r]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s[l],s[l+1]...s[r]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拼接而成的子串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border : 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如果存在一个字符串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同时是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的前缀也是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的后缀，那么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被称为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border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有限状态自动机？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有限状态自动机的功能是识别字符串，令有一个自动机A，如果他能识别一个字符串str，那么A(str)=true，不然=false。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自动机的五个重要部分：alpha：字符集；state：状态集合；init，初始状态集合（如AC自动机的根节点）；end：终止状态集合；trans，状态转移函数。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终止状态，既可以是成功识别，也可以是识别失败。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我们记trans(x,c)为当前状态为x，读入字符c后，转移到的状态。记不存在的状态为null。SAM的init集合只有一个元素，我们记为状态0。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为了方便，记trans(x,str)为从状态x把整个字符串都读入了转移到的状态。相当于</a:t>
            </a:r>
            <a:r>
              <a:rPr lang="zh-CN" alt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：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for i=1 to |str|   </a:t>
            </a:r>
          </a:p>
          <a:p>
            <a:r>
              <a:rPr lang="en-US" sz="22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	x=trans(x,str[i]);</a:t>
            </a:r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 strike="sngStrike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</a:rPr>
              <a:t>是一名菜鸡选手</a:t>
            </a:r>
            <a:endParaRPr lang="en-US" sz="2200" strike="sngStrike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，即后缀自动机，是有限状态自动机的一种，可以识别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的所有后缀，实际上也可是识别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的所有子串。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的构造及其证明可以在各种网上教程或是课件中查看，由于太过冗长，主要介绍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的重要性质以及需要注意的问题。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中的每个节点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代表着一类字符串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，记其中最长的为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（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一定是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的子串），每个节点有一个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right(x)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集合，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right(x)={r|s[r-|t(x)+1|:r]=t(x)}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，即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中的出现位置，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中的字符串的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right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集合均相同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所有节点组成了一个树状结构（被称为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parent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树），节点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的父亲为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t(y)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最长且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t(y)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的后缀的节点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y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，实际上可以看成节点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表示了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t(x)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中长度为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|t(y)|+1..|t(x)|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的后缀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	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所有节点还组成了一个有向图的结构，每条边上有一个字符，一条边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(u,v,c)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，表示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t(u)+c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得到的字符串可以被节点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v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接收。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768475"/>
            <a:ext cx="9613900" cy="4458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状态数的证明？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可以考虑一个比较粗暴的证明，由于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parent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树实际上是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的所有子串组成的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Trie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的缩减版，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parent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树是保留了所有叶子以及儿子至少两个的节点组成的树，故节点数不超过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2n-1</a:t>
            </a:r>
          </a:p>
          <a:p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时间复杂度证明？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见陈立杰的论文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在有的题目中，会遇到需要匹配一堆模式串的子串的情况。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第一个做法是将所有模式串连接在一起，中间加上一个不在字符集内的字符，然后对得到的大的串建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第二个做法是先建出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Trie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，然后在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Trie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上按照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bfs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的顺序建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SAM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（为什么要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bfs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，见论文《后缀自动机在字典树上的拓展》）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后缀平衡树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后缀平衡树实际上是用平衡树来维护后缀数组。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对于一个串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，考虑从后往前加入每个后缀，每次加入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的时候，当需要比较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s[j:]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的时候，需要先比较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s[j]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，如果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s[j]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相同，那么需要比较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s[i+1:]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s[j+1:]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的大小关系。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注意每次插入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的时候，在平衡树上需要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O(log n)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次比较，如果每一次都需要再比较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s[i+1:]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s[j+1:]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，那么需要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O(log</a:t>
            </a:r>
            <a:r>
              <a:rPr lang="en-US" altLang="zh-CN" sz="2200" baseline="300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n)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的时间复杂度。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treap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作为我们的数据结构之后，对每个节点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的子树定一个权值区间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[l</a:t>
            </a:r>
            <a:r>
              <a:rPr lang="en-US" altLang="zh-CN" sz="2200" baseline="-250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,r</a:t>
            </a:r>
            <a:r>
              <a:rPr lang="en-US" altLang="zh-CN" sz="2200" baseline="-250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的权值记为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(l</a:t>
            </a:r>
            <a:r>
              <a:rPr lang="en-US" altLang="zh-CN" sz="2200" baseline="-250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+r</a:t>
            </a:r>
            <a:r>
              <a:rPr lang="en-US" altLang="zh-CN" sz="2200" baseline="-250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)/2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，保证左子树的权值小于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x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的权值小于右子树的权值，然后比较的时候比较权值即可。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旋转的时候重构权值，期望的重构复杂度是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O(n log n )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在大部分情况下，后缀数组可以替代后缀平衡树的功能。</a:t>
            </a:r>
            <a:endParaRPr lang="en-US" altLang="zh-CN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其他算法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华文楷体" panose="02010600040101010101" charset="-122"/>
                <a:ea typeface="华文楷体" panose="02010600040101010101" charset="-122"/>
              </a:rPr>
              <a:t>FFT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在需要通配符匹配的时候，可以使用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FFT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进行加速来计算。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比如说，有两个串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中的一个子串和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可以匹配，当每个对应位字符的差的绝对值不超过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，问有哪些位置可以与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匹配。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考虑两个字符的差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d=-1/0/1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的时候可以匹配，那么由于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d(d+1)(d-1)=d^3-d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当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d=-1/0/1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的时候为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0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，而其他时候大于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0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，那么可以用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FFT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计算对应位的差的立方和然后就可以判断是否匹配了。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其他算法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回文自动机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/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回文树</a:t>
            </a:r>
            <a:endParaRPr 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回文自动机可以识别一个串的所有回文子串。</a:t>
            </a:r>
          </a:p>
          <a:p>
            <a:endParaRPr lang="zh-CN" sz="2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考虑一个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DFA</a:t>
            </a:r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能识别 S 的所有回文子串.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为了方便设立两个根 R1, R2, 长度分别是 0 和 -1.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trans[x][c]表示x左右两端加上c以后的字符串.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fa[i] 是去掉两边字符后的回文串.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fail 定义为 x 的最长回文真后缀.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fail[R2] = fail[R1] = R2.</a:t>
            </a:r>
            <a:endParaRPr lang="zh-CN" sz="2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其他算法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1260" y="1656715"/>
            <a:ext cx="980948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增量构造.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假设有 PAM(S), 构造 PAM(Sc)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实时维护最长回文后缀.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每次暴⼒往后缀的 fail 跳直到 前一个字符也是c.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然后更新一下最长回文后缀.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如果这个串是一个新的串, 那么继续往前跳找下一个 c. </a:t>
            </a:r>
          </a:p>
          <a:p>
            <a:r>
              <a:rPr lang="zh-CN" sz="2200">
                <a:latin typeface="华文楷体" panose="02010600040101010101" charset="-122"/>
                <a:ea typeface="华文楷体" panose="02010600040101010101" charset="-122"/>
              </a:rPr>
              <a:t>• 均摊复杂度 O(n)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623062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对于一个字符串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，以及一个质数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和模数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m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，定义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hash(s,p,m)=sum(s[i] * p</a:t>
            </a:r>
            <a:r>
              <a:rPr lang="en-US" altLang="zh-CN" sz="2200" baseline="30000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,i=1..n) mod m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一般可以用来判断两个字符串是否相同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优点：容易维护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文本框 17"/>
          <p:cNvSpPr txBox="1"/>
          <p:nvPr/>
        </p:nvSpPr>
        <p:spPr>
          <a:xfrm>
            <a:off x="4857750" y="2105660"/>
            <a:ext cx="2127885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8000" b="1">
                <a:solidFill>
                  <a:srgbClr val="60BAAB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/>
              <a:t>H</a:t>
            </a:r>
            <a:r>
              <a:rPr lang="en-US" sz="4000">
                <a:solidFill>
                  <a:srgbClr val="000000"/>
                </a:solidFill>
              </a:rPr>
              <a:t>ELLO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447" name="矩形 2"/>
          <p:cNvSpPr txBox="1"/>
          <p:nvPr/>
        </p:nvSpPr>
        <p:spPr>
          <a:xfrm>
            <a:off x="5015331" y="3506847"/>
            <a:ext cx="1361840" cy="6451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t>We are so different </a:t>
            </a:r>
          </a:p>
          <a:p>
            <a:pPr>
              <a:defRPr sz="1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t>but are from the same </a:t>
            </a:r>
            <a:r>
              <a:rPr lang="en-US"/>
              <a:t>world.</a:t>
            </a:r>
          </a:p>
        </p:txBody>
      </p:sp>
      <p:sp>
        <p:nvSpPr>
          <p:cNvPr id="448" name="矩形 4"/>
          <p:cNvSpPr/>
          <p:nvPr/>
        </p:nvSpPr>
        <p:spPr>
          <a:xfrm>
            <a:off x="4309745" y="1711325"/>
            <a:ext cx="3573145" cy="343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346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565" y="3431"/>
                  <a:pt x="21547" y="10866"/>
                  <a:pt x="21547" y="10866"/>
                </a:cubicBezTo>
              </a:path>
            </a:pathLst>
          </a:custGeom>
          <a:ln w="508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文本框 15"/>
          <p:cNvSpPr txBox="1"/>
          <p:nvPr/>
        </p:nvSpPr>
        <p:spPr>
          <a:xfrm>
            <a:off x="6096000" y="3353435"/>
            <a:ext cx="3733800" cy="11684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8000" b="1">
                <a:solidFill>
                  <a:srgbClr val="60BAAB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pPr>
            <a:r>
              <a:rPr lang="en-US" sz="7000"/>
              <a:t>C</a:t>
            </a:r>
            <a:r>
              <a:rPr lang="en-US" sz="5000"/>
              <a:t>SP</a:t>
            </a:r>
            <a:r>
              <a:rPr sz="7000"/>
              <a:t>2</a:t>
            </a:r>
            <a:r>
              <a:rPr sz="5000"/>
              <a:t>01</a:t>
            </a:r>
            <a:r>
              <a:rPr lang="en-US" sz="500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5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2" animBg="1" advAuto="0"/>
      <p:bldP spid="447" grpId="3" animBg="1" advAuto="0"/>
      <p:bldP spid="448" grpId="1" bldLvl="0" animBg="1" advAuto="0"/>
      <p:bldP spid="449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49326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华文楷体" panose="02010600040101010101" charset="-122"/>
                <a:ea typeface="华文楷体" panose="02010600040101010101" charset="-122"/>
              </a:rPr>
              <a:t>Hash-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例题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1</a:t>
            </a:r>
          </a:p>
          <a:p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维护一个字符串，支持以下两种操作：</a:t>
            </a:r>
          </a:p>
          <a:p>
            <a:pPr marL="457200" indent="-457200">
              <a:buAutoNum type="arabicPeriod"/>
            </a:pP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在末尾加入一个字符</a:t>
            </a:r>
          </a:p>
          <a:p>
            <a:pPr marL="457200" indent="-457200">
              <a:buAutoNum type="arabicPeriod"/>
            </a:pP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给两个后缀求他们的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LCP</a:t>
            </a:r>
          </a:p>
          <a:p>
            <a:pPr indent="0">
              <a:buNone/>
            </a:pP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强制在线</a:t>
            </a:r>
          </a:p>
          <a:p>
            <a:pPr indent="0">
              <a:buNone/>
            </a:pPr>
            <a:endParaRPr lang="zh-CN" altLang="en-US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indent="0">
              <a:buNone/>
            </a:pPr>
            <a:r>
              <a:rPr lang="en-US" altLang="zh-CN" sz="2200" dirty="0" err="1">
                <a:latin typeface="华文楷体" panose="02010600040101010101" charset="-122"/>
                <a:ea typeface="华文楷体" panose="02010600040101010101" charset="-122"/>
              </a:rPr>
              <a:t>n,q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&lt;=100000</a:t>
            </a:r>
            <a:endParaRPr lang="zh-CN" altLang="en-US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0" name="墨迹 429">
                <a:extLst>
                  <a:ext uri="{FF2B5EF4-FFF2-40B4-BE49-F238E27FC236}">
                    <a16:creationId xmlns:a16="http://schemas.microsoft.com/office/drawing/2014/main" id="{06055B80-81E2-40DA-AC50-7404D43221DD}"/>
                  </a:ext>
                </a:extLst>
              </p14:cNvPr>
              <p14:cNvContentPartPr/>
              <p14:nvPr/>
            </p14:nvContentPartPr>
            <p14:xfrm>
              <a:off x="5453852" y="4480179"/>
              <a:ext cx="360" cy="360"/>
            </p14:xfrm>
          </p:contentPart>
        </mc:Choice>
        <mc:Fallback xmlns="">
          <p:pic>
            <p:nvPicPr>
              <p:cNvPr id="430" name="墨迹 429">
                <a:extLst>
                  <a:ext uri="{FF2B5EF4-FFF2-40B4-BE49-F238E27FC236}">
                    <a16:creationId xmlns:a16="http://schemas.microsoft.com/office/drawing/2014/main" id="{06055B80-81E2-40DA-AC50-7404D4322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212" y="446217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6050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维护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f[i][p]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表示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s[i:i+2^p-1]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值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每次询问直接二分判断两个前缀是否相同即可。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时间复杂度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O(q log</a:t>
            </a:r>
            <a:r>
              <a:rPr lang="en-US" altLang="zh-CN" sz="2200" baseline="300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848995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华文楷体" panose="02010600040101010101" charset="-122"/>
                <a:ea typeface="华文楷体" panose="02010600040101010101" charset="-122"/>
              </a:rPr>
              <a:t>Hash-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例题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2</a:t>
            </a:r>
          </a:p>
          <a:p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给出一个字符串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，要求求出</a:t>
            </a:r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s</a:t>
            </a:r>
            <a:r>
              <a:rPr lang="zh-CN" altLang="en-US" sz="2200" dirty="0">
                <a:latin typeface="华文楷体" panose="02010600040101010101" charset="-122"/>
                <a:ea typeface="华文楷体" panose="02010600040101010101" charset="-122"/>
              </a:rPr>
              <a:t>中前一半与后一半相同的子串的数量。</a:t>
            </a:r>
          </a:p>
          <a:p>
            <a:endParaRPr lang="en-US" altLang="zh-CN" sz="2200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200" dirty="0">
                <a:latin typeface="华文楷体" panose="02010600040101010101" charset="-122"/>
                <a:ea typeface="华文楷体" panose="02010600040101010101" charset="-122"/>
              </a:rPr>
              <a:t>n&lt;=100000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假设某个合法的子串为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AA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，其中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为一个长度为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的字符串。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枚举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，记录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n/d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个关键点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d,2d,3d...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对于第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i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个关键点，利用二分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+hash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可以求出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s[id-d+1:id]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与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s[id+1:id+d]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的最长公共前缀以及最长公共后缀，记为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q[i]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考虑一个合法的子串，那么它一定经过了两个相邻关键点。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如图，红色点为关键点的位置，那么前后对应了两对相同的</a:t>
            </a:r>
          </a:p>
          <a:p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串，实际上对应了一组公共后缀以及公共前缀，利用</a:t>
            </a:r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p[i]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和</a:t>
            </a:r>
          </a:p>
          <a:p>
            <a:r>
              <a:rPr lang="en-US" altLang="zh-CN" sz="2200">
                <a:latin typeface="华文楷体" panose="02010600040101010101" charset="-122"/>
                <a:ea typeface="华文楷体" panose="02010600040101010101" charset="-122"/>
              </a:rPr>
              <a:t>q[i]</a:t>
            </a:r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，就可以计算出答案了。</a:t>
            </a: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1595" t="14557" r="19099" b="13207"/>
          <a:stretch>
            <a:fillRect/>
          </a:stretch>
        </p:blipFill>
        <p:spPr>
          <a:xfrm>
            <a:off x="8453120" y="3413125"/>
            <a:ext cx="2345690" cy="1833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2"/>
          <p:cNvSpPr/>
          <p:nvPr/>
        </p:nvSpPr>
        <p:spPr>
          <a:xfrm>
            <a:off x="0" y="5080"/>
            <a:ext cx="12192000" cy="1264920"/>
          </a:xfrm>
          <a:prstGeom prst="rect">
            <a:avLst/>
          </a:prstGeom>
          <a:solidFill>
            <a:srgbClr val="60BA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98450" y="207645"/>
            <a:ext cx="39852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KMP&amp;exKMP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37285" y="2094865"/>
            <a:ext cx="980948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算法是拿来处理字符串匹配的。换句话说，给你两个字符串，你需要回答，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串是否是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串的子串（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串是否包含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串）。比如，字符串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A="I'm samjia2000"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，字符串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B="samjia"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，我们就说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的子串。</a:t>
            </a:r>
          </a:p>
          <a:p>
            <a:r>
              <a:rPr lang="zh-CN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KMP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算法中，一个很关键的方法是，对于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，有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next[i]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表示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max{k|k&lt;i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且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s[1:k]=s[i-k+1:i]}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，即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s[1:i]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中最长的既是前缀又是后缀的串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(border)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</a:p>
          <a:p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计算一个串的</a:t>
            </a:r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next</a:t>
            </a:r>
            <a:r>
              <a:rPr lang="zh-CN" altLang="en-US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数组的过程很简单，如下：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j = 0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 i = 2 to n :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while (j&gt;0) and (s[j+1]!=s[i])  : j=next[j]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if (s[j+1]==s[i]) : j = j+1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next[i]=j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-------------------------------------------------------------------------------------------------------------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dynamic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3240</Words>
  <Application>Microsoft Office PowerPoint</Application>
  <PresentationFormat>宽屏</PresentationFormat>
  <Paragraphs>299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华文楷体</vt:lpstr>
      <vt:lpstr>微软雅黑</vt:lpstr>
      <vt:lpstr>微软雅黑 Light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Lu Jinfan</cp:lastModifiedBy>
  <cp:revision>48</cp:revision>
  <dcterms:created xsi:type="dcterms:W3CDTF">2019-06-19T02:08:00Z</dcterms:created>
  <dcterms:modified xsi:type="dcterms:W3CDTF">2019-10-03T10:31:23Z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