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257" r:id="rId2"/>
    <p:sldId id="258" r:id="rId3"/>
    <p:sldId id="259" r:id="rId4"/>
    <p:sldId id="260" r:id="rId5"/>
    <p:sldId id="261" r:id="rId6"/>
    <p:sldId id="283" r:id="rId7"/>
    <p:sldId id="284" r:id="rId8"/>
    <p:sldId id="287" r:id="rId9"/>
    <p:sldId id="289" r:id="rId10"/>
    <p:sldId id="290" r:id="rId11"/>
    <p:sldId id="292" r:id="rId12"/>
    <p:sldId id="295" r:id="rId13"/>
    <p:sldId id="296" r:id="rId14"/>
    <p:sldId id="298" r:id="rId15"/>
    <p:sldId id="300" r:id="rId16"/>
    <p:sldId id="302" r:id="rId17"/>
    <p:sldId id="303" r:id="rId18"/>
    <p:sldId id="304" r:id="rId19"/>
    <p:sldId id="305" r:id="rId20"/>
    <p:sldId id="306" r:id="rId21"/>
    <p:sldId id="307" r:id="rId22"/>
    <p:sldId id="308" r:id="rId23"/>
    <p:sldId id="309" r:id="rId24"/>
    <p:sldId id="310" r:id="rId25"/>
    <p:sldId id="312" r:id="rId26"/>
    <p:sldId id="313" r:id="rId27"/>
    <p:sldId id="318" r:id="rId28"/>
    <p:sldId id="319" r:id="rId29"/>
    <p:sldId id="314" r:id="rId30"/>
    <p:sldId id="315" r:id="rId31"/>
    <p:sldId id="316" r:id="rId32"/>
    <p:sldId id="320" r:id="rId33"/>
    <p:sldId id="321" r:id="rId34"/>
    <p:sldId id="322" r:id="rId35"/>
    <p:sldId id="337" r:id="rId36"/>
    <p:sldId id="317"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281"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8" d="100"/>
          <a:sy n="88" d="100"/>
        </p:scale>
        <p:origin x="120" y="60"/>
      </p:cViewPr>
      <p:guideLst>
        <p:guide orient="horz" pos="2432"/>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2019/10/4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4T06:58:03.074"/>
    </inkml:context>
    <inkml:brush xml:id="br0">
      <inkml:brushProperty name="width" value="0.1" units="cm"/>
      <inkml:brushProperty name="height" value="0.1" units="cm"/>
      <inkml:brushProperty name="color" value="#E71224"/>
      <inkml:brushProperty name="ignorePressure" value="1"/>
    </inkml:brush>
  </inkml:definitions>
  <inkml:trace contextRef="#ctx0" brushRef="#br0">8 414,'-8'28,"32"-22,-14-5,-1 0,0-1,9 0,-12 0,21 5,-4 0,61 2,1-4,8-4,-35 0,798-26,-546 1,231-53,133-73,-174 35,-155 54,-335 61,-9 2,1-1,-1 1,1 0,-1 0,1 0,-1 0,1 0,0 0,1 1,-12 4,6-5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2019/10/4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2019/10/4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2019/10/4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自定义版式">
    <p:spTree>
      <p:nvGrpSpPr>
        <p:cNvPr id="1" name=""/>
        <p:cNvGrpSpPr/>
        <p:nvPr/>
      </p:nvGrpSpPr>
      <p:grpSpPr>
        <a:xfrm>
          <a:off x="0" y="0"/>
          <a:ext cx="0" cy="0"/>
          <a:chOff x="0" y="0"/>
          <a:chExt cx="0" cy="0"/>
        </a:xfrm>
      </p:grpSpPr>
      <p:pic>
        <p:nvPicPr>
          <p:cNvPr id="26" name="图片 1" descr="图片 1"/>
          <p:cNvPicPr>
            <a:picLocks noChangeAspect="1"/>
          </p:cNvPicPr>
          <p:nvPr/>
        </p:nvPicPr>
        <p:blipFill>
          <a:blip r:embed="rId2"/>
          <a:srcRect l="16561" b="39811"/>
          <a:stretch>
            <a:fillRect/>
          </a:stretch>
        </p:blipFill>
        <p:spPr>
          <a:xfrm>
            <a:off x="-2" y="-3"/>
            <a:ext cx="12192004" cy="6858005"/>
          </a:xfrm>
          <a:prstGeom prst="rect">
            <a:avLst/>
          </a:prstGeom>
          <a:ln w="12700">
            <a:miter lim="400000"/>
            <a:headEnd/>
            <a:tailEnd/>
          </a:ln>
        </p:spPr>
      </p:pic>
      <p:sp>
        <p:nvSpPr>
          <p:cNvPr id="27" name="图片占位符 5"/>
          <p:cNvSpPr>
            <a:spLocks noGrp="1"/>
          </p:cNvSpPr>
          <p:nvPr>
            <p:ph type="pic" sz="half" idx="13"/>
          </p:nvPr>
        </p:nvSpPr>
        <p:spPr>
          <a:xfrm>
            <a:off x="0" y="1371003"/>
            <a:ext cx="12203008" cy="2625790"/>
          </a:xfrm>
          <a:prstGeom prst="rect">
            <a:avLst/>
          </a:prstGeom>
        </p:spPr>
        <p:txBody>
          <a:bodyPr lIns="91439" tIns="45719" rIns="91439" bIns="45719">
            <a:noAutofit/>
          </a:bodyPr>
          <a:lstStyle/>
          <a:p>
            <a:endParaRPr/>
          </a:p>
        </p:txBody>
      </p:sp>
      <p:sp>
        <p:nvSpPr>
          <p:cNvPr id="28" name="幻灯片编号"/>
          <p:cNvSpPr txBox="1">
            <a:spLocks noGrp="1"/>
          </p:cNvSpPr>
          <p:nvPr>
            <p:ph type="sldNum" sz="quarter" idx="2"/>
          </p:nvPr>
        </p:nvSpPr>
        <p:spPr>
          <a:xfrm>
            <a:off x="8463946" y="6224224"/>
            <a:ext cx="273654" cy="264253"/>
          </a:xfrm>
          <a:prstGeom prst="rect">
            <a:avLst/>
          </a:prstGeom>
        </p:spPr>
        <p:txBody>
          <a:bodyPr/>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自定义版式">
    <p:spTree>
      <p:nvGrpSpPr>
        <p:cNvPr id="1" name=""/>
        <p:cNvGrpSpPr/>
        <p:nvPr/>
      </p:nvGrpSpPr>
      <p:grpSpPr>
        <a:xfrm>
          <a:off x="0" y="0"/>
          <a:ext cx="0" cy="0"/>
          <a:chOff x="0" y="0"/>
          <a:chExt cx="0" cy="0"/>
        </a:xfrm>
      </p:grpSpPr>
      <p:pic>
        <p:nvPicPr>
          <p:cNvPr id="35" name="图片 1" descr="图片 1"/>
          <p:cNvPicPr>
            <a:picLocks noChangeAspect="1"/>
          </p:cNvPicPr>
          <p:nvPr/>
        </p:nvPicPr>
        <p:blipFill>
          <a:blip r:embed="rId2"/>
          <a:srcRect l="16561" b="39811"/>
          <a:stretch>
            <a:fillRect/>
          </a:stretch>
        </p:blipFill>
        <p:spPr>
          <a:xfrm>
            <a:off x="-2" y="-3"/>
            <a:ext cx="12192004" cy="6858005"/>
          </a:xfrm>
          <a:prstGeom prst="rect">
            <a:avLst/>
          </a:prstGeom>
          <a:ln w="12700">
            <a:miter lim="400000"/>
            <a:headEnd/>
            <a:tailEnd/>
          </a:ln>
        </p:spPr>
      </p:pic>
      <p:sp>
        <p:nvSpPr>
          <p:cNvPr id="36" name="图片占位符 8"/>
          <p:cNvSpPr>
            <a:spLocks noGrp="1"/>
          </p:cNvSpPr>
          <p:nvPr>
            <p:ph type="pic" sz="quarter" idx="13"/>
          </p:nvPr>
        </p:nvSpPr>
        <p:spPr>
          <a:xfrm>
            <a:off x="1193322" y="2019056"/>
            <a:ext cx="3160860" cy="2806944"/>
          </a:xfrm>
          <a:prstGeom prst="rect">
            <a:avLst/>
          </a:prstGeom>
        </p:spPr>
        <p:txBody>
          <a:bodyPr lIns="91439" tIns="45719" rIns="91439" bIns="45719">
            <a:noAutofit/>
          </a:bodyPr>
          <a:lstStyle/>
          <a:p>
            <a:endParaRPr/>
          </a:p>
        </p:txBody>
      </p:sp>
      <p:sp>
        <p:nvSpPr>
          <p:cNvPr id="37" name="图片占位符 9"/>
          <p:cNvSpPr>
            <a:spLocks noGrp="1"/>
          </p:cNvSpPr>
          <p:nvPr>
            <p:ph type="pic" sz="quarter" idx="14"/>
          </p:nvPr>
        </p:nvSpPr>
        <p:spPr>
          <a:xfrm>
            <a:off x="4515577" y="2019056"/>
            <a:ext cx="3160858" cy="2806945"/>
          </a:xfrm>
          <a:prstGeom prst="rect">
            <a:avLst/>
          </a:prstGeom>
        </p:spPr>
        <p:txBody>
          <a:bodyPr lIns="91439" tIns="45719" rIns="91439" bIns="45719">
            <a:noAutofit/>
          </a:bodyPr>
          <a:lstStyle/>
          <a:p>
            <a:endParaRPr/>
          </a:p>
        </p:txBody>
      </p:sp>
      <p:sp>
        <p:nvSpPr>
          <p:cNvPr id="38" name="图片占位符 10"/>
          <p:cNvSpPr>
            <a:spLocks noGrp="1"/>
          </p:cNvSpPr>
          <p:nvPr>
            <p:ph type="pic" sz="quarter" idx="15"/>
          </p:nvPr>
        </p:nvSpPr>
        <p:spPr>
          <a:xfrm>
            <a:off x="7837819" y="2019056"/>
            <a:ext cx="3160859" cy="2806945"/>
          </a:xfrm>
          <a:prstGeom prst="rect">
            <a:avLst/>
          </a:prstGeom>
        </p:spPr>
        <p:txBody>
          <a:bodyPr lIns="91439" tIns="45719" rIns="91439" bIns="45719">
            <a:noAutofit/>
          </a:bodyPr>
          <a:lstStyle/>
          <a:p>
            <a:endParaRPr/>
          </a:p>
        </p:txBody>
      </p:sp>
      <p:sp>
        <p:nvSpPr>
          <p:cNvPr id="39" name="幻灯片编号"/>
          <p:cNvSpPr txBox="1">
            <a:spLocks noGrp="1"/>
          </p:cNvSpPr>
          <p:nvPr>
            <p:ph type="sldNum" sz="quarter" idx="2"/>
          </p:nvPr>
        </p:nvSpPr>
        <p:spPr>
          <a:xfrm>
            <a:off x="8463946" y="6224224"/>
            <a:ext cx="273654" cy="264253"/>
          </a:xfrm>
          <a:prstGeom prst="rect">
            <a:avLst/>
          </a:prstGeom>
        </p:spPr>
        <p:txBody>
          <a:bodyPr/>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pic>
        <p:nvPicPr>
          <p:cNvPr id="46" name="图片 1" descr="图片 1"/>
          <p:cNvPicPr>
            <a:picLocks noChangeAspect="1"/>
          </p:cNvPicPr>
          <p:nvPr/>
        </p:nvPicPr>
        <p:blipFill>
          <a:blip r:embed="rId2"/>
          <a:srcRect l="16561" b="39811"/>
          <a:stretch>
            <a:fillRect/>
          </a:stretch>
        </p:blipFill>
        <p:spPr>
          <a:xfrm>
            <a:off x="-2" y="-3"/>
            <a:ext cx="12192004" cy="6858005"/>
          </a:xfrm>
          <a:prstGeom prst="rect">
            <a:avLst/>
          </a:prstGeom>
          <a:ln w="12700">
            <a:miter lim="400000"/>
            <a:headEnd/>
            <a:tailEnd/>
          </a:ln>
        </p:spPr>
      </p:pic>
      <p:sp>
        <p:nvSpPr>
          <p:cNvPr id="47" name="图片占位符 17"/>
          <p:cNvSpPr>
            <a:spLocks noGrp="1"/>
          </p:cNvSpPr>
          <p:nvPr>
            <p:ph type="pic" sz="quarter" idx="13"/>
          </p:nvPr>
        </p:nvSpPr>
        <p:spPr>
          <a:xfrm>
            <a:off x="874712" y="3890924"/>
            <a:ext cx="3224697" cy="1888435"/>
          </a:xfrm>
          <a:prstGeom prst="rect">
            <a:avLst/>
          </a:prstGeom>
        </p:spPr>
        <p:txBody>
          <a:bodyPr lIns="91439" tIns="45719" rIns="91439" bIns="45719">
            <a:noAutofit/>
          </a:bodyPr>
          <a:lstStyle/>
          <a:p>
            <a:endParaRPr/>
          </a:p>
        </p:txBody>
      </p:sp>
      <p:sp>
        <p:nvSpPr>
          <p:cNvPr id="48" name="图片占位符 18"/>
          <p:cNvSpPr>
            <a:spLocks noGrp="1"/>
          </p:cNvSpPr>
          <p:nvPr>
            <p:ph type="pic" sz="quarter" idx="14"/>
          </p:nvPr>
        </p:nvSpPr>
        <p:spPr>
          <a:xfrm>
            <a:off x="4485873" y="3890924"/>
            <a:ext cx="3224698" cy="1888435"/>
          </a:xfrm>
          <a:prstGeom prst="rect">
            <a:avLst/>
          </a:prstGeom>
        </p:spPr>
        <p:txBody>
          <a:bodyPr lIns="91439" tIns="45719" rIns="91439" bIns="45719">
            <a:noAutofit/>
          </a:bodyPr>
          <a:lstStyle/>
          <a:p>
            <a:endParaRPr/>
          </a:p>
        </p:txBody>
      </p:sp>
      <p:sp>
        <p:nvSpPr>
          <p:cNvPr id="49" name="图片占位符 19"/>
          <p:cNvSpPr>
            <a:spLocks noGrp="1"/>
          </p:cNvSpPr>
          <p:nvPr>
            <p:ph type="pic" sz="quarter" idx="15"/>
          </p:nvPr>
        </p:nvSpPr>
        <p:spPr>
          <a:xfrm>
            <a:off x="8092592" y="3901925"/>
            <a:ext cx="3224698" cy="1888434"/>
          </a:xfrm>
          <a:prstGeom prst="rect">
            <a:avLst/>
          </a:prstGeom>
        </p:spPr>
        <p:txBody>
          <a:bodyPr lIns="91439" tIns="45719" rIns="91439" bIns="45719">
            <a:noAutofit/>
          </a:bodyPr>
          <a:lstStyle/>
          <a:p>
            <a:endParaRPr/>
          </a:p>
        </p:txBody>
      </p:sp>
      <p:sp>
        <p:nvSpPr>
          <p:cNvPr id="50" name="图片占位符 14"/>
          <p:cNvSpPr>
            <a:spLocks noGrp="1"/>
          </p:cNvSpPr>
          <p:nvPr>
            <p:ph type="pic" sz="quarter" idx="16"/>
          </p:nvPr>
        </p:nvSpPr>
        <p:spPr>
          <a:xfrm>
            <a:off x="874712" y="1788368"/>
            <a:ext cx="3224697" cy="1888435"/>
          </a:xfrm>
          <a:prstGeom prst="rect">
            <a:avLst/>
          </a:prstGeom>
        </p:spPr>
        <p:txBody>
          <a:bodyPr lIns="91439" tIns="45719" rIns="91439" bIns="45719">
            <a:noAutofit/>
          </a:bodyPr>
          <a:lstStyle/>
          <a:p>
            <a:endParaRPr/>
          </a:p>
        </p:txBody>
      </p:sp>
      <p:sp>
        <p:nvSpPr>
          <p:cNvPr id="51" name="图片占位符 15"/>
          <p:cNvSpPr>
            <a:spLocks noGrp="1"/>
          </p:cNvSpPr>
          <p:nvPr>
            <p:ph type="pic" sz="quarter" idx="17"/>
          </p:nvPr>
        </p:nvSpPr>
        <p:spPr>
          <a:xfrm>
            <a:off x="4485873" y="1788368"/>
            <a:ext cx="3224698" cy="1888435"/>
          </a:xfrm>
          <a:prstGeom prst="rect">
            <a:avLst/>
          </a:prstGeom>
        </p:spPr>
        <p:txBody>
          <a:bodyPr lIns="91439" tIns="45719" rIns="91439" bIns="45719">
            <a:noAutofit/>
          </a:bodyPr>
          <a:lstStyle/>
          <a:p>
            <a:endParaRPr/>
          </a:p>
        </p:txBody>
      </p:sp>
      <p:sp>
        <p:nvSpPr>
          <p:cNvPr id="52" name="图片占位符 16"/>
          <p:cNvSpPr>
            <a:spLocks noGrp="1"/>
          </p:cNvSpPr>
          <p:nvPr>
            <p:ph type="pic" sz="quarter" idx="18"/>
          </p:nvPr>
        </p:nvSpPr>
        <p:spPr>
          <a:xfrm>
            <a:off x="8092592" y="1799370"/>
            <a:ext cx="3224698" cy="1888434"/>
          </a:xfrm>
          <a:prstGeom prst="rect">
            <a:avLst/>
          </a:prstGeom>
        </p:spPr>
        <p:txBody>
          <a:bodyPr lIns="91439" tIns="45719" rIns="91439" bIns="45719">
            <a:noAutofit/>
          </a:bodyPr>
          <a:lstStyle/>
          <a:p>
            <a:endParaRPr/>
          </a:p>
        </p:txBody>
      </p:sp>
      <p:sp>
        <p:nvSpPr>
          <p:cNvPr id="53" name="幻灯片编号"/>
          <p:cNvSpPr txBox="1">
            <a:spLocks noGrp="1"/>
          </p:cNvSpPr>
          <p:nvPr>
            <p:ph type="sldNum" sz="quarter" idx="2"/>
          </p:nvPr>
        </p:nvSpPr>
        <p:spPr>
          <a:xfrm>
            <a:off x="8463946" y="6224224"/>
            <a:ext cx="273654" cy="264253"/>
          </a:xfrm>
          <a:prstGeom prst="rect">
            <a:avLst/>
          </a:prstGeom>
        </p:spPr>
        <p:txBody>
          <a:bodyPr/>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2019/10/4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2019/10/4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2019/10/4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2019/10/4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2019/10/4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2019/10/4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2019/10/4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2019/10/4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2019/10/4</a:t>
            </a:fld>
            <a:endParaRPr lang="zh-CN" altLang="en-US"/>
          </a:p>
        </p:txBody>
      </p:sp>
      <p:sp>
        <p:nvSpPr>
          <p:cNvPr id="5" name="页脚占位符 4"/>
          <p:cNvSpPr>
            <a:spLocks noGrp="1"/>
          </p:cNvSpPr>
          <p:nvPr>
            <p:ph type="ftr" sz="quarter" idx="3"/>
            <p:custDataLst>
              <p:tags r:id="rId19"/>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图片 3" descr="D:\大学\大一秋季学期\出题\10.1noi.ac\微信图片_20190929163020.png微信图片_20190929163020"/>
          <p:cNvPicPr>
            <a:picLocks noChangeAspect="1"/>
          </p:cNvPicPr>
          <p:nvPr/>
        </p:nvPicPr>
        <p:blipFill>
          <a:blip r:embed="rId2"/>
          <a:srcRect l="-35073" t="-6076" r="-57235" b="4222"/>
          <a:stretch>
            <a:fillRect/>
          </a:stretch>
        </p:blipFill>
        <p:spPr>
          <a:xfrm>
            <a:off x="152400" y="71755"/>
            <a:ext cx="1706880" cy="1258570"/>
          </a:xfrm>
          <a:prstGeom prst="rect">
            <a:avLst/>
          </a:prstGeom>
          <a:ln w="12700">
            <a:miter lim="400000"/>
            <a:headEnd/>
            <a:tailEnd/>
          </a:ln>
        </p:spPr>
      </p:pic>
      <p:sp>
        <p:nvSpPr>
          <p:cNvPr id="162" name="椭圆 41"/>
          <p:cNvSpPr/>
          <p:nvPr/>
        </p:nvSpPr>
        <p:spPr>
          <a:xfrm>
            <a:off x="9722984" y="6139991"/>
            <a:ext cx="377375" cy="377375"/>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163" name="椭圆 42"/>
          <p:cNvSpPr/>
          <p:nvPr/>
        </p:nvSpPr>
        <p:spPr>
          <a:xfrm>
            <a:off x="10331449" y="6139993"/>
            <a:ext cx="377376" cy="377375"/>
          </a:xfrm>
          <a:prstGeom prst="ellipse">
            <a:avLst/>
          </a:prstGeom>
          <a:solidFill>
            <a:schemeClr val="accent2"/>
          </a:solidFill>
          <a:ln w="12700">
            <a:miter lim="400000"/>
          </a:ln>
        </p:spPr>
        <p:txBody>
          <a:bodyPr lIns="45718" tIns="45718" rIns="45718" bIns="45718" anchor="ct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164" name="椭圆 43"/>
          <p:cNvSpPr/>
          <p:nvPr/>
        </p:nvSpPr>
        <p:spPr>
          <a:xfrm>
            <a:off x="10939915" y="6139993"/>
            <a:ext cx="377375" cy="377375"/>
          </a:xfrm>
          <a:prstGeom prst="ellipse">
            <a:avLst/>
          </a:prstGeom>
          <a:solidFill>
            <a:schemeClr val="accent3"/>
          </a:solidFill>
          <a:ln w="12700">
            <a:miter lim="400000"/>
          </a:ln>
        </p:spPr>
        <p:txBody>
          <a:bodyPr lIns="45718" tIns="45718" rIns="45718" bIns="45718" anchor="ct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165" name="椭圆 11"/>
          <p:cNvSpPr/>
          <p:nvPr/>
        </p:nvSpPr>
        <p:spPr>
          <a:xfrm>
            <a:off x="9813773" y="6227762"/>
            <a:ext cx="195794" cy="201827"/>
          </a:xfrm>
          <a:custGeom>
            <a:avLst/>
            <a:gdLst/>
            <a:ahLst/>
            <a:cxnLst>
              <a:cxn ang="0">
                <a:pos x="wd2" y="hd2"/>
              </a:cxn>
              <a:cxn ang="5400000">
                <a:pos x="wd2" y="hd2"/>
              </a:cxn>
              <a:cxn ang="10800000">
                <a:pos x="wd2" y="hd2"/>
              </a:cxn>
              <a:cxn ang="16200000">
                <a:pos x="wd2" y="hd2"/>
              </a:cxn>
            </a:cxnLst>
            <a:rect l="0" t="0" r="r" b="b"/>
            <a:pathLst>
              <a:path w="21600" h="21433" extrusionOk="0">
                <a:moveTo>
                  <a:pt x="10433" y="8579"/>
                </a:moveTo>
                <a:cubicBezTo>
                  <a:pt x="10433" y="8579"/>
                  <a:pt x="10433" y="8579"/>
                  <a:pt x="21600" y="15257"/>
                </a:cubicBezTo>
                <a:cubicBezTo>
                  <a:pt x="21600" y="15257"/>
                  <a:pt x="21600" y="15257"/>
                  <a:pt x="17150" y="16175"/>
                </a:cubicBezTo>
                <a:lnTo>
                  <a:pt x="19506" y="19430"/>
                </a:lnTo>
                <a:cubicBezTo>
                  <a:pt x="19942" y="20098"/>
                  <a:pt x="19855" y="20849"/>
                  <a:pt x="19332" y="21266"/>
                </a:cubicBezTo>
                <a:cubicBezTo>
                  <a:pt x="18721" y="21600"/>
                  <a:pt x="17936" y="21433"/>
                  <a:pt x="17412" y="20765"/>
                </a:cubicBezTo>
                <a:cubicBezTo>
                  <a:pt x="17412" y="20765"/>
                  <a:pt x="17412" y="20765"/>
                  <a:pt x="15057" y="17510"/>
                </a:cubicBezTo>
                <a:cubicBezTo>
                  <a:pt x="15057" y="17510"/>
                  <a:pt x="15057" y="17510"/>
                  <a:pt x="12701" y="21183"/>
                </a:cubicBezTo>
                <a:cubicBezTo>
                  <a:pt x="12701" y="21183"/>
                  <a:pt x="12701" y="21183"/>
                  <a:pt x="10171" y="8746"/>
                </a:cubicBezTo>
                <a:cubicBezTo>
                  <a:pt x="10171" y="8746"/>
                  <a:pt x="10171" y="8746"/>
                  <a:pt x="10433" y="8579"/>
                </a:cubicBezTo>
                <a:close/>
                <a:moveTo>
                  <a:pt x="18986" y="6157"/>
                </a:moveTo>
                <a:cubicBezTo>
                  <a:pt x="18552" y="6322"/>
                  <a:pt x="18031" y="6570"/>
                  <a:pt x="17858" y="6900"/>
                </a:cubicBezTo>
                <a:cubicBezTo>
                  <a:pt x="17511" y="7478"/>
                  <a:pt x="17945" y="9130"/>
                  <a:pt x="18552" y="9543"/>
                </a:cubicBezTo>
                <a:cubicBezTo>
                  <a:pt x="19333" y="10121"/>
                  <a:pt x="19767" y="10864"/>
                  <a:pt x="19940" y="11607"/>
                </a:cubicBezTo>
                <a:cubicBezTo>
                  <a:pt x="20027" y="11195"/>
                  <a:pt x="20027" y="10699"/>
                  <a:pt x="20027" y="10286"/>
                </a:cubicBezTo>
                <a:cubicBezTo>
                  <a:pt x="20027" y="8800"/>
                  <a:pt x="19680" y="7396"/>
                  <a:pt x="18986" y="6157"/>
                </a:cubicBezTo>
                <a:close/>
                <a:moveTo>
                  <a:pt x="10599" y="0"/>
                </a:moveTo>
                <a:cubicBezTo>
                  <a:pt x="16507" y="0"/>
                  <a:pt x="21285" y="4604"/>
                  <a:pt x="21285" y="10295"/>
                </a:cubicBezTo>
                <a:cubicBezTo>
                  <a:pt x="21285" y="11383"/>
                  <a:pt x="21112" y="12472"/>
                  <a:pt x="20764" y="13476"/>
                </a:cubicBezTo>
                <a:cubicBezTo>
                  <a:pt x="20764" y="13476"/>
                  <a:pt x="20764" y="13476"/>
                  <a:pt x="15986" y="10546"/>
                </a:cubicBezTo>
                <a:cubicBezTo>
                  <a:pt x="16333" y="10044"/>
                  <a:pt x="17028" y="9375"/>
                  <a:pt x="17115" y="8872"/>
                </a:cubicBezTo>
                <a:cubicBezTo>
                  <a:pt x="17202" y="8119"/>
                  <a:pt x="16594" y="6194"/>
                  <a:pt x="16160" y="6026"/>
                </a:cubicBezTo>
                <a:cubicBezTo>
                  <a:pt x="15725" y="5775"/>
                  <a:pt x="14422" y="4520"/>
                  <a:pt x="13466" y="4018"/>
                </a:cubicBezTo>
                <a:cubicBezTo>
                  <a:pt x="12771" y="3683"/>
                  <a:pt x="12424" y="2344"/>
                  <a:pt x="12337" y="1423"/>
                </a:cubicBezTo>
                <a:cubicBezTo>
                  <a:pt x="11729" y="1339"/>
                  <a:pt x="11207" y="1256"/>
                  <a:pt x="10599" y="1256"/>
                </a:cubicBezTo>
                <a:cubicBezTo>
                  <a:pt x="8514" y="1256"/>
                  <a:pt x="6516" y="1925"/>
                  <a:pt x="4952" y="3097"/>
                </a:cubicBezTo>
                <a:cubicBezTo>
                  <a:pt x="5386" y="3767"/>
                  <a:pt x="6168" y="5022"/>
                  <a:pt x="5734" y="5524"/>
                </a:cubicBezTo>
                <a:cubicBezTo>
                  <a:pt x="5213" y="6361"/>
                  <a:pt x="3562" y="6361"/>
                  <a:pt x="3562" y="7115"/>
                </a:cubicBezTo>
                <a:cubicBezTo>
                  <a:pt x="3562" y="7868"/>
                  <a:pt x="3475" y="8621"/>
                  <a:pt x="3562" y="8956"/>
                </a:cubicBezTo>
                <a:cubicBezTo>
                  <a:pt x="3649" y="9291"/>
                  <a:pt x="4605" y="9542"/>
                  <a:pt x="3910" y="10044"/>
                </a:cubicBezTo>
                <a:cubicBezTo>
                  <a:pt x="3475" y="10463"/>
                  <a:pt x="2172" y="11132"/>
                  <a:pt x="1390" y="11551"/>
                </a:cubicBezTo>
                <a:cubicBezTo>
                  <a:pt x="1477" y="12555"/>
                  <a:pt x="1824" y="13560"/>
                  <a:pt x="2346" y="14480"/>
                </a:cubicBezTo>
                <a:cubicBezTo>
                  <a:pt x="2519" y="13978"/>
                  <a:pt x="3301" y="12220"/>
                  <a:pt x="3910" y="12137"/>
                </a:cubicBezTo>
                <a:cubicBezTo>
                  <a:pt x="4605" y="11969"/>
                  <a:pt x="5213" y="11802"/>
                  <a:pt x="5908" y="12639"/>
                </a:cubicBezTo>
                <a:cubicBezTo>
                  <a:pt x="6603" y="13476"/>
                  <a:pt x="7558" y="13727"/>
                  <a:pt x="8080" y="13727"/>
                </a:cubicBezTo>
                <a:cubicBezTo>
                  <a:pt x="8601" y="13727"/>
                  <a:pt x="7993" y="15485"/>
                  <a:pt x="6342" y="15820"/>
                </a:cubicBezTo>
                <a:cubicBezTo>
                  <a:pt x="4778" y="16071"/>
                  <a:pt x="7037" y="17996"/>
                  <a:pt x="5734" y="17996"/>
                </a:cubicBezTo>
                <a:cubicBezTo>
                  <a:pt x="7211" y="18833"/>
                  <a:pt x="8862" y="19335"/>
                  <a:pt x="10599" y="19335"/>
                </a:cubicBezTo>
                <a:cubicBezTo>
                  <a:pt x="10773" y="19335"/>
                  <a:pt x="10947" y="19251"/>
                  <a:pt x="11034" y="19251"/>
                </a:cubicBezTo>
                <a:cubicBezTo>
                  <a:pt x="11034" y="19251"/>
                  <a:pt x="11034" y="19251"/>
                  <a:pt x="11294" y="20507"/>
                </a:cubicBezTo>
                <a:cubicBezTo>
                  <a:pt x="11121" y="20507"/>
                  <a:pt x="10860" y="20591"/>
                  <a:pt x="10599" y="20591"/>
                </a:cubicBezTo>
                <a:cubicBezTo>
                  <a:pt x="4778" y="20591"/>
                  <a:pt x="0" y="15987"/>
                  <a:pt x="0" y="10295"/>
                </a:cubicBezTo>
                <a:cubicBezTo>
                  <a:pt x="0" y="4604"/>
                  <a:pt x="4778" y="0"/>
                  <a:pt x="10599" y="0"/>
                </a:cubicBezTo>
                <a:close/>
              </a:path>
            </a:pathLst>
          </a:custGeom>
          <a:solidFill>
            <a:srgbClr val="FFFFFF"/>
          </a:solidFill>
          <a:ln w="12700">
            <a:miter lim="400000"/>
          </a:ln>
        </p:spPr>
        <p:txBody>
          <a:bodyPr lIns="45718" tIns="45718" rIns="45718" bIns="45718" anchor="ct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166" name="椭圆 23"/>
          <p:cNvSpPr/>
          <p:nvPr/>
        </p:nvSpPr>
        <p:spPr>
          <a:xfrm>
            <a:off x="10419225" y="6234398"/>
            <a:ext cx="201826" cy="188560"/>
          </a:xfrm>
          <a:custGeom>
            <a:avLst/>
            <a:gdLst/>
            <a:ahLst/>
            <a:cxnLst>
              <a:cxn ang="0">
                <a:pos x="wd2" y="hd2"/>
              </a:cxn>
              <a:cxn ang="5400000">
                <a:pos x="wd2" y="hd2"/>
              </a:cxn>
              <a:cxn ang="10800000">
                <a:pos x="wd2" y="hd2"/>
              </a:cxn>
              <a:cxn ang="16200000">
                <a:pos x="wd2" y="hd2"/>
              </a:cxn>
            </a:cxnLst>
            <a:rect l="0" t="0" r="r" b="b"/>
            <a:pathLst>
              <a:path w="21600" h="21600" extrusionOk="0">
                <a:moveTo>
                  <a:pt x="10187" y="18127"/>
                </a:moveTo>
                <a:cubicBezTo>
                  <a:pt x="10187" y="18127"/>
                  <a:pt x="9938" y="18127"/>
                  <a:pt x="9938" y="18406"/>
                </a:cubicBezTo>
                <a:cubicBezTo>
                  <a:pt x="9938" y="18406"/>
                  <a:pt x="9938" y="18406"/>
                  <a:pt x="9938" y="19801"/>
                </a:cubicBezTo>
                <a:cubicBezTo>
                  <a:pt x="9938" y="19987"/>
                  <a:pt x="9938" y="20080"/>
                  <a:pt x="10104" y="20080"/>
                </a:cubicBezTo>
                <a:cubicBezTo>
                  <a:pt x="10104" y="20080"/>
                  <a:pt x="10104" y="20080"/>
                  <a:pt x="11597" y="20080"/>
                </a:cubicBezTo>
                <a:cubicBezTo>
                  <a:pt x="11680" y="20080"/>
                  <a:pt x="11763" y="19987"/>
                  <a:pt x="11763" y="19894"/>
                </a:cubicBezTo>
                <a:cubicBezTo>
                  <a:pt x="11763" y="19894"/>
                  <a:pt x="11763" y="19894"/>
                  <a:pt x="11763" y="18406"/>
                </a:cubicBezTo>
                <a:cubicBezTo>
                  <a:pt x="11763" y="18127"/>
                  <a:pt x="11597" y="18127"/>
                  <a:pt x="11597" y="18127"/>
                </a:cubicBezTo>
                <a:cubicBezTo>
                  <a:pt x="11597" y="18127"/>
                  <a:pt x="11597" y="18127"/>
                  <a:pt x="10187" y="18127"/>
                </a:cubicBezTo>
                <a:close/>
                <a:moveTo>
                  <a:pt x="10800" y="15196"/>
                </a:moveTo>
                <a:cubicBezTo>
                  <a:pt x="10324" y="15196"/>
                  <a:pt x="9938" y="15609"/>
                  <a:pt x="9938" y="16119"/>
                </a:cubicBezTo>
                <a:cubicBezTo>
                  <a:pt x="9938" y="16628"/>
                  <a:pt x="10324" y="17041"/>
                  <a:pt x="10800" y="17041"/>
                </a:cubicBezTo>
                <a:cubicBezTo>
                  <a:pt x="11276" y="17041"/>
                  <a:pt x="11662" y="16628"/>
                  <a:pt x="11662" y="16119"/>
                </a:cubicBezTo>
                <a:cubicBezTo>
                  <a:pt x="11662" y="15609"/>
                  <a:pt x="11276" y="15196"/>
                  <a:pt x="10800" y="15196"/>
                </a:cubicBezTo>
                <a:close/>
                <a:moveTo>
                  <a:pt x="9317" y="3763"/>
                </a:moveTo>
                <a:cubicBezTo>
                  <a:pt x="9569" y="3582"/>
                  <a:pt x="9906" y="3582"/>
                  <a:pt x="10074" y="3853"/>
                </a:cubicBezTo>
                <a:cubicBezTo>
                  <a:pt x="10242" y="4125"/>
                  <a:pt x="10158" y="4486"/>
                  <a:pt x="9990" y="4667"/>
                </a:cubicBezTo>
                <a:cubicBezTo>
                  <a:pt x="3681" y="9371"/>
                  <a:pt x="3681" y="9371"/>
                  <a:pt x="3681" y="9371"/>
                </a:cubicBezTo>
                <a:cubicBezTo>
                  <a:pt x="3597" y="9461"/>
                  <a:pt x="3512" y="9552"/>
                  <a:pt x="3428" y="9552"/>
                </a:cubicBezTo>
                <a:cubicBezTo>
                  <a:pt x="3260" y="9552"/>
                  <a:pt x="3092" y="9461"/>
                  <a:pt x="3008" y="9280"/>
                </a:cubicBezTo>
                <a:cubicBezTo>
                  <a:pt x="2839" y="9009"/>
                  <a:pt x="2839" y="8647"/>
                  <a:pt x="3092" y="8466"/>
                </a:cubicBezTo>
                <a:cubicBezTo>
                  <a:pt x="9317" y="3763"/>
                  <a:pt x="9317" y="3763"/>
                  <a:pt x="9317" y="3763"/>
                </a:cubicBezTo>
                <a:close/>
                <a:moveTo>
                  <a:pt x="5658" y="3217"/>
                </a:moveTo>
                <a:cubicBezTo>
                  <a:pt x="5913" y="3039"/>
                  <a:pt x="6252" y="3039"/>
                  <a:pt x="6422" y="3306"/>
                </a:cubicBezTo>
                <a:cubicBezTo>
                  <a:pt x="6592" y="3574"/>
                  <a:pt x="6507" y="3930"/>
                  <a:pt x="6337" y="4108"/>
                </a:cubicBezTo>
                <a:cubicBezTo>
                  <a:pt x="3367" y="6334"/>
                  <a:pt x="3367" y="6334"/>
                  <a:pt x="3367" y="6334"/>
                </a:cubicBezTo>
                <a:cubicBezTo>
                  <a:pt x="3282" y="6423"/>
                  <a:pt x="3197" y="6513"/>
                  <a:pt x="3028" y="6513"/>
                </a:cubicBezTo>
                <a:cubicBezTo>
                  <a:pt x="2858" y="6513"/>
                  <a:pt x="2688" y="6423"/>
                  <a:pt x="2604" y="6245"/>
                </a:cubicBezTo>
                <a:cubicBezTo>
                  <a:pt x="2434" y="5978"/>
                  <a:pt x="2519" y="5622"/>
                  <a:pt x="2773" y="5444"/>
                </a:cubicBezTo>
                <a:cubicBezTo>
                  <a:pt x="5658" y="3217"/>
                  <a:pt x="5658" y="3217"/>
                  <a:pt x="5658" y="3217"/>
                </a:cubicBezTo>
                <a:close/>
                <a:moveTo>
                  <a:pt x="2241" y="1520"/>
                </a:moveTo>
                <a:cubicBezTo>
                  <a:pt x="1738" y="1520"/>
                  <a:pt x="1318" y="1968"/>
                  <a:pt x="1318" y="2417"/>
                </a:cubicBezTo>
                <a:cubicBezTo>
                  <a:pt x="1318" y="2417"/>
                  <a:pt x="1318" y="2417"/>
                  <a:pt x="1318" y="13449"/>
                </a:cubicBezTo>
                <a:cubicBezTo>
                  <a:pt x="1318" y="13988"/>
                  <a:pt x="1738" y="14436"/>
                  <a:pt x="2241" y="14436"/>
                </a:cubicBezTo>
                <a:cubicBezTo>
                  <a:pt x="2241" y="14436"/>
                  <a:pt x="2241" y="14436"/>
                  <a:pt x="19359" y="14436"/>
                </a:cubicBezTo>
                <a:cubicBezTo>
                  <a:pt x="19862" y="14436"/>
                  <a:pt x="20282" y="13988"/>
                  <a:pt x="20282" y="13449"/>
                </a:cubicBezTo>
                <a:lnTo>
                  <a:pt x="20282" y="2417"/>
                </a:lnTo>
                <a:cubicBezTo>
                  <a:pt x="20282" y="1968"/>
                  <a:pt x="19862" y="1520"/>
                  <a:pt x="19359" y="1520"/>
                </a:cubicBezTo>
                <a:cubicBezTo>
                  <a:pt x="19359" y="1520"/>
                  <a:pt x="19359" y="1520"/>
                  <a:pt x="2241" y="1520"/>
                </a:cubicBezTo>
                <a:close/>
                <a:moveTo>
                  <a:pt x="928" y="0"/>
                </a:moveTo>
                <a:cubicBezTo>
                  <a:pt x="928" y="0"/>
                  <a:pt x="928" y="0"/>
                  <a:pt x="20672" y="0"/>
                </a:cubicBezTo>
                <a:cubicBezTo>
                  <a:pt x="21178" y="0"/>
                  <a:pt x="21600" y="360"/>
                  <a:pt x="21600" y="900"/>
                </a:cubicBezTo>
                <a:cubicBezTo>
                  <a:pt x="21600" y="900"/>
                  <a:pt x="21600" y="900"/>
                  <a:pt x="21600" y="17190"/>
                </a:cubicBezTo>
                <a:cubicBezTo>
                  <a:pt x="21600" y="17730"/>
                  <a:pt x="21178" y="18180"/>
                  <a:pt x="20672" y="18180"/>
                </a:cubicBezTo>
                <a:cubicBezTo>
                  <a:pt x="20672" y="18180"/>
                  <a:pt x="20672" y="18180"/>
                  <a:pt x="13416" y="18180"/>
                </a:cubicBezTo>
                <a:cubicBezTo>
                  <a:pt x="13416" y="18180"/>
                  <a:pt x="13247" y="18180"/>
                  <a:pt x="13247" y="18360"/>
                </a:cubicBezTo>
                <a:cubicBezTo>
                  <a:pt x="13247" y="18360"/>
                  <a:pt x="13247" y="18360"/>
                  <a:pt x="13247" y="19890"/>
                </a:cubicBezTo>
                <a:cubicBezTo>
                  <a:pt x="13247" y="19980"/>
                  <a:pt x="13247" y="20070"/>
                  <a:pt x="13331" y="20070"/>
                </a:cubicBezTo>
                <a:cubicBezTo>
                  <a:pt x="13331" y="20070"/>
                  <a:pt x="13331" y="20070"/>
                  <a:pt x="15272" y="20070"/>
                </a:cubicBezTo>
                <a:cubicBezTo>
                  <a:pt x="15694" y="20070"/>
                  <a:pt x="16031" y="20430"/>
                  <a:pt x="16031" y="20880"/>
                </a:cubicBezTo>
                <a:cubicBezTo>
                  <a:pt x="16031" y="21240"/>
                  <a:pt x="15694" y="21600"/>
                  <a:pt x="15272" y="21600"/>
                </a:cubicBezTo>
                <a:cubicBezTo>
                  <a:pt x="15272" y="21600"/>
                  <a:pt x="15272" y="21600"/>
                  <a:pt x="6328" y="21600"/>
                </a:cubicBezTo>
                <a:cubicBezTo>
                  <a:pt x="5906" y="21600"/>
                  <a:pt x="5569" y="21240"/>
                  <a:pt x="5569" y="20880"/>
                </a:cubicBezTo>
                <a:cubicBezTo>
                  <a:pt x="5569" y="20430"/>
                  <a:pt x="5906" y="20070"/>
                  <a:pt x="6328" y="20070"/>
                </a:cubicBezTo>
                <a:cubicBezTo>
                  <a:pt x="6328" y="20070"/>
                  <a:pt x="6328" y="20070"/>
                  <a:pt x="8269" y="20070"/>
                </a:cubicBezTo>
                <a:cubicBezTo>
                  <a:pt x="8353" y="20070"/>
                  <a:pt x="8353" y="19980"/>
                  <a:pt x="8353" y="19800"/>
                </a:cubicBezTo>
                <a:cubicBezTo>
                  <a:pt x="8353" y="19800"/>
                  <a:pt x="8353" y="19800"/>
                  <a:pt x="8353" y="18360"/>
                </a:cubicBezTo>
                <a:cubicBezTo>
                  <a:pt x="8353" y="18090"/>
                  <a:pt x="8100" y="18180"/>
                  <a:pt x="8100" y="18180"/>
                </a:cubicBezTo>
                <a:cubicBezTo>
                  <a:pt x="8100" y="18180"/>
                  <a:pt x="8100" y="18180"/>
                  <a:pt x="928" y="18180"/>
                </a:cubicBezTo>
                <a:cubicBezTo>
                  <a:pt x="422" y="18180"/>
                  <a:pt x="0" y="17730"/>
                  <a:pt x="0" y="17190"/>
                </a:cubicBezTo>
                <a:cubicBezTo>
                  <a:pt x="0" y="17190"/>
                  <a:pt x="0" y="17190"/>
                  <a:pt x="0" y="900"/>
                </a:cubicBezTo>
                <a:cubicBezTo>
                  <a:pt x="0" y="360"/>
                  <a:pt x="422" y="0"/>
                  <a:pt x="928" y="0"/>
                </a:cubicBezTo>
                <a:close/>
              </a:path>
            </a:pathLst>
          </a:custGeom>
          <a:solidFill>
            <a:srgbClr val="FFFFFF"/>
          </a:solidFill>
          <a:ln w="12700">
            <a:miter lim="400000"/>
          </a:ln>
        </p:spPr>
        <p:txBody>
          <a:bodyPr lIns="45718" tIns="45718" rIns="45718" bIns="45718" anchor="ct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167" name="椭圆 32"/>
          <p:cNvSpPr/>
          <p:nvPr/>
        </p:nvSpPr>
        <p:spPr>
          <a:xfrm>
            <a:off x="11027691" y="6247079"/>
            <a:ext cx="201826" cy="163198"/>
          </a:xfrm>
          <a:custGeom>
            <a:avLst/>
            <a:gdLst/>
            <a:ahLst/>
            <a:cxnLst>
              <a:cxn ang="0">
                <a:pos x="wd2" y="hd2"/>
              </a:cxn>
              <a:cxn ang="5400000">
                <a:pos x="wd2" y="hd2"/>
              </a:cxn>
              <a:cxn ang="10800000">
                <a:pos x="wd2" y="hd2"/>
              </a:cxn>
              <a:cxn ang="16200000">
                <a:pos x="wd2" y="hd2"/>
              </a:cxn>
            </a:cxnLst>
            <a:rect l="0" t="0" r="r" b="b"/>
            <a:pathLst>
              <a:path w="21600" h="21600" extrusionOk="0">
                <a:moveTo>
                  <a:pt x="0" y="20578"/>
                </a:moveTo>
                <a:lnTo>
                  <a:pt x="21600" y="20578"/>
                </a:lnTo>
                <a:lnTo>
                  <a:pt x="21600" y="21600"/>
                </a:lnTo>
                <a:lnTo>
                  <a:pt x="0" y="21600"/>
                </a:lnTo>
                <a:close/>
                <a:moveTo>
                  <a:pt x="4961" y="16743"/>
                </a:moveTo>
                <a:lnTo>
                  <a:pt x="5374" y="16743"/>
                </a:lnTo>
                <a:lnTo>
                  <a:pt x="5374" y="19938"/>
                </a:lnTo>
                <a:lnTo>
                  <a:pt x="3617" y="19938"/>
                </a:lnTo>
                <a:lnTo>
                  <a:pt x="3617" y="18277"/>
                </a:lnTo>
                <a:close/>
                <a:moveTo>
                  <a:pt x="7545" y="13548"/>
                </a:moveTo>
                <a:cubicBezTo>
                  <a:pt x="7545" y="13548"/>
                  <a:pt x="7545" y="13548"/>
                  <a:pt x="8279" y="13548"/>
                </a:cubicBezTo>
                <a:cubicBezTo>
                  <a:pt x="8524" y="13651"/>
                  <a:pt x="8850" y="13754"/>
                  <a:pt x="9095" y="13754"/>
                </a:cubicBezTo>
                <a:cubicBezTo>
                  <a:pt x="9095" y="13754"/>
                  <a:pt x="9095" y="13754"/>
                  <a:pt x="9095" y="19938"/>
                </a:cubicBezTo>
                <a:cubicBezTo>
                  <a:pt x="9095" y="19938"/>
                  <a:pt x="9095" y="19938"/>
                  <a:pt x="7545" y="19938"/>
                </a:cubicBezTo>
                <a:close/>
                <a:moveTo>
                  <a:pt x="12919" y="12525"/>
                </a:moveTo>
                <a:cubicBezTo>
                  <a:pt x="12919" y="12525"/>
                  <a:pt x="12919" y="12525"/>
                  <a:pt x="12919" y="19938"/>
                </a:cubicBezTo>
                <a:cubicBezTo>
                  <a:pt x="12919" y="19938"/>
                  <a:pt x="12919" y="19938"/>
                  <a:pt x="11265" y="19938"/>
                </a:cubicBezTo>
                <a:lnTo>
                  <a:pt x="11265" y="13555"/>
                </a:lnTo>
                <a:cubicBezTo>
                  <a:pt x="11844" y="13349"/>
                  <a:pt x="12423" y="13040"/>
                  <a:pt x="12919" y="12525"/>
                </a:cubicBezTo>
                <a:close/>
                <a:moveTo>
                  <a:pt x="9715" y="3331"/>
                </a:moveTo>
                <a:cubicBezTo>
                  <a:pt x="8915" y="3331"/>
                  <a:pt x="8115" y="3723"/>
                  <a:pt x="7483" y="4506"/>
                </a:cubicBezTo>
                <a:cubicBezTo>
                  <a:pt x="6304" y="5968"/>
                  <a:pt x="6304" y="8474"/>
                  <a:pt x="7483" y="9936"/>
                </a:cubicBezTo>
                <a:cubicBezTo>
                  <a:pt x="8746" y="11503"/>
                  <a:pt x="10683" y="11503"/>
                  <a:pt x="11946" y="9936"/>
                </a:cubicBezTo>
                <a:cubicBezTo>
                  <a:pt x="13125" y="8474"/>
                  <a:pt x="13125" y="5968"/>
                  <a:pt x="11946" y="4506"/>
                </a:cubicBezTo>
                <a:cubicBezTo>
                  <a:pt x="11315" y="3723"/>
                  <a:pt x="10515" y="3331"/>
                  <a:pt x="9715" y="3331"/>
                </a:cubicBezTo>
                <a:close/>
                <a:moveTo>
                  <a:pt x="14882" y="3195"/>
                </a:moveTo>
                <a:cubicBezTo>
                  <a:pt x="14882" y="3195"/>
                  <a:pt x="14882" y="3195"/>
                  <a:pt x="16536" y="3195"/>
                </a:cubicBezTo>
                <a:lnTo>
                  <a:pt x="16536" y="19938"/>
                </a:lnTo>
                <a:cubicBezTo>
                  <a:pt x="16536" y="19938"/>
                  <a:pt x="16536" y="19938"/>
                  <a:pt x="14882" y="19938"/>
                </a:cubicBezTo>
                <a:cubicBezTo>
                  <a:pt x="14882" y="19938"/>
                  <a:pt x="14882" y="19938"/>
                  <a:pt x="14882" y="8915"/>
                </a:cubicBezTo>
                <a:cubicBezTo>
                  <a:pt x="15048" y="8395"/>
                  <a:pt x="15048" y="7771"/>
                  <a:pt x="15048" y="7251"/>
                </a:cubicBezTo>
                <a:cubicBezTo>
                  <a:pt x="15048" y="6731"/>
                  <a:pt x="15048" y="6107"/>
                  <a:pt x="14882" y="5587"/>
                </a:cubicBezTo>
                <a:cubicBezTo>
                  <a:pt x="14882" y="5587"/>
                  <a:pt x="14882" y="5587"/>
                  <a:pt x="14882" y="3195"/>
                </a:cubicBezTo>
                <a:close/>
                <a:moveTo>
                  <a:pt x="9746" y="1796"/>
                </a:moveTo>
                <a:cubicBezTo>
                  <a:pt x="10858" y="1796"/>
                  <a:pt x="11970" y="2315"/>
                  <a:pt x="12810" y="3351"/>
                </a:cubicBezTo>
                <a:cubicBezTo>
                  <a:pt x="14572" y="5528"/>
                  <a:pt x="14572" y="8948"/>
                  <a:pt x="12810" y="11021"/>
                </a:cubicBezTo>
                <a:cubicBezTo>
                  <a:pt x="11299" y="12991"/>
                  <a:pt x="8865" y="13094"/>
                  <a:pt x="7102" y="11540"/>
                </a:cubicBezTo>
                <a:cubicBezTo>
                  <a:pt x="7102" y="11540"/>
                  <a:pt x="7102" y="11540"/>
                  <a:pt x="6347" y="12472"/>
                </a:cubicBezTo>
                <a:cubicBezTo>
                  <a:pt x="6431" y="12887"/>
                  <a:pt x="6347" y="13405"/>
                  <a:pt x="6095" y="13716"/>
                </a:cubicBezTo>
                <a:cubicBezTo>
                  <a:pt x="6095" y="13716"/>
                  <a:pt x="6095" y="13716"/>
                  <a:pt x="2822" y="17759"/>
                </a:cubicBezTo>
                <a:cubicBezTo>
                  <a:pt x="2318" y="18277"/>
                  <a:pt x="1647" y="18277"/>
                  <a:pt x="1227" y="17759"/>
                </a:cubicBezTo>
                <a:cubicBezTo>
                  <a:pt x="723" y="17241"/>
                  <a:pt x="723" y="16308"/>
                  <a:pt x="1227" y="15789"/>
                </a:cubicBezTo>
                <a:cubicBezTo>
                  <a:pt x="1227" y="15789"/>
                  <a:pt x="1227" y="15789"/>
                  <a:pt x="4417" y="11747"/>
                </a:cubicBezTo>
                <a:cubicBezTo>
                  <a:pt x="4752" y="11436"/>
                  <a:pt x="5088" y="11332"/>
                  <a:pt x="5508" y="11332"/>
                </a:cubicBezTo>
                <a:cubicBezTo>
                  <a:pt x="5508" y="11332"/>
                  <a:pt x="5508" y="11332"/>
                  <a:pt x="6263" y="10399"/>
                </a:cubicBezTo>
                <a:cubicBezTo>
                  <a:pt x="4920" y="8326"/>
                  <a:pt x="5088" y="5320"/>
                  <a:pt x="6683" y="3351"/>
                </a:cubicBezTo>
                <a:cubicBezTo>
                  <a:pt x="7522" y="2315"/>
                  <a:pt x="8634" y="1796"/>
                  <a:pt x="9746" y="1796"/>
                </a:cubicBezTo>
                <a:close/>
                <a:moveTo>
                  <a:pt x="18293" y="0"/>
                </a:moveTo>
                <a:lnTo>
                  <a:pt x="19946" y="0"/>
                </a:lnTo>
                <a:lnTo>
                  <a:pt x="19946" y="19938"/>
                </a:lnTo>
                <a:lnTo>
                  <a:pt x="18293" y="19938"/>
                </a:lnTo>
                <a:close/>
              </a:path>
            </a:pathLst>
          </a:custGeom>
          <a:solidFill>
            <a:srgbClr val="FFFFFF"/>
          </a:solidFill>
          <a:ln w="12700">
            <a:miter lim="400000"/>
          </a:ln>
        </p:spPr>
        <p:txBody>
          <a:bodyPr lIns="45718" tIns="45718" rIns="45718" bIns="45718" anchor="ct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168" name="文本框 14"/>
          <p:cNvSpPr txBox="1"/>
          <p:nvPr/>
        </p:nvSpPr>
        <p:spPr>
          <a:xfrm>
            <a:off x="3568700" y="4536490"/>
            <a:ext cx="5054600" cy="397510"/>
          </a:xfrm>
          <a:prstGeom prst="rect">
            <a:avLst/>
          </a:prstGeom>
          <a:ln w="12700">
            <a:miter lim="400000"/>
          </a:ln>
        </p:spPr>
        <p:txBody>
          <a:bodyPr lIns="45718" tIns="45718" rIns="45718" bIns="45718">
            <a:spAutoFit/>
          </a:bodyPr>
          <a:lstStyle>
            <a:lvl1pPr algn="just">
              <a:defRPr sz="44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sz="2000"/>
              <a:t>samjia2000</a:t>
            </a:r>
          </a:p>
        </p:txBody>
      </p:sp>
      <p:grpSp>
        <p:nvGrpSpPr>
          <p:cNvPr id="172" name="组合 19"/>
          <p:cNvGrpSpPr/>
          <p:nvPr/>
        </p:nvGrpSpPr>
        <p:grpSpPr>
          <a:xfrm>
            <a:off x="3925865" y="1088432"/>
            <a:ext cx="4340272" cy="3445470"/>
            <a:chOff x="0" y="-1"/>
            <a:chExt cx="4340271" cy="3445469"/>
          </a:xfrm>
        </p:grpSpPr>
        <p:pic>
          <p:nvPicPr>
            <p:cNvPr id="170" name="图片 17" descr="图片 17"/>
            <p:cNvPicPr>
              <a:picLocks noChangeAspect="1"/>
            </p:cNvPicPr>
            <p:nvPr/>
          </p:nvPicPr>
          <p:blipFill>
            <a:blip r:embed="rId3"/>
            <a:srcRect l="7543" b="39445"/>
            <a:stretch>
              <a:fillRect/>
            </a:stretch>
          </p:blipFill>
          <p:spPr>
            <a:xfrm>
              <a:off x="0" y="-1"/>
              <a:ext cx="4340271" cy="3445469"/>
            </a:xfrm>
            <a:prstGeom prst="rect">
              <a:avLst/>
            </a:prstGeom>
            <a:ln w="12700" cap="flat">
              <a:noFill/>
              <a:miter lim="400000"/>
              <a:headEnd/>
              <a:tailEnd/>
            </a:ln>
            <a:effectLst/>
          </p:spPr>
        </p:pic>
        <p:sp>
          <p:nvSpPr>
            <p:cNvPr id="171" name="文本框 16"/>
            <p:cNvSpPr txBox="1"/>
            <p:nvPr/>
          </p:nvSpPr>
          <p:spPr>
            <a:xfrm>
              <a:off x="728049" y="1091648"/>
              <a:ext cx="2884169" cy="935990"/>
            </a:xfrm>
            <a:prstGeom prst="rect">
              <a:avLst/>
            </a:prstGeom>
            <a:noFill/>
            <a:ln w="12700" cap="flat">
              <a:noFill/>
              <a:miter lim="400000"/>
            </a:ln>
            <a:effectLst/>
          </p:spPr>
          <p:txBody>
            <a:bodyPr wrap="none" lIns="45718" tIns="45718" rIns="45718" bIns="45718" numCol="1" anchor="t">
              <a:spAutoFit/>
            </a:bodyPr>
            <a:lstStyle>
              <a:lvl1pPr algn="ctr">
                <a:defRPr sz="6600" b="1">
                  <a:solidFill>
                    <a:srgbClr val="FFFFFF"/>
                  </a:solidFill>
                  <a:latin typeface="Arial" panose="020B0604020202020204"/>
                  <a:ea typeface="Arial" panose="020B0604020202020204"/>
                  <a:cs typeface="Arial" panose="020B0604020202020204"/>
                  <a:sym typeface="Arial" panose="020B0604020202020204"/>
                </a:defRPr>
              </a:lvl1pPr>
            </a:lstStyle>
            <a:p>
              <a:r>
                <a:rPr lang="zh-CN" sz="5500">
                  <a:latin typeface="+mj-ea"/>
                  <a:ea typeface="+mj-ea"/>
                </a:rPr>
                <a:t>动态规划</a:t>
              </a: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概率</a:t>
            </a:r>
            <a:r>
              <a:rPr lang="en-US" altLang="zh-CN"/>
              <a:t>DP</a:t>
            </a:r>
          </a:p>
        </p:txBody>
      </p:sp>
      <p:sp>
        <p:nvSpPr>
          <p:cNvPr id="2" name="文本框 1"/>
          <p:cNvSpPr txBox="1"/>
          <p:nvPr/>
        </p:nvSpPr>
        <p:spPr>
          <a:xfrm>
            <a:off x="1069975" y="1790700"/>
            <a:ext cx="10051415" cy="3784600"/>
          </a:xfrm>
          <a:prstGeom prst="rect">
            <a:avLst/>
          </a:prstGeom>
          <a:noFill/>
        </p:spPr>
        <p:txBody>
          <a:bodyPr wrap="square" rtlCol="0">
            <a:spAutoFit/>
          </a:bodyPr>
          <a:lstStyle/>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概率</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en-US" sz="2000" dirty="0">
                <a:latin typeface="华文楷体" panose="02010600040101010101" charset="-122"/>
                <a:ea typeface="华文楷体" panose="02010600040101010101" charset="-122"/>
                <a:cs typeface="华文楷体" panose="02010600040101010101" charset="-122"/>
                <a:sym typeface="+mn-ea"/>
              </a:rPr>
              <a:t>-</a:t>
            </a:r>
            <a:r>
              <a:rPr lang="zh-CN" altLang="en-US" sz="2000" dirty="0">
                <a:latin typeface="华文楷体" panose="02010600040101010101" charset="-122"/>
                <a:ea typeface="华文楷体" panose="02010600040101010101" charset="-122"/>
                <a:cs typeface="华文楷体" panose="02010600040101010101" charset="-122"/>
                <a:sym typeface="+mn-ea"/>
              </a:rPr>
              <a:t>例题</a:t>
            </a:r>
            <a:r>
              <a:rPr lang="en-US" altLang="zh-CN" sz="2000" dirty="0">
                <a:latin typeface="华文楷体" panose="02010600040101010101" charset="-122"/>
                <a:ea typeface="华文楷体" panose="02010600040101010101" charset="-122"/>
                <a:cs typeface="华文楷体" panose="02010600040101010101" charset="-122"/>
                <a:sym typeface="+mn-ea"/>
              </a:rPr>
              <a:t>1 noip2016 </a:t>
            </a:r>
            <a:r>
              <a:rPr lang="zh-CN" altLang="en-US" sz="2000" dirty="0">
                <a:latin typeface="华文楷体" panose="02010600040101010101" charset="-122"/>
                <a:ea typeface="华文楷体" panose="02010600040101010101" charset="-122"/>
                <a:cs typeface="华文楷体" panose="02010600040101010101" charset="-122"/>
                <a:sym typeface="+mn-ea"/>
              </a:rPr>
              <a:t>换教室</a:t>
            </a:r>
          </a:p>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有</a:t>
            </a:r>
            <a:r>
              <a:rPr lang="en-US" altLang="zh-CN" sz="2000" dirty="0">
                <a:latin typeface="华文楷体" panose="02010600040101010101" charset="-122"/>
                <a:ea typeface="华文楷体" panose="02010600040101010101" charset="-122"/>
                <a:cs typeface="华文楷体" panose="02010600040101010101" charset="-122"/>
                <a:sym typeface="+mn-ea"/>
              </a:rPr>
              <a:t>v</a:t>
            </a:r>
            <a:r>
              <a:rPr lang="zh-CN" altLang="en-US" sz="2000" dirty="0">
                <a:latin typeface="华文楷体" panose="02010600040101010101" charset="-122"/>
                <a:ea typeface="华文楷体" panose="02010600040101010101" charset="-122"/>
                <a:cs typeface="华文楷体" panose="02010600040101010101" charset="-122"/>
                <a:sym typeface="+mn-ea"/>
              </a:rPr>
              <a:t>节点和</a:t>
            </a:r>
            <a:r>
              <a:rPr lang="en-US" altLang="zh-CN" sz="2000" dirty="0">
                <a:latin typeface="华文楷体" panose="02010600040101010101" charset="-122"/>
                <a:ea typeface="华文楷体" panose="02010600040101010101" charset="-122"/>
                <a:cs typeface="华文楷体" panose="02010600040101010101" charset="-122"/>
                <a:sym typeface="+mn-ea"/>
              </a:rPr>
              <a:t>e</a:t>
            </a:r>
            <a:r>
              <a:rPr lang="zh-CN" altLang="en-US" sz="2000" dirty="0">
                <a:latin typeface="华文楷体" panose="02010600040101010101" charset="-122"/>
                <a:ea typeface="华文楷体" panose="02010600040101010101" charset="-122"/>
                <a:cs typeface="华文楷体" panose="02010600040101010101" charset="-122"/>
                <a:sym typeface="+mn-ea"/>
              </a:rPr>
              <a:t>条带权无向边，牛牛有</a:t>
            </a:r>
            <a:r>
              <a:rPr lang="en-US" altLang="zh-CN" sz="2000" dirty="0">
                <a:latin typeface="华文楷体" panose="02010600040101010101" charset="-122"/>
                <a:ea typeface="华文楷体" panose="02010600040101010101" charset="-122"/>
                <a:cs typeface="华文楷体" panose="02010600040101010101" charset="-122"/>
                <a:sym typeface="+mn-ea"/>
              </a:rPr>
              <a:t>n</a:t>
            </a:r>
            <a:r>
              <a:rPr lang="zh-CN" altLang="en-US" sz="2000" dirty="0">
                <a:latin typeface="华文楷体" panose="02010600040101010101" charset="-122"/>
                <a:ea typeface="华文楷体" panose="02010600040101010101" charset="-122"/>
                <a:cs typeface="华文楷体" panose="02010600040101010101" charset="-122"/>
                <a:sym typeface="+mn-ea"/>
              </a:rPr>
              <a:t>个目的地。第</a:t>
            </a:r>
            <a:r>
              <a:rPr lang="en-US" altLang="zh-CN" sz="2000" dirty="0">
                <a:latin typeface="华文楷体" panose="02010600040101010101" charset="-122"/>
                <a:ea typeface="华文楷体" panose="02010600040101010101" charset="-122"/>
                <a:cs typeface="华文楷体" panose="02010600040101010101" charset="-122"/>
                <a:sym typeface="+mn-ea"/>
              </a:rPr>
              <a:t>i</a:t>
            </a:r>
            <a:r>
              <a:rPr lang="zh-CN" altLang="en-US" sz="2000" dirty="0">
                <a:latin typeface="华文楷体" panose="02010600040101010101" charset="-122"/>
                <a:ea typeface="华文楷体" panose="02010600040101010101" charset="-122"/>
                <a:cs typeface="华文楷体" panose="02010600040101010101" charset="-122"/>
                <a:sym typeface="+mn-ea"/>
              </a:rPr>
              <a:t>个目的地是</a:t>
            </a:r>
            <a:r>
              <a:rPr lang="en-US" altLang="zh-CN" sz="2000" dirty="0">
                <a:latin typeface="华文楷体" panose="02010600040101010101" charset="-122"/>
                <a:ea typeface="华文楷体" panose="02010600040101010101" charset="-122"/>
                <a:cs typeface="华文楷体" panose="02010600040101010101" charset="-122"/>
                <a:sym typeface="+mn-ea"/>
              </a:rPr>
              <a:t>c[i]</a:t>
            </a:r>
            <a:r>
              <a:rPr lang="zh-CN" altLang="en-US" sz="2000" dirty="0">
                <a:latin typeface="华文楷体" panose="02010600040101010101" charset="-122"/>
                <a:ea typeface="华文楷体" panose="02010600040101010101" charset="-122"/>
                <a:cs typeface="华文楷体" panose="02010600040101010101" charset="-122"/>
                <a:sym typeface="+mn-ea"/>
              </a:rPr>
              <a:t>，接下来他会选择至多</a:t>
            </a:r>
            <a:r>
              <a:rPr lang="en-US" altLang="zh-CN" sz="2000" dirty="0">
                <a:latin typeface="华文楷体" panose="02010600040101010101" charset="-122"/>
                <a:ea typeface="华文楷体" panose="02010600040101010101" charset="-122"/>
                <a:cs typeface="华文楷体" panose="02010600040101010101" charset="-122"/>
                <a:sym typeface="+mn-ea"/>
              </a:rPr>
              <a:t>m</a:t>
            </a:r>
            <a:r>
              <a:rPr lang="zh-CN" altLang="en-US" sz="2000" dirty="0">
                <a:latin typeface="华文楷体" panose="02010600040101010101" charset="-122"/>
                <a:ea typeface="华文楷体" panose="02010600040101010101" charset="-122"/>
                <a:cs typeface="华文楷体" panose="02010600040101010101" charset="-122"/>
                <a:sym typeface="+mn-ea"/>
              </a:rPr>
              <a:t>天</a:t>
            </a:r>
            <a:r>
              <a:rPr lang="en-US" altLang="zh-CN" sz="2000" dirty="0">
                <a:latin typeface="华文楷体" panose="02010600040101010101" charset="-122"/>
                <a:ea typeface="华文楷体" panose="02010600040101010101" charset="-122"/>
                <a:cs typeface="华文楷体" panose="02010600040101010101" charset="-122"/>
                <a:sym typeface="+mn-ea"/>
              </a:rPr>
              <a:t>{j1,j2...}</a:t>
            </a:r>
            <a:r>
              <a:rPr lang="zh-CN" altLang="en-US" sz="2000" dirty="0">
                <a:latin typeface="华文楷体" panose="02010600040101010101" charset="-122"/>
                <a:ea typeface="华文楷体" panose="02010600040101010101" charset="-122"/>
                <a:cs typeface="华文楷体" panose="02010600040101010101" charset="-122"/>
                <a:sym typeface="+mn-ea"/>
              </a:rPr>
              <a:t>，然后尝试将第</a:t>
            </a:r>
            <a:r>
              <a:rPr lang="en-US" altLang="zh-CN" sz="2000" dirty="0">
                <a:latin typeface="华文楷体" panose="02010600040101010101" charset="-122"/>
                <a:ea typeface="华文楷体" panose="02010600040101010101" charset="-122"/>
                <a:cs typeface="华文楷体" panose="02010600040101010101" charset="-122"/>
                <a:sym typeface="+mn-ea"/>
              </a:rPr>
              <a:t>jk</a:t>
            </a:r>
            <a:r>
              <a:rPr lang="zh-CN" altLang="en-US" sz="2000" dirty="0">
                <a:latin typeface="华文楷体" panose="02010600040101010101" charset="-122"/>
                <a:ea typeface="华文楷体" panose="02010600040101010101" charset="-122"/>
                <a:cs typeface="华文楷体" panose="02010600040101010101" charset="-122"/>
                <a:sym typeface="+mn-ea"/>
              </a:rPr>
              <a:t>个目的地更改为</a:t>
            </a:r>
            <a:r>
              <a:rPr lang="en-US" altLang="zh-CN" sz="2000" dirty="0">
                <a:latin typeface="华文楷体" panose="02010600040101010101" charset="-122"/>
                <a:ea typeface="华文楷体" panose="02010600040101010101" charset="-122"/>
                <a:cs typeface="华文楷体" panose="02010600040101010101" charset="-122"/>
                <a:sym typeface="+mn-ea"/>
              </a:rPr>
              <a:t>d[jk]</a:t>
            </a:r>
            <a:r>
              <a:rPr lang="zh-CN" altLang="en-US" sz="2000" dirty="0">
                <a:latin typeface="华文楷体" panose="02010600040101010101" charset="-122"/>
                <a:ea typeface="华文楷体" panose="02010600040101010101" charset="-122"/>
                <a:cs typeface="华文楷体" panose="02010600040101010101" charset="-122"/>
                <a:sym typeface="+mn-ea"/>
              </a:rPr>
              <a:t>，成功的概率是</a:t>
            </a:r>
            <a:r>
              <a:rPr lang="en-US" altLang="zh-CN" sz="2000" dirty="0">
                <a:latin typeface="华文楷体" panose="02010600040101010101" charset="-122"/>
                <a:ea typeface="华文楷体" panose="02010600040101010101" charset="-122"/>
                <a:cs typeface="华文楷体" panose="02010600040101010101" charset="-122"/>
                <a:sym typeface="+mn-ea"/>
              </a:rPr>
              <a:t>p[jk]</a:t>
            </a:r>
            <a:r>
              <a:rPr lang="zh-CN" altLang="en-US" sz="2000" dirty="0">
                <a:latin typeface="华文楷体" panose="02010600040101010101" charset="-122"/>
                <a:ea typeface="华文楷体" panose="02010600040101010101" charset="-122"/>
                <a:cs typeface="华文楷体" panose="02010600040101010101" charset="-122"/>
                <a:sym typeface="+mn-ea"/>
              </a:rPr>
              <a:t>。</a:t>
            </a:r>
          </a:p>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从一个目的地到另外一个目的地需要花费与走过的边的边权相同的代价。</a:t>
            </a:r>
          </a:p>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问最小的期望需要花费的代价是多少。</a:t>
            </a:r>
          </a:p>
          <a:p>
            <a:pPr>
              <a:lnSpc>
                <a:spcPct val="150000"/>
              </a:lnSpc>
            </a:pPr>
            <a:r>
              <a:rPr lang="en-US" altLang="zh-CN" sz="2000" dirty="0">
                <a:latin typeface="华文楷体" panose="02010600040101010101" charset="-122"/>
                <a:ea typeface="华文楷体" panose="02010600040101010101" charset="-122"/>
                <a:cs typeface="华文楷体" panose="02010600040101010101" charset="-122"/>
                <a:sym typeface="+mn-ea"/>
              </a:rPr>
              <a:t>v&lt;=300,n,m&lt;=2000</a:t>
            </a:r>
          </a:p>
          <a:p>
            <a:pPr>
              <a:lnSpc>
                <a:spcPct val="150000"/>
              </a:lnSpc>
            </a:pPr>
            <a:endParaRPr lang="en-US" altLang="zh-CN" sz="2000" dirty="0">
              <a:latin typeface="华文楷体" panose="02010600040101010101" charset="-122"/>
              <a:ea typeface="华文楷体" panose="02010600040101010101" charset="-122"/>
              <a:cs typeface="华文楷体" panose="02010600040101010101" charset="-122"/>
              <a:sym typeface="+mn-ea"/>
            </a:endParaRPr>
          </a:p>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期望的线性性</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概率</a:t>
            </a:r>
            <a:r>
              <a:rPr lang="en-US" altLang="zh-CN"/>
              <a:t>DP</a:t>
            </a:r>
          </a:p>
        </p:txBody>
      </p:sp>
      <p:sp>
        <p:nvSpPr>
          <p:cNvPr id="2" name="文本框 1"/>
          <p:cNvSpPr txBox="1"/>
          <p:nvPr/>
        </p:nvSpPr>
        <p:spPr>
          <a:xfrm>
            <a:off x="1069975" y="1790700"/>
            <a:ext cx="10051415" cy="3322955"/>
          </a:xfrm>
          <a:prstGeom prst="rect">
            <a:avLst/>
          </a:prstGeom>
          <a:noFill/>
        </p:spPr>
        <p:txBody>
          <a:bodyPr wrap="square" rtlCol="0">
            <a:spAutoFit/>
          </a:bodyPr>
          <a:lstStyle/>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概率</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en-US" sz="2000" dirty="0">
                <a:latin typeface="华文楷体" panose="02010600040101010101" charset="-122"/>
                <a:ea typeface="华文楷体" panose="02010600040101010101" charset="-122"/>
                <a:cs typeface="华文楷体" panose="02010600040101010101" charset="-122"/>
                <a:sym typeface="+mn-ea"/>
              </a:rPr>
              <a:t>-</a:t>
            </a:r>
            <a:r>
              <a:rPr lang="zh-CN" altLang="en-US" sz="2000" dirty="0">
                <a:latin typeface="华文楷体" panose="02010600040101010101" charset="-122"/>
                <a:ea typeface="华文楷体" panose="02010600040101010101" charset="-122"/>
                <a:cs typeface="华文楷体" panose="02010600040101010101" charset="-122"/>
                <a:sym typeface="+mn-ea"/>
              </a:rPr>
              <a:t>例题</a:t>
            </a:r>
            <a:r>
              <a:rPr lang="en-US" altLang="zh-CN" sz="2000" dirty="0">
                <a:latin typeface="华文楷体" panose="02010600040101010101" charset="-122"/>
                <a:ea typeface="华文楷体" panose="02010600040101010101" charset="-122"/>
                <a:cs typeface="华文楷体" panose="02010600040101010101" charset="-122"/>
                <a:sym typeface="+mn-ea"/>
              </a:rPr>
              <a:t>2 CF838F</a:t>
            </a:r>
            <a:endParaRPr lang="zh-CN" altLang="en-US" sz="2000" dirty="0">
              <a:latin typeface="华文楷体" panose="02010600040101010101" charset="-122"/>
              <a:ea typeface="华文楷体" panose="02010600040101010101" charset="-122"/>
              <a:cs typeface="华文楷体" panose="02010600040101010101" charset="-122"/>
              <a:sym typeface="+mn-ea"/>
            </a:endParaRPr>
          </a:p>
          <a:p>
            <a:pPr>
              <a:lnSpc>
                <a:spcPct val="150000"/>
              </a:lnSpc>
            </a:pPr>
            <a:r>
              <a:rPr sz="2000" dirty="0">
                <a:latin typeface="华文楷体" panose="02010600040101010101" charset="-122"/>
                <a:ea typeface="华文楷体" panose="02010600040101010101" charset="-122"/>
                <a:cs typeface="华文楷体" panose="02010600040101010101" charset="-122"/>
                <a:sym typeface="+mn-ea"/>
              </a:rPr>
              <a:t>一个袋子里面有n个球，有p_i的概率袋子中有i个红球，随机取出一个球需要c的代价，取出一个红球的收益为1，黑球的收益为0。</a:t>
            </a:r>
          </a:p>
          <a:p>
            <a:pPr>
              <a:lnSpc>
                <a:spcPct val="150000"/>
              </a:lnSpc>
            </a:pPr>
            <a:r>
              <a:rPr sz="2000" dirty="0">
                <a:latin typeface="华文楷体" panose="02010600040101010101" charset="-122"/>
                <a:ea typeface="华文楷体" panose="02010600040101010101" charset="-122"/>
                <a:cs typeface="华文楷体" panose="02010600040101010101" charset="-122"/>
                <a:sym typeface="+mn-ea"/>
              </a:rPr>
              <a:t>一开始不知道袋子中有多少个红球。</a:t>
            </a:r>
          </a:p>
          <a:p>
            <a:pPr>
              <a:lnSpc>
                <a:spcPct val="150000"/>
              </a:lnSpc>
            </a:pPr>
            <a:r>
              <a:rPr sz="2000" dirty="0">
                <a:latin typeface="华文楷体" panose="02010600040101010101" charset="-122"/>
                <a:ea typeface="华文楷体" panose="02010600040101010101" charset="-122"/>
                <a:cs typeface="华文楷体" panose="02010600040101010101" charset="-122"/>
                <a:sym typeface="+mn-ea"/>
              </a:rPr>
              <a:t>问最优策略下的期望收益最大是多少。</a:t>
            </a:r>
          </a:p>
          <a:p>
            <a:pPr>
              <a:lnSpc>
                <a:spcPct val="150000"/>
              </a:lnSpc>
            </a:pPr>
            <a:r>
              <a:rPr sz="2000" dirty="0">
                <a:latin typeface="华文楷体" panose="02010600040101010101" charset="-122"/>
                <a:ea typeface="华文楷体" panose="02010600040101010101" charset="-122"/>
                <a:cs typeface="华文楷体" panose="02010600040101010101" charset="-122"/>
                <a:sym typeface="+mn-ea"/>
              </a:rPr>
              <a:t>n</a:t>
            </a:r>
            <a:r>
              <a:rPr lang="en-US" sz="2000" dirty="0">
                <a:latin typeface="华文楷体" panose="02010600040101010101" charset="-122"/>
                <a:ea typeface="华文楷体" panose="02010600040101010101" charset="-122"/>
                <a:cs typeface="华文楷体" panose="02010600040101010101" charset="-122"/>
                <a:sym typeface="+mn-ea"/>
              </a:rPr>
              <a:t>&lt;=</a:t>
            </a:r>
            <a:r>
              <a:rPr sz="2000" dirty="0">
                <a:latin typeface="华文楷体" panose="02010600040101010101" charset="-122"/>
                <a:ea typeface="华文楷体" panose="02010600040101010101" charset="-122"/>
                <a:cs typeface="华文楷体" panose="02010600040101010101" charset="-122"/>
                <a:sym typeface="+mn-ea"/>
              </a:rPr>
              <a:t> 10000</a:t>
            </a:r>
          </a:p>
          <a:p>
            <a:pPr>
              <a:lnSpc>
                <a:spcPct val="150000"/>
              </a:lnSpc>
            </a:pPr>
            <a:endParaRPr lang="zh-CN" altLang="en-US" sz="20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概率</a:t>
            </a:r>
            <a:r>
              <a:rPr lang="en-US" altLang="zh-CN"/>
              <a:t>DP</a:t>
            </a:r>
          </a:p>
        </p:txBody>
      </p:sp>
      <p:pic>
        <p:nvPicPr>
          <p:cNvPr id="3" name="图片 2"/>
          <p:cNvPicPr>
            <a:picLocks noChangeAspect="1"/>
          </p:cNvPicPr>
          <p:nvPr/>
        </p:nvPicPr>
        <p:blipFill>
          <a:blip r:embed="rId3"/>
          <a:stretch>
            <a:fillRect/>
          </a:stretch>
        </p:blipFill>
        <p:spPr>
          <a:xfrm>
            <a:off x="734060" y="1520825"/>
            <a:ext cx="9430385" cy="3815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概率</a:t>
            </a:r>
            <a:r>
              <a:rPr lang="en-US" altLang="zh-CN"/>
              <a:t>DP</a:t>
            </a:r>
          </a:p>
        </p:txBody>
      </p:sp>
      <p:pic>
        <p:nvPicPr>
          <p:cNvPr id="2" name="图片 1"/>
          <p:cNvPicPr>
            <a:picLocks noChangeAspect="1"/>
          </p:cNvPicPr>
          <p:nvPr/>
        </p:nvPicPr>
        <p:blipFill>
          <a:blip r:embed="rId3"/>
          <a:stretch>
            <a:fillRect/>
          </a:stretch>
        </p:blipFill>
        <p:spPr>
          <a:xfrm>
            <a:off x="703580" y="1856105"/>
            <a:ext cx="10058400" cy="3146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树形</a:t>
            </a:r>
            <a:r>
              <a:rPr lang="en-US" altLang="zh-CN"/>
              <a:t>DP</a:t>
            </a:r>
          </a:p>
        </p:txBody>
      </p:sp>
      <p:sp>
        <p:nvSpPr>
          <p:cNvPr id="2" name="文本框 1"/>
          <p:cNvSpPr txBox="1"/>
          <p:nvPr/>
        </p:nvSpPr>
        <p:spPr>
          <a:xfrm>
            <a:off x="1069975" y="1801495"/>
            <a:ext cx="10051415" cy="163004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顾名思义，树形</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是基于树形结构进行的动态规划，往往会利用树的一些性质，如</a:t>
            </a:r>
            <a:r>
              <a:rPr lang="en-US" altLang="zh-CN" sz="2000">
                <a:latin typeface="华文楷体" panose="02010600040101010101" charset="-122"/>
                <a:ea typeface="华文楷体" panose="02010600040101010101" charset="-122"/>
                <a:cs typeface="华文楷体" panose="02010600040101010101" charset="-122"/>
              </a:rPr>
              <a:t>dfs</a:t>
            </a:r>
            <a:r>
              <a:rPr lang="zh-CN" altLang="en-US" sz="2000">
                <a:latin typeface="华文楷体" panose="02010600040101010101" charset="-122"/>
                <a:ea typeface="华文楷体" panose="02010600040101010101" charset="-122"/>
                <a:cs typeface="华文楷体" panose="02010600040101010101" charset="-122"/>
              </a:rPr>
              <a:t>序，树的直径等。</a:t>
            </a:r>
          </a:p>
          <a:p>
            <a:pPr algn="l"/>
            <a:r>
              <a:rPr lang="zh-CN" altLang="en-US" sz="2000">
                <a:latin typeface="华文楷体" panose="02010600040101010101" charset="-122"/>
                <a:ea typeface="华文楷体" panose="02010600040101010101" charset="-122"/>
                <a:cs typeface="华文楷体" panose="02010600040101010101" charset="-122"/>
              </a:rPr>
              <a:t>在</a:t>
            </a:r>
            <a:r>
              <a:rPr lang="en-US" altLang="zh-CN" sz="2000">
                <a:latin typeface="华文楷体" panose="02010600040101010101" charset="-122"/>
                <a:ea typeface="华文楷体" panose="02010600040101010101" charset="-122"/>
                <a:cs typeface="华文楷体" panose="02010600040101010101" charset="-122"/>
              </a:rPr>
              <a:t>OI</a:t>
            </a:r>
            <a:r>
              <a:rPr lang="zh-CN" altLang="en-US" sz="2000">
                <a:latin typeface="华文楷体" panose="02010600040101010101" charset="-122"/>
                <a:ea typeface="华文楷体" panose="02010600040101010101" charset="-122"/>
                <a:cs typeface="华文楷体" panose="02010600040101010101" charset="-122"/>
              </a:rPr>
              <a:t>中，树形</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出现的频率很高。（因为中国</a:t>
            </a:r>
            <a:r>
              <a:rPr lang="en-US" altLang="zh-CN" sz="2000">
                <a:latin typeface="华文楷体" panose="02010600040101010101" charset="-122"/>
                <a:ea typeface="华文楷体" panose="02010600040101010101" charset="-122"/>
                <a:cs typeface="华文楷体" panose="02010600040101010101" charset="-122"/>
              </a:rPr>
              <a:t>OIer</a:t>
            </a:r>
            <a:r>
              <a:rPr lang="zh-CN" altLang="en-US" sz="2000">
                <a:latin typeface="华文楷体" panose="02010600040101010101" charset="-122"/>
                <a:ea typeface="华文楷体" panose="02010600040101010101" charset="-122"/>
                <a:cs typeface="华文楷体" panose="02010600040101010101" charset="-122"/>
              </a:rPr>
              <a:t>动不动就往树上爬）</a:t>
            </a:r>
          </a:p>
          <a:p>
            <a:pPr algn="l"/>
            <a:r>
              <a:rPr lang="zh-CN" altLang="en-US" sz="2000">
                <a:latin typeface="华文楷体" panose="02010600040101010101" charset="-122"/>
                <a:ea typeface="华文楷体" panose="02010600040101010101" charset="-122"/>
                <a:cs typeface="华文楷体" panose="02010600040101010101" charset="-122"/>
              </a:rPr>
              <a:t>在一些树形</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的题目中，会利用重链剖分、长链剖分、树形依赖等思想方法解决问题，也常常会使用数据结构来优化</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树形</a:t>
            </a:r>
            <a:r>
              <a:rPr lang="en-US" altLang="zh-CN"/>
              <a:t>DP</a:t>
            </a:r>
          </a:p>
        </p:txBody>
      </p:sp>
      <p:sp>
        <p:nvSpPr>
          <p:cNvPr id="8" name="文本框 7"/>
          <p:cNvSpPr txBox="1"/>
          <p:nvPr/>
        </p:nvSpPr>
        <p:spPr>
          <a:xfrm>
            <a:off x="1069975" y="1801495"/>
            <a:ext cx="10051415" cy="1938020"/>
          </a:xfrm>
          <a:prstGeom prst="rect">
            <a:avLst/>
          </a:prstGeom>
          <a:noFill/>
        </p:spPr>
        <p:txBody>
          <a:bodyPr wrap="square" rtlCol="0">
            <a:spAutoFit/>
          </a:bodyPr>
          <a:lstStyle/>
          <a:p>
            <a:pPr algn="l"/>
            <a:r>
              <a:rPr lang="zh-CN" sz="2000">
                <a:latin typeface="华文楷体" panose="02010600040101010101" charset="-122"/>
                <a:ea typeface="华文楷体" panose="02010600040101010101" charset="-122"/>
                <a:cs typeface="华文楷体" panose="02010600040101010101" charset="-122"/>
              </a:rPr>
              <a:t>树形</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例题</a:t>
            </a:r>
            <a:r>
              <a:rPr lang="en-US" altLang="zh-CN" sz="2000">
                <a:latin typeface="华文楷体" panose="02010600040101010101" charset="-122"/>
                <a:ea typeface="华文楷体" panose="02010600040101010101" charset="-122"/>
                <a:cs typeface="华文楷体" panose="02010600040101010101" charset="-122"/>
              </a:rPr>
              <a:t>1</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有一棵</a:t>
            </a:r>
            <a:r>
              <a:rPr lang="en-US" altLang="zh-CN" sz="2000">
                <a:latin typeface="华文楷体" panose="02010600040101010101" charset="-122"/>
                <a:ea typeface="华文楷体" panose="02010600040101010101" charset="-122"/>
                <a:cs typeface="华文楷体" panose="02010600040101010101" charset="-122"/>
              </a:rPr>
              <a:t>n</a:t>
            </a:r>
            <a:r>
              <a:rPr lang="zh-CN" altLang="en-US" sz="2000">
                <a:latin typeface="华文楷体" panose="02010600040101010101" charset="-122"/>
                <a:ea typeface="华文楷体" panose="02010600040101010101" charset="-122"/>
                <a:cs typeface="华文楷体" panose="02010600040101010101" charset="-122"/>
              </a:rPr>
              <a:t>个点的有根树，要求选出</a:t>
            </a:r>
            <a:r>
              <a:rPr lang="en-US" altLang="zh-CN" sz="2000">
                <a:latin typeface="华文楷体" panose="02010600040101010101" charset="-122"/>
                <a:ea typeface="华文楷体" panose="02010600040101010101" charset="-122"/>
                <a:cs typeface="华文楷体" panose="02010600040101010101" charset="-122"/>
              </a:rPr>
              <a:t>k</a:t>
            </a:r>
            <a:r>
              <a:rPr lang="zh-CN" altLang="en-US" sz="2000">
                <a:latin typeface="华文楷体" panose="02010600040101010101" charset="-122"/>
                <a:ea typeface="华文楷体" panose="02010600040101010101" charset="-122"/>
                <a:cs typeface="华文楷体" panose="02010600040101010101" charset="-122"/>
              </a:rPr>
              <a:t>个点，使得每个节点周围都有至少一个节点是被选中的。</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en-US" altLang="zh-CN" sz="2000">
                <a:latin typeface="华文楷体" panose="02010600040101010101" charset="-122"/>
                <a:ea typeface="华文楷体" panose="02010600040101010101" charset="-122"/>
                <a:cs typeface="华文楷体" panose="02010600040101010101" charset="-122"/>
              </a:rPr>
              <a:t>n&lt;=100000,k&lt;=min(n,100)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树形</a:t>
            </a:r>
            <a:r>
              <a:rPr lang="en-US" altLang="zh-CN"/>
              <a:t>DP</a:t>
            </a:r>
          </a:p>
        </p:txBody>
      </p:sp>
      <p:sp>
        <p:nvSpPr>
          <p:cNvPr id="8" name="文本框 7"/>
          <p:cNvSpPr txBox="1"/>
          <p:nvPr/>
        </p:nvSpPr>
        <p:spPr>
          <a:xfrm>
            <a:off x="1069975" y="1801495"/>
            <a:ext cx="10051415" cy="255333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容易想到，设</a:t>
            </a:r>
            <a:r>
              <a:rPr lang="en-US" altLang="zh-CN" sz="2000">
                <a:latin typeface="华文楷体" panose="02010600040101010101" charset="-122"/>
                <a:ea typeface="华文楷体" panose="02010600040101010101" charset="-122"/>
                <a:cs typeface="华文楷体" panose="02010600040101010101" charset="-122"/>
              </a:rPr>
              <a:t>f[i][j][0/1][0/1]</a:t>
            </a:r>
            <a:r>
              <a:rPr lang="zh-CN" altLang="en-US" sz="2000">
                <a:latin typeface="华文楷体" panose="02010600040101010101" charset="-122"/>
                <a:ea typeface="华文楷体" panose="02010600040101010101" charset="-122"/>
                <a:cs typeface="华文楷体" panose="02010600040101010101" charset="-122"/>
              </a:rPr>
              <a:t>表示</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的子树中选择了</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个节点</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是否被选择</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是否被覆盖，然后进行转移。</a:t>
            </a:r>
          </a:p>
          <a:p>
            <a:pPr algn="l"/>
            <a:r>
              <a:rPr lang="zh-CN" altLang="en-US" sz="2000">
                <a:latin typeface="华文楷体" panose="02010600040101010101" charset="-122"/>
                <a:ea typeface="华文楷体" panose="02010600040101010101" charset="-122"/>
                <a:cs typeface="华文楷体" panose="02010600040101010101" charset="-122"/>
              </a:rPr>
              <a:t>转移是这样的：</a:t>
            </a:r>
          </a:p>
          <a:p>
            <a:pPr algn="l"/>
            <a:r>
              <a:rPr lang="en-US" altLang="zh-CN" sz="2000">
                <a:latin typeface="华文楷体" panose="02010600040101010101" charset="-122"/>
                <a:ea typeface="华文楷体" panose="02010600040101010101" charset="-122"/>
                <a:cs typeface="华文楷体" panose="02010600040101010101" charset="-122"/>
              </a:rPr>
              <a:t>	for y in son(x):</a:t>
            </a:r>
          </a:p>
          <a:p>
            <a:pPr algn="l"/>
            <a:r>
              <a:rPr lang="en-US" altLang="zh-CN" sz="2000">
                <a:latin typeface="华文楷体" panose="02010600040101010101" charset="-122"/>
                <a:ea typeface="华文楷体" panose="02010600040101010101" charset="-122"/>
                <a:cs typeface="华文楷体" panose="02010600040101010101" charset="-122"/>
              </a:rPr>
              <a:t>		for i = 0 --&gt; siz[y]:</a:t>
            </a:r>
          </a:p>
          <a:p>
            <a:pPr algn="l"/>
            <a:r>
              <a:rPr lang="en-US" altLang="zh-CN" sz="2000">
                <a:latin typeface="华文楷体" panose="02010600040101010101" charset="-122"/>
                <a:ea typeface="华文楷体" panose="02010600040101010101" charset="-122"/>
                <a:cs typeface="华文楷体" panose="02010600040101010101" charset="-122"/>
              </a:rPr>
              <a:t>			for j = 0 --&gt; siz*[x]:</a:t>
            </a:r>
          </a:p>
          <a:p>
            <a:pPr algn="l"/>
            <a:r>
              <a:rPr lang="en-US" altLang="zh-CN" sz="2000">
                <a:latin typeface="华文楷体" panose="02010600040101010101" charset="-122"/>
                <a:ea typeface="华文楷体" panose="02010600040101010101" charset="-122"/>
                <a:cs typeface="华文楷体" panose="02010600040101010101" charset="-122"/>
              </a:rPr>
              <a:t>				f[x][i] (+) f[y][j] --&gt; f[x'][i+j]</a:t>
            </a:r>
            <a:endParaRPr lang="zh-CN" altLang="en-US"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直接转移的复杂度是</a:t>
            </a:r>
            <a:r>
              <a:rPr lang="en-US" altLang="zh-CN" sz="2000">
                <a:latin typeface="华文楷体" panose="02010600040101010101" charset="-122"/>
                <a:ea typeface="华文楷体" panose="02010600040101010101" charset="-122"/>
                <a:cs typeface="华文楷体" panose="02010600040101010101" charset="-122"/>
              </a:rPr>
              <a:t>O(n</a:t>
            </a:r>
            <a:r>
              <a:rPr lang="en-US" altLang="zh-CN" sz="2000" baseline="30000">
                <a:latin typeface="华文楷体" panose="02010600040101010101" charset="-122"/>
                <a:ea typeface="华文楷体" panose="02010600040101010101" charset="-122"/>
                <a:cs typeface="华文楷体" panose="02010600040101010101" charset="-122"/>
              </a:rPr>
              <a:t>2</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的。</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树形</a:t>
            </a:r>
            <a:r>
              <a:rPr lang="en-US" altLang="zh-CN"/>
              <a:t>DP</a:t>
            </a:r>
          </a:p>
        </p:txBody>
      </p:sp>
      <p:sp>
        <p:nvSpPr>
          <p:cNvPr id="8" name="文本框 7"/>
          <p:cNvSpPr txBox="1"/>
          <p:nvPr/>
        </p:nvSpPr>
        <p:spPr>
          <a:xfrm>
            <a:off x="1069975" y="1801495"/>
            <a:ext cx="10051415" cy="378460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实际上，可以将</a:t>
            </a:r>
            <a:r>
              <a:rPr lang="en-US" altLang="zh-CN" sz="2000">
                <a:latin typeface="华文楷体" panose="02010600040101010101" charset="-122"/>
                <a:ea typeface="华文楷体" panose="02010600040101010101" charset="-122"/>
                <a:cs typeface="华文楷体" panose="02010600040101010101" charset="-122"/>
              </a:rPr>
              <a:t>i,j</a:t>
            </a:r>
            <a:r>
              <a:rPr lang="zh-CN" altLang="en-US" sz="2000">
                <a:latin typeface="华文楷体" panose="02010600040101010101" charset="-122"/>
                <a:ea typeface="华文楷体" panose="02010600040101010101" charset="-122"/>
                <a:cs typeface="华文楷体" panose="02010600040101010101" charset="-122"/>
              </a:rPr>
              <a:t>枚举到的上界改为</a:t>
            </a:r>
            <a:r>
              <a:rPr lang="en-US" altLang="zh-CN" sz="2000">
                <a:latin typeface="华文楷体" panose="02010600040101010101" charset="-122"/>
                <a:ea typeface="华文楷体" panose="02010600040101010101" charset="-122"/>
                <a:cs typeface="华文楷体" panose="02010600040101010101" charset="-122"/>
              </a:rPr>
              <a:t>min(siz[],k)</a:t>
            </a:r>
          </a:p>
          <a:p>
            <a:pPr algn="l"/>
            <a:r>
              <a:rPr lang="zh-CN" altLang="en-US" sz="2000">
                <a:latin typeface="华文楷体" panose="02010600040101010101" charset="-122"/>
                <a:ea typeface="华文楷体" panose="02010600040101010101" charset="-122"/>
                <a:cs typeface="华文楷体" panose="02010600040101010101" charset="-122"/>
              </a:rPr>
              <a:t>这样改动之后，时间复杂度是</a:t>
            </a:r>
            <a:r>
              <a:rPr lang="en-US" altLang="zh-CN" sz="2000">
                <a:latin typeface="华文楷体" panose="02010600040101010101" charset="-122"/>
                <a:ea typeface="华文楷体" panose="02010600040101010101" charset="-122"/>
                <a:cs typeface="华文楷体" panose="02010600040101010101" charset="-122"/>
              </a:rPr>
              <a:t>O(nk)</a:t>
            </a:r>
            <a:r>
              <a:rPr lang="zh-CN" altLang="en-US" sz="2000">
                <a:latin typeface="华文楷体" panose="02010600040101010101" charset="-122"/>
                <a:ea typeface="华文楷体" panose="02010600040101010101" charset="-122"/>
                <a:cs typeface="华文楷体" panose="02010600040101010101" charset="-122"/>
              </a:rPr>
              <a:t>的。</a:t>
            </a:r>
          </a:p>
          <a:p>
            <a:pPr algn="l"/>
            <a:r>
              <a:rPr lang="en-US" altLang="zh-CN" sz="2000">
                <a:latin typeface="华文楷体" panose="02010600040101010101" charset="-122"/>
                <a:ea typeface="华文楷体" panose="02010600040101010101" charset="-122"/>
                <a:cs typeface="华文楷体" panose="02010600040101010101" charset="-122"/>
              </a:rPr>
              <a:t>why?</a:t>
            </a:r>
          </a:p>
          <a:p>
            <a:pPr algn="l"/>
            <a:r>
              <a:rPr lang="zh-CN" altLang="en-US" sz="2000">
                <a:latin typeface="华文楷体" panose="02010600040101010101" charset="-122"/>
                <a:ea typeface="华文楷体" panose="02010600040101010101" charset="-122"/>
                <a:cs typeface="华文楷体" panose="02010600040101010101" charset="-122"/>
              </a:rPr>
              <a:t>分成三种情况讨论：</a:t>
            </a:r>
          </a:p>
          <a:p>
            <a:pPr marL="457200" lvl="0" indent="-457200" algn="l">
              <a:buFont typeface="+mj-ea"/>
              <a:buAutoNum type="circleNumDbPlain"/>
            </a:pP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和</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都大于</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，由于这样的合并次数不会超过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次，那么</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n/k*k^2=nk</a:t>
            </a:r>
          </a:p>
          <a:p>
            <a:pPr marL="457200" lvl="0" indent="-457200" algn="l">
              <a:buFont typeface="+mj-ea"/>
              <a:buAutoNum type="circleNumDbPlain"/>
            </a:pP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和</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中有一个不超过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，然后另外一个大于</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，这种情况只会发生在</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siz[x]&gt;k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而</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siz[y]&lt;=k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的时候，可以看成每个</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子树中的节点有一个</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的贡献，故这种情况下总的次数不会超过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nk</a:t>
            </a:r>
          </a:p>
          <a:p>
            <a:pPr marL="457200" lvl="0" indent="-457200" algn="l">
              <a:buFont typeface="+mj-ea"/>
              <a:buAutoNum type="circleNumDbPlain"/>
            </a:pP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和</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siz[y]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都不超过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的情况，这种情况下，可以将所有极大的大小不超过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的子树的大小视为</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b[1],b[2]...b[m]</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，那么产生的次数是</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b[1]^2+b[2]^2+...+b[m]^2,</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而</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b[i]&lt;=k</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，故不会超过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nk</a:t>
            </a:r>
          </a:p>
          <a:p>
            <a:pPr lvl="0" indent="0" algn="l">
              <a:buFont typeface="+mj-ea"/>
              <a:buNone/>
            </a:pPr>
            <a:r>
              <a:rPr lang="zh-CN" altLang="en-US" sz="2000">
                <a:solidFill>
                  <a:schemeClr val="tx1"/>
                </a:solidFill>
                <a:latin typeface="华文楷体" panose="02010600040101010101" charset="-122"/>
                <a:ea typeface="华文楷体" panose="02010600040101010101" charset="-122"/>
                <a:cs typeface="华文楷体" panose="02010600040101010101" charset="-122"/>
              </a:rPr>
              <a:t>所以总的时间复杂度是</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O(nk)</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树形</a:t>
            </a:r>
            <a:r>
              <a:rPr lang="en-US" altLang="zh-CN"/>
              <a:t>DP</a:t>
            </a:r>
          </a:p>
        </p:txBody>
      </p:sp>
      <p:sp>
        <p:nvSpPr>
          <p:cNvPr id="8" name="文本框 7"/>
          <p:cNvSpPr txBox="1"/>
          <p:nvPr/>
        </p:nvSpPr>
        <p:spPr>
          <a:xfrm>
            <a:off x="1069975" y="1801495"/>
            <a:ext cx="10051415" cy="1938020"/>
          </a:xfrm>
          <a:prstGeom prst="rect">
            <a:avLst/>
          </a:prstGeom>
          <a:noFill/>
        </p:spPr>
        <p:txBody>
          <a:bodyPr wrap="square" rtlCol="0">
            <a:spAutoFit/>
          </a:bodyPr>
          <a:lstStyle/>
          <a:p>
            <a:pPr algn="l"/>
            <a:r>
              <a:rPr lang="zh-CN" sz="2000" dirty="0">
                <a:latin typeface="华文楷体" panose="02010600040101010101" charset="-122"/>
                <a:ea typeface="华文楷体" panose="02010600040101010101" charset="-122"/>
                <a:cs typeface="华文楷体" panose="02010600040101010101" charset="-122"/>
                <a:sym typeface="+mn-ea"/>
              </a:rPr>
              <a:t>树形</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en-US" altLang="zh-CN" sz="2000" dirty="0">
                <a:latin typeface="华文楷体" panose="02010600040101010101" charset="-122"/>
                <a:ea typeface="华文楷体" panose="02010600040101010101" charset="-122"/>
                <a:cs typeface="华文楷体" panose="02010600040101010101" charset="-122"/>
                <a:sym typeface="+mn-ea"/>
              </a:rPr>
              <a:t>-</a:t>
            </a:r>
            <a:r>
              <a:rPr lang="zh-CN" altLang="en-US" sz="2000" dirty="0">
                <a:latin typeface="华文楷体" panose="02010600040101010101" charset="-122"/>
                <a:ea typeface="华文楷体" panose="02010600040101010101" charset="-122"/>
                <a:cs typeface="华文楷体" panose="02010600040101010101" charset="-122"/>
                <a:sym typeface="+mn-ea"/>
              </a:rPr>
              <a:t>例题</a:t>
            </a:r>
            <a:r>
              <a:rPr lang="en-US" altLang="zh-CN" sz="2000" dirty="0">
                <a:latin typeface="华文楷体" panose="02010600040101010101" charset="-122"/>
                <a:ea typeface="华文楷体" panose="02010600040101010101" charset="-122"/>
                <a:cs typeface="华文楷体" panose="02010600040101010101" charset="-122"/>
                <a:sym typeface="+mn-ea"/>
              </a:rPr>
              <a:t>2</a:t>
            </a:r>
            <a:endParaRPr lang="en-US" altLang="zh-CN" sz="2000" dirty="0">
              <a:latin typeface="华文楷体" panose="02010600040101010101" charset="-122"/>
              <a:ea typeface="华文楷体" panose="02010600040101010101" charset="-122"/>
              <a:cs typeface="华文楷体" panose="02010600040101010101" charset="-122"/>
            </a:endParaRPr>
          </a:p>
          <a:p>
            <a:pPr algn="l"/>
            <a:endParaRPr lang="en-US" altLang="zh-CN" sz="2000" dirty="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有一棵</a:t>
            </a:r>
            <a:r>
              <a:rPr lang="en-US" altLang="zh-CN" sz="2000" dirty="0">
                <a:solidFill>
                  <a:schemeClr val="tx1"/>
                </a:solidFill>
                <a:latin typeface="华文楷体" panose="02010600040101010101" charset="-122"/>
                <a:ea typeface="华文楷体" panose="02010600040101010101" charset="-122"/>
                <a:cs typeface="华文楷体" panose="02010600040101010101" charset="-122"/>
              </a:rPr>
              <a:t>n</a:t>
            </a: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个节点的树，每个节点上面有一个非负整数，现在求选出一个包含节点</a:t>
            </a:r>
            <a:r>
              <a:rPr lang="en-US" altLang="zh-CN" sz="2000" dirty="0">
                <a:solidFill>
                  <a:schemeClr val="tx1"/>
                </a:solidFill>
                <a:latin typeface="华文楷体" panose="02010600040101010101" charset="-122"/>
                <a:ea typeface="华文楷体" panose="02010600040101010101" charset="-122"/>
                <a:cs typeface="华文楷体" panose="02010600040101010101" charset="-122"/>
              </a:rPr>
              <a:t>1</a:t>
            </a: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的联通子图，使得这个子图的点权和不超过</a:t>
            </a:r>
            <a:r>
              <a:rPr lang="en-US" altLang="zh-CN" sz="2000" dirty="0">
                <a:solidFill>
                  <a:schemeClr val="tx1"/>
                </a:solidFill>
                <a:latin typeface="华文楷体" panose="02010600040101010101" charset="-122"/>
                <a:ea typeface="华文楷体" panose="02010600040101010101" charset="-122"/>
                <a:cs typeface="华文楷体" panose="02010600040101010101" charset="-122"/>
              </a:rPr>
              <a:t>m</a:t>
            </a: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的方案数。</a:t>
            </a:r>
          </a:p>
          <a:p>
            <a:pPr algn="l"/>
            <a:endParaRPr lang="zh-CN" altLang="en-US" sz="2000" dirty="0">
              <a:solidFill>
                <a:schemeClr val="tx1"/>
              </a:solidFill>
              <a:latin typeface="华文楷体" panose="02010600040101010101" charset="-122"/>
              <a:ea typeface="华文楷体" panose="02010600040101010101" charset="-122"/>
              <a:cs typeface="华文楷体" panose="02010600040101010101" charset="-122"/>
            </a:endParaRPr>
          </a:p>
          <a:p>
            <a:pPr algn="l"/>
            <a:r>
              <a:rPr lang="en-US" altLang="zh-CN" sz="2000" dirty="0" err="1">
                <a:solidFill>
                  <a:schemeClr val="tx1"/>
                </a:solidFill>
                <a:latin typeface="华文楷体" panose="02010600040101010101" charset="-122"/>
                <a:ea typeface="华文楷体" panose="02010600040101010101" charset="-122"/>
                <a:cs typeface="华文楷体" panose="02010600040101010101" charset="-122"/>
              </a:rPr>
              <a:t>n,m</a:t>
            </a:r>
            <a:r>
              <a:rPr lang="en-US" altLang="zh-CN" sz="2000" dirty="0">
                <a:solidFill>
                  <a:schemeClr val="tx1"/>
                </a:solidFill>
                <a:latin typeface="华文楷体" panose="02010600040101010101" charset="-122"/>
                <a:ea typeface="华文楷体" panose="02010600040101010101" charset="-122"/>
                <a:cs typeface="华文楷体" panose="02010600040101010101" charset="-122"/>
              </a:rPr>
              <a:t> &lt;= 5000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树形</a:t>
            </a:r>
            <a:r>
              <a:rPr lang="en-US" altLang="zh-CN"/>
              <a:t>DP</a:t>
            </a:r>
          </a:p>
        </p:txBody>
      </p:sp>
      <p:sp>
        <p:nvSpPr>
          <p:cNvPr id="8" name="文本框 7"/>
          <p:cNvSpPr txBox="1"/>
          <p:nvPr/>
        </p:nvSpPr>
        <p:spPr>
          <a:xfrm>
            <a:off x="1069975" y="1801495"/>
            <a:ext cx="10051415" cy="2245360"/>
          </a:xfrm>
          <a:prstGeom prst="rect">
            <a:avLst/>
          </a:prstGeom>
          <a:noFill/>
        </p:spPr>
        <p:txBody>
          <a:bodyPr wrap="square" rtlCol="0">
            <a:spAutoFit/>
          </a:bodyPr>
          <a:lstStyle/>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求出</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序</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dfn[x]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，记</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R[x]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为节点</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的子树中</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序最大的。</a:t>
            </a:r>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记</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dp[i][j]</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表示</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dfn[x]&lt;=i</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的节点都已经决定了是否被选择了，并且总的权值和为</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j</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的方案数</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然后考虑转移，对于</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dfn[z]=i+1</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的节点</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z</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，考虑是否选择</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z</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，如果不选择</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z</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，那么</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z</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的子树都不可以选，即</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dp[i][j] --&gt; dp[R[z]+1][j]</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否则，如果选择</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z</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，那么</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dp[i][j] --&gt; dp[i+1][j+a[z]]</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时间复杂度为</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O(nm)</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上述利用</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序的方法被称为树形依赖。</a:t>
            </a: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CF5297A6-0BEF-49B5-B77A-37C20A75F773}"/>
                  </a:ext>
                </a:extLst>
              </p14:cNvPr>
              <p14:cNvContentPartPr/>
              <p14:nvPr/>
            </p14:nvContentPartPr>
            <p14:xfrm>
              <a:off x="4105886" y="3929623"/>
              <a:ext cx="1331640" cy="169200"/>
            </p14:xfrm>
          </p:contentPart>
        </mc:Choice>
        <mc:Fallback>
          <p:pic>
            <p:nvPicPr>
              <p:cNvPr id="3" name="墨迹 2">
                <a:extLst>
                  <a:ext uri="{FF2B5EF4-FFF2-40B4-BE49-F238E27FC236}">
                    <a16:creationId xmlns:a16="http://schemas.microsoft.com/office/drawing/2014/main" id="{CF5297A6-0BEF-49B5-B77A-37C20A75F773}"/>
                  </a:ext>
                </a:extLst>
              </p:cNvPr>
              <p:cNvPicPr/>
              <p:nvPr/>
            </p:nvPicPr>
            <p:blipFill>
              <a:blip r:embed="rId4"/>
              <a:stretch>
                <a:fillRect/>
              </a:stretch>
            </p:blipFill>
            <p:spPr>
              <a:xfrm>
                <a:off x="4087886" y="3911983"/>
                <a:ext cx="1367280" cy="2048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图片 1" descr="图片 1"/>
          <p:cNvPicPr>
            <a:picLocks noChangeAspect="1"/>
          </p:cNvPicPr>
          <p:nvPr/>
        </p:nvPicPr>
        <p:blipFill>
          <a:blip r:embed="rId2"/>
          <a:srcRect b="39445"/>
          <a:stretch>
            <a:fillRect/>
          </a:stretch>
        </p:blipFill>
        <p:spPr>
          <a:xfrm>
            <a:off x="1158434" y="1739900"/>
            <a:ext cx="4637572" cy="3403792"/>
          </a:xfrm>
          <a:prstGeom prst="rect">
            <a:avLst/>
          </a:prstGeom>
          <a:ln w="12700">
            <a:miter lim="400000"/>
            <a:headEnd/>
            <a:tailEnd/>
          </a:ln>
        </p:spPr>
      </p:pic>
      <p:sp>
        <p:nvSpPr>
          <p:cNvPr id="175" name="文本框 7"/>
          <p:cNvSpPr txBox="1"/>
          <p:nvPr/>
        </p:nvSpPr>
        <p:spPr>
          <a:xfrm>
            <a:off x="2668810" y="2885319"/>
            <a:ext cx="1828802" cy="1043939"/>
          </a:xfrm>
          <a:prstGeom prst="rect">
            <a:avLst/>
          </a:prstGeom>
          <a:ln w="12700">
            <a:miter lim="400000"/>
          </a:ln>
        </p:spPr>
        <p:txBody>
          <a:bodyPr lIns="45718" tIns="45718" rIns="45718" bIns="45718">
            <a:spAutoFit/>
          </a:bodyPr>
          <a:lstStyle>
            <a:lvl1pPr algn="just">
              <a:defRPr sz="54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目录</a:t>
            </a:r>
          </a:p>
        </p:txBody>
      </p:sp>
      <p:grpSp>
        <p:nvGrpSpPr>
          <p:cNvPr id="181" name="组合 24"/>
          <p:cNvGrpSpPr/>
          <p:nvPr/>
        </p:nvGrpSpPr>
        <p:grpSpPr>
          <a:xfrm>
            <a:off x="6288311" y="912909"/>
            <a:ext cx="4420817" cy="713085"/>
            <a:chOff x="-1" y="12933"/>
            <a:chExt cx="4420815" cy="713083"/>
          </a:xfrm>
        </p:grpSpPr>
        <p:pic>
          <p:nvPicPr>
            <p:cNvPr id="176" name="图片 2" descr="图片 2"/>
            <p:cNvPicPr>
              <a:picLocks noChangeAspect="1"/>
            </p:cNvPicPr>
            <p:nvPr/>
          </p:nvPicPr>
          <p:blipFill>
            <a:blip r:embed="rId3"/>
            <a:srcRect b="39445"/>
            <a:stretch>
              <a:fillRect/>
            </a:stretch>
          </p:blipFill>
          <p:spPr>
            <a:xfrm>
              <a:off x="-1" y="12933"/>
              <a:ext cx="971552" cy="713083"/>
            </a:xfrm>
            <a:prstGeom prst="rect">
              <a:avLst/>
            </a:prstGeom>
            <a:ln w="12700" cap="flat">
              <a:noFill/>
              <a:miter lim="400000"/>
              <a:headEnd/>
              <a:tailEnd/>
            </a:ln>
            <a:effectLst/>
          </p:spPr>
        </p:pic>
        <p:sp>
          <p:nvSpPr>
            <p:cNvPr id="177" name="文本框 8"/>
            <p:cNvSpPr txBox="1"/>
            <p:nvPr/>
          </p:nvSpPr>
          <p:spPr>
            <a:xfrm>
              <a:off x="312785" y="44074"/>
              <a:ext cx="301906" cy="486205"/>
            </a:xfrm>
            <a:prstGeom prst="rect">
              <a:avLst/>
            </a:prstGeom>
            <a:noFill/>
            <a:ln w="12700" cap="flat">
              <a:noFill/>
              <a:miter lim="400000"/>
            </a:ln>
            <a:effectLst/>
          </p:spPr>
          <p:txBody>
            <a:bodyPr wrap="none" lIns="45718" tIns="45718" rIns="45718" bIns="45718" numCol="1" anchor="t">
              <a:spAutoFit/>
            </a:bodyPr>
            <a:lstStyle>
              <a:lvl1pPr algn="ctr">
                <a:defRPr sz="2800" b="1">
                  <a:solidFill>
                    <a:srgbClr val="FFFFFF"/>
                  </a:solidFill>
                  <a:latin typeface="Arial" panose="020B0604020202020204"/>
                  <a:ea typeface="Arial" panose="020B0604020202020204"/>
                  <a:cs typeface="Arial" panose="020B0604020202020204"/>
                  <a:sym typeface="Arial" panose="020B0604020202020204"/>
                </a:defRPr>
              </a:lvl1pPr>
            </a:lstStyle>
            <a:p>
              <a:r>
                <a:t>1</a:t>
              </a:r>
            </a:p>
          </p:txBody>
        </p:sp>
        <p:grpSp>
          <p:nvGrpSpPr>
            <p:cNvPr id="180" name="组合 12"/>
            <p:cNvGrpSpPr/>
            <p:nvPr/>
          </p:nvGrpSpPr>
          <p:grpSpPr>
            <a:xfrm>
              <a:off x="1125490" y="140331"/>
              <a:ext cx="3295324" cy="483933"/>
              <a:chOff x="-5716" y="140333"/>
              <a:chExt cx="3295322" cy="483932"/>
            </a:xfrm>
          </p:grpSpPr>
          <p:sp>
            <p:nvSpPr>
              <p:cNvPr id="178" name="文本框 13"/>
              <p:cNvSpPr txBox="1"/>
              <p:nvPr/>
            </p:nvSpPr>
            <p:spPr>
              <a:xfrm>
                <a:off x="-5716" y="140333"/>
                <a:ext cx="3295322" cy="459103"/>
              </a:xfrm>
              <a:prstGeom prst="rect">
                <a:avLst/>
              </a:prstGeom>
              <a:noFill/>
              <a:ln w="12700" cap="flat">
                <a:noFill/>
                <a:miter lim="400000"/>
              </a:ln>
              <a:effectLst/>
            </p:spPr>
            <p:txBody>
              <a:bodyPr wrap="square" lIns="45718" tIns="45718" rIns="45718" bIns="45718" numCol="1" anchor="t">
                <a:spAutoFit/>
              </a:bodyPr>
              <a:lstStyle>
                <a:lvl1pPr>
                  <a:defRPr sz="2400" b="1">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a:t>DP</a:t>
                </a:r>
                <a:r>
                  <a:rPr lang="zh-CN" altLang="en-US"/>
                  <a:t>的类型</a:t>
                </a:r>
              </a:p>
            </p:txBody>
          </p:sp>
          <p:sp>
            <p:nvSpPr>
              <p:cNvPr id="179" name="文本框 14"/>
              <p:cNvSpPr txBox="1"/>
              <p:nvPr/>
            </p:nvSpPr>
            <p:spPr>
              <a:xfrm>
                <a:off x="0" y="368361"/>
                <a:ext cx="3074310" cy="255904"/>
              </a:xfrm>
              <a:prstGeom prst="rect">
                <a:avLst/>
              </a:prstGeom>
              <a:noFill/>
              <a:ln w="12700" cap="flat">
                <a:noFill/>
                <a:miter lim="400000"/>
              </a:ln>
              <a:effectLst/>
            </p:spPr>
            <p:txBody>
              <a:bodyPr wrap="square" lIns="45718" tIns="45718" rIns="45718" bIns="45718" numCol="1" anchor="t">
                <a:spAutoFit/>
              </a:bodyPr>
              <a:lstStyle>
                <a:lvl1pPr>
                  <a:lnSpc>
                    <a:spcPct val="120000"/>
                  </a:lnSpc>
                  <a:defRPr sz="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a:p>
            </p:txBody>
          </p:sp>
        </p:grpSp>
      </p:grpSp>
      <p:grpSp>
        <p:nvGrpSpPr>
          <p:cNvPr id="207" name="组合 28"/>
          <p:cNvGrpSpPr/>
          <p:nvPr/>
        </p:nvGrpSpPr>
        <p:grpSpPr>
          <a:xfrm>
            <a:off x="9722982" y="6150784"/>
            <a:ext cx="1594308" cy="377379"/>
            <a:chOff x="-1" y="-1"/>
            <a:chExt cx="1594307" cy="377378"/>
          </a:xfrm>
        </p:grpSpPr>
        <p:grpSp>
          <p:nvGrpSpPr>
            <p:cNvPr id="203" name="组合 29"/>
            <p:cNvGrpSpPr/>
            <p:nvPr/>
          </p:nvGrpSpPr>
          <p:grpSpPr>
            <a:xfrm>
              <a:off x="-2" y="-2"/>
              <a:ext cx="1594308" cy="377379"/>
              <a:chOff x="-1" y="0"/>
              <a:chExt cx="1594307" cy="377377"/>
            </a:xfrm>
          </p:grpSpPr>
          <p:sp>
            <p:nvSpPr>
              <p:cNvPr id="200" name="椭圆 33"/>
              <p:cNvSpPr/>
              <p:nvPr/>
            </p:nvSpPr>
            <p:spPr>
              <a:xfrm>
                <a:off x="-2" y="-1"/>
                <a:ext cx="377373" cy="37737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01" name="椭圆 34"/>
              <p:cNvSpPr/>
              <p:nvPr/>
            </p:nvSpPr>
            <p:spPr>
              <a:xfrm>
                <a:off x="608467" y="3"/>
                <a:ext cx="377373" cy="377375"/>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02" name="椭圆 35"/>
              <p:cNvSpPr/>
              <p:nvPr/>
            </p:nvSpPr>
            <p:spPr>
              <a:xfrm>
                <a:off x="1216934" y="3"/>
                <a:ext cx="377373" cy="377375"/>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sp>
          <p:nvSpPr>
            <p:cNvPr id="204" name="椭圆 11"/>
            <p:cNvSpPr/>
            <p:nvPr/>
          </p:nvSpPr>
          <p:spPr>
            <a:xfrm>
              <a:off x="90789" y="87771"/>
              <a:ext cx="195794" cy="201827"/>
            </a:xfrm>
            <a:custGeom>
              <a:avLst/>
              <a:gdLst/>
              <a:ahLst/>
              <a:cxnLst>
                <a:cxn ang="0">
                  <a:pos x="wd2" y="hd2"/>
                </a:cxn>
                <a:cxn ang="5400000">
                  <a:pos x="wd2" y="hd2"/>
                </a:cxn>
                <a:cxn ang="10800000">
                  <a:pos x="wd2" y="hd2"/>
                </a:cxn>
                <a:cxn ang="16200000">
                  <a:pos x="wd2" y="hd2"/>
                </a:cxn>
              </a:cxnLst>
              <a:rect l="0" t="0" r="r" b="b"/>
              <a:pathLst>
                <a:path w="21600" h="21433" extrusionOk="0">
                  <a:moveTo>
                    <a:pt x="10433" y="8579"/>
                  </a:moveTo>
                  <a:cubicBezTo>
                    <a:pt x="10433" y="8579"/>
                    <a:pt x="10433" y="8579"/>
                    <a:pt x="21600" y="15257"/>
                  </a:cubicBezTo>
                  <a:cubicBezTo>
                    <a:pt x="21600" y="15257"/>
                    <a:pt x="21600" y="15257"/>
                    <a:pt x="17150" y="16175"/>
                  </a:cubicBezTo>
                  <a:lnTo>
                    <a:pt x="19506" y="19430"/>
                  </a:lnTo>
                  <a:cubicBezTo>
                    <a:pt x="19942" y="20098"/>
                    <a:pt x="19855" y="20849"/>
                    <a:pt x="19332" y="21266"/>
                  </a:cubicBezTo>
                  <a:cubicBezTo>
                    <a:pt x="18721" y="21600"/>
                    <a:pt x="17936" y="21433"/>
                    <a:pt x="17412" y="20765"/>
                  </a:cubicBezTo>
                  <a:cubicBezTo>
                    <a:pt x="17412" y="20765"/>
                    <a:pt x="17412" y="20765"/>
                    <a:pt x="15057" y="17510"/>
                  </a:cubicBezTo>
                  <a:cubicBezTo>
                    <a:pt x="15057" y="17510"/>
                    <a:pt x="15057" y="17510"/>
                    <a:pt x="12701" y="21183"/>
                  </a:cubicBezTo>
                  <a:cubicBezTo>
                    <a:pt x="12701" y="21183"/>
                    <a:pt x="12701" y="21183"/>
                    <a:pt x="10171" y="8746"/>
                  </a:cubicBezTo>
                  <a:cubicBezTo>
                    <a:pt x="10171" y="8746"/>
                    <a:pt x="10171" y="8746"/>
                    <a:pt x="10433" y="8579"/>
                  </a:cubicBezTo>
                  <a:close/>
                  <a:moveTo>
                    <a:pt x="18986" y="6157"/>
                  </a:moveTo>
                  <a:cubicBezTo>
                    <a:pt x="18552" y="6322"/>
                    <a:pt x="18031" y="6570"/>
                    <a:pt x="17858" y="6900"/>
                  </a:cubicBezTo>
                  <a:cubicBezTo>
                    <a:pt x="17511" y="7478"/>
                    <a:pt x="17945" y="9130"/>
                    <a:pt x="18552" y="9543"/>
                  </a:cubicBezTo>
                  <a:cubicBezTo>
                    <a:pt x="19333" y="10121"/>
                    <a:pt x="19767" y="10864"/>
                    <a:pt x="19940" y="11607"/>
                  </a:cubicBezTo>
                  <a:cubicBezTo>
                    <a:pt x="20027" y="11195"/>
                    <a:pt x="20027" y="10699"/>
                    <a:pt x="20027" y="10286"/>
                  </a:cubicBezTo>
                  <a:cubicBezTo>
                    <a:pt x="20027" y="8800"/>
                    <a:pt x="19680" y="7396"/>
                    <a:pt x="18986" y="6157"/>
                  </a:cubicBezTo>
                  <a:close/>
                  <a:moveTo>
                    <a:pt x="10599" y="0"/>
                  </a:moveTo>
                  <a:cubicBezTo>
                    <a:pt x="16507" y="0"/>
                    <a:pt x="21285" y="4604"/>
                    <a:pt x="21285" y="10295"/>
                  </a:cubicBezTo>
                  <a:cubicBezTo>
                    <a:pt x="21285" y="11383"/>
                    <a:pt x="21112" y="12472"/>
                    <a:pt x="20764" y="13476"/>
                  </a:cubicBezTo>
                  <a:cubicBezTo>
                    <a:pt x="20764" y="13476"/>
                    <a:pt x="20764" y="13476"/>
                    <a:pt x="15986" y="10546"/>
                  </a:cubicBezTo>
                  <a:cubicBezTo>
                    <a:pt x="16333" y="10044"/>
                    <a:pt x="17028" y="9375"/>
                    <a:pt x="17115" y="8872"/>
                  </a:cubicBezTo>
                  <a:cubicBezTo>
                    <a:pt x="17202" y="8119"/>
                    <a:pt x="16594" y="6194"/>
                    <a:pt x="16160" y="6026"/>
                  </a:cubicBezTo>
                  <a:cubicBezTo>
                    <a:pt x="15725" y="5775"/>
                    <a:pt x="14422" y="4520"/>
                    <a:pt x="13466" y="4018"/>
                  </a:cubicBezTo>
                  <a:cubicBezTo>
                    <a:pt x="12771" y="3683"/>
                    <a:pt x="12424" y="2344"/>
                    <a:pt x="12337" y="1423"/>
                  </a:cubicBezTo>
                  <a:cubicBezTo>
                    <a:pt x="11729" y="1339"/>
                    <a:pt x="11207" y="1256"/>
                    <a:pt x="10599" y="1256"/>
                  </a:cubicBezTo>
                  <a:cubicBezTo>
                    <a:pt x="8514" y="1256"/>
                    <a:pt x="6516" y="1925"/>
                    <a:pt x="4952" y="3097"/>
                  </a:cubicBezTo>
                  <a:cubicBezTo>
                    <a:pt x="5386" y="3767"/>
                    <a:pt x="6168" y="5022"/>
                    <a:pt x="5734" y="5524"/>
                  </a:cubicBezTo>
                  <a:cubicBezTo>
                    <a:pt x="5213" y="6361"/>
                    <a:pt x="3562" y="6361"/>
                    <a:pt x="3562" y="7115"/>
                  </a:cubicBezTo>
                  <a:cubicBezTo>
                    <a:pt x="3562" y="7868"/>
                    <a:pt x="3475" y="8621"/>
                    <a:pt x="3562" y="8956"/>
                  </a:cubicBezTo>
                  <a:cubicBezTo>
                    <a:pt x="3649" y="9291"/>
                    <a:pt x="4605" y="9542"/>
                    <a:pt x="3910" y="10044"/>
                  </a:cubicBezTo>
                  <a:cubicBezTo>
                    <a:pt x="3475" y="10463"/>
                    <a:pt x="2172" y="11132"/>
                    <a:pt x="1390" y="11551"/>
                  </a:cubicBezTo>
                  <a:cubicBezTo>
                    <a:pt x="1477" y="12555"/>
                    <a:pt x="1824" y="13560"/>
                    <a:pt x="2346" y="14480"/>
                  </a:cubicBezTo>
                  <a:cubicBezTo>
                    <a:pt x="2519" y="13978"/>
                    <a:pt x="3301" y="12220"/>
                    <a:pt x="3910" y="12137"/>
                  </a:cubicBezTo>
                  <a:cubicBezTo>
                    <a:pt x="4605" y="11969"/>
                    <a:pt x="5213" y="11802"/>
                    <a:pt x="5908" y="12639"/>
                  </a:cubicBezTo>
                  <a:cubicBezTo>
                    <a:pt x="6603" y="13476"/>
                    <a:pt x="7558" y="13727"/>
                    <a:pt x="8080" y="13727"/>
                  </a:cubicBezTo>
                  <a:cubicBezTo>
                    <a:pt x="8601" y="13727"/>
                    <a:pt x="7993" y="15485"/>
                    <a:pt x="6342" y="15820"/>
                  </a:cubicBezTo>
                  <a:cubicBezTo>
                    <a:pt x="4778" y="16071"/>
                    <a:pt x="7037" y="17996"/>
                    <a:pt x="5734" y="17996"/>
                  </a:cubicBezTo>
                  <a:cubicBezTo>
                    <a:pt x="7211" y="18833"/>
                    <a:pt x="8862" y="19335"/>
                    <a:pt x="10599" y="19335"/>
                  </a:cubicBezTo>
                  <a:cubicBezTo>
                    <a:pt x="10773" y="19335"/>
                    <a:pt x="10947" y="19251"/>
                    <a:pt x="11034" y="19251"/>
                  </a:cubicBezTo>
                  <a:cubicBezTo>
                    <a:pt x="11034" y="19251"/>
                    <a:pt x="11034" y="19251"/>
                    <a:pt x="11294" y="20507"/>
                  </a:cubicBezTo>
                  <a:cubicBezTo>
                    <a:pt x="11121" y="20507"/>
                    <a:pt x="10860" y="20591"/>
                    <a:pt x="10599" y="20591"/>
                  </a:cubicBezTo>
                  <a:cubicBezTo>
                    <a:pt x="4778" y="20591"/>
                    <a:pt x="0" y="15987"/>
                    <a:pt x="0" y="10295"/>
                  </a:cubicBezTo>
                  <a:cubicBezTo>
                    <a:pt x="0" y="4604"/>
                    <a:pt x="4778" y="0"/>
                    <a:pt x="10599"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05" name="椭圆 23"/>
            <p:cNvSpPr/>
            <p:nvPr/>
          </p:nvSpPr>
          <p:spPr>
            <a:xfrm>
              <a:off x="696239" y="94406"/>
              <a:ext cx="201826" cy="188561"/>
            </a:xfrm>
            <a:custGeom>
              <a:avLst/>
              <a:gdLst/>
              <a:ahLst/>
              <a:cxnLst>
                <a:cxn ang="0">
                  <a:pos x="wd2" y="hd2"/>
                </a:cxn>
                <a:cxn ang="5400000">
                  <a:pos x="wd2" y="hd2"/>
                </a:cxn>
                <a:cxn ang="10800000">
                  <a:pos x="wd2" y="hd2"/>
                </a:cxn>
                <a:cxn ang="16200000">
                  <a:pos x="wd2" y="hd2"/>
                </a:cxn>
              </a:cxnLst>
              <a:rect l="0" t="0" r="r" b="b"/>
              <a:pathLst>
                <a:path w="21600" h="21600" extrusionOk="0">
                  <a:moveTo>
                    <a:pt x="10187" y="18127"/>
                  </a:moveTo>
                  <a:cubicBezTo>
                    <a:pt x="10187" y="18127"/>
                    <a:pt x="9938" y="18127"/>
                    <a:pt x="9938" y="18406"/>
                  </a:cubicBezTo>
                  <a:cubicBezTo>
                    <a:pt x="9938" y="18406"/>
                    <a:pt x="9938" y="18406"/>
                    <a:pt x="9938" y="19801"/>
                  </a:cubicBezTo>
                  <a:cubicBezTo>
                    <a:pt x="9938" y="19987"/>
                    <a:pt x="9938" y="20080"/>
                    <a:pt x="10104" y="20080"/>
                  </a:cubicBezTo>
                  <a:cubicBezTo>
                    <a:pt x="10104" y="20080"/>
                    <a:pt x="10104" y="20080"/>
                    <a:pt x="11597" y="20080"/>
                  </a:cubicBezTo>
                  <a:cubicBezTo>
                    <a:pt x="11680" y="20080"/>
                    <a:pt x="11763" y="19987"/>
                    <a:pt x="11763" y="19894"/>
                  </a:cubicBezTo>
                  <a:cubicBezTo>
                    <a:pt x="11763" y="19894"/>
                    <a:pt x="11763" y="19894"/>
                    <a:pt x="11763" y="18406"/>
                  </a:cubicBezTo>
                  <a:cubicBezTo>
                    <a:pt x="11763" y="18127"/>
                    <a:pt x="11597" y="18127"/>
                    <a:pt x="11597" y="18127"/>
                  </a:cubicBezTo>
                  <a:cubicBezTo>
                    <a:pt x="11597" y="18127"/>
                    <a:pt x="11597" y="18127"/>
                    <a:pt x="10187" y="18127"/>
                  </a:cubicBezTo>
                  <a:close/>
                  <a:moveTo>
                    <a:pt x="10800" y="15196"/>
                  </a:moveTo>
                  <a:cubicBezTo>
                    <a:pt x="10324" y="15196"/>
                    <a:pt x="9938" y="15609"/>
                    <a:pt x="9938" y="16119"/>
                  </a:cubicBezTo>
                  <a:cubicBezTo>
                    <a:pt x="9938" y="16628"/>
                    <a:pt x="10324" y="17041"/>
                    <a:pt x="10800" y="17041"/>
                  </a:cubicBezTo>
                  <a:cubicBezTo>
                    <a:pt x="11276" y="17041"/>
                    <a:pt x="11662" y="16628"/>
                    <a:pt x="11662" y="16119"/>
                  </a:cubicBezTo>
                  <a:cubicBezTo>
                    <a:pt x="11662" y="15609"/>
                    <a:pt x="11276" y="15196"/>
                    <a:pt x="10800" y="15196"/>
                  </a:cubicBezTo>
                  <a:close/>
                  <a:moveTo>
                    <a:pt x="9317" y="3763"/>
                  </a:moveTo>
                  <a:cubicBezTo>
                    <a:pt x="9569" y="3582"/>
                    <a:pt x="9906" y="3582"/>
                    <a:pt x="10074" y="3853"/>
                  </a:cubicBezTo>
                  <a:cubicBezTo>
                    <a:pt x="10242" y="4125"/>
                    <a:pt x="10158" y="4486"/>
                    <a:pt x="9990" y="4667"/>
                  </a:cubicBezTo>
                  <a:cubicBezTo>
                    <a:pt x="3681" y="9371"/>
                    <a:pt x="3681" y="9371"/>
                    <a:pt x="3681" y="9371"/>
                  </a:cubicBezTo>
                  <a:cubicBezTo>
                    <a:pt x="3597" y="9461"/>
                    <a:pt x="3512" y="9552"/>
                    <a:pt x="3428" y="9552"/>
                  </a:cubicBezTo>
                  <a:cubicBezTo>
                    <a:pt x="3260" y="9552"/>
                    <a:pt x="3092" y="9461"/>
                    <a:pt x="3008" y="9280"/>
                  </a:cubicBezTo>
                  <a:cubicBezTo>
                    <a:pt x="2839" y="9009"/>
                    <a:pt x="2839" y="8647"/>
                    <a:pt x="3092" y="8466"/>
                  </a:cubicBezTo>
                  <a:cubicBezTo>
                    <a:pt x="9317" y="3763"/>
                    <a:pt x="9317" y="3763"/>
                    <a:pt x="9317" y="3763"/>
                  </a:cubicBezTo>
                  <a:close/>
                  <a:moveTo>
                    <a:pt x="5658" y="3217"/>
                  </a:moveTo>
                  <a:cubicBezTo>
                    <a:pt x="5913" y="3039"/>
                    <a:pt x="6252" y="3039"/>
                    <a:pt x="6422" y="3306"/>
                  </a:cubicBezTo>
                  <a:cubicBezTo>
                    <a:pt x="6592" y="3574"/>
                    <a:pt x="6507" y="3930"/>
                    <a:pt x="6337" y="4108"/>
                  </a:cubicBezTo>
                  <a:cubicBezTo>
                    <a:pt x="3367" y="6334"/>
                    <a:pt x="3367" y="6334"/>
                    <a:pt x="3367" y="6334"/>
                  </a:cubicBezTo>
                  <a:cubicBezTo>
                    <a:pt x="3282" y="6423"/>
                    <a:pt x="3197" y="6513"/>
                    <a:pt x="3028" y="6513"/>
                  </a:cubicBezTo>
                  <a:cubicBezTo>
                    <a:pt x="2858" y="6513"/>
                    <a:pt x="2688" y="6423"/>
                    <a:pt x="2604" y="6245"/>
                  </a:cubicBezTo>
                  <a:cubicBezTo>
                    <a:pt x="2434" y="5978"/>
                    <a:pt x="2519" y="5622"/>
                    <a:pt x="2773" y="5444"/>
                  </a:cubicBezTo>
                  <a:cubicBezTo>
                    <a:pt x="5658" y="3217"/>
                    <a:pt x="5658" y="3217"/>
                    <a:pt x="5658" y="3217"/>
                  </a:cubicBezTo>
                  <a:close/>
                  <a:moveTo>
                    <a:pt x="2241" y="1520"/>
                  </a:moveTo>
                  <a:cubicBezTo>
                    <a:pt x="1738" y="1520"/>
                    <a:pt x="1318" y="1968"/>
                    <a:pt x="1318" y="2417"/>
                  </a:cubicBezTo>
                  <a:cubicBezTo>
                    <a:pt x="1318" y="2417"/>
                    <a:pt x="1318" y="2417"/>
                    <a:pt x="1318" y="13449"/>
                  </a:cubicBezTo>
                  <a:cubicBezTo>
                    <a:pt x="1318" y="13988"/>
                    <a:pt x="1738" y="14436"/>
                    <a:pt x="2241" y="14436"/>
                  </a:cubicBezTo>
                  <a:cubicBezTo>
                    <a:pt x="2241" y="14436"/>
                    <a:pt x="2241" y="14436"/>
                    <a:pt x="19359" y="14436"/>
                  </a:cubicBezTo>
                  <a:cubicBezTo>
                    <a:pt x="19862" y="14436"/>
                    <a:pt x="20282" y="13988"/>
                    <a:pt x="20282" y="13449"/>
                  </a:cubicBezTo>
                  <a:lnTo>
                    <a:pt x="20282" y="2417"/>
                  </a:lnTo>
                  <a:cubicBezTo>
                    <a:pt x="20282" y="1968"/>
                    <a:pt x="19862" y="1520"/>
                    <a:pt x="19359" y="1520"/>
                  </a:cubicBezTo>
                  <a:cubicBezTo>
                    <a:pt x="19359" y="1520"/>
                    <a:pt x="19359" y="1520"/>
                    <a:pt x="2241" y="1520"/>
                  </a:cubicBezTo>
                  <a:close/>
                  <a:moveTo>
                    <a:pt x="928" y="0"/>
                  </a:moveTo>
                  <a:cubicBezTo>
                    <a:pt x="928" y="0"/>
                    <a:pt x="928" y="0"/>
                    <a:pt x="20672" y="0"/>
                  </a:cubicBezTo>
                  <a:cubicBezTo>
                    <a:pt x="21178" y="0"/>
                    <a:pt x="21600" y="360"/>
                    <a:pt x="21600" y="900"/>
                  </a:cubicBezTo>
                  <a:cubicBezTo>
                    <a:pt x="21600" y="900"/>
                    <a:pt x="21600" y="900"/>
                    <a:pt x="21600" y="17190"/>
                  </a:cubicBezTo>
                  <a:cubicBezTo>
                    <a:pt x="21600" y="17730"/>
                    <a:pt x="21178" y="18180"/>
                    <a:pt x="20672" y="18180"/>
                  </a:cubicBezTo>
                  <a:cubicBezTo>
                    <a:pt x="20672" y="18180"/>
                    <a:pt x="20672" y="18180"/>
                    <a:pt x="13416" y="18180"/>
                  </a:cubicBezTo>
                  <a:cubicBezTo>
                    <a:pt x="13416" y="18180"/>
                    <a:pt x="13247" y="18180"/>
                    <a:pt x="13247" y="18360"/>
                  </a:cubicBezTo>
                  <a:cubicBezTo>
                    <a:pt x="13247" y="18360"/>
                    <a:pt x="13247" y="18360"/>
                    <a:pt x="13247" y="19890"/>
                  </a:cubicBezTo>
                  <a:cubicBezTo>
                    <a:pt x="13247" y="19980"/>
                    <a:pt x="13247" y="20070"/>
                    <a:pt x="13331" y="20070"/>
                  </a:cubicBezTo>
                  <a:cubicBezTo>
                    <a:pt x="13331" y="20070"/>
                    <a:pt x="13331" y="20070"/>
                    <a:pt x="15272" y="20070"/>
                  </a:cubicBezTo>
                  <a:cubicBezTo>
                    <a:pt x="15694" y="20070"/>
                    <a:pt x="16031" y="20430"/>
                    <a:pt x="16031" y="20880"/>
                  </a:cubicBezTo>
                  <a:cubicBezTo>
                    <a:pt x="16031" y="21240"/>
                    <a:pt x="15694" y="21600"/>
                    <a:pt x="15272" y="21600"/>
                  </a:cubicBezTo>
                  <a:cubicBezTo>
                    <a:pt x="15272" y="21600"/>
                    <a:pt x="15272" y="21600"/>
                    <a:pt x="6328" y="21600"/>
                  </a:cubicBezTo>
                  <a:cubicBezTo>
                    <a:pt x="5906" y="21600"/>
                    <a:pt x="5569" y="21240"/>
                    <a:pt x="5569" y="20880"/>
                  </a:cubicBezTo>
                  <a:cubicBezTo>
                    <a:pt x="5569" y="20430"/>
                    <a:pt x="5906" y="20070"/>
                    <a:pt x="6328" y="20070"/>
                  </a:cubicBezTo>
                  <a:cubicBezTo>
                    <a:pt x="6328" y="20070"/>
                    <a:pt x="6328" y="20070"/>
                    <a:pt x="8269" y="20070"/>
                  </a:cubicBezTo>
                  <a:cubicBezTo>
                    <a:pt x="8353" y="20070"/>
                    <a:pt x="8353" y="19980"/>
                    <a:pt x="8353" y="19800"/>
                  </a:cubicBezTo>
                  <a:cubicBezTo>
                    <a:pt x="8353" y="19800"/>
                    <a:pt x="8353" y="19800"/>
                    <a:pt x="8353" y="18360"/>
                  </a:cubicBezTo>
                  <a:cubicBezTo>
                    <a:pt x="8353" y="18090"/>
                    <a:pt x="8100" y="18180"/>
                    <a:pt x="8100" y="18180"/>
                  </a:cubicBezTo>
                  <a:cubicBezTo>
                    <a:pt x="8100" y="18180"/>
                    <a:pt x="8100" y="18180"/>
                    <a:pt x="928" y="18180"/>
                  </a:cubicBezTo>
                  <a:cubicBezTo>
                    <a:pt x="422" y="18180"/>
                    <a:pt x="0" y="17730"/>
                    <a:pt x="0" y="17190"/>
                  </a:cubicBezTo>
                  <a:cubicBezTo>
                    <a:pt x="0" y="17190"/>
                    <a:pt x="0" y="17190"/>
                    <a:pt x="0" y="900"/>
                  </a:cubicBezTo>
                  <a:cubicBezTo>
                    <a:pt x="0" y="360"/>
                    <a:pt x="422" y="0"/>
                    <a:pt x="928"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06" name="椭圆 32"/>
            <p:cNvSpPr/>
            <p:nvPr/>
          </p:nvSpPr>
          <p:spPr>
            <a:xfrm>
              <a:off x="1304705" y="107088"/>
              <a:ext cx="201826" cy="163199"/>
            </a:xfrm>
            <a:custGeom>
              <a:avLst/>
              <a:gdLst/>
              <a:ahLst/>
              <a:cxnLst>
                <a:cxn ang="0">
                  <a:pos x="wd2" y="hd2"/>
                </a:cxn>
                <a:cxn ang="5400000">
                  <a:pos x="wd2" y="hd2"/>
                </a:cxn>
                <a:cxn ang="10800000">
                  <a:pos x="wd2" y="hd2"/>
                </a:cxn>
                <a:cxn ang="16200000">
                  <a:pos x="wd2" y="hd2"/>
                </a:cxn>
              </a:cxnLst>
              <a:rect l="0" t="0" r="r" b="b"/>
              <a:pathLst>
                <a:path w="21600" h="21600" extrusionOk="0">
                  <a:moveTo>
                    <a:pt x="0" y="20578"/>
                  </a:moveTo>
                  <a:lnTo>
                    <a:pt x="21600" y="20578"/>
                  </a:lnTo>
                  <a:lnTo>
                    <a:pt x="21600" y="21600"/>
                  </a:lnTo>
                  <a:lnTo>
                    <a:pt x="0" y="21600"/>
                  </a:lnTo>
                  <a:close/>
                  <a:moveTo>
                    <a:pt x="4961" y="16743"/>
                  </a:moveTo>
                  <a:lnTo>
                    <a:pt x="5374" y="16743"/>
                  </a:lnTo>
                  <a:lnTo>
                    <a:pt x="5374" y="19938"/>
                  </a:lnTo>
                  <a:lnTo>
                    <a:pt x="3617" y="19938"/>
                  </a:lnTo>
                  <a:lnTo>
                    <a:pt x="3617" y="18277"/>
                  </a:lnTo>
                  <a:close/>
                  <a:moveTo>
                    <a:pt x="7545" y="13548"/>
                  </a:moveTo>
                  <a:cubicBezTo>
                    <a:pt x="7545" y="13548"/>
                    <a:pt x="7545" y="13548"/>
                    <a:pt x="8279" y="13548"/>
                  </a:cubicBezTo>
                  <a:cubicBezTo>
                    <a:pt x="8524" y="13651"/>
                    <a:pt x="8850" y="13754"/>
                    <a:pt x="9095" y="13754"/>
                  </a:cubicBezTo>
                  <a:cubicBezTo>
                    <a:pt x="9095" y="13754"/>
                    <a:pt x="9095" y="13754"/>
                    <a:pt x="9095" y="19938"/>
                  </a:cubicBezTo>
                  <a:cubicBezTo>
                    <a:pt x="9095" y="19938"/>
                    <a:pt x="9095" y="19938"/>
                    <a:pt x="7545" y="19938"/>
                  </a:cubicBezTo>
                  <a:close/>
                  <a:moveTo>
                    <a:pt x="12919" y="12525"/>
                  </a:moveTo>
                  <a:cubicBezTo>
                    <a:pt x="12919" y="12525"/>
                    <a:pt x="12919" y="12525"/>
                    <a:pt x="12919" y="19938"/>
                  </a:cubicBezTo>
                  <a:cubicBezTo>
                    <a:pt x="12919" y="19938"/>
                    <a:pt x="12919" y="19938"/>
                    <a:pt x="11265" y="19938"/>
                  </a:cubicBezTo>
                  <a:lnTo>
                    <a:pt x="11265" y="13555"/>
                  </a:lnTo>
                  <a:cubicBezTo>
                    <a:pt x="11844" y="13349"/>
                    <a:pt x="12423" y="13040"/>
                    <a:pt x="12919" y="12525"/>
                  </a:cubicBezTo>
                  <a:close/>
                  <a:moveTo>
                    <a:pt x="9715" y="3331"/>
                  </a:moveTo>
                  <a:cubicBezTo>
                    <a:pt x="8915" y="3331"/>
                    <a:pt x="8115" y="3723"/>
                    <a:pt x="7483" y="4506"/>
                  </a:cubicBezTo>
                  <a:cubicBezTo>
                    <a:pt x="6304" y="5968"/>
                    <a:pt x="6304" y="8474"/>
                    <a:pt x="7483" y="9936"/>
                  </a:cubicBezTo>
                  <a:cubicBezTo>
                    <a:pt x="8746" y="11503"/>
                    <a:pt x="10683" y="11503"/>
                    <a:pt x="11946" y="9936"/>
                  </a:cubicBezTo>
                  <a:cubicBezTo>
                    <a:pt x="13125" y="8474"/>
                    <a:pt x="13125" y="5968"/>
                    <a:pt x="11946" y="4506"/>
                  </a:cubicBezTo>
                  <a:cubicBezTo>
                    <a:pt x="11315" y="3723"/>
                    <a:pt x="10515" y="3331"/>
                    <a:pt x="9715" y="3331"/>
                  </a:cubicBezTo>
                  <a:close/>
                  <a:moveTo>
                    <a:pt x="14882" y="3195"/>
                  </a:moveTo>
                  <a:cubicBezTo>
                    <a:pt x="14882" y="3195"/>
                    <a:pt x="14882" y="3195"/>
                    <a:pt x="16536" y="3195"/>
                  </a:cubicBezTo>
                  <a:lnTo>
                    <a:pt x="16536" y="19938"/>
                  </a:lnTo>
                  <a:cubicBezTo>
                    <a:pt x="16536" y="19938"/>
                    <a:pt x="16536" y="19938"/>
                    <a:pt x="14882" y="19938"/>
                  </a:cubicBezTo>
                  <a:cubicBezTo>
                    <a:pt x="14882" y="19938"/>
                    <a:pt x="14882" y="19938"/>
                    <a:pt x="14882" y="8915"/>
                  </a:cubicBezTo>
                  <a:cubicBezTo>
                    <a:pt x="15048" y="8395"/>
                    <a:pt x="15048" y="7771"/>
                    <a:pt x="15048" y="7251"/>
                  </a:cubicBezTo>
                  <a:cubicBezTo>
                    <a:pt x="15048" y="6731"/>
                    <a:pt x="15048" y="6107"/>
                    <a:pt x="14882" y="5587"/>
                  </a:cubicBezTo>
                  <a:cubicBezTo>
                    <a:pt x="14882" y="5587"/>
                    <a:pt x="14882" y="5587"/>
                    <a:pt x="14882" y="3195"/>
                  </a:cubicBezTo>
                  <a:close/>
                  <a:moveTo>
                    <a:pt x="9746" y="1796"/>
                  </a:moveTo>
                  <a:cubicBezTo>
                    <a:pt x="10858" y="1796"/>
                    <a:pt x="11970" y="2315"/>
                    <a:pt x="12810" y="3351"/>
                  </a:cubicBezTo>
                  <a:cubicBezTo>
                    <a:pt x="14572" y="5528"/>
                    <a:pt x="14572" y="8948"/>
                    <a:pt x="12810" y="11021"/>
                  </a:cubicBezTo>
                  <a:cubicBezTo>
                    <a:pt x="11299" y="12991"/>
                    <a:pt x="8865" y="13094"/>
                    <a:pt x="7102" y="11540"/>
                  </a:cubicBezTo>
                  <a:cubicBezTo>
                    <a:pt x="7102" y="11540"/>
                    <a:pt x="7102" y="11540"/>
                    <a:pt x="6347" y="12472"/>
                  </a:cubicBezTo>
                  <a:cubicBezTo>
                    <a:pt x="6431" y="12887"/>
                    <a:pt x="6347" y="13405"/>
                    <a:pt x="6095" y="13716"/>
                  </a:cubicBezTo>
                  <a:cubicBezTo>
                    <a:pt x="6095" y="13716"/>
                    <a:pt x="6095" y="13716"/>
                    <a:pt x="2822" y="17759"/>
                  </a:cubicBezTo>
                  <a:cubicBezTo>
                    <a:pt x="2318" y="18277"/>
                    <a:pt x="1647" y="18277"/>
                    <a:pt x="1227" y="17759"/>
                  </a:cubicBezTo>
                  <a:cubicBezTo>
                    <a:pt x="723" y="17241"/>
                    <a:pt x="723" y="16308"/>
                    <a:pt x="1227" y="15789"/>
                  </a:cubicBezTo>
                  <a:cubicBezTo>
                    <a:pt x="1227" y="15789"/>
                    <a:pt x="1227" y="15789"/>
                    <a:pt x="4417" y="11747"/>
                  </a:cubicBezTo>
                  <a:cubicBezTo>
                    <a:pt x="4752" y="11436"/>
                    <a:pt x="5088" y="11332"/>
                    <a:pt x="5508" y="11332"/>
                  </a:cubicBezTo>
                  <a:cubicBezTo>
                    <a:pt x="5508" y="11332"/>
                    <a:pt x="5508" y="11332"/>
                    <a:pt x="6263" y="10399"/>
                  </a:cubicBezTo>
                  <a:cubicBezTo>
                    <a:pt x="4920" y="8326"/>
                    <a:pt x="5088" y="5320"/>
                    <a:pt x="6683" y="3351"/>
                  </a:cubicBezTo>
                  <a:cubicBezTo>
                    <a:pt x="7522" y="2315"/>
                    <a:pt x="8634" y="1796"/>
                    <a:pt x="9746" y="1796"/>
                  </a:cubicBezTo>
                  <a:close/>
                  <a:moveTo>
                    <a:pt x="18293" y="0"/>
                  </a:moveTo>
                  <a:lnTo>
                    <a:pt x="19946" y="0"/>
                  </a:lnTo>
                  <a:lnTo>
                    <a:pt x="19946" y="19938"/>
                  </a:lnTo>
                  <a:lnTo>
                    <a:pt x="18293" y="19938"/>
                  </a:ln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pic>
        <p:nvPicPr>
          <p:cNvPr id="161" name="图片 3" descr="D:\大学\大一秋季学期\出题\10.1noi.ac\微信图片_20190929163020.png微信图片_20190929163020"/>
          <p:cNvPicPr>
            <a:picLocks noChangeAspect="1"/>
          </p:cNvPicPr>
          <p:nvPr/>
        </p:nvPicPr>
        <p:blipFill>
          <a:blip r:embed="rId4"/>
          <a:srcRect l="-35073" t="-6076" r="-57235" b="4222"/>
          <a:stretch>
            <a:fillRect/>
          </a:stretch>
        </p:blipFill>
        <p:spPr>
          <a:xfrm>
            <a:off x="152400" y="71755"/>
            <a:ext cx="1706880" cy="1258570"/>
          </a:xfrm>
          <a:prstGeom prst="rect">
            <a:avLst/>
          </a:prstGeom>
          <a:ln w="12700">
            <a:miter lim="400000"/>
            <a:headEnd/>
            <a:tailEnd/>
          </a:ln>
        </p:spPr>
      </p:pic>
      <p:sp>
        <p:nvSpPr>
          <p:cNvPr id="28" name="文本框 27"/>
          <p:cNvSpPr txBox="1"/>
          <p:nvPr/>
        </p:nvSpPr>
        <p:spPr>
          <a:xfrm>
            <a:off x="7651115" y="1739900"/>
            <a:ext cx="2819400" cy="1753235"/>
          </a:xfrm>
          <a:prstGeom prst="rect">
            <a:avLst/>
          </a:prstGeom>
          <a:noFill/>
        </p:spPr>
        <p:txBody>
          <a:bodyPr wrap="square" rtlCol="0">
            <a:spAutoFit/>
          </a:bodyPr>
          <a:lstStyle/>
          <a:p>
            <a:pPr indent="0" algn="l">
              <a:buFont typeface="Wingdings" panose="05000000000000000000" charset="0"/>
              <a:buNone/>
            </a:pPr>
            <a:r>
              <a:rPr lang="zh-CN" altLang="en-US">
                <a:latin typeface="华文楷体" panose="02010600040101010101" charset="-122"/>
                <a:ea typeface="华文楷体" panose="02010600040101010101" charset="-122"/>
                <a:cs typeface="华文楷体" panose="02010600040101010101" charset="-122"/>
              </a:rPr>
              <a:t>数位Dp</a:t>
            </a:r>
          </a:p>
          <a:p>
            <a:pPr indent="0" algn="l">
              <a:buFont typeface="Wingdings" panose="05000000000000000000" charset="0"/>
              <a:buNone/>
            </a:pPr>
            <a:r>
              <a:rPr lang="zh-CN" altLang="en-US">
                <a:latin typeface="华文楷体" panose="02010600040101010101" charset="-122"/>
                <a:ea typeface="华文楷体" panose="02010600040101010101" charset="-122"/>
                <a:cs typeface="华文楷体" panose="02010600040101010101" charset="-122"/>
              </a:rPr>
              <a:t>概率Dp</a:t>
            </a:r>
          </a:p>
          <a:p>
            <a:pPr indent="0" algn="l">
              <a:buFont typeface="Wingdings" panose="05000000000000000000" charset="0"/>
              <a:buNone/>
            </a:pPr>
            <a:r>
              <a:rPr lang="zh-CN" altLang="en-US">
                <a:latin typeface="华文楷体" panose="02010600040101010101" charset="-122"/>
                <a:ea typeface="华文楷体" panose="02010600040101010101" charset="-122"/>
                <a:cs typeface="华文楷体" panose="02010600040101010101" charset="-122"/>
              </a:rPr>
              <a:t>树形Dp</a:t>
            </a:r>
          </a:p>
          <a:p>
            <a:pPr indent="0" algn="l">
              <a:buFont typeface="Wingdings" panose="05000000000000000000" charset="0"/>
              <a:buNone/>
            </a:pPr>
            <a:r>
              <a:rPr lang="zh-CN" altLang="en-US">
                <a:latin typeface="华文楷体" panose="02010600040101010101" charset="-122"/>
                <a:ea typeface="华文楷体" panose="02010600040101010101" charset="-122"/>
                <a:cs typeface="华文楷体" panose="02010600040101010101" charset="-122"/>
              </a:rPr>
              <a:t>状态压缩DP</a:t>
            </a:r>
          </a:p>
          <a:p>
            <a:pPr indent="0" algn="l">
              <a:buFont typeface="Wingdings" panose="05000000000000000000" charset="0"/>
              <a:buNone/>
            </a:pPr>
            <a:r>
              <a:rPr lang="zh-CN" altLang="en-US">
                <a:latin typeface="华文楷体" panose="02010600040101010101" charset="-122"/>
                <a:ea typeface="华文楷体" panose="02010600040101010101" charset="-122"/>
                <a:cs typeface="华文楷体" panose="02010600040101010101" charset="-122"/>
              </a:rPr>
              <a:t>Dp套Dp</a:t>
            </a:r>
          </a:p>
          <a:p>
            <a:pPr indent="0" algn="l">
              <a:buFont typeface="Wingdings" panose="05000000000000000000" charset="0"/>
              <a:buNone/>
            </a:pPr>
            <a:r>
              <a:rPr lang="zh-CN" altLang="en-US">
                <a:latin typeface="华文楷体" panose="02010600040101010101" charset="-122"/>
                <a:ea typeface="华文楷体" panose="02010600040101010101" charset="-122"/>
                <a:cs typeface="华文楷体" panose="02010600040101010101" charset="-122"/>
              </a:rPr>
              <a:t>其他类型</a:t>
            </a:r>
          </a:p>
        </p:txBody>
      </p:sp>
      <p:sp>
        <p:nvSpPr>
          <p:cNvPr id="29" name="椭圆 28"/>
          <p:cNvSpPr/>
          <p:nvPr/>
        </p:nvSpPr>
        <p:spPr>
          <a:xfrm>
            <a:off x="7499985" y="1855470"/>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510145" y="2131695"/>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510145" y="2407920"/>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510145" y="2673985"/>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510145" y="2950210"/>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24"/>
          <p:cNvGrpSpPr/>
          <p:nvPr/>
        </p:nvGrpSpPr>
        <p:grpSpPr>
          <a:xfrm>
            <a:off x="6288311" y="3438939"/>
            <a:ext cx="4420817" cy="713085"/>
            <a:chOff x="-1" y="12933"/>
            <a:chExt cx="4420815" cy="713083"/>
          </a:xfrm>
        </p:grpSpPr>
        <p:pic>
          <p:nvPicPr>
            <p:cNvPr id="35" name="图片 2" descr="图片 2"/>
            <p:cNvPicPr>
              <a:picLocks noChangeAspect="1"/>
            </p:cNvPicPr>
            <p:nvPr/>
          </p:nvPicPr>
          <p:blipFill>
            <a:blip r:embed="rId3"/>
            <a:srcRect b="39445"/>
            <a:stretch>
              <a:fillRect/>
            </a:stretch>
          </p:blipFill>
          <p:spPr>
            <a:xfrm>
              <a:off x="-1" y="12933"/>
              <a:ext cx="971552" cy="713083"/>
            </a:xfrm>
            <a:prstGeom prst="rect">
              <a:avLst/>
            </a:prstGeom>
            <a:ln w="12700" cap="flat">
              <a:noFill/>
              <a:miter lim="400000"/>
              <a:headEnd/>
              <a:tailEnd/>
            </a:ln>
            <a:effectLst/>
          </p:spPr>
        </p:pic>
        <p:sp>
          <p:nvSpPr>
            <p:cNvPr id="36" name="文本框 8"/>
            <p:cNvSpPr txBox="1"/>
            <p:nvPr/>
          </p:nvSpPr>
          <p:spPr>
            <a:xfrm>
              <a:off x="319911" y="44074"/>
              <a:ext cx="287655" cy="520699"/>
            </a:xfrm>
            <a:prstGeom prst="rect">
              <a:avLst/>
            </a:prstGeom>
            <a:noFill/>
            <a:ln w="12700" cap="flat">
              <a:noFill/>
              <a:miter lim="400000"/>
            </a:ln>
            <a:effectLst/>
          </p:spPr>
          <p:txBody>
            <a:bodyPr wrap="none" lIns="45718" tIns="45718" rIns="45718" bIns="45718" numCol="1" anchor="t">
              <a:spAutoFit/>
            </a:bodyPr>
            <a:lstStyle>
              <a:lvl1pPr algn="ctr">
                <a:defRPr sz="2800" b="1">
                  <a:solidFill>
                    <a:srgbClr val="FFFFFF"/>
                  </a:solidFill>
                  <a:latin typeface="Arial" panose="020B0604020202020204"/>
                  <a:ea typeface="Arial" panose="020B0604020202020204"/>
                  <a:cs typeface="Arial" panose="020B0604020202020204"/>
                  <a:sym typeface="Arial" panose="020B0604020202020204"/>
                </a:defRPr>
              </a:lvl1pPr>
            </a:lstStyle>
            <a:p>
              <a:r>
                <a:rPr lang="en-US"/>
                <a:t>2</a:t>
              </a:r>
            </a:p>
          </p:txBody>
        </p:sp>
        <p:sp>
          <p:nvSpPr>
            <p:cNvPr id="38" name="文本框 13"/>
            <p:cNvSpPr txBox="1"/>
            <p:nvPr/>
          </p:nvSpPr>
          <p:spPr>
            <a:xfrm>
              <a:off x="1125490" y="140331"/>
              <a:ext cx="3295324" cy="459104"/>
            </a:xfrm>
            <a:prstGeom prst="rect">
              <a:avLst/>
            </a:prstGeom>
            <a:noFill/>
            <a:ln w="12700" cap="flat">
              <a:noFill/>
              <a:miter lim="400000"/>
            </a:ln>
            <a:effectLst/>
          </p:spPr>
          <p:txBody>
            <a:bodyPr wrap="square" lIns="45718" tIns="45718" rIns="45718" bIns="45718" numCol="1" anchor="t">
              <a:spAutoFit/>
            </a:bodyPr>
            <a:lstStyle>
              <a:lvl1pPr>
                <a:defRPr sz="2400" b="1">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a:t>DP</a:t>
              </a:r>
              <a:r>
                <a:rPr lang="zh-CN" altLang="en-US"/>
                <a:t>的单调性优化</a:t>
              </a:r>
            </a:p>
          </p:txBody>
        </p:sp>
      </p:grpSp>
      <p:sp>
        <p:nvSpPr>
          <p:cNvPr id="46" name="文本框 45"/>
          <p:cNvSpPr txBox="1"/>
          <p:nvPr/>
        </p:nvSpPr>
        <p:spPr>
          <a:xfrm>
            <a:off x="7673340" y="4190365"/>
            <a:ext cx="2819400" cy="922020"/>
          </a:xfrm>
          <a:prstGeom prst="rect">
            <a:avLst/>
          </a:prstGeom>
          <a:noFill/>
        </p:spPr>
        <p:txBody>
          <a:bodyPr wrap="square" rtlCol="0">
            <a:spAutoFit/>
          </a:bodyPr>
          <a:lstStyle/>
          <a:p>
            <a:pPr indent="0" algn="l">
              <a:buFont typeface="Wingdings" panose="05000000000000000000" charset="0"/>
              <a:buNone/>
            </a:pPr>
            <a:r>
              <a:rPr lang="zh-CN" altLang="en-US">
                <a:latin typeface="华文楷体" panose="02010600040101010101" charset="-122"/>
                <a:ea typeface="华文楷体" panose="02010600040101010101" charset="-122"/>
              </a:rPr>
              <a:t>决策单调性优化</a:t>
            </a:r>
          </a:p>
          <a:p>
            <a:pPr indent="0" algn="l">
              <a:buFont typeface="Wingdings" panose="05000000000000000000" charset="0"/>
              <a:buNone/>
            </a:pPr>
            <a:r>
              <a:rPr lang="zh-CN" altLang="en-US">
                <a:latin typeface="华文楷体" panose="02010600040101010101" charset="-122"/>
                <a:ea typeface="华文楷体" panose="02010600040101010101" charset="-122"/>
              </a:rPr>
              <a:t>斜率优化</a:t>
            </a:r>
          </a:p>
          <a:p>
            <a:pPr indent="0" algn="l">
              <a:buFont typeface="Wingdings" panose="05000000000000000000" charset="0"/>
              <a:buNone/>
            </a:pPr>
            <a:r>
              <a:rPr lang="zh-CN" altLang="en-US">
                <a:latin typeface="华文楷体" panose="02010600040101010101" charset="-122"/>
                <a:ea typeface="华文楷体" panose="02010600040101010101" charset="-122"/>
              </a:rPr>
              <a:t>凸优化</a:t>
            </a:r>
          </a:p>
        </p:txBody>
      </p:sp>
      <p:sp>
        <p:nvSpPr>
          <p:cNvPr id="47" name="椭圆 46"/>
          <p:cNvSpPr/>
          <p:nvPr/>
        </p:nvSpPr>
        <p:spPr>
          <a:xfrm>
            <a:off x="7522210" y="4305935"/>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532370" y="4582160"/>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532370" y="4858385"/>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510145" y="3206750"/>
            <a:ext cx="140970" cy="14033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1630045"/>
          </a:xfrm>
          <a:prstGeom prst="rect">
            <a:avLst/>
          </a:prstGeom>
          <a:noFill/>
        </p:spPr>
        <p:txBody>
          <a:bodyPr wrap="square" rtlCol="0">
            <a:spAutoFit/>
          </a:bodyPr>
          <a:lstStyle/>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基于状态压缩的</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是为了避免过多无用状态导致的时空复杂度的浪费，而采用压缩状态来进行</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使用状态压缩的</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包括但不限于：插头</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，斯坦纳树等</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在一些特别的题目中，当看起来状态很多然而实际上只有很少一部分状态有用的时候，会采用搜索出所有的状态然后仅对这些状态进行转移的方法，以此提高程序的效率。</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2553335"/>
          </a:xfrm>
          <a:prstGeom prst="rect">
            <a:avLst/>
          </a:prstGeom>
          <a:noFill/>
        </p:spPr>
        <p:txBody>
          <a:bodyPr wrap="square" rtlCol="0">
            <a:spAutoFit/>
          </a:bodyPr>
          <a:lstStyle/>
          <a:p>
            <a:pPr algn="l"/>
            <a:r>
              <a:rPr lang="zh-CN" sz="2000">
                <a:solidFill>
                  <a:schemeClr val="tx1"/>
                </a:solidFill>
                <a:latin typeface="华文楷体" panose="02010600040101010101" charset="-122"/>
                <a:ea typeface="华文楷体" panose="02010600040101010101" charset="-122"/>
                <a:cs typeface="华文楷体" panose="02010600040101010101" charset="-122"/>
              </a:rPr>
              <a:t>状压</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例题</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有一个</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n*m</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的格子图，每个格子上要么有障碍，要么是空的，现在要求用</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1*2</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的骨牌覆盖所有空的格子，要求每个格子被恰好一个骨牌覆盖，骨牌不可以覆盖有障碍的格子，求方案数模</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1e9+7</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n,m&lt;=18</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3784600"/>
          </a:xfrm>
          <a:prstGeom prst="rect">
            <a:avLst/>
          </a:prstGeom>
          <a:noFill/>
        </p:spPr>
        <p:txBody>
          <a:bodyPr wrap="square" rtlCol="0">
            <a:spAutoFit/>
          </a:bodyPr>
          <a:lstStyle/>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记</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f(i,j,S)</a:t>
            </a:r>
            <a:r>
              <a:rPr lang="zh-CN" altLang="zh-CN" sz="2000">
                <a:solidFill>
                  <a:schemeClr val="tx1"/>
                </a:solidFill>
                <a:latin typeface="华文楷体" panose="02010600040101010101" charset="-122"/>
                <a:ea typeface="华文楷体" panose="02010600040101010101" charset="-122"/>
                <a:cs typeface="华文楷体" panose="02010600040101010101" charset="-122"/>
              </a:rPr>
              <a:t>表示现在处理到</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(i,j)</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这个格子，</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是一个表示</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(i-1,j+1)..(i-1,m),(i,1)..(i,j)</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的格子往下是否有凸出来的骨牌的状态。</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如图：</a:t>
            </a: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于是对于每一个新的位，考虑这个位是否放一个骨牌，以及这个骨牌的方向。</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时间复杂度</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O(nm2</a:t>
            </a:r>
            <a:r>
              <a:rPr lang="en-US" altLang="zh-CN" sz="2000" baseline="30000">
                <a:solidFill>
                  <a:schemeClr val="tx1"/>
                </a:solidFill>
                <a:latin typeface="华文楷体" panose="02010600040101010101" charset="-122"/>
                <a:ea typeface="华文楷体" panose="02010600040101010101" charset="-122"/>
                <a:cs typeface="华文楷体" panose="02010600040101010101" charset="-122"/>
              </a:rPr>
              <a:t>m</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p:txBody>
      </p:sp>
      <p:pic>
        <p:nvPicPr>
          <p:cNvPr id="2" name="图片 1" descr="pic1"/>
          <p:cNvPicPr>
            <a:picLocks noChangeAspect="1"/>
          </p:cNvPicPr>
          <p:nvPr/>
        </p:nvPicPr>
        <p:blipFill>
          <a:blip r:embed="rId3"/>
          <a:srcRect l="19154" t="28998" r="40549" b="24596"/>
          <a:stretch>
            <a:fillRect/>
          </a:stretch>
        </p:blipFill>
        <p:spPr>
          <a:xfrm>
            <a:off x="1069975" y="2758440"/>
            <a:ext cx="2419350" cy="20897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1938020"/>
          </a:xfrm>
          <a:prstGeom prst="rect">
            <a:avLst/>
          </a:prstGeom>
          <a:noFill/>
        </p:spPr>
        <p:txBody>
          <a:bodyPr wrap="square" rtlCol="0">
            <a:spAutoFit/>
          </a:bodyPr>
          <a:lstStyle/>
          <a:p>
            <a:pPr algn="l"/>
            <a:r>
              <a:rPr lang="zh-CN" sz="2000">
                <a:solidFill>
                  <a:schemeClr val="tx1"/>
                </a:solidFill>
                <a:latin typeface="华文楷体" panose="02010600040101010101" charset="-122"/>
                <a:ea typeface="华文楷体" panose="02010600040101010101" charset="-122"/>
                <a:cs typeface="华文楷体" panose="02010600040101010101" charset="-122"/>
              </a:rPr>
              <a:t>状压</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例题</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2</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有一个</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n*m</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的格子图，有一个格子</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，现在要求选择一些格子，使得这些格子是一个四连通块且围住了格子</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不可以被选择）</a:t>
            </a: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n,m&lt;=10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3"/>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1630045"/>
          </a:xfrm>
          <a:prstGeom prst="rect">
            <a:avLst/>
          </a:prstGeom>
          <a:noFill/>
        </p:spPr>
        <p:txBody>
          <a:bodyPr wrap="square" rtlCol="0">
            <a:spAutoFit/>
          </a:bodyPr>
          <a:lstStyle/>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首先考虑判断</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是不是被围住，类似于判断点是否在多边形内的方法，只需要求</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(1,y),(2,y),(3,y)...(x-1,y)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这些格子中被选择的格子的数量的奇偶性，如果是奇数那么说明</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被围起来了，否则说明</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(x,y)</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没有被围起来。</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然后类似于上一题的</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，这里的状态不一样的是要记录这些格子之间的联通状态，</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10</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的时候有差不多</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100000</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种状态，转移的时候需要考虑联通块的合并。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3476625"/>
          </a:xfrm>
          <a:prstGeom prst="rect">
            <a:avLst/>
          </a:prstGeom>
          <a:noFill/>
        </p:spPr>
        <p:txBody>
          <a:bodyPr wrap="square" rtlCol="0">
            <a:spAutoFit/>
          </a:bodyPr>
          <a:lstStyle/>
          <a:p>
            <a:pPr algn="l"/>
            <a:r>
              <a:rPr lang="zh-CN" sz="2000">
                <a:solidFill>
                  <a:schemeClr val="tx1"/>
                </a:solidFill>
                <a:latin typeface="华文楷体" panose="02010600040101010101" charset="-122"/>
                <a:ea typeface="华文楷体" panose="02010600040101010101" charset="-122"/>
                <a:cs typeface="华文楷体" panose="02010600040101010101" charset="-122"/>
              </a:rPr>
              <a:t>状压</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例题</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3</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sz="2000">
                <a:solidFill>
                  <a:schemeClr val="tx1"/>
                </a:solidFill>
                <a:latin typeface="华文楷体" panose="02010600040101010101" charset="-122"/>
                <a:ea typeface="华文楷体" panose="02010600040101010101" charset="-122"/>
                <a:cs typeface="华文楷体" panose="02010600040101010101" charset="-122"/>
              </a:rPr>
              <a:t>有一个</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个点</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m</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条边的无向图，每个点有点权，保证任意两个节点之间不存在一条长度超过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10</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的简单路径。</a:t>
            </a: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现在要求选择一些节点作为关键点，使得对于任意一个节点，要么它是关键点，要么它周围有至少一个点是关键点。</a:t>
            </a: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求最小花费。</a:t>
            </a: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n&lt;=2000,m&lt;=25000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2245360"/>
          </a:xfrm>
          <a:prstGeom prst="rect">
            <a:avLst/>
          </a:prstGeom>
          <a:noFill/>
        </p:spPr>
        <p:txBody>
          <a:bodyPr wrap="square" rtlCol="0">
            <a:spAutoFit/>
          </a:bodyPr>
          <a:lstStyle/>
          <a:p>
            <a:pPr algn="l"/>
            <a:r>
              <a:rPr lang="zh-CN" sz="2000">
                <a:solidFill>
                  <a:schemeClr val="tx1"/>
                </a:solidFill>
                <a:latin typeface="华文楷体" panose="02010600040101010101" charset="-122"/>
                <a:ea typeface="华文楷体" panose="02010600040101010101" charset="-122"/>
                <a:cs typeface="华文楷体" panose="02010600040101010101" charset="-122"/>
              </a:rPr>
              <a:t>求出以</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为根的</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树，那么每个节点的深度都不超过</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10</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记</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f(x,S)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表示已经确定了树上</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1-x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的路径上的所有点是否被选择，以及每个没被选择的点是否被满足的最小花费。</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使用树形依赖</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，按照</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dfs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序转移，每次看这个新的点是否被选择并且当一个节点与后面的状态没有影响的时候需要判断合法性。</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时间复杂度</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O(n*3</a:t>
            </a:r>
            <a:r>
              <a:rPr lang="en-US" altLang="zh-CN" sz="2000" baseline="30000">
                <a:solidFill>
                  <a:schemeClr val="tx1"/>
                </a:solidFill>
                <a:latin typeface="华文楷体" panose="02010600040101010101" charset="-122"/>
                <a:ea typeface="华文楷体" panose="02010600040101010101" charset="-122"/>
                <a:cs typeface="华文楷体" panose="02010600040101010101" charset="-122"/>
              </a:rPr>
              <a:t>10</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注意：这里不使用树形依赖</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会得到复杂度较差的做法。</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2245360"/>
          </a:xfrm>
          <a:prstGeom prst="rect">
            <a:avLst/>
          </a:prstGeom>
          <a:noFill/>
        </p:spPr>
        <p:txBody>
          <a:bodyPr wrap="square" rtlCol="0">
            <a:spAutoFit/>
          </a:bodyPr>
          <a:lstStyle/>
          <a:p>
            <a:pPr algn="l"/>
            <a:r>
              <a:rPr lang="zh-CN" altLang="en-US" sz="2000" dirty="0">
                <a:latin typeface="华文楷体" panose="02010600040101010101" charset="-122"/>
                <a:ea typeface="华文楷体" panose="02010600040101010101" charset="-122"/>
                <a:cs typeface="华文楷体" panose="02010600040101010101" charset="-122"/>
                <a:sym typeface="+mn-ea"/>
              </a:rPr>
              <a:t>状压</a:t>
            </a:r>
            <a:r>
              <a:rPr lang="en-US" altLang="zh-CN" sz="2000" dirty="0">
                <a:latin typeface="华文楷体" panose="02010600040101010101" charset="-122"/>
                <a:ea typeface="华文楷体" panose="02010600040101010101" charset="-122"/>
                <a:cs typeface="华文楷体" panose="02010600040101010101" charset="-122"/>
                <a:sym typeface="+mn-ea"/>
              </a:rPr>
              <a:t>dp-</a:t>
            </a:r>
            <a:r>
              <a:rPr lang="zh-CN" altLang="en-US" sz="2000" dirty="0">
                <a:latin typeface="华文楷体" panose="02010600040101010101" charset="-122"/>
                <a:ea typeface="华文楷体" panose="02010600040101010101" charset="-122"/>
                <a:cs typeface="华文楷体" panose="02010600040101010101" charset="-122"/>
                <a:sym typeface="+mn-ea"/>
              </a:rPr>
              <a:t>例题</a:t>
            </a:r>
            <a:r>
              <a:rPr lang="en-US" altLang="zh-CN" sz="2000" dirty="0">
                <a:latin typeface="华文楷体" panose="02010600040101010101" charset="-122"/>
                <a:ea typeface="华文楷体" panose="02010600040101010101" charset="-122"/>
                <a:cs typeface="华文楷体" panose="02010600040101010101" charset="-122"/>
                <a:sym typeface="+mn-ea"/>
              </a:rPr>
              <a:t>4</a:t>
            </a:r>
            <a:endParaRPr lang="zh-CN" altLang="en-US" sz="2000" dirty="0">
              <a:latin typeface="华文楷体" panose="02010600040101010101" charset="-122"/>
              <a:ea typeface="华文楷体" panose="02010600040101010101" charset="-122"/>
              <a:cs typeface="华文楷体" panose="02010600040101010101" charset="-122"/>
              <a:sym typeface="+mn-ea"/>
            </a:endParaRPr>
          </a:p>
          <a:p>
            <a:pPr algn="l"/>
            <a:r>
              <a:rPr lang="zh-CN" altLang="en-US" sz="2000" dirty="0">
                <a:latin typeface="华文楷体" panose="02010600040101010101" charset="-122"/>
                <a:ea typeface="华文楷体" panose="02010600040101010101" charset="-122"/>
                <a:cs typeface="华文楷体" panose="02010600040101010101" charset="-122"/>
                <a:sym typeface="+mn-ea"/>
              </a:rPr>
              <a:t>给定一个</a:t>
            </a:r>
            <a:r>
              <a:rPr lang="en-US" altLang="zh-CN" sz="2000" dirty="0">
                <a:latin typeface="华文楷体" panose="02010600040101010101" charset="-122"/>
                <a:ea typeface="华文楷体" panose="02010600040101010101" charset="-122"/>
                <a:cs typeface="华文楷体" panose="02010600040101010101" charset="-122"/>
                <a:sym typeface="+mn-ea"/>
              </a:rPr>
              <a:t>n</a:t>
            </a:r>
            <a:r>
              <a:rPr lang="zh-CN" altLang="en-US" sz="2000" dirty="0">
                <a:latin typeface="华文楷体" panose="02010600040101010101" charset="-122"/>
                <a:ea typeface="华文楷体" panose="02010600040101010101" charset="-122"/>
                <a:cs typeface="华文楷体" panose="02010600040101010101" charset="-122"/>
                <a:sym typeface="+mn-ea"/>
              </a:rPr>
              <a:t>个点</a:t>
            </a:r>
            <a:r>
              <a:rPr lang="en-US" altLang="zh-CN" sz="2000" dirty="0">
                <a:latin typeface="华文楷体" panose="02010600040101010101" charset="-122"/>
                <a:ea typeface="华文楷体" panose="02010600040101010101" charset="-122"/>
                <a:cs typeface="华文楷体" panose="02010600040101010101" charset="-122"/>
                <a:sym typeface="+mn-ea"/>
              </a:rPr>
              <a:t>m</a:t>
            </a:r>
            <a:r>
              <a:rPr lang="zh-CN" altLang="en-US" sz="2000" dirty="0">
                <a:latin typeface="华文楷体" panose="02010600040101010101" charset="-122"/>
                <a:ea typeface="华文楷体" panose="02010600040101010101" charset="-122"/>
                <a:cs typeface="华文楷体" panose="02010600040101010101" charset="-122"/>
                <a:sym typeface="+mn-ea"/>
              </a:rPr>
              <a:t>条边的带边权无向图。有</a:t>
            </a:r>
            <a:r>
              <a:rPr lang="en-US" altLang="zh-CN" sz="2000" dirty="0">
                <a:latin typeface="华文楷体" panose="02010600040101010101" charset="-122"/>
                <a:ea typeface="华文楷体" panose="02010600040101010101" charset="-122"/>
                <a:cs typeface="华文楷体" panose="02010600040101010101" charset="-122"/>
                <a:sym typeface="+mn-ea"/>
              </a:rPr>
              <a:t>p</a:t>
            </a:r>
            <a:r>
              <a:rPr lang="zh-CN" altLang="en-US" sz="2000" dirty="0">
                <a:latin typeface="华文楷体" panose="02010600040101010101" charset="-122"/>
                <a:ea typeface="华文楷体" panose="02010600040101010101" charset="-122"/>
                <a:cs typeface="华文楷体" panose="02010600040101010101" charset="-122"/>
                <a:sym typeface="+mn-ea"/>
              </a:rPr>
              <a:t>个特殊点，每个点还有一个特定的频道。你需要选择边权和最小的一些边，使相同频道的特殊点两两联通。</a:t>
            </a:r>
            <a:endParaRPr lang="en-US" altLang="zh-CN" sz="2000" dirty="0">
              <a:latin typeface="华文楷体" panose="02010600040101010101" charset="-122"/>
              <a:ea typeface="华文楷体" panose="02010600040101010101" charset="-122"/>
              <a:cs typeface="华文楷体" panose="02010600040101010101" charset="-122"/>
            </a:endParaRPr>
          </a:p>
          <a:p>
            <a:pPr algn="l"/>
            <a:endParaRPr lang="en-US" altLang="zh-CN" sz="2000" dirty="0">
              <a:latin typeface="华文楷体" panose="02010600040101010101" charset="-122"/>
              <a:ea typeface="华文楷体" panose="02010600040101010101" charset="-122"/>
              <a:cs typeface="华文楷体" panose="02010600040101010101" charset="-122"/>
            </a:endParaRPr>
          </a:p>
          <a:p>
            <a:pPr algn="l"/>
            <a:endParaRPr lang="en-US" altLang="zh-CN" sz="2000" dirty="0">
              <a:latin typeface="华文楷体" panose="02010600040101010101" charset="-122"/>
              <a:ea typeface="华文楷体" panose="02010600040101010101" charset="-122"/>
              <a:cs typeface="华文楷体" panose="02010600040101010101" charset="-122"/>
            </a:endParaRPr>
          </a:p>
          <a:p>
            <a:pPr algn="l"/>
            <a:r>
              <a:rPr lang="en-US" altLang="zh-CN" sz="2000" dirty="0">
                <a:latin typeface="华文楷体" panose="02010600040101010101" charset="-122"/>
                <a:ea typeface="华文楷体" panose="02010600040101010101" charset="-122"/>
                <a:cs typeface="华文楷体" panose="02010600040101010101" charset="-122"/>
                <a:sym typeface="+mn-ea"/>
              </a:rPr>
              <a:t>n</a:t>
            </a:r>
            <a:r>
              <a:rPr lang="zh-CN" altLang="en-US" sz="2000" dirty="0">
                <a:latin typeface="华文楷体" panose="02010600040101010101" charset="-122"/>
                <a:ea typeface="华文楷体" panose="02010600040101010101" charset="-122"/>
                <a:cs typeface="华文楷体" panose="02010600040101010101" charset="-122"/>
                <a:sym typeface="+mn-ea"/>
              </a:rPr>
              <a:t>≤</a:t>
            </a:r>
            <a:r>
              <a:rPr lang="en-US" altLang="zh-CN" sz="2000" dirty="0">
                <a:latin typeface="华文楷体" panose="02010600040101010101" charset="-122"/>
                <a:ea typeface="华文楷体" panose="02010600040101010101" charset="-122"/>
                <a:cs typeface="华文楷体" panose="02010600040101010101" charset="-122"/>
                <a:sym typeface="+mn-ea"/>
              </a:rPr>
              <a:t>1000  m</a:t>
            </a:r>
            <a:r>
              <a:rPr lang="zh-CN" altLang="en-US" sz="2000" dirty="0">
                <a:latin typeface="华文楷体" panose="02010600040101010101" charset="-122"/>
                <a:ea typeface="华文楷体" panose="02010600040101010101" charset="-122"/>
                <a:cs typeface="华文楷体" panose="02010600040101010101" charset="-122"/>
                <a:sym typeface="+mn-ea"/>
              </a:rPr>
              <a:t>≤</a:t>
            </a:r>
            <a:r>
              <a:rPr lang="en-US" altLang="zh-CN" sz="2000" dirty="0">
                <a:latin typeface="华文楷体" panose="02010600040101010101" charset="-122"/>
                <a:ea typeface="华文楷体" panose="02010600040101010101" charset="-122"/>
                <a:cs typeface="华文楷体" panose="02010600040101010101" charset="-122"/>
                <a:sym typeface="+mn-ea"/>
              </a:rPr>
              <a:t>3000  p</a:t>
            </a:r>
            <a:r>
              <a:rPr lang="zh-CN" altLang="en-US" sz="2000" dirty="0">
                <a:latin typeface="华文楷体" panose="02010600040101010101" charset="-122"/>
                <a:ea typeface="华文楷体" panose="02010600040101010101" charset="-122"/>
                <a:cs typeface="华文楷体" panose="02010600040101010101" charset="-122"/>
                <a:sym typeface="+mn-ea"/>
              </a:rPr>
              <a:t>≤</a:t>
            </a:r>
            <a:r>
              <a:rPr lang="en-US" altLang="zh-CN" sz="2000" dirty="0">
                <a:latin typeface="华文楷体" panose="02010600040101010101" charset="-122"/>
                <a:ea typeface="华文楷体" panose="02010600040101010101" charset="-122"/>
                <a:cs typeface="华文楷体" panose="02010600040101010101" charset="-122"/>
                <a:sym typeface="+mn-ea"/>
              </a:rPr>
              <a:t>10</a:t>
            </a:r>
            <a:endParaRPr lang="zh-CN" altLang="en-US" sz="2000" dirty="0">
              <a:latin typeface="华文楷体" panose="02010600040101010101" charset="-122"/>
              <a:ea typeface="华文楷体" panose="02010600040101010101" charset="-122"/>
              <a:cs typeface="华文楷体" panose="02010600040101010101" charset="-122"/>
            </a:endParaRP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状压</a:t>
            </a:r>
            <a:r>
              <a:rPr lang="en-US" altLang="zh-CN"/>
              <a:t>DP</a:t>
            </a:r>
          </a:p>
        </p:txBody>
      </p:sp>
      <p:sp>
        <p:nvSpPr>
          <p:cNvPr id="8" name="文本框 7"/>
          <p:cNvSpPr txBox="1"/>
          <p:nvPr/>
        </p:nvSpPr>
        <p:spPr>
          <a:xfrm>
            <a:off x="1069975" y="1801495"/>
            <a:ext cx="10051415" cy="4092575"/>
          </a:xfrm>
          <a:prstGeom prst="rect">
            <a:avLst/>
          </a:prstGeom>
          <a:noFill/>
        </p:spPr>
        <p:txBody>
          <a:bodyPr wrap="square" rtlCol="0">
            <a:spAutoFit/>
          </a:bodyPr>
          <a:lstStyle/>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斯坦纳树。</a:t>
            </a: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设</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f(x,S)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表示选择了一些边，使得</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中的点能够到达节点</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x</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的最小花费。</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f(x,S)</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的转移如下：</a:t>
            </a: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a:t>
            </a: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f(x,U)+f(x,V) --&gt; f(x,U or V)</a:t>
            </a: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f(x,U) --&gt;</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　</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f(y,U)    (x,y)\in E </a:t>
            </a:r>
          </a:p>
          <a:p>
            <a:pPr algn="l"/>
            <a:r>
              <a:rPr lang="en-US" altLang="zh-CN" sz="2000">
                <a:solidFill>
                  <a:schemeClr val="tx1"/>
                </a:solidFill>
                <a:latin typeface="华文楷体" panose="02010600040101010101" charset="-122"/>
                <a:ea typeface="华文楷体" panose="02010600040101010101" charset="-122"/>
                <a:cs typeface="华文楷体" panose="02010600040101010101" charset="-122"/>
              </a:rPr>
              <a:t>---------------------------------------------------------------------------</a:t>
            </a:r>
          </a:p>
          <a:p>
            <a:pPr algn="l"/>
            <a:endParaRPr lang="en-US" altLang="zh-CN"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然后对于每个频道的集合，可以找到让这些频道联通的最小花费，最后做一个子集</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DP</a:t>
            </a:r>
            <a:r>
              <a:rPr lang="zh-CN" altLang="en-US" sz="2000">
                <a:solidFill>
                  <a:schemeClr val="tx1"/>
                </a:solidFill>
                <a:latin typeface="华文楷体" panose="02010600040101010101" charset="-122"/>
                <a:ea typeface="华文楷体" panose="02010600040101010101" charset="-122"/>
                <a:cs typeface="华文楷体" panose="02010600040101010101" charset="-122"/>
              </a:rPr>
              <a:t>即可求出答案。</a:t>
            </a:r>
          </a:p>
          <a:p>
            <a:pPr algn="l"/>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时间复杂度</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O(2</a:t>
            </a:r>
            <a:r>
              <a:rPr lang="en-US" altLang="zh-CN" sz="2000" baseline="30000">
                <a:solidFill>
                  <a:schemeClr val="tx1"/>
                </a:solidFill>
                <a:latin typeface="华文楷体" panose="02010600040101010101" charset="-122"/>
                <a:ea typeface="华文楷体" panose="02010600040101010101" charset="-122"/>
                <a:cs typeface="华文楷体" panose="02010600040101010101" charset="-122"/>
              </a:rPr>
              <a:t>p</a:t>
            </a:r>
            <a:r>
              <a:rPr lang="en-US" altLang="zh-CN" sz="2000">
                <a:solidFill>
                  <a:schemeClr val="tx1"/>
                </a:solidFill>
                <a:latin typeface="华文楷体" panose="02010600040101010101" charset="-122"/>
                <a:ea typeface="华文楷体" panose="02010600040101010101" charset="-122"/>
                <a:cs typeface="华文楷体" panose="02010600040101010101" charset="-122"/>
              </a:rPr>
              <a:t>(n+m) log n)</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a:t>DP</a:t>
            </a:r>
            <a:r>
              <a:rPr lang="zh-CN" altLang="en-US"/>
              <a:t>套</a:t>
            </a:r>
            <a:r>
              <a:rPr lang="en-US" altLang="zh-CN"/>
              <a:t>DP</a:t>
            </a:r>
          </a:p>
        </p:txBody>
      </p:sp>
      <p:sp>
        <p:nvSpPr>
          <p:cNvPr id="2" name="文本框 1"/>
          <p:cNvSpPr txBox="1"/>
          <p:nvPr/>
        </p:nvSpPr>
        <p:spPr>
          <a:xfrm>
            <a:off x="1069975" y="1779905"/>
            <a:ext cx="10051415" cy="706755"/>
          </a:xfrm>
          <a:prstGeom prst="rect">
            <a:avLst/>
          </a:prstGeom>
          <a:noFill/>
        </p:spPr>
        <p:txBody>
          <a:bodyPr wrap="square" rtlCol="0">
            <a:spAutoFit/>
          </a:bodyPr>
          <a:lstStyle/>
          <a:p>
            <a:pPr algn="l"/>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套</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的问题中，一般形式为，</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对应的状态实际上维护了一个</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的状态。</a:t>
            </a:r>
          </a:p>
          <a:p>
            <a:pPr algn="l"/>
            <a:r>
              <a:rPr lang="zh-CN" altLang="en-US" sz="2000">
                <a:latin typeface="华文楷体" panose="02010600040101010101" charset="-122"/>
                <a:ea typeface="华文楷体" panose="02010600040101010101" charset="-122"/>
                <a:cs typeface="华文楷体" panose="02010600040101010101" charset="-122"/>
              </a:rPr>
              <a:t>具体的从题目来看。</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组合 12"/>
          <p:cNvGrpSpPr/>
          <p:nvPr/>
        </p:nvGrpSpPr>
        <p:grpSpPr>
          <a:xfrm>
            <a:off x="1163243" y="2094972"/>
            <a:ext cx="3670017" cy="2693648"/>
            <a:chOff x="0" y="-1"/>
            <a:chExt cx="3670015" cy="2693646"/>
          </a:xfrm>
        </p:grpSpPr>
        <p:pic>
          <p:nvPicPr>
            <p:cNvPr id="210" name="图片 1" descr="图片 1"/>
            <p:cNvPicPr>
              <a:picLocks noChangeAspect="1"/>
            </p:cNvPicPr>
            <p:nvPr/>
          </p:nvPicPr>
          <p:blipFill>
            <a:blip r:embed="rId2"/>
            <a:srcRect b="39445"/>
            <a:stretch>
              <a:fillRect/>
            </a:stretch>
          </p:blipFill>
          <p:spPr>
            <a:xfrm>
              <a:off x="0" y="-2"/>
              <a:ext cx="3670017" cy="2693647"/>
            </a:xfrm>
            <a:prstGeom prst="rect">
              <a:avLst/>
            </a:prstGeom>
            <a:ln w="12700" cap="flat">
              <a:noFill/>
              <a:miter lim="400000"/>
              <a:headEnd/>
              <a:tailEnd/>
            </a:ln>
            <a:effectLst/>
          </p:spPr>
        </p:pic>
        <p:sp>
          <p:nvSpPr>
            <p:cNvPr id="211" name="文本框 7"/>
            <p:cNvSpPr txBox="1"/>
            <p:nvPr/>
          </p:nvSpPr>
          <p:spPr>
            <a:xfrm>
              <a:off x="1195260" y="775816"/>
              <a:ext cx="1447251" cy="1029217"/>
            </a:xfrm>
            <a:prstGeom prst="rect">
              <a:avLst/>
            </a:prstGeom>
            <a:noFill/>
            <a:ln w="12700" cap="flat">
              <a:noFill/>
              <a:miter lim="400000"/>
            </a:ln>
            <a:effectLst/>
          </p:spPr>
          <p:txBody>
            <a:bodyPr wrap="square" lIns="45718" tIns="45718" rIns="45718" bIns="45718" numCol="1" anchor="t">
              <a:spAutoFit/>
            </a:bodyPr>
            <a:lstStyle>
              <a:lvl1pPr algn="ctr">
                <a:defRPr sz="6600" b="1">
                  <a:solidFill>
                    <a:srgbClr val="FFFFFF"/>
                  </a:solidFill>
                  <a:latin typeface="Arial" panose="020B0604020202020204"/>
                  <a:ea typeface="Arial" panose="020B0604020202020204"/>
                  <a:cs typeface="Arial" panose="020B0604020202020204"/>
                  <a:sym typeface="Arial" panose="020B0604020202020204"/>
                </a:defRPr>
              </a:lvl1pPr>
            </a:lstStyle>
            <a:p>
              <a:r>
                <a:t>01</a:t>
              </a:r>
            </a:p>
          </p:txBody>
        </p:sp>
      </p:grpSp>
      <p:sp>
        <p:nvSpPr>
          <p:cNvPr id="213" name="文本框 15"/>
          <p:cNvSpPr txBox="1"/>
          <p:nvPr/>
        </p:nvSpPr>
        <p:spPr>
          <a:xfrm>
            <a:off x="4968240" y="3194685"/>
            <a:ext cx="3627755" cy="705485"/>
          </a:xfrm>
          <a:prstGeom prst="rect">
            <a:avLst/>
          </a:prstGeom>
          <a:noFill/>
          <a:ln w="12700" cap="flat">
            <a:noFill/>
            <a:miter lim="400000"/>
          </a:ln>
          <a:effectLst/>
        </p:spPr>
        <p:txBody>
          <a:bodyPr wrap="square" lIns="45718" tIns="45718" rIns="45718" bIns="45718" numCol="1" anchor="t">
            <a:spAutoFit/>
          </a:bodyPr>
          <a:lstStyle>
            <a:lvl1pPr>
              <a:defRPr sz="32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sz="4000">
                <a:sym typeface="+mn-ea"/>
              </a:rPr>
              <a:t>DP</a:t>
            </a:r>
            <a:r>
              <a:rPr lang="zh-CN" altLang="en-US" sz="4000">
                <a:sym typeface="+mn-ea"/>
              </a:rPr>
              <a:t>的类型</a:t>
            </a:r>
            <a:endParaRPr sz="4000"/>
          </a:p>
        </p:txBody>
      </p:sp>
      <p:grpSp>
        <p:nvGrpSpPr>
          <p:cNvPr id="223" name="组合 18"/>
          <p:cNvGrpSpPr/>
          <p:nvPr/>
        </p:nvGrpSpPr>
        <p:grpSpPr>
          <a:xfrm>
            <a:off x="9722982" y="6139989"/>
            <a:ext cx="1594308" cy="377379"/>
            <a:chOff x="-1" y="-1"/>
            <a:chExt cx="1594307" cy="377378"/>
          </a:xfrm>
        </p:grpSpPr>
        <p:grpSp>
          <p:nvGrpSpPr>
            <p:cNvPr id="219" name="组合 19"/>
            <p:cNvGrpSpPr/>
            <p:nvPr/>
          </p:nvGrpSpPr>
          <p:grpSpPr>
            <a:xfrm>
              <a:off x="-2" y="-2"/>
              <a:ext cx="1594308" cy="377379"/>
              <a:chOff x="-1" y="0"/>
              <a:chExt cx="1594307" cy="377377"/>
            </a:xfrm>
          </p:grpSpPr>
          <p:sp>
            <p:nvSpPr>
              <p:cNvPr id="216" name="椭圆 23"/>
              <p:cNvSpPr/>
              <p:nvPr/>
            </p:nvSpPr>
            <p:spPr>
              <a:xfrm>
                <a:off x="-2" y="-1"/>
                <a:ext cx="377373" cy="37737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17" name="椭圆 24"/>
              <p:cNvSpPr/>
              <p:nvPr/>
            </p:nvSpPr>
            <p:spPr>
              <a:xfrm>
                <a:off x="608467" y="3"/>
                <a:ext cx="377373" cy="377375"/>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18" name="椭圆 25"/>
              <p:cNvSpPr/>
              <p:nvPr/>
            </p:nvSpPr>
            <p:spPr>
              <a:xfrm>
                <a:off x="1216934" y="3"/>
                <a:ext cx="377373" cy="377375"/>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sp>
          <p:nvSpPr>
            <p:cNvPr id="220" name="椭圆 11"/>
            <p:cNvSpPr/>
            <p:nvPr/>
          </p:nvSpPr>
          <p:spPr>
            <a:xfrm>
              <a:off x="90789" y="87771"/>
              <a:ext cx="195794" cy="201827"/>
            </a:xfrm>
            <a:custGeom>
              <a:avLst/>
              <a:gdLst/>
              <a:ahLst/>
              <a:cxnLst>
                <a:cxn ang="0">
                  <a:pos x="wd2" y="hd2"/>
                </a:cxn>
                <a:cxn ang="5400000">
                  <a:pos x="wd2" y="hd2"/>
                </a:cxn>
                <a:cxn ang="10800000">
                  <a:pos x="wd2" y="hd2"/>
                </a:cxn>
                <a:cxn ang="16200000">
                  <a:pos x="wd2" y="hd2"/>
                </a:cxn>
              </a:cxnLst>
              <a:rect l="0" t="0" r="r" b="b"/>
              <a:pathLst>
                <a:path w="21600" h="21433" extrusionOk="0">
                  <a:moveTo>
                    <a:pt x="10433" y="8579"/>
                  </a:moveTo>
                  <a:cubicBezTo>
                    <a:pt x="10433" y="8579"/>
                    <a:pt x="10433" y="8579"/>
                    <a:pt x="21600" y="15257"/>
                  </a:cubicBezTo>
                  <a:cubicBezTo>
                    <a:pt x="21600" y="15257"/>
                    <a:pt x="21600" y="15257"/>
                    <a:pt x="17150" y="16175"/>
                  </a:cubicBezTo>
                  <a:lnTo>
                    <a:pt x="19506" y="19430"/>
                  </a:lnTo>
                  <a:cubicBezTo>
                    <a:pt x="19942" y="20098"/>
                    <a:pt x="19855" y="20849"/>
                    <a:pt x="19332" y="21266"/>
                  </a:cubicBezTo>
                  <a:cubicBezTo>
                    <a:pt x="18721" y="21600"/>
                    <a:pt x="17936" y="21433"/>
                    <a:pt x="17412" y="20765"/>
                  </a:cubicBezTo>
                  <a:cubicBezTo>
                    <a:pt x="17412" y="20765"/>
                    <a:pt x="17412" y="20765"/>
                    <a:pt x="15057" y="17510"/>
                  </a:cubicBezTo>
                  <a:cubicBezTo>
                    <a:pt x="15057" y="17510"/>
                    <a:pt x="15057" y="17510"/>
                    <a:pt x="12701" y="21183"/>
                  </a:cubicBezTo>
                  <a:cubicBezTo>
                    <a:pt x="12701" y="21183"/>
                    <a:pt x="12701" y="21183"/>
                    <a:pt x="10171" y="8746"/>
                  </a:cubicBezTo>
                  <a:cubicBezTo>
                    <a:pt x="10171" y="8746"/>
                    <a:pt x="10171" y="8746"/>
                    <a:pt x="10433" y="8579"/>
                  </a:cubicBezTo>
                  <a:close/>
                  <a:moveTo>
                    <a:pt x="18986" y="6157"/>
                  </a:moveTo>
                  <a:cubicBezTo>
                    <a:pt x="18552" y="6322"/>
                    <a:pt x="18031" y="6570"/>
                    <a:pt x="17858" y="6900"/>
                  </a:cubicBezTo>
                  <a:cubicBezTo>
                    <a:pt x="17511" y="7478"/>
                    <a:pt x="17945" y="9130"/>
                    <a:pt x="18552" y="9543"/>
                  </a:cubicBezTo>
                  <a:cubicBezTo>
                    <a:pt x="19333" y="10121"/>
                    <a:pt x="19767" y="10864"/>
                    <a:pt x="19940" y="11607"/>
                  </a:cubicBezTo>
                  <a:cubicBezTo>
                    <a:pt x="20027" y="11195"/>
                    <a:pt x="20027" y="10699"/>
                    <a:pt x="20027" y="10286"/>
                  </a:cubicBezTo>
                  <a:cubicBezTo>
                    <a:pt x="20027" y="8800"/>
                    <a:pt x="19680" y="7396"/>
                    <a:pt x="18986" y="6157"/>
                  </a:cubicBezTo>
                  <a:close/>
                  <a:moveTo>
                    <a:pt x="10599" y="0"/>
                  </a:moveTo>
                  <a:cubicBezTo>
                    <a:pt x="16507" y="0"/>
                    <a:pt x="21285" y="4604"/>
                    <a:pt x="21285" y="10295"/>
                  </a:cubicBezTo>
                  <a:cubicBezTo>
                    <a:pt x="21285" y="11383"/>
                    <a:pt x="21112" y="12472"/>
                    <a:pt x="20764" y="13476"/>
                  </a:cubicBezTo>
                  <a:cubicBezTo>
                    <a:pt x="20764" y="13476"/>
                    <a:pt x="20764" y="13476"/>
                    <a:pt x="15986" y="10546"/>
                  </a:cubicBezTo>
                  <a:cubicBezTo>
                    <a:pt x="16333" y="10044"/>
                    <a:pt x="17028" y="9375"/>
                    <a:pt x="17115" y="8872"/>
                  </a:cubicBezTo>
                  <a:cubicBezTo>
                    <a:pt x="17202" y="8119"/>
                    <a:pt x="16594" y="6194"/>
                    <a:pt x="16160" y="6026"/>
                  </a:cubicBezTo>
                  <a:cubicBezTo>
                    <a:pt x="15725" y="5775"/>
                    <a:pt x="14422" y="4520"/>
                    <a:pt x="13466" y="4018"/>
                  </a:cubicBezTo>
                  <a:cubicBezTo>
                    <a:pt x="12771" y="3683"/>
                    <a:pt x="12424" y="2344"/>
                    <a:pt x="12337" y="1423"/>
                  </a:cubicBezTo>
                  <a:cubicBezTo>
                    <a:pt x="11729" y="1339"/>
                    <a:pt x="11207" y="1256"/>
                    <a:pt x="10599" y="1256"/>
                  </a:cubicBezTo>
                  <a:cubicBezTo>
                    <a:pt x="8514" y="1256"/>
                    <a:pt x="6516" y="1925"/>
                    <a:pt x="4952" y="3097"/>
                  </a:cubicBezTo>
                  <a:cubicBezTo>
                    <a:pt x="5386" y="3767"/>
                    <a:pt x="6168" y="5022"/>
                    <a:pt x="5734" y="5524"/>
                  </a:cubicBezTo>
                  <a:cubicBezTo>
                    <a:pt x="5213" y="6361"/>
                    <a:pt x="3562" y="6361"/>
                    <a:pt x="3562" y="7115"/>
                  </a:cubicBezTo>
                  <a:cubicBezTo>
                    <a:pt x="3562" y="7868"/>
                    <a:pt x="3475" y="8621"/>
                    <a:pt x="3562" y="8956"/>
                  </a:cubicBezTo>
                  <a:cubicBezTo>
                    <a:pt x="3649" y="9291"/>
                    <a:pt x="4605" y="9542"/>
                    <a:pt x="3910" y="10044"/>
                  </a:cubicBezTo>
                  <a:cubicBezTo>
                    <a:pt x="3475" y="10463"/>
                    <a:pt x="2172" y="11132"/>
                    <a:pt x="1390" y="11551"/>
                  </a:cubicBezTo>
                  <a:cubicBezTo>
                    <a:pt x="1477" y="12555"/>
                    <a:pt x="1824" y="13560"/>
                    <a:pt x="2346" y="14480"/>
                  </a:cubicBezTo>
                  <a:cubicBezTo>
                    <a:pt x="2519" y="13978"/>
                    <a:pt x="3301" y="12220"/>
                    <a:pt x="3910" y="12137"/>
                  </a:cubicBezTo>
                  <a:cubicBezTo>
                    <a:pt x="4605" y="11969"/>
                    <a:pt x="5213" y="11802"/>
                    <a:pt x="5908" y="12639"/>
                  </a:cubicBezTo>
                  <a:cubicBezTo>
                    <a:pt x="6603" y="13476"/>
                    <a:pt x="7558" y="13727"/>
                    <a:pt x="8080" y="13727"/>
                  </a:cubicBezTo>
                  <a:cubicBezTo>
                    <a:pt x="8601" y="13727"/>
                    <a:pt x="7993" y="15485"/>
                    <a:pt x="6342" y="15820"/>
                  </a:cubicBezTo>
                  <a:cubicBezTo>
                    <a:pt x="4778" y="16071"/>
                    <a:pt x="7037" y="17996"/>
                    <a:pt x="5734" y="17996"/>
                  </a:cubicBezTo>
                  <a:cubicBezTo>
                    <a:pt x="7211" y="18833"/>
                    <a:pt x="8862" y="19335"/>
                    <a:pt x="10599" y="19335"/>
                  </a:cubicBezTo>
                  <a:cubicBezTo>
                    <a:pt x="10773" y="19335"/>
                    <a:pt x="10947" y="19251"/>
                    <a:pt x="11034" y="19251"/>
                  </a:cubicBezTo>
                  <a:cubicBezTo>
                    <a:pt x="11034" y="19251"/>
                    <a:pt x="11034" y="19251"/>
                    <a:pt x="11294" y="20507"/>
                  </a:cubicBezTo>
                  <a:cubicBezTo>
                    <a:pt x="11121" y="20507"/>
                    <a:pt x="10860" y="20591"/>
                    <a:pt x="10599" y="20591"/>
                  </a:cubicBezTo>
                  <a:cubicBezTo>
                    <a:pt x="4778" y="20591"/>
                    <a:pt x="0" y="15987"/>
                    <a:pt x="0" y="10295"/>
                  </a:cubicBezTo>
                  <a:cubicBezTo>
                    <a:pt x="0" y="4604"/>
                    <a:pt x="4778" y="0"/>
                    <a:pt x="10599"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21" name="椭圆 23"/>
            <p:cNvSpPr/>
            <p:nvPr/>
          </p:nvSpPr>
          <p:spPr>
            <a:xfrm>
              <a:off x="696239" y="94406"/>
              <a:ext cx="201826" cy="188561"/>
            </a:xfrm>
            <a:custGeom>
              <a:avLst/>
              <a:gdLst/>
              <a:ahLst/>
              <a:cxnLst>
                <a:cxn ang="0">
                  <a:pos x="wd2" y="hd2"/>
                </a:cxn>
                <a:cxn ang="5400000">
                  <a:pos x="wd2" y="hd2"/>
                </a:cxn>
                <a:cxn ang="10800000">
                  <a:pos x="wd2" y="hd2"/>
                </a:cxn>
                <a:cxn ang="16200000">
                  <a:pos x="wd2" y="hd2"/>
                </a:cxn>
              </a:cxnLst>
              <a:rect l="0" t="0" r="r" b="b"/>
              <a:pathLst>
                <a:path w="21600" h="21600" extrusionOk="0">
                  <a:moveTo>
                    <a:pt x="10187" y="18127"/>
                  </a:moveTo>
                  <a:cubicBezTo>
                    <a:pt x="10187" y="18127"/>
                    <a:pt x="9938" y="18127"/>
                    <a:pt x="9938" y="18406"/>
                  </a:cubicBezTo>
                  <a:cubicBezTo>
                    <a:pt x="9938" y="18406"/>
                    <a:pt x="9938" y="18406"/>
                    <a:pt x="9938" y="19801"/>
                  </a:cubicBezTo>
                  <a:cubicBezTo>
                    <a:pt x="9938" y="19987"/>
                    <a:pt x="9938" y="20080"/>
                    <a:pt x="10104" y="20080"/>
                  </a:cubicBezTo>
                  <a:cubicBezTo>
                    <a:pt x="10104" y="20080"/>
                    <a:pt x="10104" y="20080"/>
                    <a:pt x="11597" y="20080"/>
                  </a:cubicBezTo>
                  <a:cubicBezTo>
                    <a:pt x="11680" y="20080"/>
                    <a:pt x="11763" y="19987"/>
                    <a:pt x="11763" y="19894"/>
                  </a:cubicBezTo>
                  <a:cubicBezTo>
                    <a:pt x="11763" y="19894"/>
                    <a:pt x="11763" y="19894"/>
                    <a:pt x="11763" y="18406"/>
                  </a:cubicBezTo>
                  <a:cubicBezTo>
                    <a:pt x="11763" y="18127"/>
                    <a:pt x="11597" y="18127"/>
                    <a:pt x="11597" y="18127"/>
                  </a:cubicBezTo>
                  <a:cubicBezTo>
                    <a:pt x="11597" y="18127"/>
                    <a:pt x="11597" y="18127"/>
                    <a:pt x="10187" y="18127"/>
                  </a:cubicBezTo>
                  <a:close/>
                  <a:moveTo>
                    <a:pt x="10800" y="15196"/>
                  </a:moveTo>
                  <a:cubicBezTo>
                    <a:pt x="10324" y="15196"/>
                    <a:pt x="9938" y="15609"/>
                    <a:pt x="9938" y="16119"/>
                  </a:cubicBezTo>
                  <a:cubicBezTo>
                    <a:pt x="9938" y="16628"/>
                    <a:pt x="10324" y="17041"/>
                    <a:pt x="10800" y="17041"/>
                  </a:cubicBezTo>
                  <a:cubicBezTo>
                    <a:pt x="11276" y="17041"/>
                    <a:pt x="11662" y="16628"/>
                    <a:pt x="11662" y="16119"/>
                  </a:cubicBezTo>
                  <a:cubicBezTo>
                    <a:pt x="11662" y="15609"/>
                    <a:pt x="11276" y="15196"/>
                    <a:pt x="10800" y="15196"/>
                  </a:cubicBezTo>
                  <a:close/>
                  <a:moveTo>
                    <a:pt x="9317" y="3763"/>
                  </a:moveTo>
                  <a:cubicBezTo>
                    <a:pt x="9569" y="3582"/>
                    <a:pt x="9906" y="3582"/>
                    <a:pt x="10074" y="3853"/>
                  </a:cubicBezTo>
                  <a:cubicBezTo>
                    <a:pt x="10242" y="4125"/>
                    <a:pt x="10158" y="4486"/>
                    <a:pt x="9990" y="4667"/>
                  </a:cubicBezTo>
                  <a:cubicBezTo>
                    <a:pt x="3681" y="9371"/>
                    <a:pt x="3681" y="9371"/>
                    <a:pt x="3681" y="9371"/>
                  </a:cubicBezTo>
                  <a:cubicBezTo>
                    <a:pt x="3597" y="9461"/>
                    <a:pt x="3512" y="9552"/>
                    <a:pt x="3428" y="9552"/>
                  </a:cubicBezTo>
                  <a:cubicBezTo>
                    <a:pt x="3260" y="9552"/>
                    <a:pt x="3092" y="9461"/>
                    <a:pt x="3008" y="9280"/>
                  </a:cubicBezTo>
                  <a:cubicBezTo>
                    <a:pt x="2839" y="9009"/>
                    <a:pt x="2839" y="8647"/>
                    <a:pt x="3092" y="8466"/>
                  </a:cubicBezTo>
                  <a:cubicBezTo>
                    <a:pt x="9317" y="3763"/>
                    <a:pt x="9317" y="3763"/>
                    <a:pt x="9317" y="3763"/>
                  </a:cubicBezTo>
                  <a:close/>
                  <a:moveTo>
                    <a:pt x="5658" y="3217"/>
                  </a:moveTo>
                  <a:cubicBezTo>
                    <a:pt x="5913" y="3039"/>
                    <a:pt x="6252" y="3039"/>
                    <a:pt x="6422" y="3306"/>
                  </a:cubicBezTo>
                  <a:cubicBezTo>
                    <a:pt x="6592" y="3574"/>
                    <a:pt x="6507" y="3930"/>
                    <a:pt x="6337" y="4108"/>
                  </a:cubicBezTo>
                  <a:cubicBezTo>
                    <a:pt x="3367" y="6334"/>
                    <a:pt x="3367" y="6334"/>
                    <a:pt x="3367" y="6334"/>
                  </a:cubicBezTo>
                  <a:cubicBezTo>
                    <a:pt x="3282" y="6423"/>
                    <a:pt x="3197" y="6513"/>
                    <a:pt x="3028" y="6513"/>
                  </a:cubicBezTo>
                  <a:cubicBezTo>
                    <a:pt x="2858" y="6513"/>
                    <a:pt x="2688" y="6423"/>
                    <a:pt x="2604" y="6245"/>
                  </a:cubicBezTo>
                  <a:cubicBezTo>
                    <a:pt x="2434" y="5978"/>
                    <a:pt x="2519" y="5622"/>
                    <a:pt x="2773" y="5444"/>
                  </a:cubicBezTo>
                  <a:cubicBezTo>
                    <a:pt x="5658" y="3217"/>
                    <a:pt x="5658" y="3217"/>
                    <a:pt x="5658" y="3217"/>
                  </a:cubicBezTo>
                  <a:close/>
                  <a:moveTo>
                    <a:pt x="2241" y="1520"/>
                  </a:moveTo>
                  <a:cubicBezTo>
                    <a:pt x="1738" y="1520"/>
                    <a:pt x="1318" y="1968"/>
                    <a:pt x="1318" y="2417"/>
                  </a:cubicBezTo>
                  <a:cubicBezTo>
                    <a:pt x="1318" y="2417"/>
                    <a:pt x="1318" y="2417"/>
                    <a:pt x="1318" y="13449"/>
                  </a:cubicBezTo>
                  <a:cubicBezTo>
                    <a:pt x="1318" y="13988"/>
                    <a:pt x="1738" y="14436"/>
                    <a:pt x="2241" y="14436"/>
                  </a:cubicBezTo>
                  <a:cubicBezTo>
                    <a:pt x="2241" y="14436"/>
                    <a:pt x="2241" y="14436"/>
                    <a:pt x="19359" y="14436"/>
                  </a:cubicBezTo>
                  <a:cubicBezTo>
                    <a:pt x="19862" y="14436"/>
                    <a:pt x="20282" y="13988"/>
                    <a:pt x="20282" y="13449"/>
                  </a:cubicBezTo>
                  <a:lnTo>
                    <a:pt x="20282" y="2417"/>
                  </a:lnTo>
                  <a:cubicBezTo>
                    <a:pt x="20282" y="1968"/>
                    <a:pt x="19862" y="1520"/>
                    <a:pt x="19359" y="1520"/>
                  </a:cubicBezTo>
                  <a:cubicBezTo>
                    <a:pt x="19359" y="1520"/>
                    <a:pt x="19359" y="1520"/>
                    <a:pt x="2241" y="1520"/>
                  </a:cubicBezTo>
                  <a:close/>
                  <a:moveTo>
                    <a:pt x="928" y="0"/>
                  </a:moveTo>
                  <a:cubicBezTo>
                    <a:pt x="928" y="0"/>
                    <a:pt x="928" y="0"/>
                    <a:pt x="20672" y="0"/>
                  </a:cubicBezTo>
                  <a:cubicBezTo>
                    <a:pt x="21178" y="0"/>
                    <a:pt x="21600" y="360"/>
                    <a:pt x="21600" y="900"/>
                  </a:cubicBezTo>
                  <a:cubicBezTo>
                    <a:pt x="21600" y="900"/>
                    <a:pt x="21600" y="900"/>
                    <a:pt x="21600" y="17190"/>
                  </a:cubicBezTo>
                  <a:cubicBezTo>
                    <a:pt x="21600" y="17730"/>
                    <a:pt x="21178" y="18180"/>
                    <a:pt x="20672" y="18180"/>
                  </a:cubicBezTo>
                  <a:cubicBezTo>
                    <a:pt x="20672" y="18180"/>
                    <a:pt x="20672" y="18180"/>
                    <a:pt x="13416" y="18180"/>
                  </a:cubicBezTo>
                  <a:cubicBezTo>
                    <a:pt x="13416" y="18180"/>
                    <a:pt x="13247" y="18180"/>
                    <a:pt x="13247" y="18360"/>
                  </a:cubicBezTo>
                  <a:cubicBezTo>
                    <a:pt x="13247" y="18360"/>
                    <a:pt x="13247" y="18360"/>
                    <a:pt x="13247" y="19890"/>
                  </a:cubicBezTo>
                  <a:cubicBezTo>
                    <a:pt x="13247" y="19980"/>
                    <a:pt x="13247" y="20070"/>
                    <a:pt x="13331" y="20070"/>
                  </a:cubicBezTo>
                  <a:cubicBezTo>
                    <a:pt x="13331" y="20070"/>
                    <a:pt x="13331" y="20070"/>
                    <a:pt x="15272" y="20070"/>
                  </a:cubicBezTo>
                  <a:cubicBezTo>
                    <a:pt x="15694" y="20070"/>
                    <a:pt x="16031" y="20430"/>
                    <a:pt x="16031" y="20880"/>
                  </a:cubicBezTo>
                  <a:cubicBezTo>
                    <a:pt x="16031" y="21240"/>
                    <a:pt x="15694" y="21600"/>
                    <a:pt x="15272" y="21600"/>
                  </a:cubicBezTo>
                  <a:cubicBezTo>
                    <a:pt x="15272" y="21600"/>
                    <a:pt x="15272" y="21600"/>
                    <a:pt x="6328" y="21600"/>
                  </a:cubicBezTo>
                  <a:cubicBezTo>
                    <a:pt x="5906" y="21600"/>
                    <a:pt x="5569" y="21240"/>
                    <a:pt x="5569" y="20880"/>
                  </a:cubicBezTo>
                  <a:cubicBezTo>
                    <a:pt x="5569" y="20430"/>
                    <a:pt x="5906" y="20070"/>
                    <a:pt x="6328" y="20070"/>
                  </a:cubicBezTo>
                  <a:cubicBezTo>
                    <a:pt x="6328" y="20070"/>
                    <a:pt x="6328" y="20070"/>
                    <a:pt x="8269" y="20070"/>
                  </a:cubicBezTo>
                  <a:cubicBezTo>
                    <a:pt x="8353" y="20070"/>
                    <a:pt x="8353" y="19980"/>
                    <a:pt x="8353" y="19800"/>
                  </a:cubicBezTo>
                  <a:cubicBezTo>
                    <a:pt x="8353" y="19800"/>
                    <a:pt x="8353" y="19800"/>
                    <a:pt x="8353" y="18360"/>
                  </a:cubicBezTo>
                  <a:cubicBezTo>
                    <a:pt x="8353" y="18090"/>
                    <a:pt x="8100" y="18180"/>
                    <a:pt x="8100" y="18180"/>
                  </a:cubicBezTo>
                  <a:cubicBezTo>
                    <a:pt x="8100" y="18180"/>
                    <a:pt x="8100" y="18180"/>
                    <a:pt x="928" y="18180"/>
                  </a:cubicBezTo>
                  <a:cubicBezTo>
                    <a:pt x="422" y="18180"/>
                    <a:pt x="0" y="17730"/>
                    <a:pt x="0" y="17190"/>
                  </a:cubicBezTo>
                  <a:cubicBezTo>
                    <a:pt x="0" y="17190"/>
                    <a:pt x="0" y="17190"/>
                    <a:pt x="0" y="900"/>
                  </a:cubicBezTo>
                  <a:cubicBezTo>
                    <a:pt x="0" y="360"/>
                    <a:pt x="422" y="0"/>
                    <a:pt x="928"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22" name="椭圆 32"/>
            <p:cNvSpPr/>
            <p:nvPr/>
          </p:nvSpPr>
          <p:spPr>
            <a:xfrm>
              <a:off x="1304705" y="107088"/>
              <a:ext cx="201826" cy="163199"/>
            </a:xfrm>
            <a:custGeom>
              <a:avLst/>
              <a:gdLst/>
              <a:ahLst/>
              <a:cxnLst>
                <a:cxn ang="0">
                  <a:pos x="wd2" y="hd2"/>
                </a:cxn>
                <a:cxn ang="5400000">
                  <a:pos x="wd2" y="hd2"/>
                </a:cxn>
                <a:cxn ang="10800000">
                  <a:pos x="wd2" y="hd2"/>
                </a:cxn>
                <a:cxn ang="16200000">
                  <a:pos x="wd2" y="hd2"/>
                </a:cxn>
              </a:cxnLst>
              <a:rect l="0" t="0" r="r" b="b"/>
              <a:pathLst>
                <a:path w="21600" h="21600" extrusionOk="0">
                  <a:moveTo>
                    <a:pt x="0" y="20578"/>
                  </a:moveTo>
                  <a:lnTo>
                    <a:pt x="21600" y="20578"/>
                  </a:lnTo>
                  <a:lnTo>
                    <a:pt x="21600" y="21600"/>
                  </a:lnTo>
                  <a:lnTo>
                    <a:pt x="0" y="21600"/>
                  </a:lnTo>
                  <a:close/>
                  <a:moveTo>
                    <a:pt x="4961" y="16743"/>
                  </a:moveTo>
                  <a:lnTo>
                    <a:pt x="5374" y="16743"/>
                  </a:lnTo>
                  <a:lnTo>
                    <a:pt x="5374" y="19938"/>
                  </a:lnTo>
                  <a:lnTo>
                    <a:pt x="3617" y="19938"/>
                  </a:lnTo>
                  <a:lnTo>
                    <a:pt x="3617" y="18277"/>
                  </a:lnTo>
                  <a:close/>
                  <a:moveTo>
                    <a:pt x="7545" y="13548"/>
                  </a:moveTo>
                  <a:cubicBezTo>
                    <a:pt x="7545" y="13548"/>
                    <a:pt x="7545" y="13548"/>
                    <a:pt x="8279" y="13548"/>
                  </a:cubicBezTo>
                  <a:cubicBezTo>
                    <a:pt x="8524" y="13651"/>
                    <a:pt x="8850" y="13754"/>
                    <a:pt x="9095" y="13754"/>
                  </a:cubicBezTo>
                  <a:cubicBezTo>
                    <a:pt x="9095" y="13754"/>
                    <a:pt x="9095" y="13754"/>
                    <a:pt x="9095" y="19938"/>
                  </a:cubicBezTo>
                  <a:cubicBezTo>
                    <a:pt x="9095" y="19938"/>
                    <a:pt x="9095" y="19938"/>
                    <a:pt x="7545" y="19938"/>
                  </a:cubicBezTo>
                  <a:close/>
                  <a:moveTo>
                    <a:pt x="12919" y="12525"/>
                  </a:moveTo>
                  <a:cubicBezTo>
                    <a:pt x="12919" y="12525"/>
                    <a:pt x="12919" y="12525"/>
                    <a:pt x="12919" y="19938"/>
                  </a:cubicBezTo>
                  <a:cubicBezTo>
                    <a:pt x="12919" y="19938"/>
                    <a:pt x="12919" y="19938"/>
                    <a:pt x="11265" y="19938"/>
                  </a:cubicBezTo>
                  <a:lnTo>
                    <a:pt x="11265" y="13555"/>
                  </a:lnTo>
                  <a:cubicBezTo>
                    <a:pt x="11844" y="13349"/>
                    <a:pt x="12423" y="13040"/>
                    <a:pt x="12919" y="12525"/>
                  </a:cubicBezTo>
                  <a:close/>
                  <a:moveTo>
                    <a:pt x="9715" y="3331"/>
                  </a:moveTo>
                  <a:cubicBezTo>
                    <a:pt x="8915" y="3331"/>
                    <a:pt x="8115" y="3723"/>
                    <a:pt x="7483" y="4506"/>
                  </a:cubicBezTo>
                  <a:cubicBezTo>
                    <a:pt x="6304" y="5968"/>
                    <a:pt x="6304" y="8474"/>
                    <a:pt x="7483" y="9936"/>
                  </a:cubicBezTo>
                  <a:cubicBezTo>
                    <a:pt x="8746" y="11503"/>
                    <a:pt x="10683" y="11503"/>
                    <a:pt x="11946" y="9936"/>
                  </a:cubicBezTo>
                  <a:cubicBezTo>
                    <a:pt x="13125" y="8474"/>
                    <a:pt x="13125" y="5968"/>
                    <a:pt x="11946" y="4506"/>
                  </a:cubicBezTo>
                  <a:cubicBezTo>
                    <a:pt x="11315" y="3723"/>
                    <a:pt x="10515" y="3331"/>
                    <a:pt x="9715" y="3331"/>
                  </a:cubicBezTo>
                  <a:close/>
                  <a:moveTo>
                    <a:pt x="14882" y="3195"/>
                  </a:moveTo>
                  <a:cubicBezTo>
                    <a:pt x="14882" y="3195"/>
                    <a:pt x="14882" y="3195"/>
                    <a:pt x="16536" y="3195"/>
                  </a:cubicBezTo>
                  <a:lnTo>
                    <a:pt x="16536" y="19938"/>
                  </a:lnTo>
                  <a:cubicBezTo>
                    <a:pt x="16536" y="19938"/>
                    <a:pt x="16536" y="19938"/>
                    <a:pt x="14882" y="19938"/>
                  </a:cubicBezTo>
                  <a:cubicBezTo>
                    <a:pt x="14882" y="19938"/>
                    <a:pt x="14882" y="19938"/>
                    <a:pt x="14882" y="8915"/>
                  </a:cubicBezTo>
                  <a:cubicBezTo>
                    <a:pt x="15048" y="8395"/>
                    <a:pt x="15048" y="7771"/>
                    <a:pt x="15048" y="7251"/>
                  </a:cubicBezTo>
                  <a:cubicBezTo>
                    <a:pt x="15048" y="6731"/>
                    <a:pt x="15048" y="6107"/>
                    <a:pt x="14882" y="5587"/>
                  </a:cubicBezTo>
                  <a:cubicBezTo>
                    <a:pt x="14882" y="5587"/>
                    <a:pt x="14882" y="5587"/>
                    <a:pt x="14882" y="3195"/>
                  </a:cubicBezTo>
                  <a:close/>
                  <a:moveTo>
                    <a:pt x="9746" y="1796"/>
                  </a:moveTo>
                  <a:cubicBezTo>
                    <a:pt x="10858" y="1796"/>
                    <a:pt x="11970" y="2315"/>
                    <a:pt x="12810" y="3351"/>
                  </a:cubicBezTo>
                  <a:cubicBezTo>
                    <a:pt x="14572" y="5528"/>
                    <a:pt x="14572" y="8948"/>
                    <a:pt x="12810" y="11021"/>
                  </a:cubicBezTo>
                  <a:cubicBezTo>
                    <a:pt x="11299" y="12991"/>
                    <a:pt x="8865" y="13094"/>
                    <a:pt x="7102" y="11540"/>
                  </a:cubicBezTo>
                  <a:cubicBezTo>
                    <a:pt x="7102" y="11540"/>
                    <a:pt x="7102" y="11540"/>
                    <a:pt x="6347" y="12472"/>
                  </a:cubicBezTo>
                  <a:cubicBezTo>
                    <a:pt x="6431" y="12887"/>
                    <a:pt x="6347" y="13405"/>
                    <a:pt x="6095" y="13716"/>
                  </a:cubicBezTo>
                  <a:cubicBezTo>
                    <a:pt x="6095" y="13716"/>
                    <a:pt x="6095" y="13716"/>
                    <a:pt x="2822" y="17759"/>
                  </a:cubicBezTo>
                  <a:cubicBezTo>
                    <a:pt x="2318" y="18277"/>
                    <a:pt x="1647" y="18277"/>
                    <a:pt x="1227" y="17759"/>
                  </a:cubicBezTo>
                  <a:cubicBezTo>
                    <a:pt x="723" y="17241"/>
                    <a:pt x="723" y="16308"/>
                    <a:pt x="1227" y="15789"/>
                  </a:cubicBezTo>
                  <a:cubicBezTo>
                    <a:pt x="1227" y="15789"/>
                    <a:pt x="1227" y="15789"/>
                    <a:pt x="4417" y="11747"/>
                  </a:cubicBezTo>
                  <a:cubicBezTo>
                    <a:pt x="4752" y="11436"/>
                    <a:pt x="5088" y="11332"/>
                    <a:pt x="5508" y="11332"/>
                  </a:cubicBezTo>
                  <a:cubicBezTo>
                    <a:pt x="5508" y="11332"/>
                    <a:pt x="5508" y="11332"/>
                    <a:pt x="6263" y="10399"/>
                  </a:cubicBezTo>
                  <a:cubicBezTo>
                    <a:pt x="4920" y="8326"/>
                    <a:pt x="5088" y="5320"/>
                    <a:pt x="6683" y="3351"/>
                  </a:cubicBezTo>
                  <a:cubicBezTo>
                    <a:pt x="7522" y="2315"/>
                    <a:pt x="8634" y="1796"/>
                    <a:pt x="9746" y="1796"/>
                  </a:cubicBezTo>
                  <a:close/>
                  <a:moveTo>
                    <a:pt x="18293" y="0"/>
                  </a:moveTo>
                  <a:lnTo>
                    <a:pt x="19946" y="0"/>
                  </a:lnTo>
                  <a:lnTo>
                    <a:pt x="19946" y="19938"/>
                  </a:lnTo>
                  <a:lnTo>
                    <a:pt x="18293" y="19938"/>
                  </a:ln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pic>
        <p:nvPicPr>
          <p:cNvPr id="161" name="图片 3" descr="D:\大学\大一秋季学期\出题\10.1noi.ac\微信图片_20190929163020.png微信图片_20190929163020"/>
          <p:cNvPicPr>
            <a:picLocks noChangeAspect="1"/>
          </p:cNvPicPr>
          <p:nvPr/>
        </p:nvPicPr>
        <p:blipFill>
          <a:blip r:embed="rId3"/>
          <a:srcRect l="-35073" t="-6076" r="-57235" b="4222"/>
          <a:stretch>
            <a:fillRect/>
          </a:stretch>
        </p:blipFill>
        <p:spPr>
          <a:xfrm>
            <a:off x="152400" y="71755"/>
            <a:ext cx="1706880" cy="1258570"/>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a:t>DP</a:t>
            </a:r>
            <a:r>
              <a:rPr lang="zh-CN" altLang="en-US"/>
              <a:t>套</a:t>
            </a:r>
            <a:r>
              <a:rPr lang="en-US" altLang="zh-CN"/>
              <a:t>DP</a:t>
            </a:r>
          </a:p>
        </p:txBody>
      </p:sp>
      <p:sp>
        <p:nvSpPr>
          <p:cNvPr id="2" name="文本框 1"/>
          <p:cNvSpPr txBox="1"/>
          <p:nvPr/>
        </p:nvSpPr>
        <p:spPr>
          <a:xfrm>
            <a:off x="1069975" y="1779905"/>
            <a:ext cx="10051415" cy="1938020"/>
          </a:xfrm>
          <a:prstGeom prst="rect">
            <a:avLst/>
          </a:prstGeom>
          <a:noFill/>
        </p:spPr>
        <p:txBody>
          <a:bodyPr wrap="square" rtlCol="0">
            <a:spAutoFit/>
          </a:bodyPr>
          <a:lstStyle/>
          <a:p>
            <a:pPr algn="l"/>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套</a:t>
            </a:r>
            <a:r>
              <a:rPr lang="en-US" altLang="zh-CN" sz="2000">
                <a:latin typeface="华文楷体" panose="02010600040101010101" charset="-122"/>
                <a:ea typeface="华文楷体" panose="02010600040101010101" charset="-122"/>
                <a:cs typeface="华文楷体" panose="02010600040101010101" charset="-122"/>
              </a:rPr>
              <a:t>DP</a:t>
            </a:r>
            <a:r>
              <a:rPr lang="en-US"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例题</a:t>
            </a:r>
            <a:r>
              <a:rPr lang="en-US" altLang="zh-CN" sz="2000">
                <a:latin typeface="华文楷体" panose="02010600040101010101" charset="-122"/>
                <a:ea typeface="华文楷体" panose="02010600040101010101" charset="-122"/>
                <a:cs typeface="华文楷体" panose="02010600040101010101" charset="-122"/>
              </a:rPr>
              <a:t>1</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zh-CN" sz="2000" dirty="0">
                <a:latin typeface="华文楷体" panose="02010600040101010101" charset="-122"/>
                <a:ea typeface="华文楷体" panose="02010600040101010101" charset="-122"/>
                <a:cs typeface="华文楷体" panose="02010600040101010101" charset="-122"/>
                <a:sym typeface="+mn-ea"/>
              </a:rPr>
              <a:t>给你一个只由AGCT组成的字符串S</a:t>
            </a:r>
            <a:r>
              <a:rPr lang="zh-CN" altLang="en-US" sz="2000" dirty="0">
                <a:latin typeface="华文楷体" panose="02010600040101010101" charset="-122"/>
                <a:ea typeface="华文楷体" panose="02010600040101010101" charset="-122"/>
                <a:cs typeface="华文楷体" panose="02010600040101010101" charset="-122"/>
                <a:sym typeface="+mn-ea"/>
              </a:rPr>
              <a:t>，</a:t>
            </a:r>
            <a:r>
              <a:rPr lang="zh-CN" altLang="zh-CN" sz="2000" dirty="0">
                <a:latin typeface="华文楷体" panose="02010600040101010101" charset="-122"/>
                <a:ea typeface="华文楷体" panose="02010600040101010101" charset="-122"/>
                <a:cs typeface="华文楷体" panose="02010600040101010101" charset="-122"/>
                <a:sym typeface="+mn-ea"/>
              </a:rPr>
              <a:t>对于每个</a:t>
            </a:r>
            <a:r>
              <a:rPr lang="en-US" altLang="zh-CN" sz="2000" dirty="0">
                <a:latin typeface="华文楷体" panose="02010600040101010101" charset="-122"/>
                <a:ea typeface="华文楷体" panose="02010600040101010101" charset="-122"/>
                <a:cs typeface="华文楷体" panose="02010600040101010101" charset="-122"/>
                <a:sym typeface="+mn-ea"/>
              </a:rPr>
              <a:t>0&lt;=</a:t>
            </a:r>
            <a:r>
              <a:rPr lang="zh-CN" altLang="zh-CN" sz="2000" dirty="0">
                <a:latin typeface="华文楷体" panose="02010600040101010101" charset="-122"/>
                <a:ea typeface="华文楷体" panose="02010600040101010101" charset="-122"/>
                <a:cs typeface="华文楷体" panose="02010600040101010101" charset="-122"/>
                <a:sym typeface="+mn-ea"/>
              </a:rPr>
              <a:t>i</a:t>
            </a:r>
            <a:r>
              <a:rPr lang="en-US" altLang="zh-CN" sz="2000" dirty="0">
                <a:latin typeface="华文楷体" panose="02010600040101010101" charset="-122"/>
                <a:ea typeface="华文楷体" panose="02010600040101010101" charset="-122"/>
                <a:cs typeface="华文楷体" panose="02010600040101010101" charset="-122"/>
                <a:sym typeface="+mn-ea"/>
              </a:rPr>
              <a:t>&lt;=</a:t>
            </a:r>
            <a:r>
              <a:rPr lang="zh-CN" altLang="zh-CN" sz="2000" dirty="0">
                <a:latin typeface="华文楷体" panose="02010600040101010101" charset="-122"/>
                <a:ea typeface="华文楷体" panose="02010600040101010101" charset="-122"/>
                <a:cs typeface="华文楷体" panose="02010600040101010101" charset="-122"/>
                <a:sym typeface="+mn-ea"/>
              </a:rPr>
              <a:t>|S|,问有多少个只由AGCT组成的长度为m的字符串T,使得LCS(S,T)=i </a:t>
            </a:r>
            <a:endParaRPr lang="en-US" altLang="zh-CN" sz="2000" dirty="0">
              <a:latin typeface="华文楷体" panose="02010600040101010101" charset="-122"/>
              <a:ea typeface="华文楷体" panose="02010600040101010101" charset="-122"/>
              <a:cs typeface="华文楷体" panose="02010600040101010101" charset="-122"/>
            </a:endParaRP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en-US" altLang="zh-CN" sz="2000">
                <a:latin typeface="华文楷体" panose="02010600040101010101" charset="-122"/>
                <a:ea typeface="华文楷体" panose="02010600040101010101" charset="-122"/>
                <a:cs typeface="华文楷体" panose="02010600040101010101" charset="-122"/>
              </a:rPr>
              <a:t>|S|&lt;=15,m&lt;=1000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a:t>DP</a:t>
            </a:r>
            <a:r>
              <a:rPr lang="zh-CN" altLang="en-US"/>
              <a:t>套</a:t>
            </a:r>
            <a:r>
              <a:rPr lang="en-US" altLang="zh-CN"/>
              <a:t>DP</a:t>
            </a:r>
          </a:p>
        </p:txBody>
      </p:sp>
      <p:sp>
        <p:nvSpPr>
          <p:cNvPr id="2" name="文本框 1"/>
          <p:cNvSpPr txBox="1"/>
          <p:nvPr/>
        </p:nvSpPr>
        <p:spPr>
          <a:xfrm>
            <a:off x="1069975" y="1779905"/>
            <a:ext cx="10051415" cy="2553335"/>
          </a:xfrm>
          <a:prstGeom prst="rect">
            <a:avLst/>
          </a:prstGeom>
          <a:noFill/>
        </p:spPr>
        <p:txBody>
          <a:bodyPr wrap="square" rtlCol="0">
            <a:spAutoFit/>
          </a:bodyPr>
          <a:lstStyle/>
          <a:p>
            <a:pPr algn="l"/>
            <a:r>
              <a:rPr lang="zh-CN" sz="2000">
                <a:latin typeface="华文楷体" panose="02010600040101010101" charset="-122"/>
                <a:ea typeface="华文楷体" panose="02010600040101010101" charset="-122"/>
                <a:cs typeface="华文楷体" panose="02010600040101010101" charset="-122"/>
              </a:rPr>
              <a:t>首先要解决的第一个</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问题是，计算两个串的</a:t>
            </a:r>
            <a:r>
              <a:rPr lang="en-US" altLang="zh-CN" sz="2000">
                <a:latin typeface="华文楷体" panose="02010600040101010101" charset="-122"/>
                <a:ea typeface="华文楷体" panose="02010600040101010101" charset="-122"/>
                <a:cs typeface="华文楷体" panose="02010600040101010101" charset="-122"/>
              </a:rPr>
              <a:t>lcs</a:t>
            </a:r>
            <a:r>
              <a:rPr lang="zh-CN" altLang="en-US" sz="2000">
                <a:latin typeface="华文楷体" panose="02010600040101010101" charset="-122"/>
                <a:ea typeface="华文楷体" panose="02010600040101010101" charset="-122"/>
                <a:cs typeface="华文楷体" panose="02010600040101010101" charset="-122"/>
              </a:rPr>
              <a:t>，那么一种做法是，对于</a:t>
            </a:r>
            <a:r>
              <a:rPr lang="en-US" altLang="zh-CN" sz="2000">
                <a:latin typeface="华文楷体" panose="02010600040101010101" charset="-122"/>
                <a:ea typeface="华文楷体" panose="02010600040101010101" charset="-122"/>
                <a:cs typeface="华文楷体" panose="02010600040101010101" charset="-122"/>
              </a:rPr>
              <a:t>s</a:t>
            </a:r>
            <a:r>
              <a:rPr lang="zh-CN" altLang="en-US" sz="2000">
                <a:latin typeface="华文楷体" panose="02010600040101010101" charset="-122"/>
                <a:ea typeface="华文楷体" panose="02010600040101010101" charset="-122"/>
                <a:cs typeface="华文楷体" panose="02010600040101010101" charset="-122"/>
              </a:rPr>
              <a:t>串，在枚举</a:t>
            </a:r>
            <a:r>
              <a:rPr lang="en-US" altLang="zh-CN" sz="2000">
                <a:latin typeface="华文楷体" panose="02010600040101010101" charset="-122"/>
                <a:ea typeface="华文楷体" panose="02010600040101010101" charset="-122"/>
                <a:cs typeface="华文楷体" panose="02010600040101010101" charset="-122"/>
              </a:rPr>
              <a:t>t</a:t>
            </a:r>
            <a:r>
              <a:rPr lang="zh-CN" altLang="en-US" sz="2000">
                <a:latin typeface="华文楷体" panose="02010600040101010101" charset="-122"/>
                <a:ea typeface="华文楷体" panose="02010600040101010101" charset="-122"/>
                <a:cs typeface="华文楷体" panose="02010600040101010101" charset="-122"/>
              </a:rPr>
              <a:t>串的前缀</a:t>
            </a:r>
            <a:r>
              <a:rPr lang="en-US" altLang="zh-CN" sz="2000">
                <a:latin typeface="华文楷体" panose="02010600040101010101" charset="-122"/>
                <a:ea typeface="华文楷体" panose="02010600040101010101" charset="-122"/>
                <a:cs typeface="华文楷体" panose="02010600040101010101" charset="-122"/>
              </a:rPr>
              <a:t>t[1..x]</a:t>
            </a:r>
            <a:r>
              <a:rPr lang="zh-CN" altLang="en-US" sz="2000">
                <a:latin typeface="华文楷体" panose="02010600040101010101" charset="-122"/>
                <a:ea typeface="华文楷体" panose="02010600040101010101" charset="-122"/>
                <a:cs typeface="华文楷体" panose="02010600040101010101" charset="-122"/>
              </a:rPr>
              <a:t>的过程中，维护</a:t>
            </a:r>
            <a:r>
              <a:rPr lang="en-US" altLang="zh-CN" sz="2000">
                <a:latin typeface="华文楷体" panose="02010600040101010101" charset="-122"/>
                <a:ea typeface="华文楷体" panose="02010600040101010101" charset="-122"/>
                <a:cs typeface="华文楷体" panose="02010600040101010101" charset="-122"/>
              </a:rPr>
              <a:t>f[1..|s|]</a:t>
            </a:r>
            <a:r>
              <a:rPr lang="zh-CN" altLang="en-US" sz="2000">
                <a:latin typeface="华文楷体" panose="02010600040101010101" charset="-122"/>
                <a:ea typeface="华文楷体" panose="02010600040101010101" charset="-122"/>
                <a:cs typeface="华文楷体" panose="02010600040101010101" charset="-122"/>
              </a:rPr>
              <a:t>其中</a:t>
            </a:r>
            <a:r>
              <a:rPr lang="en-US" altLang="zh-CN" sz="2000">
                <a:latin typeface="华文楷体" panose="02010600040101010101" charset="-122"/>
                <a:ea typeface="华文楷体" panose="02010600040101010101" charset="-122"/>
                <a:cs typeface="华文楷体" panose="02010600040101010101" charset="-122"/>
              </a:rPr>
              <a:t>f[i]</a:t>
            </a:r>
            <a:r>
              <a:rPr lang="zh-CN" altLang="en-US" sz="2000">
                <a:latin typeface="华文楷体" panose="02010600040101010101" charset="-122"/>
                <a:ea typeface="华文楷体" panose="02010600040101010101" charset="-122"/>
                <a:cs typeface="华文楷体" panose="02010600040101010101" charset="-122"/>
              </a:rPr>
              <a:t>表示</a:t>
            </a:r>
            <a:r>
              <a:rPr lang="en-US" altLang="zh-CN" sz="2000">
                <a:latin typeface="华文楷体" panose="02010600040101010101" charset="-122"/>
                <a:ea typeface="华文楷体" panose="02010600040101010101" charset="-122"/>
                <a:cs typeface="华文楷体" panose="02010600040101010101" charset="-122"/>
              </a:rPr>
              <a:t>s[1..i]</a:t>
            </a:r>
            <a:r>
              <a:rPr lang="zh-CN" altLang="en-US" sz="2000">
                <a:latin typeface="华文楷体" panose="02010600040101010101" charset="-122"/>
                <a:ea typeface="华文楷体" panose="02010600040101010101" charset="-122"/>
                <a:cs typeface="华文楷体" panose="02010600040101010101" charset="-122"/>
              </a:rPr>
              <a:t>跟</a:t>
            </a:r>
            <a:r>
              <a:rPr lang="en-US" altLang="zh-CN" sz="2000">
                <a:latin typeface="华文楷体" panose="02010600040101010101" charset="-122"/>
                <a:ea typeface="华文楷体" panose="02010600040101010101" charset="-122"/>
                <a:cs typeface="华文楷体" panose="02010600040101010101" charset="-122"/>
              </a:rPr>
              <a:t>t[1..x]</a:t>
            </a:r>
            <a:r>
              <a:rPr lang="zh-CN" altLang="en-US" sz="2000">
                <a:latin typeface="华文楷体" panose="02010600040101010101" charset="-122"/>
                <a:ea typeface="华文楷体" panose="02010600040101010101" charset="-122"/>
                <a:cs typeface="华文楷体" panose="02010600040101010101" charset="-122"/>
              </a:rPr>
              <a:t>的</a:t>
            </a:r>
            <a:r>
              <a:rPr lang="en-US" altLang="zh-CN" sz="2000">
                <a:latin typeface="华文楷体" panose="02010600040101010101" charset="-122"/>
                <a:ea typeface="华文楷体" panose="02010600040101010101" charset="-122"/>
                <a:cs typeface="华文楷体" panose="02010600040101010101" charset="-122"/>
              </a:rPr>
              <a:t>lcs</a:t>
            </a:r>
            <a:r>
              <a:rPr lang="zh-CN" altLang="en-US" sz="2000">
                <a:latin typeface="华文楷体" panose="02010600040101010101" charset="-122"/>
                <a:ea typeface="华文楷体" panose="02010600040101010101" charset="-122"/>
                <a:cs typeface="华文楷体" panose="02010600040101010101" charset="-122"/>
              </a:rPr>
              <a:t>。</a:t>
            </a:r>
          </a:p>
          <a:p>
            <a:pPr algn="l"/>
            <a:r>
              <a:rPr lang="zh-CN" altLang="en-US" sz="2000">
                <a:latin typeface="华文楷体" panose="02010600040101010101" charset="-122"/>
                <a:ea typeface="华文楷体" panose="02010600040101010101" charset="-122"/>
                <a:cs typeface="华文楷体" panose="02010600040101010101" charset="-122"/>
              </a:rPr>
              <a:t>容易发现</a:t>
            </a:r>
            <a:r>
              <a:rPr lang="en-US" altLang="zh-CN" sz="2000">
                <a:latin typeface="华文楷体" panose="02010600040101010101" charset="-122"/>
                <a:ea typeface="华文楷体" panose="02010600040101010101" charset="-122"/>
                <a:cs typeface="华文楷体" panose="02010600040101010101" charset="-122"/>
              </a:rPr>
              <a:t>f</a:t>
            </a:r>
            <a:r>
              <a:rPr lang="zh-CN" altLang="en-US" sz="2000">
                <a:latin typeface="华文楷体" panose="02010600040101010101" charset="-122"/>
                <a:ea typeface="华文楷体" panose="02010600040101010101" charset="-122"/>
                <a:cs typeface="华文楷体" panose="02010600040101010101" charset="-122"/>
              </a:rPr>
              <a:t>是不下降的，且</a:t>
            </a:r>
            <a:r>
              <a:rPr lang="en-US" altLang="zh-CN" sz="2000">
                <a:latin typeface="华文楷体" panose="02010600040101010101" charset="-122"/>
                <a:ea typeface="华文楷体" panose="02010600040101010101" charset="-122"/>
                <a:cs typeface="华文楷体" panose="02010600040101010101" charset="-122"/>
              </a:rPr>
              <a:t>0&lt;=f[i]-f[i-1]&lt;=1</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然后第二个</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问题就是原问题。</a:t>
            </a:r>
          </a:p>
          <a:p>
            <a:pPr algn="l"/>
            <a:r>
              <a:rPr lang="zh-CN" altLang="en-US" sz="2000">
                <a:latin typeface="华文楷体" panose="02010600040101010101" charset="-122"/>
                <a:ea typeface="华文楷体" panose="02010600040101010101" charset="-122"/>
                <a:cs typeface="华文楷体" panose="02010600040101010101" charset="-122"/>
              </a:rPr>
              <a:t>由于有第一个</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的解法，可以用一个状态</a:t>
            </a:r>
            <a:r>
              <a:rPr lang="en-US" altLang="zh-CN" sz="2000">
                <a:latin typeface="华文楷体" panose="02010600040101010101" charset="-122"/>
                <a:ea typeface="华文楷体" panose="02010600040101010101" charset="-122"/>
                <a:cs typeface="华文楷体" panose="02010600040101010101" charset="-122"/>
              </a:rPr>
              <a:t>S</a:t>
            </a:r>
            <a:r>
              <a:rPr lang="zh-CN" altLang="en-US" sz="2000">
                <a:latin typeface="华文楷体" panose="02010600040101010101" charset="-122"/>
                <a:ea typeface="华文楷体" panose="02010600040101010101" charset="-122"/>
                <a:cs typeface="华文楷体" panose="02010600040101010101" charset="-122"/>
              </a:rPr>
              <a:t>表示</a:t>
            </a:r>
            <a:r>
              <a:rPr lang="en-US" altLang="zh-CN" sz="2000">
                <a:latin typeface="华文楷体" panose="02010600040101010101" charset="-122"/>
                <a:ea typeface="华文楷体" panose="02010600040101010101" charset="-122"/>
                <a:cs typeface="华文楷体" panose="02010600040101010101" charset="-122"/>
              </a:rPr>
              <a:t>f</a:t>
            </a:r>
            <a:r>
              <a:rPr lang="zh-CN" altLang="en-US" sz="2000">
                <a:latin typeface="华文楷体" panose="02010600040101010101" charset="-122"/>
                <a:ea typeface="华文楷体" panose="02010600040101010101" charset="-122"/>
                <a:cs typeface="华文楷体" panose="02010600040101010101" charset="-122"/>
              </a:rPr>
              <a:t>，在加入</a:t>
            </a:r>
            <a:r>
              <a:rPr lang="en-US" altLang="zh-CN" sz="2000">
                <a:latin typeface="华文楷体" panose="02010600040101010101" charset="-122"/>
                <a:ea typeface="华文楷体" panose="02010600040101010101" charset="-122"/>
                <a:cs typeface="华文楷体" panose="02010600040101010101" charset="-122"/>
              </a:rPr>
              <a:t>t</a:t>
            </a:r>
            <a:r>
              <a:rPr lang="zh-CN" altLang="en-US" sz="2000">
                <a:latin typeface="华文楷体" panose="02010600040101010101" charset="-122"/>
                <a:ea typeface="华文楷体" panose="02010600040101010101" charset="-122"/>
                <a:cs typeface="华文楷体" panose="02010600040101010101" charset="-122"/>
              </a:rPr>
              <a:t>的新字符的时候改变对应的状态即可。</a:t>
            </a:r>
          </a:p>
          <a:p>
            <a:pPr algn="l"/>
            <a:r>
              <a:rPr lang="zh-CN" altLang="en-US" sz="2000">
                <a:latin typeface="华文楷体" panose="02010600040101010101" charset="-122"/>
                <a:ea typeface="华文楷体" panose="02010600040101010101" charset="-122"/>
                <a:cs typeface="华文楷体" panose="02010600040101010101" charset="-122"/>
              </a:rPr>
              <a:t>时间复杂度</a:t>
            </a:r>
            <a:r>
              <a:rPr lang="en-US" altLang="zh-CN" sz="2000">
                <a:latin typeface="华文楷体" panose="02010600040101010101" charset="-122"/>
                <a:ea typeface="华文楷体" panose="02010600040101010101" charset="-122"/>
                <a:cs typeface="华文楷体" panose="02010600040101010101" charset="-122"/>
              </a:rPr>
              <a:t>O(2</a:t>
            </a:r>
            <a:r>
              <a:rPr lang="en-US" altLang="zh-CN" sz="2000" baseline="30000">
                <a:latin typeface="华文楷体" panose="02010600040101010101" charset="-122"/>
                <a:ea typeface="华文楷体" panose="02010600040101010101" charset="-122"/>
                <a:cs typeface="华文楷体" panose="02010600040101010101" charset="-122"/>
              </a:rPr>
              <a:t>|s|</a:t>
            </a:r>
            <a:r>
              <a:rPr lang="en-US" altLang="zh-CN" sz="2000">
                <a:latin typeface="华文楷体" panose="02010600040101010101" charset="-122"/>
                <a:ea typeface="华文楷体" panose="02010600040101010101" charset="-122"/>
                <a:cs typeface="华文楷体" panose="02010600040101010101" charset="-122"/>
              </a:rPr>
              <a:t>m)</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其他类型</a:t>
            </a:r>
          </a:p>
        </p:txBody>
      </p:sp>
      <p:sp>
        <p:nvSpPr>
          <p:cNvPr id="2" name="文本框 1"/>
          <p:cNvSpPr txBox="1"/>
          <p:nvPr/>
        </p:nvSpPr>
        <p:spPr>
          <a:xfrm>
            <a:off x="1069975" y="1779905"/>
            <a:ext cx="10051415" cy="39878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实际上，还有很多不同类型的</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其他类型</a:t>
            </a:r>
          </a:p>
        </p:txBody>
      </p:sp>
      <p:sp>
        <p:nvSpPr>
          <p:cNvPr id="2" name="文本框 1"/>
          <p:cNvSpPr txBox="1"/>
          <p:nvPr/>
        </p:nvSpPr>
        <p:spPr>
          <a:xfrm>
            <a:off x="1069975" y="1779905"/>
            <a:ext cx="10051415" cy="1630045"/>
          </a:xfrm>
          <a:prstGeom prst="rect">
            <a:avLst/>
          </a:prstGeom>
          <a:noFill/>
        </p:spPr>
        <p:txBody>
          <a:bodyPr wrap="square" rtlCol="0">
            <a:spAutoFit/>
          </a:bodyPr>
          <a:lstStyle/>
          <a:p>
            <a:pPr algn="l"/>
            <a:r>
              <a:rPr lang="zh-CN" sz="2000">
                <a:latin typeface="华文楷体" panose="02010600040101010101" charset="-122"/>
                <a:ea typeface="华文楷体" panose="02010600040101010101" charset="-122"/>
                <a:cs typeface="华文楷体" panose="02010600040101010101" charset="-122"/>
              </a:rPr>
              <a:t>其他类型</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例题</a:t>
            </a:r>
            <a:r>
              <a:rPr lang="en-US" altLang="zh-CN" sz="2000">
                <a:latin typeface="华文楷体" panose="02010600040101010101" charset="-122"/>
                <a:ea typeface="华文楷体" panose="02010600040101010101" charset="-122"/>
                <a:cs typeface="华文楷体" panose="02010600040101010101" charset="-122"/>
              </a:rPr>
              <a:t>1</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给出</a:t>
            </a:r>
            <a:r>
              <a:rPr lang="en-US" altLang="zh-CN" sz="2000">
                <a:latin typeface="华文楷体" panose="02010600040101010101" charset="-122"/>
                <a:ea typeface="华文楷体" panose="02010600040101010101" charset="-122"/>
                <a:cs typeface="华文楷体" panose="02010600040101010101" charset="-122"/>
              </a:rPr>
              <a:t>n</a:t>
            </a:r>
            <a:r>
              <a:rPr lang="zh-CN" altLang="en-US" sz="2000">
                <a:latin typeface="华文楷体" panose="02010600040101010101" charset="-122"/>
                <a:ea typeface="华文楷体" panose="02010600040101010101" charset="-122"/>
                <a:cs typeface="华文楷体" panose="02010600040101010101" charset="-122"/>
              </a:rPr>
              <a:t>，随机一个</a:t>
            </a:r>
            <a:r>
              <a:rPr lang="en-US" altLang="zh-CN" sz="2000">
                <a:latin typeface="华文楷体" panose="02010600040101010101" charset="-122"/>
                <a:ea typeface="华文楷体" panose="02010600040101010101" charset="-122"/>
                <a:cs typeface="华文楷体" panose="02010600040101010101" charset="-122"/>
              </a:rPr>
              <a:t>n</a:t>
            </a:r>
            <a:r>
              <a:rPr lang="zh-CN" altLang="en-US" sz="2000">
                <a:latin typeface="华文楷体" panose="02010600040101010101" charset="-122"/>
                <a:ea typeface="华文楷体" panose="02010600040101010101" charset="-122"/>
                <a:cs typeface="华文楷体" panose="02010600040101010101" charset="-122"/>
              </a:rPr>
              <a:t>的排列</a:t>
            </a:r>
            <a:r>
              <a:rPr lang="en-US" altLang="zh-CN" sz="2000">
                <a:latin typeface="华文楷体" panose="02010600040101010101" charset="-122"/>
                <a:ea typeface="华文楷体" panose="02010600040101010101" charset="-122"/>
                <a:cs typeface="华文楷体" panose="02010600040101010101" charset="-122"/>
              </a:rPr>
              <a:t>{P</a:t>
            </a:r>
            <a:r>
              <a:rPr lang="en-US" altLang="zh-CN" sz="2000" baseline="-25000">
                <a:latin typeface="华文楷体" panose="02010600040101010101" charset="-122"/>
                <a:ea typeface="华文楷体" panose="02010600040101010101" charset="-122"/>
                <a:cs typeface="华文楷体" panose="02010600040101010101" charset="-122"/>
              </a:rPr>
              <a:t>n</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，求</a:t>
            </a:r>
            <a:r>
              <a:rPr lang="en-US" altLang="zh-CN" sz="2000">
                <a:latin typeface="华文楷体" panose="02010600040101010101" charset="-122"/>
                <a:ea typeface="华文楷体" panose="02010600040101010101" charset="-122"/>
                <a:cs typeface="华文楷体" panose="02010600040101010101" charset="-122"/>
              </a:rPr>
              <a:t>sum(|P</a:t>
            </a:r>
            <a:r>
              <a:rPr lang="en-US" altLang="zh-CN" sz="2000" baseline="-25000">
                <a:latin typeface="华文楷体" panose="02010600040101010101" charset="-122"/>
                <a:ea typeface="华文楷体" panose="02010600040101010101" charset="-122"/>
                <a:cs typeface="华文楷体" panose="02010600040101010101" charset="-122"/>
              </a:rPr>
              <a:t>i</a:t>
            </a:r>
            <a:r>
              <a:rPr lang="en-US" altLang="zh-CN" sz="2000">
                <a:latin typeface="华文楷体" panose="02010600040101010101" charset="-122"/>
                <a:ea typeface="华文楷体" panose="02010600040101010101" charset="-122"/>
                <a:cs typeface="华文楷体" panose="02010600040101010101" charset="-122"/>
              </a:rPr>
              <a:t>-P</a:t>
            </a:r>
            <a:r>
              <a:rPr lang="en-US" altLang="zh-CN" sz="2000" baseline="-25000">
                <a:latin typeface="华文楷体" panose="02010600040101010101" charset="-122"/>
                <a:ea typeface="华文楷体" panose="02010600040101010101" charset="-122"/>
                <a:cs typeface="华文楷体" panose="02010600040101010101" charset="-122"/>
              </a:rPr>
              <a:t>i-1</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的期望，模</a:t>
            </a:r>
            <a:r>
              <a:rPr lang="en-US" altLang="zh-CN" sz="2000">
                <a:latin typeface="华文楷体" panose="02010600040101010101" charset="-122"/>
                <a:ea typeface="华文楷体" panose="02010600040101010101" charset="-122"/>
                <a:cs typeface="华文楷体" panose="02010600040101010101" charset="-122"/>
              </a:rPr>
              <a:t>1e9+7</a:t>
            </a:r>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en-US" altLang="zh-CN" sz="2000">
                <a:latin typeface="华文楷体" panose="02010600040101010101" charset="-122"/>
                <a:ea typeface="华文楷体" panose="02010600040101010101" charset="-122"/>
                <a:cs typeface="华文楷体" panose="02010600040101010101" charset="-122"/>
              </a:rPr>
              <a:t>n&lt;=100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其他类型</a:t>
            </a:r>
          </a:p>
        </p:txBody>
      </p:sp>
      <p:sp>
        <p:nvSpPr>
          <p:cNvPr id="2" name="文本框 1"/>
          <p:cNvSpPr txBox="1"/>
          <p:nvPr/>
        </p:nvSpPr>
        <p:spPr>
          <a:xfrm>
            <a:off x="1069975" y="1779905"/>
            <a:ext cx="10051415" cy="255333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笛卡尔树</a:t>
            </a:r>
            <a:r>
              <a:rPr lang="en-US" altLang="zh-CN" sz="2000">
                <a:latin typeface="华文楷体" panose="02010600040101010101" charset="-122"/>
                <a:ea typeface="华文楷体" panose="02010600040101010101" charset="-122"/>
                <a:cs typeface="华文楷体" panose="02010600040101010101" charset="-122"/>
              </a:rPr>
              <a:t>DP</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考虑最后</a:t>
            </a:r>
            <a:r>
              <a:rPr lang="en-US" altLang="zh-CN" sz="2000">
                <a:latin typeface="华文楷体" panose="02010600040101010101" charset="-122"/>
                <a:ea typeface="华文楷体" panose="02010600040101010101" charset="-122"/>
                <a:cs typeface="华文楷体" panose="02010600040101010101" charset="-122"/>
              </a:rPr>
              <a:t>{P</a:t>
            </a:r>
            <a:r>
              <a:rPr lang="en-US" altLang="zh-CN" sz="2000" baseline="-25000">
                <a:latin typeface="华文楷体" panose="02010600040101010101" charset="-122"/>
                <a:ea typeface="华文楷体" panose="02010600040101010101" charset="-122"/>
                <a:cs typeface="华文楷体" panose="02010600040101010101" charset="-122"/>
              </a:rPr>
              <a:t>n</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的笛卡尔树，按照</a:t>
            </a:r>
            <a:r>
              <a:rPr lang="en-US" altLang="zh-CN" sz="2000">
                <a:latin typeface="华文楷体" panose="02010600040101010101" charset="-122"/>
                <a:ea typeface="华文楷体" panose="02010600040101010101" charset="-122"/>
                <a:cs typeface="华文楷体" panose="02010600040101010101" charset="-122"/>
              </a:rPr>
              <a:t>P</a:t>
            </a:r>
            <a:r>
              <a:rPr lang="zh-CN" altLang="en-US" sz="2000">
                <a:latin typeface="华文楷体" panose="02010600040101010101" charset="-122"/>
                <a:ea typeface="华文楷体" panose="02010600040101010101" charset="-122"/>
                <a:cs typeface="华文楷体" panose="02010600040101010101" charset="-122"/>
              </a:rPr>
              <a:t>从大到小的顺序加入每个点，那么实际上是一个合并左右儿子的过程，每次需要根据这个节点的左右儿子是否为空以及它是否是开头或结尾来进行转移。</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状态为</a:t>
            </a:r>
            <a:r>
              <a:rPr lang="en-US" altLang="zh-CN" sz="2000">
                <a:latin typeface="华文楷体" panose="02010600040101010101" charset="-122"/>
                <a:ea typeface="华文楷体" panose="02010600040101010101" charset="-122"/>
                <a:cs typeface="华文楷体" panose="02010600040101010101" charset="-122"/>
              </a:rPr>
              <a:t>f[i][j][0/1][0/1]</a:t>
            </a:r>
            <a:r>
              <a:rPr lang="zh-CN" altLang="en-US" sz="2000">
                <a:latin typeface="华文楷体" panose="02010600040101010101" charset="-122"/>
                <a:ea typeface="华文楷体" panose="02010600040101010101" charset="-122"/>
                <a:cs typeface="华文楷体" panose="02010600040101010101" charset="-122"/>
              </a:rPr>
              <a:t>表示现在已经确定了</a:t>
            </a:r>
            <a:r>
              <a:rPr lang="en-US" altLang="zh-CN" sz="2000">
                <a:latin typeface="华文楷体" panose="02010600040101010101" charset="-122"/>
                <a:ea typeface="华文楷体" panose="02010600040101010101" charset="-122"/>
                <a:cs typeface="华文楷体" panose="02010600040101010101" charset="-122"/>
              </a:rPr>
              <a:t>P</a:t>
            </a:r>
            <a:r>
              <a:rPr lang="zh-CN" altLang="en-US" sz="2000">
                <a:latin typeface="华文楷体" panose="02010600040101010101" charset="-122"/>
                <a:ea typeface="华文楷体" panose="02010600040101010101" charset="-122"/>
                <a:cs typeface="华文楷体" panose="02010600040101010101" charset="-122"/>
              </a:rPr>
              <a:t>值为</a:t>
            </a:r>
            <a:r>
              <a:rPr lang="en-US" altLang="zh-CN" sz="2000">
                <a:latin typeface="华文楷体" panose="02010600040101010101" charset="-122"/>
                <a:ea typeface="华文楷体" panose="02010600040101010101" charset="-122"/>
                <a:cs typeface="华文楷体" panose="02010600040101010101" charset="-122"/>
              </a:rPr>
              <a:t>i~n</a:t>
            </a:r>
            <a:r>
              <a:rPr lang="zh-CN" altLang="en-US" sz="2000">
                <a:latin typeface="华文楷体" panose="02010600040101010101" charset="-122"/>
                <a:ea typeface="华文楷体" panose="02010600040101010101" charset="-122"/>
                <a:cs typeface="华文楷体" panose="02010600040101010101" charset="-122"/>
              </a:rPr>
              <a:t>的节点，此时共有</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棵子树，开头结尾是否确定时的期望值</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组合 12"/>
          <p:cNvGrpSpPr/>
          <p:nvPr/>
        </p:nvGrpSpPr>
        <p:grpSpPr>
          <a:xfrm>
            <a:off x="1163243" y="2094971"/>
            <a:ext cx="3670019" cy="2693649"/>
            <a:chOff x="0" y="-2"/>
            <a:chExt cx="3670017" cy="2693647"/>
          </a:xfrm>
        </p:grpSpPr>
        <p:pic>
          <p:nvPicPr>
            <p:cNvPr id="210" name="图片 1" descr="图片 1"/>
            <p:cNvPicPr>
              <a:picLocks noChangeAspect="1"/>
            </p:cNvPicPr>
            <p:nvPr/>
          </p:nvPicPr>
          <p:blipFill>
            <a:blip r:embed="rId2"/>
            <a:srcRect b="39445"/>
            <a:stretch>
              <a:fillRect/>
            </a:stretch>
          </p:blipFill>
          <p:spPr>
            <a:xfrm>
              <a:off x="0" y="-2"/>
              <a:ext cx="3670017" cy="2693647"/>
            </a:xfrm>
            <a:prstGeom prst="rect">
              <a:avLst/>
            </a:prstGeom>
            <a:ln w="12700" cap="flat">
              <a:noFill/>
              <a:miter lim="400000"/>
              <a:headEnd/>
              <a:tailEnd/>
            </a:ln>
            <a:effectLst/>
          </p:spPr>
        </p:pic>
        <p:sp>
          <p:nvSpPr>
            <p:cNvPr id="211" name="文本框 7"/>
            <p:cNvSpPr txBox="1"/>
            <p:nvPr/>
          </p:nvSpPr>
          <p:spPr>
            <a:xfrm>
              <a:off x="1195260" y="775816"/>
              <a:ext cx="1447251" cy="1105534"/>
            </a:xfrm>
            <a:prstGeom prst="rect">
              <a:avLst/>
            </a:prstGeom>
            <a:noFill/>
            <a:ln w="12700" cap="flat">
              <a:noFill/>
              <a:miter lim="400000"/>
            </a:ln>
            <a:effectLst/>
          </p:spPr>
          <p:txBody>
            <a:bodyPr wrap="square" lIns="45718" tIns="45718" rIns="45718" bIns="45718" numCol="1" anchor="t">
              <a:spAutoFit/>
            </a:bodyPr>
            <a:lstStyle>
              <a:lvl1pPr algn="ctr">
                <a:defRPr sz="6600" b="1">
                  <a:solidFill>
                    <a:srgbClr val="FFFFFF"/>
                  </a:solidFill>
                  <a:latin typeface="Arial" panose="020B0604020202020204"/>
                  <a:ea typeface="Arial" panose="020B0604020202020204"/>
                  <a:cs typeface="Arial" panose="020B0604020202020204"/>
                  <a:sym typeface="Arial" panose="020B0604020202020204"/>
                </a:defRPr>
              </a:lvl1pPr>
            </a:lstStyle>
            <a:p>
              <a:r>
                <a:t>0</a:t>
              </a:r>
              <a:r>
                <a:rPr lang="en-US"/>
                <a:t>2</a:t>
              </a:r>
            </a:p>
          </p:txBody>
        </p:sp>
      </p:grpSp>
      <p:sp>
        <p:nvSpPr>
          <p:cNvPr id="213" name="文本框 15"/>
          <p:cNvSpPr txBox="1"/>
          <p:nvPr/>
        </p:nvSpPr>
        <p:spPr>
          <a:xfrm>
            <a:off x="4968240" y="3194685"/>
            <a:ext cx="3627755" cy="705485"/>
          </a:xfrm>
          <a:prstGeom prst="rect">
            <a:avLst/>
          </a:prstGeom>
          <a:noFill/>
          <a:ln w="12700" cap="flat">
            <a:noFill/>
            <a:miter lim="400000"/>
          </a:ln>
          <a:effectLst/>
        </p:spPr>
        <p:txBody>
          <a:bodyPr wrap="square" lIns="45718" tIns="45718" rIns="45718" bIns="45718" numCol="1" anchor="t">
            <a:spAutoFit/>
          </a:bodyPr>
          <a:lstStyle>
            <a:lvl1pPr>
              <a:defRPr sz="32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sz="4000">
                <a:sym typeface="+mn-ea"/>
              </a:rPr>
              <a:t>DP</a:t>
            </a:r>
            <a:r>
              <a:rPr lang="zh-CN" altLang="en-US" sz="4000">
                <a:sym typeface="+mn-ea"/>
              </a:rPr>
              <a:t>的优化</a:t>
            </a:r>
            <a:endParaRPr sz="4000"/>
          </a:p>
        </p:txBody>
      </p:sp>
      <p:grpSp>
        <p:nvGrpSpPr>
          <p:cNvPr id="223" name="组合 18"/>
          <p:cNvGrpSpPr/>
          <p:nvPr/>
        </p:nvGrpSpPr>
        <p:grpSpPr>
          <a:xfrm>
            <a:off x="9722982" y="6139989"/>
            <a:ext cx="1594308" cy="377379"/>
            <a:chOff x="-1" y="-1"/>
            <a:chExt cx="1594307" cy="377378"/>
          </a:xfrm>
        </p:grpSpPr>
        <p:grpSp>
          <p:nvGrpSpPr>
            <p:cNvPr id="219" name="组合 19"/>
            <p:cNvGrpSpPr/>
            <p:nvPr/>
          </p:nvGrpSpPr>
          <p:grpSpPr>
            <a:xfrm>
              <a:off x="-2" y="-2"/>
              <a:ext cx="1594308" cy="377379"/>
              <a:chOff x="-1" y="0"/>
              <a:chExt cx="1594307" cy="377377"/>
            </a:xfrm>
          </p:grpSpPr>
          <p:sp>
            <p:nvSpPr>
              <p:cNvPr id="216" name="椭圆 23"/>
              <p:cNvSpPr/>
              <p:nvPr/>
            </p:nvSpPr>
            <p:spPr>
              <a:xfrm>
                <a:off x="-2" y="-1"/>
                <a:ext cx="377373" cy="37737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17" name="椭圆 24"/>
              <p:cNvSpPr/>
              <p:nvPr/>
            </p:nvSpPr>
            <p:spPr>
              <a:xfrm>
                <a:off x="608467" y="3"/>
                <a:ext cx="377373" cy="377375"/>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18" name="椭圆 25"/>
              <p:cNvSpPr/>
              <p:nvPr/>
            </p:nvSpPr>
            <p:spPr>
              <a:xfrm>
                <a:off x="1216934" y="3"/>
                <a:ext cx="377373" cy="377375"/>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sp>
          <p:nvSpPr>
            <p:cNvPr id="220" name="椭圆 11"/>
            <p:cNvSpPr/>
            <p:nvPr/>
          </p:nvSpPr>
          <p:spPr>
            <a:xfrm>
              <a:off x="90789" y="87771"/>
              <a:ext cx="195794" cy="201827"/>
            </a:xfrm>
            <a:custGeom>
              <a:avLst/>
              <a:gdLst/>
              <a:ahLst/>
              <a:cxnLst>
                <a:cxn ang="0">
                  <a:pos x="wd2" y="hd2"/>
                </a:cxn>
                <a:cxn ang="5400000">
                  <a:pos x="wd2" y="hd2"/>
                </a:cxn>
                <a:cxn ang="10800000">
                  <a:pos x="wd2" y="hd2"/>
                </a:cxn>
                <a:cxn ang="16200000">
                  <a:pos x="wd2" y="hd2"/>
                </a:cxn>
              </a:cxnLst>
              <a:rect l="0" t="0" r="r" b="b"/>
              <a:pathLst>
                <a:path w="21600" h="21433" extrusionOk="0">
                  <a:moveTo>
                    <a:pt x="10433" y="8579"/>
                  </a:moveTo>
                  <a:cubicBezTo>
                    <a:pt x="10433" y="8579"/>
                    <a:pt x="10433" y="8579"/>
                    <a:pt x="21600" y="15257"/>
                  </a:cubicBezTo>
                  <a:cubicBezTo>
                    <a:pt x="21600" y="15257"/>
                    <a:pt x="21600" y="15257"/>
                    <a:pt x="17150" y="16175"/>
                  </a:cubicBezTo>
                  <a:lnTo>
                    <a:pt x="19506" y="19430"/>
                  </a:lnTo>
                  <a:cubicBezTo>
                    <a:pt x="19942" y="20098"/>
                    <a:pt x="19855" y="20849"/>
                    <a:pt x="19332" y="21266"/>
                  </a:cubicBezTo>
                  <a:cubicBezTo>
                    <a:pt x="18721" y="21600"/>
                    <a:pt x="17936" y="21433"/>
                    <a:pt x="17412" y="20765"/>
                  </a:cubicBezTo>
                  <a:cubicBezTo>
                    <a:pt x="17412" y="20765"/>
                    <a:pt x="17412" y="20765"/>
                    <a:pt x="15057" y="17510"/>
                  </a:cubicBezTo>
                  <a:cubicBezTo>
                    <a:pt x="15057" y="17510"/>
                    <a:pt x="15057" y="17510"/>
                    <a:pt x="12701" y="21183"/>
                  </a:cubicBezTo>
                  <a:cubicBezTo>
                    <a:pt x="12701" y="21183"/>
                    <a:pt x="12701" y="21183"/>
                    <a:pt x="10171" y="8746"/>
                  </a:cubicBezTo>
                  <a:cubicBezTo>
                    <a:pt x="10171" y="8746"/>
                    <a:pt x="10171" y="8746"/>
                    <a:pt x="10433" y="8579"/>
                  </a:cubicBezTo>
                  <a:close/>
                  <a:moveTo>
                    <a:pt x="18986" y="6157"/>
                  </a:moveTo>
                  <a:cubicBezTo>
                    <a:pt x="18552" y="6322"/>
                    <a:pt x="18031" y="6570"/>
                    <a:pt x="17858" y="6900"/>
                  </a:cubicBezTo>
                  <a:cubicBezTo>
                    <a:pt x="17511" y="7478"/>
                    <a:pt x="17945" y="9130"/>
                    <a:pt x="18552" y="9543"/>
                  </a:cubicBezTo>
                  <a:cubicBezTo>
                    <a:pt x="19333" y="10121"/>
                    <a:pt x="19767" y="10864"/>
                    <a:pt x="19940" y="11607"/>
                  </a:cubicBezTo>
                  <a:cubicBezTo>
                    <a:pt x="20027" y="11195"/>
                    <a:pt x="20027" y="10699"/>
                    <a:pt x="20027" y="10286"/>
                  </a:cubicBezTo>
                  <a:cubicBezTo>
                    <a:pt x="20027" y="8800"/>
                    <a:pt x="19680" y="7396"/>
                    <a:pt x="18986" y="6157"/>
                  </a:cubicBezTo>
                  <a:close/>
                  <a:moveTo>
                    <a:pt x="10599" y="0"/>
                  </a:moveTo>
                  <a:cubicBezTo>
                    <a:pt x="16507" y="0"/>
                    <a:pt x="21285" y="4604"/>
                    <a:pt x="21285" y="10295"/>
                  </a:cubicBezTo>
                  <a:cubicBezTo>
                    <a:pt x="21285" y="11383"/>
                    <a:pt x="21112" y="12472"/>
                    <a:pt x="20764" y="13476"/>
                  </a:cubicBezTo>
                  <a:cubicBezTo>
                    <a:pt x="20764" y="13476"/>
                    <a:pt x="20764" y="13476"/>
                    <a:pt x="15986" y="10546"/>
                  </a:cubicBezTo>
                  <a:cubicBezTo>
                    <a:pt x="16333" y="10044"/>
                    <a:pt x="17028" y="9375"/>
                    <a:pt x="17115" y="8872"/>
                  </a:cubicBezTo>
                  <a:cubicBezTo>
                    <a:pt x="17202" y="8119"/>
                    <a:pt x="16594" y="6194"/>
                    <a:pt x="16160" y="6026"/>
                  </a:cubicBezTo>
                  <a:cubicBezTo>
                    <a:pt x="15725" y="5775"/>
                    <a:pt x="14422" y="4520"/>
                    <a:pt x="13466" y="4018"/>
                  </a:cubicBezTo>
                  <a:cubicBezTo>
                    <a:pt x="12771" y="3683"/>
                    <a:pt x="12424" y="2344"/>
                    <a:pt x="12337" y="1423"/>
                  </a:cubicBezTo>
                  <a:cubicBezTo>
                    <a:pt x="11729" y="1339"/>
                    <a:pt x="11207" y="1256"/>
                    <a:pt x="10599" y="1256"/>
                  </a:cubicBezTo>
                  <a:cubicBezTo>
                    <a:pt x="8514" y="1256"/>
                    <a:pt x="6516" y="1925"/>
                    <a:pt x="4952" y="3097"/>
                  </a:cubicBezTo>
                  <a:cubicBezTo>
                    <a:pt x="5386" y="3767"/>
                    <a:pt x="6168" y="5022"/>
                    <a:pt x="5734" y="5524"/>
                  </a:cubicBezTo>
                  <a:cubicBezTo>
                    <a:pt x="5213" y="6361"/>
                    <a:pt x="3562" y="6361"/>
                    <a:pt x="3562" y="7115"/>
                  </a:cubicBezTo>
                  <a:cubicBezTo>
                    <a:pt x="3562" y="7868"/>
                    <a:pt x="3475" y="8621"/>
                    <a:pt x="3562" y="8956"/>
                  </a:cubicBezTo>
                  <a:cubicBezTo>
                    <a:pt x="3649" y="9291"/>
                    <a:pt x="4605" y="9542"/>
                    <a:pt x="3910" y="10044"/>
                  </a:cubicBezTo>
                  <a:cubicBezTo>
                    <a:pt x="3475" y="10463"/>
                    <a:pt x="2172" y="11132"/>
                    <a:pt x="1390" y="11551"/>
                  </a:cubicBezTo>
                  <a:cubicBezTo>
                    <a:pt x="1477" y="12555"/>
                    <a:pt x="1824" y="13560"/>
                    <a:pt x="2346" y="14480"/>
                  </a:cubicBezTo>
                  <a:cubicBezTo>
                    <a:pt x="2519" y="13978"/>
                    <a:pt x="3301" y="12220"/>
                    <a:pt x="3910" y="12137"/>
                  </a:cubicBezTo>
                  <a:cubicBezTo>
                    <a:pt x="4605" y="11969"/>
                    <a:pt x="5213" y="11802"/>
                    <a:pt x="5908" y="12639"/>
                  </a:cubicBezTo>
                  <a:cubicBezTo>
                    <a:pt x="6603" y="13476"/>
                    <a:pt x="7558" y="13727"/>
                    <a:pt x="8080" y="13727"/>
                  </a:cubicBezTo>
                  <a:cubicBezTo>
                    <a:pt x="8601" y="13727"/>
                    <a:pt x="7993" y="15485"/>
                    <a:pt x="6342" y="15820"/>
                  </a:cubicBezTo>
                  <a:cubicBezTo>
                    <a:pt x="4778" y="16071"/>
                    <a:pt x="7037" y="17996"/>
                    <a:pt x="5734" y="17996"/>
                  </a:cubicBezTo>
                  <a:cubicBezTo>
                    <a:pt x="7211" y="18833"/>
                    <a:pt x="8862" y="19335"/>
                    <a:pt x="10599" y="19335"/>
                  </a:cubicBezTo>
                  <a:cubicBezTo>
                    <a:pt x="10773" y="19335"/>
                    <a:pt x="10947" y="19251"/>
                    <a:pt x="11034" y="19251"/>
                  </a:cubicBezTo>
                  <a:cubicBezTo>
                    <a:pt x="11034" y="19251"/>
                    <a:pt x="11034" y="19251"/>
                    <a:pt x="11294" y="20507"/>
                  </a:cubicBezTo>
                  <a:cubicBezTo>
                    <a:pt x="11121" y="20507"/>
                    <a:pt x="10860" y="20591"/>
                    <a:pt x="10599" y="20591"/>
                  </a:cubicBezTo>
                  <a:cubicBezTo>
                    <a:pt x="4778" y="20591"/>
                    <a:pt x="0" y="15987"/>
                    <a:pt x="0" y="10295"/>
                  </a:cubicBezTo>
                  <a:cubicBezTo>
                    <a:pt x="0" y="4604"/>
                    <a:pt x="4778" y="0"/>
                    <a:pt x="10599"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21" name="椭圆 23"/>
            <p:cNvSpPr/>
            <p:nvPr/>
          </p:nvSpPr>
          <p:spPr>
            <a:xfrm>
              <a:off x="696239" y="94406"/>
              <a:ext cx="201826" cy="188561"/>
            </a:xfrm>
            <a:custGeom>
              <a:avLst/>
              <a:gdLst/>
              <a:ahLst/>
              <a:cxnLst>
                <a:cxn ang="0">
                  <a:pos x="wd2" y="hd2"/>
                </a:cxn>
                <a:cxn ang="5400000">
                  <a:pos x="wd2" y="hd2"/>
                </a:cxn>
                <a:cxn ang="10800000">
                  <a:pos x="wd2" y="hd2"/>
                </a:cxn>
                <a:cxn ang="16200000">
                  <a:pos x="wd2" y="hd2"/>
                </a:cxn>
              </a:cxnLst>
              <a:rect l="0" t="0" r="r" b="b"/>
              <a:pathLst>
                <a:path w="21600" h="21600" extrusionOk="0">
                  <a:moveTo>
                    <a:pt x="10187" y="18127"/>
                  </a:moveTo>
                  <a:cubicBezTo>
                    <a:pt x="10187" y="18127"/>
                    <a:pt x="9938" y="18127"/>
                    <a:pt x="9938" y="18406"/>
                  </a:cubicBezTo>
                  <a:cubicBezTo>
                    <a:pt x="9938" y="18406"/>
                    <a:pt x="9938" y="18406"/>
                    <a:pt x="9938" y="19801"/>
                  </a:cubicBezTo>
                  <a:cubicBezTo>
                    <a:pt x="9938" y="19987"/>
                    <a:pt x="9938" y="20080"/>
                    <a:pt x="10104" y="20080"/>
                  </a:cubicBezTo>
                  <a:cubicBezTo>
                    <a:pt x="10104" y="20080"/>
                    <a:pt x="10104" y="20080"/>
                    <a:pt x="11597" y="20080"/>
                  </a:cubicBezTo>
                  <a:cubicBezTo>
                    <a:pt x="11680" y="20080"/>
                    <a:pt x="11763" y="19987"/>
                    <a:pt x="11763" y="19894"/>
                  </a:cubicBezTo>
                  <a:cubicBezTo>
                    <a:pt x="11763" y="19894"/>
                    <a:pt x="11763" y="19894"/>
                    <a:pt x="11763" y="18406"/>
                  </a:cubicBezTo>
                  <a:cubicBezTo>
                    <a:pt x="11763" y="18127"/>
                    <a:pt x="11597" y="18127"/>
                    <a:pt x="11597" y="18127"/>
                  </a:cubicBezTo>
                  <a:cubicBezTo>
                    <a:pt x="11597" y="18127"/>
                    <a:pt x="11597" y="18127"/>
                    <a:pt x="10187" y="18127"/>
                  </a:cubicBezTo>
                  <a:close/>
                  <a:moveTo>
                    <a:pt x="10800" y="15196"/>
                  </a:moveTo>
                  <a:cubicBezTo>
                    <a:pt x="10324" y="15196"/>
                    <a:pt x="9938" y="15609"/>
                    <a:pt x="9938" y="16119"/>
                  </a:cubicBezTo>
                  <a:cubicBezTo>
                    <a:pt x="9938" y="16628"/>
                    <a:pt x="10324" y="17041"/>
                    <a:pt x="10800" y="17041"/>
                  </a:cubicBezTo>
                  <a:cubicBezTo>
                    <a:pt x="11276" y="17041"/>
                    <a:pt x="11662" y="16628"/>
                    <a:pt x="11662" y="16119"/>
                  </a:cubicBezTo>
                  <a:cubicBezTo>
                    <a:pt x="11662" y="15609"/>
                    <a:pt x="11276" y="15196"/>
                    <a:pt x="10800" y="15196"/>
                  </a:cubicBezTo>
                  <a:close/>
                  <a:moveTo>
                    <a:pt x="9317" y="3763"/>
                  </a:moveTo>
                  <a:cubicBezTo>
                    <a:pt x="9569" y="3582"/>
                    <a:pt x="9906" y="3582"/>
                    <a:pt x="10074" y="3853"/>
                  </a:cubicBezTo>
                  <a:cubicBezTo>
                    <a:pt x="10242" y="4125"/>
                    <a:pt x="10158" y="4486"/>
                    <a:pt x="9990" y="4667"/>
                  </a:cubicBezTo>
                  <a:cubicBezTo>
                    <a:pt x="3681" y="9371"/>
                    <a:pt x="3681" y="9371"/>
                    <a:pt x="3681" y="9371"/>
                  </a:cubicBezTo>
                  <a:cubicBezTo>
                    <a:pt x="3597" y="9461"/>
                    <a:pt x="3512" y="9552"/>
                    <a:pt x="3428" y="9552"/>
                  </a:cubicBezTo>
                  <a:cubicBezTo>
                    <a:pt x="3260" y="9552"/>
                    <a:pt x="3092" y="9461"/>
                    <a:pt x="3008" y="9280"/>
                  </a:cubicBezTo>
                  <a:cubicBezTo>
                    <a:pt x="2839" y="9009"/>
                    <a:pt x="2839" y="8647"/>
                    <a:pt x="3092" y="8466"/>
                  </a:cubicBezTo>
                  <a:cubicBezTo>
                    <a:pt x="9317" y="3763"/>
                    <a:pt x="9317" y="3763"/>
                    <a:pt x="9317" y="3763"/>
                  </a:cubicBezTo>
                  <a:close/>
                  <a:moveTo>
                    <a:pt x="5658" y="3217"/>
                  </a:moveTo>
                  <a:cubicBezTo>
                    <a:pt x="5913" y="3039"/>
                    <a:pt x="6252" y="3039"/>
                    <a:pt x="6422" y="3306"/>
                  </a:cubicBezTo>
                  <a:cubicBezTo>
                    <a:pt x="6592" y="3574"/>
                    <a:pt x="6507" y="3930"/>
                    <a:pt x="6337" y="4108"/>
                  </a:cubicBezTo>
                  <a:cubicBezTo>
                    <a:pt x="3367" y="6334"/>
                    <a:pt x="3367" y="6334"/>
                    <a:pt x="3367" y="6334"/>
                  </a:cubicBezTo>
                  <a:cubicBezTo>
                    <a:pt x="3282" y="6423"/>
                    <a:pt x="3197" y="6513"/>
                    <a:pt x="3028" y="6513"/>
                  </a:cubicBezTo>
                  <a:cubicBezTo>
                    <a:pt x="2858" y="6513"/>
                    <a:pt x="2688" y="6423"/>
                    <a:pt x="2604" y="6245"/>
                  </a:cubicBezTo>
                  <a:cubicBezTo>
                    <a:pt x="2434" y="5978"/>
                    <a:pt x="2519" y="5622"/>
                    <a:pt x="2773" y="5444"/>
                  </a:cubicBezTo>
                  <a:cubicBezTo>
                    <a:pt x="5658" y="3217"/>
                    <a:pt x="5658" y="3217"/>
                    <a:pt x="5658" y="3217"/>
                  </a:cubicBezTo>
                  <a:close/>
                  <a:moveTo>
                    <a:pt x="2241" y="1520"/>
                  </a:moveTo>
                  <a:cubicBezTo>
                    <a:pt x="1738" y="1520"/>
                    <a:pt x="1318" y="1968"/>
                    <a:pt x="1318" y="2417"/>
                  </a:cubicBezTo>
                  <a:cubicBezTo>
                    <a:pt x="1318" y="2417"/>
                    <a:pt x="1318" y="2417"/>
                    <a:pt x="1318" y="13449"/>
                  </a:cubicBezTo>
                  <a:cubicBezTo>
                    <a:pt x="1318" y="13988"/>
                    <a:pt x="1738" y="14436"/>
                    <a:pt x="2241" y="14436"/>
                  </a:cubicBezTo>
                  <a:cubicBezTo>
                    <a:pt x="2241" y="14436"/>
                    <a:pt x="2241" y="14436"/>
                    <a:pt x="19359" y="14436"/>
                  </a:cubicBezTo>
                  <a:cubicBezTo>
                    <a:pt x="19862" y="14436"/>
                    <a:pt x="20282" y="13988"/>
                    <a:pt x="20282" y="13449"/>
                  </a:cubicBezTo>
                  <a:lnTo>
                    <a:pt x="20282" y="2417"/>
                  </a:lnTo>
                  <a:cubicBezTo>
                    <a:pt x="20282" y="1968"/>
                    <a:pt x="19862" y="1520"/>
                    <a:pt x="19359" y="1520"/>
                  </a:cubicBezTo>
                  <a:cubicBezTo>
                    <a:pt x="19359" y="1520"/>
                    <a:pt x="19359" y="1520"/>
                    <a:pt x="2241" y="1520"/>
                  </a:cubicBezTo>
                  <a:close/>
                  <a:moveTo>
                    <a:pt x="928" y="0"/>
                  </a:moveTo>
                  <a:cubicBezTo>
                    <a:pt x="928" y="0"/>
                    <a:pt x="928" y="0"/>
                    <a:pt x="20672" y="0"/>
                  </a:cubicBezTo>
                  <a:cubicBezTo>
                    <a:pt x="21178" y="0"/>
                    <a:pt x="21600" y="360"/>
                    <a:pt x="21600" y="900"/>
                  </a:cubicBezTo>
                  <a:cubicBezTo>
                    <a:pt x="21600" y="900"/>
                    <a:pt x="21600" y="900"/>
                    <a:pt x="21600" y="17190"/>
                  </a:cubicBezTo>
                  <a:cubicBezTo>
                    <a:pt x="21600" y="17730"/>
                    <a:pt x="21178" y="18180"/>
                    <a:pt x="20672" y="18180"/>
                  </a:cubicBezTo>
                  <a:cubicBezTo>
                    <a:pt x="20672" y="18180"/>
                    <a:pt x="20672" y="18180"/>
                    <a:pt x="13416" y="18180"/>
                  </a:cubicBezTo>
                  <a:cubicBezTo>
                    <a:pt x="13416" y="18180"/>
                    <a:pt x="13247" y="18180"/>
                    <a:pt x="13247" y="18360"/>
                  </a:cubicBezTo>
                  <a:cubicBezTo>
                    <a:pt x="13247" y="18360"/>
                    <a:pt x="13247" y="18360"/>
                    <a:pt x="13247" y="19890"/>
                  </a:cubicBezTo>
                  <a:cubicBezTo>
                    <a:pt x="13247" y="19980"/>
                    <a:pt x="13247" y="20070"/>
                    <a:pt x="13331" y="20070"/>
                  </a:cubicBezTo>
                  <a:cubicBezTo>
                    <a:pt x="13331" y="20070"/>
                    <a:pt x="13331" y="20070"/>
                    <a:pt x="15272" y="20070"/>
                  </a:cubicBezTo>
                  <a:cubicBezTo>
                    <a:pt x="15694" y="20070"/>
                    <a:pt x="16031" y="20430"/>
                    <a:pt x="16031" y="20880"/>
                  </a:cubicBezTo>
                  <a:cubicBezTo>
                    <a:pt x="16031" y="21240"/>
                    <a:pt x="15694" y="21600"/>
                    <a:pt x="15272" y="21600"/>
                  </a:cubicBezTo>
                  <a:cubicBezTo>
                    <a:pt x="15272" y="21600"/>
                    <a:pt x="15272" y="21600"/>
                    <a:pt x="6328" y="21600"/>
                  </a:cubicBezTo>
                  <a:cubicBezTo>
                    <a:pt x="5906" y="21600"/>
                    <a:pt x="5569" y="21240"/>
                    <a:pt x="5569" y="20880"/>
                  </a:cubicBezTo>
                  <a:cubicBezTo>
                    <a:pt x="5569" y="20430"/>
                    <a:pt x="5906" y="20070"/>
                    <a:pt x="6328" y="20070"/>
                  </a:cubicBezTo>
                  <a:cubicBezTo>
                    <a:pt x="6328" y="20070"/>
                    <a:pt x="6328" y="20070"/>
                    <a:pt x="8269" y="20070"/>
                  </a:cubicBezTo>
                  <a:cubicBezTo>
                    <a:pt x="8353" y="20070"/>
                    <a:pt x="8353" y="19980"/>
                    <a:pt x="8353" y="19800"/>
                  </a:cubicBezTo>
                  <a:cubicBezTo>
                    <a:pt x="8353" y="19800"/>
                    <a:pt x="8353" y="19800"/>
                    <a:pt x="8353" y="18360"/>
                  </a:cubicBezTo>
                  <a:cubicBezTo>
                    <a:pt x="8353" y="18090"/>
                    <a:pt x="8100" y="18180"/>
                    <a:pt x="8100" y="18180"/>
                  </a:cubicBezTo>
                  <a:cubicBezTo>
                    <a:pt x="8100" y="18180"/>
                    <a:pt x="8100" y="18180"/>
                    <a:pt x="928" y="18180"/>
                  </a:cubicBezTo>
                  <a:cubicBezTo>
                    <a:pt x="422" y="18180"/>
                    <a:pt x="0" y="17730"/>
                    <a:pt x="0" y="17190"/>
                  </a:cubicBezTo>
                  <a:cubicBezTo>
                    <a:pt x="0" y="17190"/>
                    <a:pt x="0" y="17190"/>
                    <a:pt x="0" y="900"/>
                  </a:cubicBezTo>
                  <a:cubicBezTo>
                    <a:pt x="0" y="360"/>
                    <a:pt x="422" y="0"/>
                    <a:pt x="928"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22" name="椭圆 32"/>
            <p:cNvSpPr/>
            <p:nvPr/>
          </p:nvSpPr>
          <p:spPr>
            <a:xfrm>
              <a:off x="1304705" y="107088"/>
              <a:ext cx="201826" cy="163199"/>
            </a:xfrm>
            <a:custGeom>
              <a:avLst/>
              <a:gdLst/>
              <a:ahLst/>
              <a:cxnLst>
                <a:cxn ang="0">
                  <a:pos x="wd2" y="hd2"/>
                </a:cxn>
                <a:cxn ang="5400000">
                  <a:pos x="wd2" y="hd2"/>
                </a:cxn>
                <a:cxn ang="10800000">
                  <a:pos x="wd2" y="hd2"/>
                </a:cxn>
                <a:cxn ang="16200000">
                  <a:pos x="wd2" y="hd2"/>
                </a:cxn>
              </a:cxnLst>
              <a:rect l="0" t="0" r="r" b="b"/>
              <a:pathLst>
                <a:path w="21600" h="21600" extrusionOk="0">
                  <a:moveTo>
                    <a:pt x="0" y="20578"/>
                  </a:moveTo>
                  <a:lnTo>
                    <a:pt x="21600" y="20578"/>
                  </a:lnTo>
                  <a:lnTo>
                    <a:pt x="21600" y="21600"/>
                  </a:lnTo>
                  <a:lnTo>
                    <a:pt x="0" y="21600"/>
                  </a:lnTo>
                  <a:close/>
                  <a:moveTo>
                    <a:pt x="4961" y="16743"/>
                  </a:moveTo>
                  <a:lnTo>
                    <a:pt x="5374" y="16743"/>
                  </a:lnTo>
                  <a:lnTo>
                    <a:pt x="5374" y="19938"/>
                  </a:lnTo>
                  <a:lnTo>
                    <a:pt x="3617" y="19938"/>
                  </a:lnTo>
                  <a:lnTo>
                    <a:pt x="3617" y="18277"/>
                  </a:lnTo>
                  <a:close/>
                  <a:moveTo>
                    <a:pt x="7545" y="13548"/>
                  </a:moveTo>
                  <a:cubicBezTo>
                    <a:pt x="7545" y="13548"/>
                    <a:pt x="7545" y="13548"/>
                    <a:pt x="8279" y="13548"/>
                  </a:cubicBezTo>
                  <a:cubicBezTo>
                    <a:pt x="8524" y="13651"/>
                    <a:pt x="8850" y="13754"/>
                    <a:pt x="9095" y="13754"/>
                  </a:cubicBezTo>
                  <a:cubicBezTo>
                    <a:pt x="9095" y="13754"/>
                    <a:pt x="9095" y="13754"/>
                    <a:pt x="9095" y="19938"/>
                  </a:cubicBezTo>
                  <a:cubicBezTo>
                    <a:pt x="9095" y="19938"/>
                    <a:pt x="9095" y="19938"/>
                    <a:pt x="7545" y="19938"/>
                  </a:cubicBezTo>
                  <a:close/>
                  <a:moveTo>
                    <a:pt x="12919" y="12525"/>
                  </a:moveTo>
                  <a:cubicBezTo>
                    <a:pt x="12919" y="12525"/>
                    <a:pt x="12919" y="12525"/>
                    <a:pt x="12919" y="19938"/>
                  </a:cubicBezTo>
                  <a:cubicBezTo>
                    <a:pt x="12919" y="19938"/>
                    <a:pt x="12919" y="19938"/>
                    <a:pt x="11265" y="19938"/>
                  </a:cubicBezTo>
                  <a:lnTo>
                    <a:pt x="11265" y="13555"/>
                  </a:lnTo>
                  <a:cubicBezTo>
                    <a:pt x="11844" y="13349"/>
                    <a:pt x="12423" y="13040"/>
                    <a:pt x="12919" y="12525"/>
                  </a:cubicBezTo>
                  <a:close/>
                  <a:moveTo>
                    <a:pt x="9715" y="3331"/>
                  </a:moveTo>
                  <a:cubicBezTo>
                    <a:pt x="8915" y="3331"/>
                    <a:pt x="8115" y="3723"/>
                    <a:pt x="7483" y="4506"/>
                  </a:cubicBezTo>
                  <a:cubicBezTo>
                    <a:pt x="6304" y="5968"/>
                    <a:pt x="6304" y="8474"/>
                    <a:pt x="7483" y="9936"/>
                  </a:cubicBezTo>
                  <a:cubicBezTo>
                    <a:pt x="8746" y="11503"/>
                    <a:pt x="10683" y="11503"/>
                    <a:pt x="11946" y="9936"/>
                  </a:cubicBezTo>
                  <a:cubicBezTo>
                    <a:pt x="13125" y="8474"/>
                    <a:pt x="13125" y="5968"/>
                    <a:pt x="11946" y="4506"/>
                  </a:cubicBezTo>
                  <a:cubicBezTo>
                    <a:pt x="11315" y="3723"/>
                    <a:pt x="10515" y="3331"/>
                    <a:pt x="9715" y="3331"/>
                  </a:cubicBezTo>
                  <a:close/>
                  <a:moveTo>
                    <a:pt x="14882" y="3195"/>
                  </a:moveTo>
                  <a:cubicBezTo>
                    <a:pt x="14882" y="3195"/>
                    <a:pt x="14882" y="3195"/>
                    <a:pt x="16536" y="3195"/>
                  </a:cubicBezTo>
                  <a:lnTo>
                    <a:pt x="16536" y="19938"/>
                  </a:lnTo>
                  <a:cubicBezTo>
                    <a:pt x="16536" y="19938"/>
                    <a:pt x="16536" y="19938"/>
                    <a:pt x="14882" y="19938"/>
                  </a:cubicBezTo>
                  <a:cubicBezTo>
                    <a:pt x="14882" y="19938"/>
                    <a:pt x="14882" y="19938"/>
                    <a:pt x="14882" y="8915"/>
                  </a:cubicBezTo>
                  <a:cubicBezTo>
                    <a:pt x="15048" y="8395"/>
                    <a:pt x="15048" y="7771"/>
                    <a:pt x="15048" y="7251"/>
                  </a:cubicBezTo>
                  <a:cubicBezTo>
                    <a:pt x="15048" y="6731"/>
                    <a:pt x="15048" y="6107"/>
                    <a:pt x="14882" y="5587"/>
                  </a:cubicBezTo>
                  <a:cubicBezTo>
                    <a:pt x="14882" y="5587"/>
                    <a:pt x="14882" y="5587"/>
                    <a:pt x="14882" y="3195"/>
                  </a:cubicBezTo>
                  <a:close/>
                  <a:moveTo>
                    <a:pt x="9746" y="1796"/>
                  </a:moveTo>
                  <a:cubicBezTo>
                    <a:pt x="10858" y="1796"/>
                    <a:pt x="11970" y="2315"/>
                    <a:pt x="12810" y="3351"/>
                  </a:cubicBezTo>
                  <a:cubicBezTo>
                    <a:pt x="14572" y="5528"/>
                    <a:pt x="14572" y="8948"/>
                    <a:pt x="12810" y="11021"/>
                  </a:cubicBezTo>
                  <a:cubicBezTo>
                    <a:pt x="11299" y="12991"/>
                    <a:pt x="8865" y="13094"/>
                    <a:pt x="7102" y="11540"/>
                  </a:cubicBezTo>
                  <a:cubicBezTo>
                    <a:pt x="7102" y="11540"/>
                    <a:pt x="7102" y="11540"/>
                    <a:pt x="6347" y="12472"/>
                  </a:cubicBezTo>
                  <a:cubicBezTo>
                    <a:pt x="6431" y="12887"/>
                    <a:pt x="6347" y="13405"/>
                    <a:pt x="6095" y="13716"/>
                  </a:cubicBezTo>
                  <a:cubicBezTo>
                    <a:pt x="6095" y="13716"/>
                    <a:pt x="6095" y="13716"/>
                    <a:pt x="2822" y="17759"/>
                  </a:cubicBezTo>
                  <a:cubicBezTo>
                    <a:pt x="2318" y="18277"/>
                    <a:pt x="1647" y="18277"/>
                    <a:pt x="1227" y="17759"/>
                  </a:cubicBezTo>
                  <a:cubicBezTo>
                    <a:pt x="723" y="17241"/>
                    <a:pt x="723" y="16308"/>
                    <a:pt x="1227" y="15789"/>
                  </a:cubicBezTo>
                  <a:cubicBezTo>
                    <a:pt x="1227" y="15789"/>
                    <a:pt x="1227" y="15789"/>
                    <a:pt x="4417" y="11747"/>
                  </a:cubicBezTo>
                  <a:cubicBezTo>
                    <a:pt x="4752" y="11436"/>
                    <a:pt x="5088" y="11332"/>
                    <a:pt x="5508" y="11332"/>
                  </a:cubicBezTo>
                  <a:cubicBezTo>
                    <a:pt x="5508" y="11332"/>
                    <a:pt x="5508" y="11332"/>
                    <a:pt x="6263" y="10399"/>
                  </a:cubicBezTo>
                  <a:cubicBezTo>
                    <a:pt x="4920" y="8326"/>
                    <a:pt x="5088" y="5320"/>
                    <a:pt x="6683" y="3351"/>
                  </a:cubicBezTo>
                  <a:cubicBezTo>
                    <a:pt x="7522" y="2315"/>
                    <a:pt x="8634" y="1796"/>
                    <a:pt x="9746" y="1796"/>
                  </a:cubicBezTo>
                  <a:close/>
                  <a:moveTo>
                    <a:pt x="18293" y="0"/>
                  </a:moveTo>
                  <a:lnTo>
                    <a:pt x="19946" y="0"/>
                  </a:lnTo>
                  <a:lnTo>
                    <a:pt x="19946" y="19938"/>
                  </a:lnTo>
                  <a:lnTo>
                    <a:pt x="18293" y="19938"/>
                  </a:ln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pic>
        <p:nvPicPr>
          <p:cNvPr id="161" name="图片 3" descr="D:\大学\大一秋季学期\出题\10.1noi.ac\微信图片_20190929163020.png微信图片_20190929163020"/>
          <p:cNvPicPr>
            <a:picLocks noChangeAspect="1"/>
          </p:cNvPicPr>
          <p:nvPr/>
        </p:nvPicPr>
        <p:blipFill>
          <a:blip r:embed="rId3"/>
          <a:srcRect l="-35073" t="-6076" r="-57235" b="4222"/>
          <a:stretch>
            <a:fillRect/>
          </a:stretch>
        </p:blipFill>
        <p:spPr>
          <a:xfrm>
            <a:off x="152400" y="71755"/>
            <a:ext cx="1706880" cy="1258570"/>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
          <p:cNvGrpSpPr/>
          <p:nvPr/>
        </p:nvGrpSpPr>
        <p:grpSpPr>
          <a:xfrm>
            <a:off x="7324363" y="1663699"/>
            <a:ext cx="3246568" cy="4268847"/>
            <a:chOff x="-1" y="0"/>
            <a:chExt cx="3246566" cy="4268846"/>
          </a:xfrm>
        </p:grpSpPr>
        <p:sp>
          <p:nvSpPr>
            <p:cNvPr id="226" name="Freeform: Shape 3"/>
            <p:cNvSpPr/>
            <p:nvPr/>
          </p:nvSpPr>
          <p:spPr>
            <a:xfrm>
              <a:off x="69738" y="846184"/>
              <a:ext cx="2077526" cy="2458160"/>
            </a:xfrm>
            <a:custGeom>
              <a:avLst/>
              <a:gdLst/>
              <a:ahLst/>
              <a:cxnLst>
                <a:cxn ang="0">
                  <a:pos x="wd2" y="hd2"/>
                </a:cxn>
                <a:cxn ang="5400000">
                  <a:pos x="wd2" y="hd2"/>
                </a:cxn>
                <a:cxn ang="10800000">
                  <a:pos x="wd2" y="hd2"/>
                </a:cxn>
                <a:cxn ang="16200000">
                  <a:pos x="wd2" y="hd2"/>
                </a:cxn>
              </a:cxnLst>
              <a:rect l="0" t="0" r="r" b="b"/>
              <a:pathLst>
                <a:path w="21600" h="21600" extrusionOk="0">
                  <a:moveTo>
                    <a:pt x="15588" y="8860"/>
                  </a:moveTo>
                  <a:lnTo>
                    <a:pt x="15618" y="8834"/>
                  </a:lnTo>
                  <a:lnTo>
                    <a:pt x="15588" y="8834"/>
                  </a:lnTo>
                  <a:lnTo>
                    <a:pt x="15588" y="8860"/>
                  </a:lnTo>
                  <a:lnTo>
                    <a:pt x="17023" y="12128"/>
                  </a:lnTo>
                  <a:moveTo>
                    <a:pt x="15618" y="8834"/>
                  </a:moveTo>
                  <a:lnTo>
                    <a:pt x="15558" y="8783"/>
                  </a:lnTo>
                  <a:lnTo>
                    <a:pt x="15588" y="8834"/>
                  </a:lnTo>
                  <a:lnTo>
                    <a:pt x="10468" y="8055"/>
                  </a:lnTo>
                  <a:lnTo>
                    <a:pt x="12129" y="4570"/>
                  </a:lnTo>
                  <a:lnTo>
                    <a:pt x="15558" y="8783"/>
                  </a:lnTo>
                  <a:moveTo>
                    <a:pt x="15618" y="8834"/>
                  </a:moveTo>
                  <a:lnTo>
                    <a:pt x="19485" y="5757"/>
                  </a:lnTo>
                  <a:lnTo>
                    <a:pt x="16162" y="5400"/>
                  </a:lnTo>
                  <a:lnTo>
                    <a:pt x="15558" y="8783"/>
                  </a:lnTo>
                  <a:moveTo>
                    <a:pt x="15618" y="8834"/>
                  </a:moveTo>
                  <a:lnTo>
                    <a:pt x="19803" y="8783"/>
                  </a:lnTo>
                  <a:lnTo>
                    <a:pt x="19485" y="5757"/>
                  </a:lnTo>
                  <a:moveTo>
                    <a:pt x="16736" y="2030"/>
                  </a:moveTo>
                  <a:lnTo>
                    <a:pt x="12039" y="4494"/>
                  </a:lnTo>
                  <a:lnTo>
                    <a:pt x="12069" y="4494"/>
                  </a:lnTo>
                  <a:lnTo>
                    <a:pt x="12159" y="4519"/>
                  </a:lnTo>
                  <a:lnTo>
                    <a:pt x="16162" y="5400"/>
                  </a:lnTo>
                  <a:lnTo>
                    <a:pt x="16736" y="2030"/>
                  </a:lnTo>
                  <a:moveTo>
                    <a:pt x="19803" y="8783"/>
                  </a:moveTo>
                  <a:lnTo>
                    <a:pt x="21600" y="12230"/>
                  </a:lnTo>
                  <a:lnTo>
                    <a:pt x="19803" y="13213"/>
                  </a:lnTo>
                  <a:lnTo>
                    <a:pt x="19636" y="15753"/>
                  </a:lnTo>
                  <a:lnTo>
                    <a:pt x="19002" y="18128"/>
                  </a:lnTo>
                  <a:lnTo>
                    <a:pt x="15845" y="18140"/>
                  </a:lnTo>
                  <a:lnTo>
                    <a:pt x="14319" y="21549"/>
                  </a:lnTo>
                  <a:lnTo>
                    <a:pt x="10709" y="21523"/>
                  </a:lnTo>
                  <a:lnTo>
                    <a:pt x="7568" y="21523"/>
                  </a:lnTo>
                  <a:lnTo>
                    <a:pt x="4667" y="21600"/>
                  </a:lnTo>
                  <a:lnTo>
                    <a:pt x="4834" y="18702"/>
                  </a:lnTo>
                  <a:lnTo>
                    <a:pt x="4169" y="15064"/>
                  </a:lnTo>
                  <a:lnTo>
                    <a:pt x="921" y="11898"/>
                  </a:lnTo>
                  <a:lnTo>
                    <a:pt x="0" y="6587"/>
                  </a:lnTo>
                  <a:lnTo>
                    <a:pt x="3686" y="1583"/>
                  </a:lnTo>
                  <a:lnTo>
                    <a:pt x="11253" y="0"/>
                  </a:lnTo>
                  <a:lnTo>
                    <a:pt x="16736" y="2030"/>
                  </a:lnTo>
                  <a:lnTo>
                    <a:pt x="19485" y="5757"/>
                  </a:lnTo>
                  <a:moveTo>
                    <a:pt x="19803" y="13213"/>
                  </a:moveTo>
                  <a:lnTo>
                    <a:pt x="17023" y="12128"/>
                  </a:lnTo>
                  <a:lnTo>
                    <a:pt x="19636" y="15753"/>
                  </a:lnTo>
                  <a:lnTo>
                    <a:pt x="15226" y="15051"/>
                  </a:lnTo>
                  <a:lnTo>
                    <a:pt x="19002" y="18128"/>
                  </a:lnTo>
                  <a:moveTo>
                    <a:pt x="19803" y="8783"/>
                  </a:moveTo>
                  <a:lnTo>
                    <a:pt x="17023" y="12128"/>
                  </a:lnTo>
                  <a:lnTo>
                    <a:pt x="21600" y="12230"/>
                  </a:lnTo>
                  <a:moveTo>
                    <a:pt x="3686" y="1583"/>
                  </a:moveTo>
                  <a:lnTo>
                    <a:pt x="8172" y="2809"/>
                  </a:lnTo>
                  <a:lnTo>
                    <a:pt x="8202" y="2783"/>
                  </a:lnTo>
                  <a:lnTo>
                    <a:pt x="11253" y="0"/>
                  </a:lnTo>
                  <a:lnTo>
                    <a:pt x="12039" y="4494"/>
                  </a:lnTo>
                  <a:moveTo>
                    <a:pt x="12039" y="4494"/>
                  </a:moveTo>
                  <a:lnTo>
                    <a:pt x="8172" y="2809"/>
                  </a:lnTo>
                  <a:lnTo>
                    <a:pt x="5589" y="5668"/>
                  </a:lnTo>
                  <a:lnTo>
                    <a:pt x="5589" y="5706"/>
                  </a:lnTo>
                  <a:lnTo>
                    <a:pt x="5619" y="5706"/>
                  </a:lnTo>
                  <a:lnTo>
                    <a:pt x="12084" y="4532"/>
                  </a:lnTo>
                  <a:lnTo>
                    <a:pt x="12069" y="4494"/>
                  </a:lnTo>
                  <a:lnTo>
                    <a:pt x="12129" y="4519"/>
                  </a:lnTo>
                  <a:lnTo>
                    <a:pt x="12084" y="4532"/>
                  </a:lnTo>
                  <a:lnTo>
                    <a:pt x="12129" y="4570"/>
                  </a:lnTo>
                  <a:lnTo>
                    <a:pt x="12159" y="4519"/>
                  </a:lnTo>
                  <a:moveTo>
                    <a:pt x="5589" y="5706"/>
                  </a:moveTo>
                  <a:lnTo>
                    <a:pt x="5619" y="5719"/>
                  </a:lnTo>
                  <a:lnTo>
                    <a:pt x="6404" y="8591"/>
                  </a:lnTo>
                  <a:lnTo>
                    <a:pt x="10468" y="8055"/>
                  </a:lnTo>
                  <a:lnTo>
                    <a:pt x="5619" y="5706"/>
                  </a:lnTo>
                  <a:moveTo>
                    <a:pt x="5453" y="5745"/>
                  </a:moveTo>
                  <a:lnTo>
                    <a:pt x="0" y="6587"/>
                  </a:lnTo>
                  <a:lnTo>
                    <a:pt x="3202" y="8872"/>
                  </a:lnTo>
                  <a:lnTo>
                    <a:pt x="3217" y="8860"/>
                  </a:lnTo>
                  <a:lnTo>
                    <a:pt x="5528" y="5745"/>
                  </a:lnTo>
                  <a:lnTo>
                    <a:pt x="5528" y="5719"/>
                  </a:lnTo>
                  <a:lnTo>
                    <a:pt x="5498" y="5745"/>
                  </a:lnTo>
                  <a:lnTo>
                    <a:pt x="5543" y="5719"/>
                  </a:lnTo>
                  <a:lnTo>
                    <a:pt x="5589" y="5706"/>
                  </a:lnTo>
                  <a:moveTo>
                    <a:pt x="5619" y="5719"/>
                  </a:moveTo>
                  <a:lnTo>
                    <a:pt x="5543" y="5719"/>
                  </a:lnTo>
                  <a:moveTo>
                    <a:pt x="5528" y="5719"/>
                  </a:moveTo>
                  <a:lnTo>
                    <a:pt x="5619" y="5719"/>
                  </a:lnTo>
                  <a:moveTo>
                    <a:pt x="3217" y="8860"/>
                  </a:moveTo>
                  <a:lnTo>
                    <a:pt x="6404" y="8591"/>
                  </a:lnTo>
                  <a:lnTo>
                    <a:pt x="6843" y="11502"/>
                  </a:lnTo>
                  <a:lnTo>
                    <a:pt x="3202" y="8872"/>
                  </a:lnTo>
                  <a:lnTo>
                    <a:pt x="921" y="11898"/>
                  </a:lnTo>
                  <a:moveTo>
                    <a:pt x="3686" y="1583"/>
                  </a:moveTo>
                  <a:lnTo>
                    <a:pt x="5589" y="5668"/>
                  </a:lnTo>
                  <a:moveTo>
                    <a:pt x="11238" y="18549"/>
                  </a:moveTo>
                  <a:lnTo>
                    <a:pt x="11691" y="15051"/>
                  </a:lnTo>
                  <a:lnTo>
                    <a:pt x="8519" y="15064"/>
                  </a:lnTo>
                  <a:lnTo>
                    <a:pt x="11238" y="18549"/>
                  </a:lnTo>
                  <a:moveTo>
                    <a:pt x="8519" y="15064"/>
                  </a:moveTo>
                  <a:lnTo>
                    <a:pt x="7643" y="18077"/>
                  </a:lnTo>
                  <a:lnTo>
                    <a:pt x="11238" y="18626"/>
                  </a:lnTo>
                  <a:lnTo>
                    <a:pt x="11238" y="18549"/>
                  </a:lnTo>
                  <a:moveTo>
                    <a:pt x="15226" y="15051"/>
                  </a:moveTo>
                  <a:lnTo>
                    <a:pt x="12159" y="12013"/>
                  </a:lnTo>
                  <a:lnTo>
                    <a:pt x="11691" y="15051"/>
                  </a:lnTo>
                  <a:lnTo>
                    <a:pt x="15226" y="15051"/>
                  </a:lnTo>
                  <a:lnTo>
                    <a:pt x="17023" y="12128"/>
                  </a:lnTo>
                  <a:lnTo>
                    <a:pt x="12159" y="12013"/>
                  </a:lnTo>
                  <a:lnTo>
                    <a:pt x="6858" y="11540"/>
                  </a:lnTo>
                  <a:lnTo>
                    <a:pt x="6737" y="11681"/>
                  </a:lnTo>
                  <a:lnTo>
                    <a:pt x="8519" y="15064"/>
                  </a:lnTo>
                  <a:lnTo>
                    <a:pt x="12159" y="12013"/>
                  </a:lnTo>
                  <a:lnTo>
                    <a:pt x="10468" y="8055"/>
                  </a:lnTo>
                  <a:lnTo>
                    <a:pt x="6858" y="11540"/>
                  </a:lnTo>
                  <a:lnTo>
                    <a:pt x="6858" y="11528"/>
                  </a:lnTo>
                  <a:lnTo>
                    <a:pt x="6676" y="11540"/>
                  </a:lnTo>
                  <a:lnTo>
                    <a:pt x="6737" y="11681"/>
                  </a:lnTo>
                  <a:lnTo>
                    <a:pt x="4169" y="15064"/>
                  </a:lnTo>
                  <a:lnTo>
                    <a:pt x="8519" y="15064"/>
                  </a:lnTo>
                  <a:moveTo>
                    <a:pt x="11238" y="18626"/>
                  </a:moveTo>
                  <a:lnTo>
                    <a:pt x="15845" y="18140"/>
                  </a:lnTo>
                  <a:lnTo>
                    <a:pt x="15226" y="15051"/>
                  </a:lnTo>
                  <a:lnTo>
                    <a:pt x="11238" y="18626"/>
                  </a:lnTo>
                  <a:lnTo>
                    <a:pt x="14319" y="21549"/>
                  </a:lnTo>
                  <a:moveTo>
                    <a:pt x="6858" y="11528"/>
                  </a:moveTo>
                  <a:lnTo>
                    <a:pt x="6888" y="11528"/>
                  </a:lnTo>
                  <a:lnTo>
                    <a:pt x="6843" y="11502"/>
                  </a:lnTo>
                  <a:lnTo>
                    <a:pt x="6858" y="11528"/>
                  </a:lnTo>
                  <a:moveTo>
                    <a:pt x="6676" y="11540"/>
                  </a:moveTo>
                  <a:lnTo>
                    <a:pt x="921" y="11898"/>
                  </a:lnTo>
                  <a:moveTo>
                    <a:pt x="4169" y="15064"/>
                  </a:moveTo>
                  <a:lnTo>
                    <a:pt x="7643" y="18077"/>
                  </a:lnTo>
                  <a:moveTo>
                    <a:pt x="10709" y="21523"/>
                  </a:moveTo>
                  <a:lnTo>
                    <a:pt x="11238" y="18626"/>
                  </a:lnTo>
                  <a:lnTo>
                    <a:pt x="7568" y="21523"/>
                  </a:lnTo>
                  <a:lnTo>
                    <a:pt x="7643" y="18077"/>
                  </a:lnTo>
                  <a:lnTo>
                    <a:pt x="4667" y="21600"/>
                  </a:lnTo>
                  <a:moveTo>
                    <a:pt x="12159" y="12013"/>
                  </a:moveTo>
                  <a:lnTo>
                    <a:pt x="15588" y="8860"/>
                  </a:lnTo>
                </a:path>
              </a:pathLst>
            </a:custGeom>
            <a:noFill/>
            <a:ln w="9525" cap="rnd">
              <a:solidFill>
                <a:srgbClr val="A6A6A6"/>
              </a:solidFill>
              <a:prstDash val="solid"/>
              <a:round/>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grpSp>
          <p:nvGrpSpPr>
            <p:cNvPr id="261" name="Group 4"/>
            <p:cNvGrpSpPr/>
            <p:nvPr/>
          </p:nvGrpSpPr>
          <p:grpSpPr>
            <a:xfrm>
              <a:off x="-2" y="773543"/>
              <a:ext cx="2195203" cy="2584556"/>
              <a:chOff x="0" y="-1"/>
              <a:chExt cx="2195202" cy="2584555"/>
            </a:xfrm>
          </p:grpSpPr>
          <p:sp>
            <p:nvSpPr>
              <p:cNvPr id="227" name="Freeform: Shape 5"/>
              <p:cNvSpPr/>
              <p:nvPr/>
            </p:nvSpPr>
            <p:spPr>
              <a:xfrm>
                <a:off x="369014" y="194676"/>
                <a:ext cx="119132" cy="119133"/>
              </a:xfrm>
              <a:custGeom>
                <a:avLst/>
                <a:gdLst/>
                <a:ahLst/>
                <a:cxnLst>
                  <a:cxn ang="0">
                    <a:pos x="wd2" y="hd2"/>
                  </a:cxn>
                  <a:cxn ang="5400000">
                    <a:pos x="wd2" y="hd2"/>
                  </a:cxn>
                  <a:cxn ang="10800000">
                    <a:pos x="wd2" y="hd2"/>
                  </a:cxn>
                  <a:cxn ang="16200000">
                    <a:pos x="wd2" y="hd2"/>
                  </a:cxn>
                </a:cxnLst>
                <a:rect l="0" t="0" r="r" b="b"/>
                <a:pathLst>
                  <a:path w="21600" h="21600" extrusionOk="0">
                    <a:moveTo>
                      <a:pt x="18400" y="18400"/>
                    </a:moveTo>
                    <a:cubicBezTo>
                      <a:pt x="16400" y="20400"/>
                      <a:pt x="13600" y="21600"/>
                      <a:pt x="10800" y="21600"/>
                    </a:cubicBezTo>
                    <a:cubicBezTo>
                      <a:pt x="8000" y="21600"/>
                      <a:pt x="5200" y="20400"/>
                      <a:pt x="3200" y="18400"/>
                    </a:cubicBezTo>
                    <a:cubicBezTo>
                      <a:pt x="1200" y="16400"/>
                      <a:pt x="0" y="13600"/>
                      <a:pt x="0" y="10800"/>
                    </a:cubicBezTo>
                    <a:cubicBezTo>
                      <a:pt x="0" y="8000"/>
                      <a:pt x="1200" y="5200"/>
                      <a:pt x="3200" y="3200"/>
                    </a:cubicBezTo>
                    <a:cubicBezTo>
                      <a:pt x="5200" y="1200"/>
                      <a:pt x="8000" y="0"/>
                      <a:pt x="10800" y="0"/>
                    </a:cubicBezTo>
                    <a:cubicBezTo>
                      <a:pt x="13600" y="0"/>
                      <a:pt x="16400" y="1200"/>
                      <a:pt x="18400" y="3200"/>
                    </a:cubicBezTo>
                    <a:cubicBezTo>
                      <a:pt x="20400" y="5200"/>
                      <a:pt x="21600" y="8000"/>
                      <a:pt x="21600" y="10800"/>
                    </a:cubicBezTo>
                    <a:cubicBezTo>
                      <a:pt x="21600" y="13600"/>
                      <a:pt x="20400" y="16400"/>
                      <a:pt x="18400" y="1840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28" name="Freeform: Shape 6"/>
              <p:cNvSpPr/>
              <p:nvPr/>
            </p:nvSpPr>
            <p:spPr>
              <a:xfrm>
                <a:off x="1048931" y="-2"/>
                <a:ext cx="172887" cy="172888"/>
              </a:xfrm>
              <a:custGeom>
                <a:avLst/>
                <a:gdLst/>
                <a:ahLst/>
                <a:cxnLst>
                  <a:cxn ang="0">
                    <a:pos x="wd2" y="hd2"/>
                  </a:cxn>
                  <a:cxn ang="5400000">
                    <a:pos x="wd2" y="hd2"/>
                  </a:cxn>
                  <a:cxn ang="10800000">
                    <a:pos x="wd2" y="hd2"/>
                  </a:cxn>
                  <a:cxn ang="16200000">
                    <a:pos x="wd2" y="hd2"/>
                  </a:cxn>
                </a:cxnLst>
                <a:rect l="0" t="0" r="r" b="b"/>
                <a:pathLst>
                  <a:path w="21600" h="21600" extrusionOk="0">
                    <a:moveTo>
                      <a:pt x="3046" y="3046"/>
                    </a:moveTo>
                    <a:cubicBezTo>
                      <a:pt x="5262" y="1108"/>
                      <a:pt x="7754" y="0"/>
                      <a:pt x="10800" y="0"/>
                    </a:cubicBezTo>
                    <a:cubicBezTo>
                      <a:pt x="13846" y="0"/>
                      <a:pt x="16338" y="1108"/>
                      <a:pt x="18277" y="3046"/>
                    </a:cubicBezTo>
                    <a:cubicBezTo>
                      <a:pt x="20492" y="5262"/>
                      <a:pt x="21600" y="7754"/>
                      <a:pt x="21600" y="10800"/>
                    </a:cubicBezTo>
                    <a:cubicBezTo>
                      <a:pt x="21600" y="13846"/>
                      <a:pt x="20492" y="16338"/>
                      <a:pt x="18277" y="18277"/>
                    </a:cubicBezTo>
                    <a:cubicBezTo>
                      <a:pt x="16338" y="20492"/>
                      <a:pt x="13846" y="21600"/>
                      <a:pt x="10800" y="21600"/>
                    </a:cubicBezTo>
                    <a:cubicBezTo>
                      <a:pt x="7754" y="21600"/>
                      <a:pt x="5262" y="20492"/>
                      <a:pt x="3046" y="18277"/>
                    </a:cubicBezTo>
                    <a:cubicBezTo>
                      <a:pt x="1108" y="16338"/>
                      <a:pt x="0" y="13846"/>
                      <a:pt x="0" y="10800"/>
                    </a:cubicBezTo>
                    <a:cubicBezTo>
                      <a:pt x="0" y="7754"/>
                      <a:pt x="1108" y="5262"/>
                      <a:pt x="3046" y="3046"/>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29" name="Freeform: Shape 7"/>
              <p:cNvSpPr/>
              <p:nvPr/>
            </p:nvSpPr>
            <p:spPr>
              <a:xfrm>
                <a:off x="806310" y="342863"/>
                <a:ext cx="98794"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0" name="Freeform: Shape 8"/>
              <p:cNvSpPr/>
              <p:nvPr/>
            </p:nvSpPr>
            <p:spPr>
              <a:xfrm>
                <a:off x="1631508" y="254241"/>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1" name="Freeform: Shape 9"/>
              <p:cNvSpPr/>
              <p:nvPr/>
            </p:nvSpPr>
            <p:spPr>
              <a:xfrm>
                <a:off x="1577754" y="626161"/>
                <a:ext cx="97342"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18164"/>
                    </a:move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2" name="Freeform: Shape 10"/>
              <p:cNvSpPr/>
              <p:nvPr/>
            </p:nvSpPr>
            <p:spPr>
              <a:xfrm>
                <a:off x="1932241" y="1030043"/>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3" name="Freeform: Shape 11"/>
              <p:cNvSpPr/>
              <p:nvPr/>
            </p:nvSpPr>
            <p:spPr>
              <a:xfrm>
                <a:off x="1522547" y="1030043"/>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4" name="Freeform: Shape 12"/>
              <p:cNvSpPr/>
              <p:nvPr/>
            </p:nvSpPr>
            <p:spPr>
              <a:xfrm>
                <a:off x="328335" y="1034402"/>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18655" y="2945"/>
                    </a:move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5" name="Freeform: Shape 13"/>
              <p:cNvSpPr/>
              <p:nvPr/>
            </p:nvSpPr>
            <p:spPr>
              <a:xfrm>
                <a:off x="636331" y="1000987"/>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18164"/>
                    </a:move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6" name="Freeform: Shape 14"/>
              <p:cNvSpPr/>
              <p:nvPr/>
            </p:nvSpPr>
            <p:spPr>
              <a:xfrm>
                <a:off x="1159344" y="1359832"/>
                <a:ext cx="159812" cy="1598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800"/>
                      <a:pt x="1200" y="5100"/>
                      <a:pt x="3300" y="3000"/>
                    </a:cubicBezTo>
                    <a:cubicBezTo>
                      <a:pt x="5400" y="900"/>
                      <a:pt x="7800" y="0"/>
                      <a:pt x="10800" y="0"/>
                    </a:cubicBezTo>
                    <a:cubicBezTo>
                      <a:pt x="13800" y="0"/>
                      <a:pt x="16500" y="900"/>
                      <a:pt x="18600" y="3000"/>
                    </a:cubicBezTo>
                    <a:cubicBezTo>
                      <a:pt x="20700" y="5100"/>
                      <a:pt x="21600" y="7800"/>
                      <a:pt x="21600" y="10800"/>
                    </a:cubicBezTo>
                    <a:cubicBezTo>
                      <a:pt x="21600" y="13800"/>
                      <a:pt x="20700" y="16200"/>
                      <a:pt x="18600" y="18300"/>
                    </a:cubicBezTo>
                    <a:cubicBezTo>
                      <a:pt x="16500" y="20400"/>
                      <a:pt x="13800" y="21600"/>
                      <a:pt x="10800" y="21600"/>
                    </a:cubicBezTo>
                    <a:cubicBezTo>
                      <a:pt x="7800" y="21600"/>
                      <a:pt x="5400" y="20400"/>
                      <a:pt x="3300" y="18300"/>
                    </a:cubicBezTo>
                    <a:cubicBezTo>
                      <a:pt x="1200" y="16200"/>
                      <a:pt x="0" y="13800"/>
                      <a:pt x="0" y="10800"/>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7" name="Freeform: Shape 15"/>
              <p:cNvSpPr/>
              <p:nvPr/>
            </p:nvSpPr>
            <p:spPr>
              <a:xfrm>
                <a:off x="1657659" y="1403416"/>
                <a:ext cx="97341" cy="98793"/>
              </a:xfrm>
              <a:custGeom>
                <a:avLst/>
                <a:gdLst/>
                <a:ahLst/>
                <a:cxnLst>
                  <a:cxn ang="0">
                    <a:pos x="wd2" y="hd2"/>
                  </a:cxn>
                  <a:cxn ang="5400000">
                    <a:pos x="wd2" y="hd2"/>
                  </a:cxn>
                  <a:cxn ang="10800000">
                    <a:pos x="wd2" y="hd2"/>
                  </a:cxn>
                  <a:cxn ang="16200000">
                    <a:pos x="wd2" y="hd2"/>
                  </a:cxn>
                </a:cxnLst>
                <a:rect l="0" t="0" r="r" b="b"/>
                <a:pathLst>
                  <a:path w="21600" h="21600" extrusionOk="0">
                    <a:moveTo>
                      <a:pt x="18655" y="2945"/>
                    </a:move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8" name="Freeform: Shape 16"/>
              <p:cNvSpPr/>
              <p:nvPr/>
            </p:nvSpPr>
            <p:spPr>
              <a:xfrm>
                <a:off x="1939505" y="1541433"/>
                <a:ext cx="69737" cy="71189"/>
              </a:xfrm>
              <a:custGeom>
                <a:avLst/>
                <a:gdLst/>
                <a:ahLst/>
                <a:cxnLst>
                  <a:cxn ang="0">
                    <a:pos x="wd2" y="hd2"/>
                  </a:cxn>
                  <a:cxn ang="5400000">
                    <a:pos x="wd2" y="hd2"/>
                  </a:cxn>
                  <a:cxn ang="10800000">
                    <a:pos x="wd2" y="hd2"/>
                  </a:cxn>
                  <a:cxn ang="16200000">
                    <a:pos x="wd2" y="hd2"/>
                  </a:cxn>
                </a:cxnLst>
                <a:rect l="0" t="0" r="r" b="b"/>
                <a:pathLst>
                  <a:path w="21600" h="21600" extrusionOk="0">
                    <a:moveTo>
                      <a:pt x="3375" y="18225"/>
                    </a:moveTo>
                    <a:cubicBezTo>
                      <a:pt x="675" y="16200"/>
                      <a:pt x="0" y="13500"/>
                      <a:pt x="0" y="10800"/>
                    </a:cubicBezTo>
                    <a:cubicBezTo>
                      <a:pt x="0" y="7425"/>
                      <a:pt x="675" y="5400"/>
                      <a:pt x="3375" y="2700"/>
                    </a:cubicBezTo>
                    <a:cubicBezTo>
                      <a:pt x="5400" y="675"/>
                      <a:pt x="8100" y="0"/>
                      <a:pt x="10800" y="0"/>
                    </a:cubicBezTo>
                    <a:cubicBezTo>
                      <a:pt x="13500" y="0"/>
                      <a:pt x="16200" y="675"/>
                      <a:pt x="18225" y="2700"/>
                    </a:cubicBezTo>
                    <a:cubicBezTo>
                      <a:pt x="20250" y="5400"/>
                      <a:pt x="21600" y="7425"/>
                      <a:pt x="21600" y="10800"/>
                    </a:cubicBezTo>
                    <a:cubicBezTo>
                      <a:pt x="21600" y="13500"/>
                      <a:pt x="20250" y="16200"/>
                      <a:pt x="18225" y="18225"/>
                    </a:cubicBezTo>
                    <a:cubicBezTo>
                      <a:pt x="16200" y="20250"/>
                      <a:pt x="13500" y="21600"/>
                      <a:pt x="10800" y="21600"/>
                    </a:cubicBezTo>
                    <a:cubicBezTo>
                      <a:pt x="8100" y="21600"/>
                      <a:pt x="5400" y="20250"/>
                      <a:pt x="3375" y="1822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9" name="Freeform: Shape 17"/>
              <p:cNvSpPr/>
              <p:nvPr/>
            </p:nvSpPr>
            <p:spPr>
              <a:xfrm>
                <a:off x="108960" y="1377266"/>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0" name="Freeform: Shape 18"/>
              <p:cNvSpPr/>
              <p:nvPr/>
            </p:nvSpPr>
            <p:spPr>
              <a:xfrm>
                <a:off x="400976" y="1720129"/>
                <a:ext cx="135113" cy="135114"/>
              </a:xfrm>
              <a:custGeom>
                <a:avLst/>
                <a:gdLst/>
                <a:ahLst/>
                <a:cxnLst>
                  <a:cxn ang="0">
                    <a:pos x="wd2" y="hd2"/>
                  </a:cxn>
                  <a:cxn ang="5400000">
                    <a:pos x="wd2" y="hd2"/>
                  </a:cxn>
                  <a:cxn ang="10800000">
                    <a:pos x="wd2" y="hd2"/>
                  </a:cxn>
                  <a:cxn ang="16200000">
                    <a:pos x="wd2" y="hd2"/>
                  </a:cxn>
                </a:cxnLst>
                <a:rect l="0" t="0" r="r" b="b"/>
                <a:pathLst>
                  <a:path w="21600" h="21600" extrusionOk="0">
                    <a:moveTo>
                      <a:pt x="10977" y="0"/>
                    </a:moveTo>
                    <a:cubicBezTo>
                      <a:pt x="13810" y="0"/>
                      <a:pt x="16289" y="1062"/>
                      <a:pt x="18413" y="3187"/>
                    </a:cubicBezTo>
                    <a:cubicBezTo>
                      <a:pt x="20538" y="5311"/>
                      <a:pt x="21600" y="7790"/>
                      <a:pt x="21600" y="10623"/>
                    </a:cubicBezTo>
                    <a:cubicBezTo>
                      <a:pt x="21600" y="13810"/>
                      <a:pt x="20538" y="16289"/>
                      <a:pt x="18413" y="18413"/>
                    </a:cubicBezTo>
                    <a:cubicBezTo>
                      <a:pt x="16289" y="20538"/>
                      <a:pt x="13810" y="21600"/>
                      <a:pt x="10977" y="21600"/>
                    </a:cubicBezTo>
                    <a:cubicBezTo>
                      <a:pt x="7790" y="21600"/>
                      <a:pt x="5311" y="20538"/>
                      <a:pt x="3187" y="18413"/>
                    </a:cubicBezTo>
                    <a:cubicBezTo>
                      <a:pt x="1062" y="16289"/>
                      <a:pt x="0" y="13810"/>
                      <a:pt x="0" y="10623"/>
                    </a:cubicBezTo>
                    <a:cubicBezTo>
                      <a:pt x="0" y="7790"/>
                      <a:pt x="1062" y="5311"/>
                      <a:pt x="3187" y="3187"/>
                    </a:cubicBezTo>
                    <a:cubicBezTo>
                      <a:pt x="5311" y="1062"/>
                      <a:pt x="7790" y="0"/>
                      <a:pt x="10977" y="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1" name="Freeform: Shape 19"/>
              <p:cNvSpPr/>
              <p:nvPr/>
            </p:nvSpPr>
            <p:spPr>
              <a:xfrm>
                <a:off x="820839" y="1720129"/>
                <a:ext cx="135114" cy="135114"/>
              </a:xfrm>
              <a:custGeom>
                <a:avLst/>
                <a:gdLst/>
                <a:ahLst/>
                <a:cxnLst>
                  <a:cxn ang="0">
                    <a:pos x="wd2" y="hd2"/>
                  </a:cxn>
                  <a:cxn ang="5400000">
                    <a:pos x="wd2" y="hd2"/>
                  </a:cxn>
                  <a:cxn ang="10800000">
                    <a:pos x="wd2" y="hd2"/>
                  </a:cxn>
                  <a:cxn ang="16200000">
                    <a:pos x="wd2" y="hd2"/>
                  </a:cxn>
                </a:cxnLst>
                <a:rect l="0" t="0" r="r" b="b"/>
                <a:pathLst>
                  <a:path w="21600" h="21600" extrusionOk="0">
                    <a:moveTo>
                      <a:pt x="10977" y="0"/>
                    </a:moveTo>
                    <a:cubicBezTo>
                      <a:pt x="13810" y="0"/>
                      <a:pt x="16289" y="1062"/>
                      <a:pt x="18413" y="3187"/>
                    </a:cubicBezTo>
                    <a:cubicBezTo>
                      <a:pt x="20538" y="5311"/>
                      <a:pt x="21600" y="7790"/>
                      <a:pt x="21600" y="10623"/>
                    </a:cubicBezTo>
                    <a:cubicBezTo>
                      <a:pt x="21600" y="13810"/>
                      <a:pt x="20538" y="16289"/>
                      <a:pt x="18413" y="18413"/>
                    </a:cubicBezTo>
                    <a:cubicBezTo>
                      <a:pt x="16289" y="20538"/>
                      <a:pt x="13810" y="21600"/>
                      <a:pt x="10977" y="21600"/>
                    </a:cubicBezTo>
                    <a:cubicBezTo>
                      <a:pt x="7790" y="21600"/>
                      <a:pt x="5311" y="20538"/>
                      <a:pt x="3187" y="18413"/>
                    </a:cubicBezTo>
                    <a:cubicBezTo>
                      <a:pt x="1062" y="16289"/>
                      <a:pt x="0" y="13810"/>
                      <a:pt x="0" y="10623"/>
                    </a:cubicBezTo>
                    <a:cubicBezTo>
                      <a:pt x="0" y="7790"/>
                      <a:pt x="1062" y="5311"/>
                      <a:pt x="3187" y="3187"/>
                    </a:cubicBezTo>
                    <a:cubicBezTo>
                      <a:pt x="5311" y="1062"/>
                      <a:pt x="7790" y="0"/>
                      <a:pt x="10977"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2" name="Freeform: Shape 20"/>
              <p:cNvSpPr/>
              <p:nvPr/>
            </p:nvSpPr>
            <p:spPr>
              <a:xfrm>
                <a:off x="649406" y="1308983"/>
                <a:ext cx="156906" cy="156906"/>
              </a:xfrm>
              <a:custGeom>
                <a:avLst/>
                <a:gdLst/>
                <a:ahLst/>
                <a:cxnLst>
                  <a:cxn ang="0">
                    <a:pos x="wd2" y="hd2"/>
                  </a:cxn>
                  <a:cxn ang="5400000">
                    <a:pos x="wd2" y="hd2"/>
                  </a:cxn>
                  <a:cxn ang="10800000">
                    <a:pos x="wd2" y="hd2"/>
                  </a:cxn>
                  <a:cxn ang="16200000">
                    <a:pos x="wd2" y="hd2"/>
                  </a:cxn>
                </a:cxnLst>
                <a:rect l="0" t="0" r="r" b="b"/>
                <a:pathLst>
                  <a:path w="21600" h="21600" extrusionOk="0">
                    <a:moveTo>
                      <a:pt x="18558" y="3042"/>
                    </a:moveTo>
                    <a:cubicBezTo>
                      <a:pt x="20687" y="5172"/>
                      <a:pt x="21600" y="7910"/>
                      <a:pt x="21600" y="10648"/>
                    </a:cubicBezTo>
                    <a:cubicBezTo>
                      <a:pt x="21600" y="13690"/>
                      <a:pt x="20687" y="16428"/>
                      <a:pt x="18558" y="18254"/>
                    </a:cubicBezTo>
                    <a:cubicBezTo>
                      <a:pt x="16428" y="20687"/>
                      <a:pt x="13690" y="21600"/>
                      <a:pt x="10952" y="21600"/>
                    </a:cubicBezTo>
                    <a:cubicBezTo>
                      <a:pt x="7910" y="21600"/>
                      <a:pt x="5172" y="20687"/>
                      <a:pt x="3042" y="18254"/>
                    </a:cubicBezTo>
                    <a:cubicBezTo>
                      <a:pt x="913" y="16428"/>
                      <a:pt x="0" y="13690"/>
                      <a:pt x="0" y="10648"/>
                    </a:cubicBezTo>
                    <a:cubicBezTo>
                      <a:pt x="0" y="7910"/>
                      <a:pt x="913" y="5172"/>
                      <a:pt x="3042" y="3042"/>
                    </a:cubicBezTo>
                    <a:cubicBezTo>
                      <a:pt x="5172" y="913"/>
                      <a:pt x="7910" y="0"/>
                      <a:pt x="10952" y="0"/>
                    </a:cubicBezTo>
                    <a:cubicBezTo>
                      <a:pt x="13690" y="0"/>
                      <a:pt x="16428" y="913"/>
                      <a:pt x="18558" y="3042"/>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3" name="Freeform: Shape 21"/>
              <p:cNvSpPr/>
              <p:nvPr/>
            </p:nvSpPr>
            <p:spPr>
              <a:xfrm>
                <a:off x="1861053" y="2099314"/>
                <a:ext cx="71190" cy="7118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425"/>
                      <a:pt x="1350" y="5400"/>
                      <a:pt x="3375" y="2700"/>
                    </a:cubicBezTo>
                    <a:cubicBezTo>
                      <a:pt x="5400" y="675"/>
                      <a:pt x="8100" y="0"/>
                      <a:pt x="10800" y="0"/>
                    </a:cubicBezTo>
                    <a:cubicBezTo>
                      <a:pt x="13500" y="0"/>
                      <a:pt x="16200" y="675"/>
                      <a:pt x="18225" y="2700"/>
                    </a:cubicBezTo>
                    <a:cubicBezTo>
                      <a:pt x="20250" y="5400"/>
                      <a:pt x="21600" y="7425"/>
                      <a:pt x="21600" y="10800"/>
                    </a:cubicBezTo>
                    <a:cubicBezTo>
                      <a:pt x="21600" y="13500"/>
                      <a:pt x="20250" y="16200"/>
                      <a:pt x="18225" y="18225"/>
                    </a:cubicBezTo>
                    <a:cubicBezTo>
                      <a:pt x="16200" y="20250"/>
                      <a:pt x="13500" y="21600"/>
                      <a:pt x="10800" y="21600"/>
                    </a:cubicBezTo>
                    <a:cubicBezTo>
                      <a:pt x="8100" y="21600"/>
                      <a:pt x="5400" y="20250"/>
                      <a:pt x="3375" y="18225"/>
                    </a:cubicBezTo>
                    <a:cubicBezTo>
                      <a:pt x="1350" y="16200"/>
                      <a:pt x="0" y="13500"/>
                      <a:pt x="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4" name="Freeform: Shape 22"/>
              <p:cNvSpPr/>
              <p:nvPr/>
            </p:nvSpPr>
            <p:spPr>
              <a:xfrm>
                <a:off x="1159344" y="1749186"/>
                <a:ext cx="71190" cy="71190"/>
              </a:xfrm>
              <a:custGeom>
                <a:avLst/>
                <a:gdLst/>
                <a:ahLst/>
                <a:cxnLst>
                  <a:cxn ang="0">
                    <a:pos x="wd2" y="hd2"/>
                  </a:cxn>
                  <a:cxn ang="5400000">
                    <a:pos x="wd2" y="hd2"/>
                  </a:cxn>
                  <a:cxn ang="10800000">
                    <a:pos x="wd2" y="hd2"/>
                  </a:cxn>
                  <a:cxn ang="16200000">
                    <a:pos x="wd2" y="hd2"/>
                  </a:cxn>
                </a:cxnLst>
                <a:rect l="0" t="0" r="r" b="b"/>
                <a:pathLst>
                  <a:path w="21600" h="21600" extrusionOk="0">
                    <a:moveTo>
                      <a:pt x="3375" y="2700"/>
                    </a:moveTo>
                    <a:cubicBezTo>
                      <a:pt x="5400" y="675"/>
                      <a:pt x="8100" y="0"/>
                      <a:pt x="10800" y="0"/>
                    </a:cubicBezTo>
                    <a:cubicBezTo>
                      <a:pt x="13500" y="0"/>
                      <a:pt x="16200" y="675"/>
                      <a:pt x="18225" y="2700"/>
                    </a:cubicBezTo>
                    <a:cubicBezTo>
                      <a:pt x="20250" y="5400"/>
                      <a:pt x="21600" y="7425"/>
                      <a:pt x="21600" y="10800"/>
                    </a:cubicBezTo>
                    <a:cubicBezTo>
                      <a:pt x="21600" y="13500"/>
                      <a:pt x="20250" y="16200"/>
                      <a:pt x="18225" y="18225"/>
                    </a:cubicBezTo>
                    <a:cubicBezTo>
                      <a:pt x="16200" y="20250"/>
                      <a:pt x="13500" y="21600"/>
                      <a:pt x="10800" y="21600"/>
                    </a:cubicBezTo>
                    <a:cubicBezTo>
                      <a:pt x="8100" y="21600"/>
                      <a:pt x="5400" y="20250"/>
                      <a:pt x="3375" y="18225"/>
                    </a:cubicBezTo>
                    <a:cubicBezTo>
                      <a:pt x="1350" y="16200"/>
                      <a:pt x="0" y="13500"/>
                      <a:pt x="0" y="10800"/>
                    </a:cubicBezTo>
                    <a:cubicBezTo>
                      <a:pt x="0" y="7425"/>
                      <a:pt x="1350" y="5400"/>
                      <a:pt x="3375" y="2700"/>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5" name="Freeform: Shape 23"/>
              <p:cNvSpPr/>
              <p:nvPr/>
            </p:nvSpPr>
            <p:spPr>
              <a:xfrm>
                <a:off x="1476057" y="1727393"/>
                <a:ext cx="114775" cy="114775"/>
              </a:xfrm>
              <a:custGeom>
                <a:avLst/>
                <a:gdLst/>
                <a:ahLst/>
                <a:cxnLst>
                  <a:cxn ang="0">
                    <a:pos x="wd2" y="hd2"/>
                  </a:cxn>
                  <a:cxn ang="5400000">
                    <a:pos x="wd2" y="hd2"/>
                  </a:cxn>
                  <a:cxn ang="10800000">
                    <a:pos x="wd2" y="hd2"/>
                  </a:cxn>
                  <a:cxn ang="16200000">
                    <a:pos x="wd2" y="hd2"/>
                  </a:cxn>
                </a:cxnLst>
                <a:rect l="0" t="0" r="r" b="b"/>
                <a:pathLst>
                  <a:path w="21600" h="21600" extrusionOk="0">
                    <a:moveTo>
                      <a:pt x="18277" y="2908"/>
                    </a:moveTo>
                    <a:cubicBezTo>
                      <a:pt x="20354" y="4985"/>
                      <a:pt x="21600" y="7892"/>
                      <a:pt x="21600" y="10800"/>
                    </a:cubicBezTo>
                    <a:cubicBezTo>
                      <a:pt x="21600" y="13708"/>
                      <a:pt x="20354" y="16200"/>
                      <a:pt x="18277" y="18277"/>
                    </a:cubicBezTo>
                    <a:cubicBezTo>
                      <a:pt x="16200" y="20354"/>
                      <a:pt x="13708" y="21600"/>
                      <a:pt x="10800" y="21600"/>
                    </a:cubicBezTo>
                    <a:cubicBezTo>
                      <a:pt x="7892" y="21600"/>
                      <a:pt x="5400" y="20354"/>
                      <a:pt x="2908" y="18277"/>
                    </a:cubicBezTo>
                    <a:cubicBezTo>
                      <a:pt x="831" y="16200"/>
                      <a:pt x="0" y="13708"/>
                      <a:pt x="0" y="10800"/>
                    </a:cubicBezTo>
                    <a:cubicBezTo>
                      <a:pt x="0" y="7892"/>
                      <a:pt x="831" y="4985"/>
                      <a:pt x="2908" y="2908"/>
                    </a:cubicBezTo>
                    <a:cubicBezTo>
                      <a:pt x="5400" y="831"/>
                      <a:pt x="7892" y="0"/>
                      <a:pt x="10800" y="0"/>
                    </a:cubicBezTo>
                    <a:cubicBezTo>
                      <a:pt x="13708" y="0"/>
                      <a:pt x="16200" y="831"/>
                      <a:pt x="18277" y="290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6" name="Freeform: Shape 24"/>
              <p:cNvSpPr/>
              <p:nvPr/>
            </p:nvSpPr>
            <p:spPr>
              <a:xfrm>
                <a:off x="1535622" y="2078975"/>
                <a:ext cx="114776" cy="116226"/>
              </a:xfrm>
              <a:custGeom>
                <a:avLst/>
                <a:gdLst/>
                <a:ahLst/>
                <a:cxnLst>
                  <a:cxn ang="0">
                    <a:pos x="wd2" y="hd2"/>
                  </a:cxn>
                  <a:cxn ang="5400000">
                    <a:pos x="wd2" y="hd2"/>
                  </a:cxn>
                  <a:cxn ang="10800000">
                    <a:pos x="wd2" y="hd2"/>
                  </a:cxn>
                  <a:cxn ang="16200000">
                    <a:pos x="wd2" y="hd2"/>
                  </a:cxn>
                </a:cxnLst>
                <a:rect l="0" t="0" r="r" b="b"/>
                <a:pathLst>
                  <a:path w="21600" h="21600" extrusionOk="0">
                    <a:moveTo>
                      <a:pt x="18277" y="18277"/>
                    </a:moveTo>
                    <a:cubicBezTo>
                      <a:pt x="16200" y="20354"/>
                      <a:pt x="13708" y="21600"/>
                      <a:pt x="10800" y="21600"/>
                    </a:cubicBezTo>
                    <a:cubicBezTo>
                      <a:pt x="7892" y="21600"/>
                      <a:pt x="5400" y="20354"/>
                      <a:pt x="2908" y="18277"/>
                    </a:cubicBezTo>
                    <a:cubicBezTo>
                      <a:pt x="831" y="16200"/>
                      <a:pt x="0" y="13708"/>
                      <a:pt x="0" y="10800"/>
                    </a:cubicBezTo>
                    <a:cubicBezTo>
                      <a:pt x="0" y="7892"/>
                      <a:pt x="831" y="4985"/>
                      <a:pt x="2908" y="2908"/>
                    </a:cubicBezTo>
                    <a:cubicBezTo>
                      <a:pt x="5400" y="831"/>
                      <a:pt x="7892" y="0"/>
                      <a:pt x="10800" y="0"/>
                    </a:cubicBezTo>
                    <a:cubicBezTo>
                      <a:pt x="13708" y="0"/>
                      <a:pt x="16200" y="831"/>
                      <a:pt x="18277" y="2908"/>
                    </a:cubicBezTo>
                    <a:cubicBezTo>
                      <a:pt x="20354" y="4985"/>
                      <a:pt x="21600" y="7892"/>
                      <a:pt x="21600" y="10800"/>
                    </a:cubicBezTo>
                    <a:cubicBezTo>
                      <a:pt x="21600" y="13708"/>
                      <a:pt x="20354" y="16200"/>
                      <a:pt x="18277" y="1827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7" name="Freeform: Shape 25"/>
              <p:cNvSpPr/>
              <p:nvPr/>
            </p:nvSpPr>
            <p:spPr>
              <a:xfrm>
                <a:off x="1079439" y="2121107"/>
                <a:ext cx="142378" cy="1423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762" y="21600"/>
                      <a:pt x="5400" y="20588"/>
                      <a:pt x="3037" y="18225"/>
                    </a:cubicBezTo>
                    <a:cubicBezTo>
                      <a:pt x="1012" y="16200"/>
                      <a:pt x="0" y="13500"/>
                      <a:pt x="0" y="10800"/>
                    </a:cubicBezTo>
                    <a:cubicBezTo>
                      <a:pt x="0" y="7762"/>
                      <a:pt x="1012" y="5062"/>
                      <a:pt x="3037" y="3037"/>
                    </a:cubicBezTo>
                    <a:cubicBezTo>
                      <a:pt x="5400" y="1012"/>
                      <a:pt x="7762" y="0"/>
                      <a:pt x="10800" y="0"/>
                    </a:cubicBezTo>
                    <a:cubicBezTo>
                      <a:pt x="13838" y="0"/>
                      <a:pt x="16200" y="1012"/>
                      <a:pt x="18225" y="3037"/>
                    </a:cubicBezTo>
                    <a:cubicBezTo>
                      <a:pt x="20588" y="5062"/>
                      <a:pt x="21600" y="7762"/>
                      <a:pt x="21600" y="10800"/>
                    </a:cubicBezTo>
                    <a:cubicBezTo>
                      <a:pt x="21600" y="13500"/>
                      <a:pt x="20588" y="16200"/>
                      <a:pt x="18225" y="18225"/>
                    </a:cubicBezTo>
                    <a:cubicBezTo>
                      <a:pt x="16200" y="20588"/>
                      <a:pt x="13838" y="21600"/>
                      <a:pt x="10800" y="2160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8" name="Freeform: Shape 26"/>
              <p:cNvSpPr/>
              <p:nvPr/>
            </p:nvSpPr>
            <p:spPr>
              <a:xfrm>
                <a:off x="1903185" y="1808751"/>
                <a:ext cx="110416" cy="111869"/>
              </a:xfrm>
              <a:custGeom>
                <a:avLst/>
                <a:gdLst/>
                <a:ahLst/>
                <a:cxnLst>
                  <a:cxn ang="0">
                    <a:pos x="wd2" y="hd2"/>
                  </a:cxn>
                  <a:cxn ang="5400000">
                    <a:pos x="wd2" y="hd2"/>
                  </a:cxn>
                  <a:cxn ang="10800000">
                    <a:pos x="wd2" y="hd2"/>
                  </a:cxn>
                  <a:cxn ang="16200000">
                    <a:pos x="wd2" y="hd2"/>
                  </a:cxn>
                </a:cxnLst>
                <a:rect l="0" t="0" r="r" b="b"/>
                <a:pathLst>
                  <a:path w="21600" h="21600" extrusionOk="0">
                    <a:moveTo>
                      <a:pt x="18144" y="3024"/>
                    </a:moveTo>
                    <a:cubicBezTo>
                      <a:pt x="20304" y="5184"/>
                      <a:pt x="21600" y="7776"/>
                      <a:pt x="21600" y="10800"/>
                    </a:cubicBezTo>
                    <a:cubicBezTo>
                      <a:pt x="21600" y="13824"/>
                      <a:pt x="20304" y="15984"/>
                      <a:pt x="18144" y="18144"/>
                    </a:cubicBezTo>
                    <a:cubicBezTo>
                      <a:pt x="16416" y="20304"/>
                      <a:pt x="13824" y="21600"/>
                      <a:pt x="10800" y="21600"/>
                    </a:cubicBezTo>
                    <a:cubicBezTo>
                      <a:pt x="7776" y="21600"/>
                      <a:pt x="5184" y="20304"/>
                      <a:pt x="3024" y="18144"/>
                    </a:cubicBezTo>
                    <a:cubicBezTo>
                      <a:pt x="864" y="15984"/>
                      <a:pt x="0" y="13824"/>
                      <a:pt x="0" y="10800"/>
                    </a:cubicBezTo>
                    <a:cubicBezTo>
                      <a:pt x="0" y="7776"/>
                      <a:pt x="864" y="5184"/>
                      <a:pt x="3024" y="3024"/>
                    </a:cubicBezTo>
                    <a:cubicBezTo>
                      <a:pt x="5184" y="864"/>
                      <a:pt x="7776" y="0"/>
                      <a:pt x="10800" y="0"/>
                    </a:cubicBezTo>
                    <a:cubicBezTo>
                      <a:pt x="13824" y="0"/>
                      <a:pt x="16416" y="864"/>
                      <a:pt x="18144" y="3024"/>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9" name="Freeform: Shape 27"/>
              <p:cNvSpPr/>
              <p:nvPr/>
            </p:nvSpPr>
            <p:spPr>
              <a:xfrm>
                <a:off x="751103" y="2078975"/>
                <a:ext cx="104605" cy="104604"/>
              </a:xfrm>
              <a:custGeom>
                <a:avLst/>
                <a:gdLst/>
                <a:ahLst/>
                <a:cxnLst>
                  <a:cxn ang="0">
                    <a:pos x="wd2" y="hd2"/>
                  </a:cxn>
                  <a:cxn ang="5400000">
                    <a:pos x="wd2" y="hd2"/>
                  </a:cxn>
                  <a:cxn ang="10800000">
                    <a:pos x="wd2" y="hd2"/>
                  </a:cxn>
                  <a:cxn ang="16200000">
                    <a:pos x="wd2" y="hd2"/>
                  </a:cxn>
                </a:cxnLst>
                <a:rect l="0" t="0" r="r" b="b"/>
                <a:pathLst>
                  <a:path w="21600" h="21600" extrusionOk="0">
                    <a:moveTo>
                      <a:pt x="18383" y="2757"/>
                    </a:moveTo>
                    <a:cubicBezTo>
                      <a:pt x="20681" y="5055"/>
                      <a:pt x="21600" y="7813"/>
                      <a:pt x="21600" y="10570"/>
                    </a:cubicBezTo>
                    <a:cubicBezTo>
                      <a:pt x="21600" y="13787"/>
                      <a:pt x="20681" y="16085"/>
                      <a:pt x="18383" y="18383"/>
                    </a:cubicBezTo>
                    <a:cubicBezTo>
                      <a:pt x="16545" y="20681"/>
                      <a:pt x="13787" y="21600"/>
                      <a:pt x="11030" y="21600"/>
                    </a:cubicBezTo>
                    <a:cubicBezTo>
                      <a:pt x="7813" y="21600"/>
                      <a:pt x="5515" y="20681"/>
                      <a:pt x="3217" y="18383"/>
                    </a:cubicBezTo>
                    <a:cubicBezTo>
                      <a:pt x="919" y="16085"/>
                      <a:pt x="0" y="13787"/>
                      <a:pt x="0" y="10570"/>
                    </a:cubicBezTo>
                    <a:cubicBezTo>
                      <a:pt x="0" y="7813"/>
                      <a:pt x="919" y="5055"/>
                      <a:pt x="3217" y="2757"/>
                    </a:cubicBezTo>
                    <a:cubicBezTo>
                      <a:pt x="5515" y="919"/>
                      <a:pt x="7813" y="0"/>
                      <a:pt x="11030" y="0"/>
                    </a:cubicBezTo>
                    <a:cubicBezTo>
                      <a:pt x="13787" y="0"/>
                      <a:pt x="16545" y="919"/>
                      <a:pt x="18383" y="2757"/>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0" name="Freeform: Shape 28"/>
              <p:cNvSpPr/>
              <p:nvPr/>
            </p:nvSpPr>
            <p:spPr>
              <a:xfrm>
                <a:off x="1394700" y="2474139"/>
                <a:ext cx="103152" cy="103152"/>
              </a:xfrm>
              <a:custGeom>
                <a:avLst/>
                <a:gdLst/>
                <a:ahLst/>
                <a:cxnLst>
                  <a:cxn ang="0">
                    <a:pos x="wd2" y="hd2"/>
                  </a:cxn>
                  <a:cxn ang="5400000">
                    <a:pos x="wd2" y="hd2"/>
                  </a:cxn>
                  <a:cxn ang="10800000">
                    <a:pos x="wd2" y="hd2"/>
                  </a:cxn>
                  <a:cxn ang="16200000">
                    <a:pos x="wd2" y="hd2"/>
                  </a:cxn>
                </a:cxnLst>
                <a:rect l="0" t="0" r="r" b="b"/>
                <a:pathLst>
                  <a:path w="21600" h="21600" extrusionOk="0">
                    <a:moveTo>
                      <a:pt x="21600" y="10570"/>
                    </a:moveTo>
                    <a:cubicBezTo>
                      <a:pt x="21600" y="13787"/>
                      <a:pt x="20681" y="16085"/>
                      <a:pt x="18383" y="18383"/>
                    </a:cubicBezTo>
                    <a:cubicBezTo>
                      <a:pt x="16085" y="20681"/>
                      <a:pt x="13787" y="21600"/>
                      <a:pt x="11030" y="21600"/>
                    </a:cubicBezTo>
                    <a:cubicBezTo>
                      <a:pt x="7813" y="21600"/>
                      <a:pt x="5055" y="20681"/>
                      <a:pt x="3217" y="18383"/>
                    </a:cubicBezTo>
                    <a:cubicBezTo>
                      <a:pt x="919" y="16085"/>
                      <a:pt x="0" y="13787"/>
                      <a:pt x="0" y="10570"/>
                    </a:cubicBezTo>
                    <a:cubicBezTo>
                      <a:pt x="0" y="7813"/>
                      <a:pt x="919" y="5055"/>
                      <a:pt x="3217" y="2757"/>
                    </a:cubicBezTo>
                    <a:cubicBezTo>
                      <a:pt x="5055" y="919"/>
                      <a:pt x="7813" y="0"/>
                      <a:pt x="11030" y="0"/>
                    </a:cubicBezTo>
                    <a:cubicBezTo>
                      <a:pt x="13787" y="0"/>
                      <a:pt x="16085" y="919"/>
                      <a:pt x="18383" y="2757"/>
                    </a:cubicBezTo>
                    <a:cubicBezTo>
                      <a:pt x="20681" y="5055"/>
                      <a:pt x="21600" y="7813"/>
                      <a:pt x="21600" y="10570"/>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1" name="Freeform: Shape 29"/>
              <p:cNvSpPr/>
              <p:nvPr/>
            </p:nvSpPr>
            <p:spPr>
              <a:xfrm>
                <a:off x="488144" y="2157426"/>
                <a:ext cx="90077" cy="90077"/>
              </a:xfrm>
              <a:custGeom>
                <a:avLst/>
                <a:gdLst/>
                <a:ahLst/>
                <a:cxnLst>
                  <a:cxn ang="0">
                    <a:pos x="wd2" y="hd2"/>
                  </a:cxn>
                  <a:cxn ang="5400000">
                    <a:pos x="wd2" y="hd2"/>
                  </a:cxn>
                  <a:cxn ang="10800000">
                    <a:pos x="wd2" y="hd2"/>
                  </a:cxn>
                  <a:cxn ang="16200000">
                    <a:pos x="wd2" y="hd2"/>
                  </a:cxn>
                </a:cxnLst>
                <a:rect l="0" t="0" r="r" b="b"/>
                <a:pathLst>
                  <a:path w="21600" h="21600" extrusionOk="0">
                    <a:moveTo>
                      <a:pt x="21600" y="10537"/>
                    </a:moveTo>
                    <a:cubicBezTo>
                      <a:pt x="21600" y="13698"/>
                      <a:pt x="20546" y="16332"/>
                      <a:pt x="18439" y="18439"/>
                    </a:cubicBezTo>
                    <a:cubicBezTo>
                      <a:pt x="16332" y="20546"/>
                      <a:pt x="13698" y="21600"/>
                      <a:pt x="11063" y="21600"/>
                    </a:cubicBezTo>
                    <a:cubicBezTo>
                      <a:pt x="7902" y="21600"/>
                      <a:pt x="5268" y="20546"/>
                      <a:pt x="3161" y="18439"/>
                    </a:cubicBezTo>
                    <a:cubicBezTo>
                      <a:pt x="1054" y="16332"/>
                      <a:pt x="0" y="13698"/>
                      <a:pt x="0" y="10537"/>
                    </a:cubicBezTo>
                    <a:cubicBezTo>
                      <a:pt x="0" y="7902"/>
                      <a:pt x="1054" y="5268"/>
                      <a:pt x="3161" y="3161"/>
                    </a:cubicBezTo>
                    <a:cubicBezTo>
                      <a:pt x="5268" y="1054"/>
                      <a:pt x="7902" y="0"/>
                      <a:pt x="11063" y="0"/>
                    </a:cubicBezTo>
                    <a:cubicBezTo>
                      <a:pt x="13698" y="0"/>
                      <a:pt x="16332" y="1054"/>
                      <a:pt x="18439" y="3161"/>
                    </a:cubicBezTo>
                    <a:cubicBezTo>
                      <a:pt x="20546" y="5268"/>
                      <a:pt x="21600" y="7902"/>
                      <a:pt x="21600" y="1053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2" name="Freeform: Shape 30"/>
              <p:cNvSpPr/>
              <p:nvPr/>
            </p:nvSpPr>
            <p:spPr>
              <a:xfrm>
                <a:off x="751103" y="2487215"/>
                <a:ext cx="91530" cy="90077"/>
              </a:xfrm>
              <a:custGeom>
                <a:avLst/>
                <a:gdLst/>
                <a:ahLst/>
                <a:cxnLst>
                  <a:cxn ang="0">
                    <a:pos x="wd2" y="hd2"/>
                  </a:cxn>
                  <a:cxn ang="5400000">
                    <a:pos x="wd2" y="hd2"/>
                  </a:cxn>
                  <a:cxn ang="10800000">
                    <a:pos x="wd2" y="hd2"/>
                  </a:cxn>
                  <a:cxn ang="16200000">
                    <a:pos x="wd2" y="hd2"/>
                  </a:cxn>
                </a:cxnLst>
                <a:rect l="0" t="0" r="r" b="b"/>
                <a:pathLst>
                  <a:path w="21600" h="21600" extrusionOk="0">
                    <a:moveTo>
                      <a:pt x="18439" y="3161"/>
                    </a:moveTo>
                    <a:cubicBezTo>
                      <a:pt x="20546" y="5268"/>
                      <a:pt x="21600" y="7902"/>
                      <a:pt x="21600" y="10537"/>
                    </a:cubicBezTo>
                    <a:cubicBezTo>
                      <a:pt x="21600" y="13698"/>
                      <a:pt x="20546" y="16332"/>
                      <a:pt x="18439" y="18439"/>
                    </a:cubicBezTo>
                    <a:cubicBezTo>
                      <a:pt x="16332" y="20546"/>
                      <a:pt x="13698" y="21600"/>
                      <a:pt x="11063" y="21600"/>
                    </a:cubicBezTo>
                    <a:cubicBezTo>
                      <a:pt x="7902" y="21600"/>
                      <a:pt x="5268" y="20546"/>
                      <a:pt x="3161" y="18439"/>
                    </a:cubicBezTo>
                    <a:cubicBezTo>
                      <a:pt x="1054" y="16332"/>
                      <a:pt x="0" y="13698"/>
                      <a:pt x="0" y="10537"/>
                    </a:cubicBezTo>
                    <a:cubicBezTo>
                      <a:pt x="0" y="7902"/>
                      <a:pt x="1054" y="5268"/>
                      <a:pt x="3161" y="3161"/>
                    </a:cubicBezTo>
                    <a:cubicBezTo>
                      <a:pt x="5268" y="1054"/>
                      <a:pt x="7902" y="0"/>
                      <a:pt x="11063" y="0"/>
                    </a:cubicBezTo>
                    <a:cubicBezTo>
                      <a:pt x="13698" y="0"/>
                      <a:pt x="16332" y="1054"/>
                      <a:pt x="18439" y="3161"/>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3" name="Freeform: Shape 31"/>
              <p:cNvSpPr/>
              <p:nvPr/>
            </p:nvSpPr>
            <p:spPr>
              <a:xfrm>
                <a:off x="1053289" y="2487215"/>
                <a:ext cx="90076" cy="90077"/>
              </a:xfrm>
              <a:custGeom>
                <a:avLst/>
                <a:gdLst/>
                <a:ahLst/>
                <a:cxnLst>
                  <a:cxn ang="0">
                    <a:pos x="wd2" y="hd2"/>
                  </a:cxn>
                  <a:cxn ang="5400000">
                    <a:pos x="wd2" y="hd2"/>
                  </a:cxn>
                  <a:cxn ang="10800000">
                    <a:pos x="wd2" y="hd2"/>
                  </a:cxn>
                  <a:cxn ang="16200000">
                    <a:pos x="wd2" y="hd2"/>
                  </a:cxn>
                </a:cxnLst>
                <a:rect l="0" t="0" r="r" b="b"/>
                <a:pathLst>
                  <a:path w="21600" h="21600" extrusionOk="0">
                    <a:moveTo>
                      <a:pt x="0" y="10537"/>
                    </a:moveTo>
                    <a:cubicBezTo>
                      <a:pt x="0" y="7902"/>
                      <a:pt x="1054" y="5268"/>
                      <a:pt x="3161" y="3161"/>
                    </a:cubicBezTo>
                    <a:cubicBezTo>
                      <a:pt x="5268" y="1054"/>
                      <a:pt x="7902" y="0"/>
                      <a:pt x="11063" y="0"/>
                    </a:cubicBezTo>
                    <a:cubicBezTo>
                      <a:pt x="13698" y="0"/>
                      <a:pt x="16332" y="1054"/>
                      <a:pt x="18439" y="3161"/>
                    </a:cubicBezTo>
                    <a:cubicBezTo>
                      <a:pt x="20546" y="5268"/>
                      <a:pt x="21600" y="7902"/>
                      <a:pt x="21600" y="10537"/>
                    </a:cubicBezTo>
                    <a:cubicBezTo>
                      <a:pt x="21600" y="13698"/>
                      <a:pt x="20546" y="16332"/>
                      <a:pt x="18439" y="18439"/>
                    </a:cubicBezTo>
                    <a:cubicBezTo>
                      <a:pt x="16332" y="20546"/>
                      <a:pt x="13698" y="21600"/>
                      <a:pt x="11063" y="21600"/>
                    </a:cubicBezTo>
                    <a:cubicBezTo>
                      <a:pt x="7902" y="21600"/>
                      <a:pt x="5268" y="20546"/>
                      <a:pt x="3161" y="18439"/>
                    </a:cubicBezTo>
                    <a:cubicBezTo>
                      <a:pt x="1054" y="16332"/>
                      <a:pt x="0" y="13698"/>
                      <a:pt x="0" y="1053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4" name="Freeform: Shape 32"/>
              <p:cNvSpPr/>
              <p:nvPr/>
            </p:nvSpPr>
            <p:spPr>
              <a:xfrm>
                <a:off x="2097862" y="1415039"/>
                <a:ext cx="97340"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18164"/>
                    </a:move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5" name="Freeform: Shape 33"/>
              <p:cNvSpPr/>
              <p:nvPr/>
            </p:nvSpPr>
            <p:spPr>
              <a:xfrm>
                <a:off x="1877034" y="662482"/>
                <a:ext cx="132209" cy="132207"/>
              </a:xfrm>
              <a:custGeom>
                <a:avLst/>
                <a:gdLst/>
                <a:ahLst/>
                <a:cxnLst>
                  <a:cxn ang="0">
                    <a:pos x="wd2" y="hd2"/>
                  </a:cxn>
                  <a:cxn ang="5400000">
                    <a:pos x="wd2" y="hd2"/>
                  </a:cxn>
                  <a:cxn ang="10800000">
                    <a:pos x="wd2" y="hd2"/>
                  </a:cxn>
                  <a:cxn ang="16200000">
                    <a:pos x="wd2" y="hd2"/>
                  </a:cxn>
                </a:cxnLst>
                <a:rect l="0" t="0" r="r" b="b"/>
                <a:pathLst>
                  <a:path w="21600" h="21600" extrusionOk="0">
                    <a:moveTo>
                      <a:pt x="3240" y="18360"/>
                    </a:moveTo>
                    <a:cubicBezTo>
                      <a:pt x="1080" y="16200"/>
                      <a:pt x="0" y="13680"/>
                      <a:pt x="0" y="10800"/>
                    </a:cubicBezTo>
                    <a:cubicBezTo>
                      <a:pt x="0" y="7920"/>
                      <a:pt x="1080" y="5040"/>
                      <a:pt x="3240" y="2880"/>
                    </a:cubicBezTo>
                    <a:cubicBezTo>
                      <a:pt x="5400" y="1080"/>
                      <a:pt x="7920" y="0"/>
                      <a:pt x="10800" y="0"/>
                    </a:cubicBezTo>
                    <a:cubicBezTo>
                      <a:pt x="13680" y="0"/>
                      <a:pt x="16200" y="1080"/>
                      <a:pt x="18360" y="2880"/>
                    </a:cubicBezTo>
                    <a:cubicBezTo>
                      <a:pt x="20520" y="5040"/>
                      <a:pt x="21600" y="7920"/>
                      <a:pt x="21600" y="10800"/>
                    </a:cubicBezTo>
                    <a:cubicBezTo>
                      <a:pt x="21600" y="13680"/>
                      <a:pt x="20520" y="16200"/>
                      <a:pt x="18360" y="18360"/>
                    </a:cubicBezTo>
                    <a:cubicBezTo>
                      <a:pt x="16200" y="20520"/>
                      <a:pt x="13680" y="21600"/>
                      <a:pt x="10800" y="21600"/>
                    </a:cubicBezTo>
                    <a:cubicBezTo>
                      <a:pt x="7920" y="21600"/>
                      <a:pt x="5400" y="20520"/>
                      <a:pt x="3240" y="1836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6" name="Freeform: Shape 34"/>
              <p:cNvSpPr/>
              <p:nvPr/>
            </p:nvSpPr>
            <p:spPr>
              <a:xfrm>
                <a:off x="1146268" y="491050"/>
                <a:ext cx="185962" cy="185962"/>
              </a:xfrm>
              <a:custGeom>
                <a:avLst/>
                <a:gdLst/>
                <a:ahLst/>
                <a:cxnLst>
                  <a:cxn ang="0">
                    <a:pos x="wd2" y="hd2"/>
                  </a:cxn>
                  <a:cxn ang="5400000">
                    <a:pos x="wd2" y="hd2"/>
                  </a:cxn>
                  <a:cxn ang="10800000">
                    <a:pos x="wd2" y="hd2"/>
                  </a:cxn>
                  <a:cxn ang="16200000">
                    <a:pos x="wd2" y="hd2"/>
                  </a:cxn>
                </a:cxnLst>
                <a:rect l="0" t="0" r="r" b="b"/>
                <a:pathLst>
                  <a:path w="21600" h="21600" extrusionOk="0">
                    <a:moveTo>
                      <a:pt x="18514" y="3086"/>
                    </a:moveTo>
                    <a:cubicBezTo>
                      <a:pt x="20571" y="5143"/>
                      <a:pt x="21600" y="7714"/>
                      <a:pt x="21600" y="10800"/>
                    </a:cubicBezTo>
                    <a:cubicBezTo>
                      <a:pt x="21600" y="13629"/>
                      <a:pt x="20571" y="16200"/>
                      <a:pt x="18514" y="18257"/>
                    </a:cubicBezTo>
                    <a:cubicBezTo>
                      <a:pt x="16457" y="20571"/>
                      <a:pt x="13886" y="21600"/>
                      <a:pt x="10800" y="21600"/>
                    </a:cubicBezTo>
                    <a:cubicBezTo>
                      <a:pt x="7971" y="21600"/>
                      <a:pt x="5400" y="20571"/>
                      <a:pt x="3086" y="18257"/>
                    </a:cubicBezTo>
                    <a:cubicBezTo>
                      <a:pt x="1029" y="16200"/>
                      <a:pt x="0" y="13629"/>
                      <a:pt x="0" y="10800"/>
                    </a:cubicBezTo>
                    <a:cubicBezTo>
                      <a:pt x="0" y="7714"/>
                      <a:pt x="1029" y="5143"/>
                      <a:pt x="3086" y="3086"/>
                    </a:cubicBezTo>
                    <a:cubicBezTo>
                      <a:pt x="5400" y="1029"/>
                      <a:pt x="7971" y="0"/>
                      <a:pt x="10800" y="0"/>
                    </a:cubicBezTo>
                    <a:cubicBezTo>
                      <a:pt x="13886" y="0"/>
                      <a:pt x="16457" y="1029"/>
                      <a:pt x="18514" y="308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7" name="Freeform: Shape 35"/>
              <p:cNvSpPr/>
              <p:nvPr/>
            </p:nvSpPr>
            <p:spPr>
              <a:xfrm>
                <a:off x="517200" y="630520"/>
                <a:ext cx="185962" cy="18596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629"/>
                      <a:pt x="20571" y="16200"/>
                      <a:pt x="18514" y="18257"/>
                    </a:cubicBezTo>
                    <a:cubicBezTo>
                      <a:pt x="16457" y="20571"/>
                      <a:pt x="13886" y="21600"/>
                      <a:pt x="10800" y="21600"/>
                    </a:cubicBezTo>
                    <a:cubicBezTo>
                      <a:pt x="7971" y="21600"/>
                      <a:pt x="5400" y="20571"/>
                      <a:pt x="3086" y="18257"/>
                    </a:cubicBezTo>
                    <a:cubicBezTo>
                      <a:pt x="1029" y="16200"/>
                      <a:pt x="0" y="13629"/>
                      <a:pt x="0" y="10800"/>
                    </a:cubicBezTo>
                    <a:cubicBezTo>
                      <a:pt x="0" y="7714"/>
                      <a:pt x="1029" y="5143"/>
                      <a:pt x="3086" y="3086"/>
                    </a:cubicBezTo>
                    <a:cubicBezTo>
                      <a:pt x="5400" y="1029"/>
                      <a:pt x="7971" y="0"/>
                      <a:pt x="10800" y="0"/>
                    </a:cubicBezTo>
                    <a:cubicBezTo>
                      <a:pt x="13886" y="0"/>
                      <a:pt x="16457" y="1029"/>
                      <a:pt x="18514" y="3086"/>
                    </a:cubicBezTo>
                    <a:cubicBezTo>
                      <a:pt x="20571" y="5143"/>
                      <a:pt x="21600" y="7714"/>
                      <a:pt x="2160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8" name="Freeform: Shape 36"/>
              <p:cNvSpPr/>
              <p:nvPr/>
            </p:nvSpPr>
            <p:spPr>
              <a:xfrm>
                <a:off x="-1" y="755462"/>
                <a:ext cx="135114" cy="135113"/>
              </a:xfrm>
              <a:custGeom>
                <a:avLst/>
                <a:gdLst/>
                <a:ahLst/>
                <a:cxnLst>
                  <a:cxn ang="0">
                    <a:pos x="wd2" y="hd2"/>
                  </a:cxn>
                  <a:cxn ang="5400000">
                    <a:pos x="wd2" y="hd2"/>
                  </a:cxn>
                  <a:cxn ang="10800000">
                    <a:pos x="wd2" y="hd2"/>
                  </a:cxn>
                  <a:cxn ang="16200000">
                    <a:pos x="wd2" y="hd2"/>
                  </a:cxn>
                </a:cxnLst>
                <a:rect l="0" t="0" r="r" b="b"/>
                <a:pathLst>
                  <a:path w="21600" h="21600" extrusionOk="0">
                    <a:moveTo>
                      <a:pt x="3187" y="18413"/>
                    </a:moveTo>
                    <a:cubicBezTo>
                      <a:pt x="1062" y="16289"/>
                      <a:pt x="0" y="13810"/>
                      <a:pt x="0" y="10623"/>
                    </a:cubicBezTo>
                    <a:cubicBezTo>
                      <a:pt x="0" y="7790"/>
                      <a:pt x="1062" y="5311"/>
                      <a:pt x="3187" y="2833"/>
                    </a:cubicBezTo>
                    <a:cubicBezTo>
                      <a:pt x="5311" y="1062"/>
                      <a:pt x="7790" y="0"/>
                      <a:pt x="10977" y="0"/>
                    </a:cubicBezTo>
                    <a:cubicBezTo>
                      <a:pt x="13810" y="0"/>
                      <a:pt x="16289" y="1062"/>
                      <a:pt x="18413" y="2833"/>
                    </a:cubicBezTo>
                    <a:cubicBezTo>
                      <a:pt x="20538" y="5311"/>
                      <a:pt x="21600" y="7790"/>
                      <a:pt x="21600" y="10623"/>
                    </a:cubicBezTo>
                    <a:cubicBezTo>
                      <a:pt x="21600" y="13810"/>
                      <a:pt x="20538" y="16289"/>
                      <a:pt x="18413" y="18413"/>
                    </a:cubicBezTo>
                    <a:cubicBezTo>
                      <a:pt x="16289" y="20538"/>
                      <a:pt x="13810" y="21600"/>
                      <a:pt x="10977" y="21600"/>
                    </a:cubicBezTo>
                    <a:cubicBezTo>
                      <a:pt x="7790" y="21600"/>
                      <a:pt x="5311" y="20538"/>
                      <a:pt x="3187" y="18413"/>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9" name="Freeform: Shape 37"/>
              <p:cNvSpPr/>
              <p:nvPr/>
            </p:nvSpPr>
            <p:spPr>
              <a:xfrm>
                <a:off x="983554" y="896384"/>
                <a:ext cx="187415" cy="185962"/>
              </a:xfrm>
              <a:custGeom>
                <a:avLst/>
                <a:gdLst/>
                <a:ahLst/>
                <a:cxnLst>
                  <a:cxn ang="0">
                    <a:pos x="wd2" y="hd2"/>
                  </a:cxn>
                  <a:cxn ang="5400000">
                    <a:pos x="wd2" y="hd2"/>
                  </a:cxn>
                  <a:cxn ang="10800000">
                    <a:pos x="wd2" y="hd2"/>
                  </a:cxn>
                  <a:cxn ang="16200000">
                    <a:pos x="wd2" y="hd2"/>
                  </a:cxn>
                </a:cxnLst>
                <a:rect l="0" t="0" r="r" b="b"/>
                <a:pathLst>
                  <a:path w="21600" h="21600" extrusionOk="0">
                    <a:moveTo>
                      <a:pt x="3086" y="18257"/>
                    </a:moveTo>
                    <a:cubicBezTo>
                      <a:pt x="1029" y="16200"/>
                      <a:pt x="0" y="13629"/>
                      <a:pt x="0" y="10800"/>
                    </a:cubicBezTo>
                    <a:cubicBezTo>
                      <a:pt x="0" y="7714"/>
                      <a:pt x="1029" y="5143"/>
                      <a:pt x="3086" y="3086"/>
                    </a:cubicBezTo>
                    <a:cubicBezTo>
                      <a:pt x="5400" y="1029"/>
                      <a:pt x="7971" y="0"/>
                      <a:pt x="10800" y="0"/>
                    </a:cubicBezTo>
                    <a:cubicBezTo>
                      <a:pt x="13886" y="0"/>
                      <a:pt x="16457" y="1029"/>
                      <a:pt x="18514" y="3086"/>
                    </a:cubicBezTo>
                    <a:cubicBezTo>
                      <a:pt x="20571" y="5143"/>
                      <a:pt x="21600" y="7714"/>
                      <a:pt x="21600" y="10800"/>
                    </a:cubicBezTo>
                    <a:cubicBezTo>
                      <a:pt x="21600" y="13629"/>
                      <a:pt x="20571" y="16200"/>
                      <a:pt x="18514" y="18257"/>
                    </a:cubicBezTo>
                    <a:cubicBezTo>
                      <a:pt x="16457" y="20571"/>
                      <a:pt x="13886" y="21600"/>
                      <a:pt x="10800" y="21600"/>
                    </a:cubicBezTo>
                    <a:cubicBezTo>
                      <a:pt x="7971" y="21600"/>
                      <a:pt x="5400" y="20571"/>
                      <a:pt x="3086" y="1825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60" name="Freeform: Shape 38"/>
              <p:cNvSpPr/>
              <p:nvPr/>
            </p:nvSpPr>
            <p:spPr>
              <a:xfrm>
                <a:off x="466352" y="2479951"/>
                <a:ext cx="103152" cy="104604"/>
              </a:xfrm>
              <a:custGeom>
                <a:avLst/>
                <a:gdLst/>
                <a:ahLst/>
                <a:cxnLst>
                  <a:cxn ang="0">
                    <a:pos x="wd2" y="hd2"/>
                  </a:cxn>
                  <a:cxn ang="5400000">
                    <a:pos x="wd2" y="hd2"/>
                  </a:cxn>
                  <a:cxn ang="10800000">
                    <a:pos x="wd2" y="hd2"/>
                  </a:cxn>
                  <a:cxn ang="16200000">
                    <a:pos x="wd2" y="hd2"/>
                  </a:cxn>
                </a:cxnLst>
                <a:rect l="0" t="0" r="r" b="b"/>
                <a:pathLst>
                  <a:path w="21600" h="21600" extrusionOk="0">
                    <a:moveTo>
                      <a:pt x="21600" y="10570"/>
                    </a:moveTo>
                    <a:cubicBezTo>
                      <a:pt x="21600" y="13787"/>
                      <a:pt x="20681" y="16085"/>
                      <a:pt x="18383" y="18383"/>
                    </a:cubicBezTo>
                    <a:cubicBezTo>
                      <a:pt x="16085" y="20681"/>
                      <a:pt x="13787" y="21600"/>
                      <a:pt x="11030" y="21600"/>
                    </a:cubicBezTo>
                    <a:cubicBezTo>
                      <a:pt x="7813" y="21600"/>
                      <a:pt x="5055" y="20681"/>
                      <a:pt x="3217" y="18383"/>
                    </a:cubicBezTo>
                    <a:cubicBezTo>
                      <a:pt x="919" y="16085"/>
                      <a:pt x="0" y="13787"/>
                      <a:pt x="0" y="10570"/>
                    </a:cubicBezTo>
                    <a:cubicBezTo>
                      <a:pt x="0" y="7813"/>
                      <a:pt x="919" y="5055"/>
                      <a:pt x="3217" y="2757"/>
                    </a:cubicBezTo>
                    <a:cubicBezTo>
                      <a:pt x="5055" y="919"/>
                      <a:pt x="7813" y="0"/>
                      <a:pt x="11030" y="0"/>
                    </a:cubicBezTo>
                    <a:cubicBezTo>
                      <a:pt x="13787" y="0"/>
                      <a:pt x="16085" y="919"/>
                      <a:pt x="18383" y="2757"/>
                    </a:cubicBezTo>
                    <a:cubicBezTo>
                      <a:pt x="20681" y="5055"/>
                      <a:pt x="21600" y="7813"/>
                      <a:pt x="21600" y="1057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grpSp>
        <p:sp>
          <p:nvSpPr>
            <p:cNvPr id="262" name="Arc 78"/>
            <p:cNvSpPr/>
            <p:nvPr/>
          </p:nvSpPr>
          <p:spPr>
            <a:xfrm>
              <a:off x="1030249" y="232958"/>
              <a:ext cx="2074704" cy="3830252"/>
            </a:xfrm>
            <a:custGeom>
              <a:avLst/>
              <a:gdLst/>
              <a:ahLst/>
              <a:cxnLst>
                <a:cxn ang="0">
                  <a:pos x="wd2" y="hd2"/>
                </a:cxn>
                <a:cxn ang="5400000">
                  <a:pos x="wd2" y="hd2"/>
                </a:cxn>
                <a:cxn ang="10800000">
                  <a:pos x="wd2" y="hd2"/>
                </a:cxn>
                <a:cxn ang="16200000">
                  <a:pos x="wd2" y="hd2"/>
                </a:cxn>
              </a:cxnLst>
              <a:rect l="0" t="0" r="r" b="b"/>
              <a:pathLst>
                <a:path w="21600" h="21600" extrusionOk="0">
                  <a:moveTo>
                    <a:pt x="1661" y="0"/>
                  </a:moveTo>
                  <a:cubicBezTo>
                    <a:pt x="12673" y="0"/>
                    <a:pt x="21600" y="4835"/>
                    <a:pt x="21600" y="10800"/>
                  </a:cubicBezTo>
                  <a:cubicBezTo>
                    <a:pt x="21600" y="16765"/>
                    <a:pt x="12673" y="21600"/>
                    <a:pt x="1661" y="21600"/>
                  </a:cubicBezTo>
                  <a:cubicBezTo>
                    <a:pt x="1107" y="21600"/>
                    <a:pt x="553" y="21587"/>
                    <a:pt x="0" y="21562"/>
                  </a:cubicBezTo>
                </a:path>
              </a:pathLst>
            </a:custGeom>
            <a:noFill/>
            <a:ln w="19050" cap="flat">
              <a:solidFill>
                <a:srgbClr val="A6A6A6"/>
              </a:solidFill>
              <a:prstDash val="solid"/>
              <a:miter lim="8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63" name="Oval 79"/>
            <p:cNvSpPr/>
            <p:nvPr/>
          </p:nvSpPr>
          <p:spPr>
            <a:xfrm>
              <a:off x="953339" y="0"/>
              <a:ext cx="411273" cy="411273"/>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4" name="Oval 80"/>
            <p:cNvSpPr/>
            <p:nvPr/>
          </p:nvSpPr>
          <p:spPr>
            <a:xfrm>
              <a:off x="2211201" y="481057"/>
              <a:ext cx="411273" cy="4112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5" name="Oval 81"/>
            <p:cNvSpPr/>
            <p:nvPr/>
          </p:nvSpPr>
          <p:spPr>
            <a:xfrm>
              <a:off x="2819642" y="1399705"/>
              <a:ext cx="411273" cy="411273"/>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6" name="Oval 82"/>
            <p:cNvSpPr/>
            <p:nvPr/>
          </p:nvSpPr>
          <p:spPr>
            <a:xfrm>
              <a:off x="2835292" y="2462192"/>
              <a:ext cx="411273" cy="411273"/>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7" name="Oval 83"/>
            <p:cNvSpPr/>
            <p:nvPr/>
          </p:nvSpPr>
          <p:spPr>
            <a:xfrm>
              <a:off x="2094336" y="3463868"/>
              <a:ext cx="411273" cy="4112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8" name="Oval 84"/>
            <p:cNvSpPr/>
            <p:nvPr/>
          </p:nvSpPr>
          <p:spPr>
            <a:xfrm>
              <a:off x="953339" y="3857574"/>
              <a:ext cx="411273" cy="411273"/>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sp>
        <p:nvSpPr>
          <p:cNvPr id="270" name="Rectangle: Rounded Corners 180"/>
          <p:cNvSpPr/>
          <p:nvPr/>
        </p:nvSpPr>
        <p:spPr>
          <a:xfrm>
            <a:off x="2392045" y="2973070"/>
            <a:ext cx="526415" cy="526415"/>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73" name="Rectangle: Rounded Corners 178"/>
          <p:cNvSpPr/>
          <p:nvPr/>
        </p:nvSpPr>
        <p:spPr>
          <a:xfrm>
            <a:off x="2392045" y="2085340"/>
            <a:ext cx="526415" cy="526415"/>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79" name="Rectangle: Rounded Corners 174"/>
          <p:cNvSpPr/>
          <p:nvPr/>
        </p:nvSpPr>
        <p:spPr>
          <a:xfrm>
            <a:off x="2392045" y="3860800"/>
            <a:ext cx="526415" cy="526415"/>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pic>
        <p:nvPicPr>
          <p:cNvPr id="282" name="图片 78" descr="图片 78"/>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283" name="文本框 80"/>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t>DP</a:t>
            </a:r>
            <a:r>
              <a:rPr lang="zh-CN" altLang="en-US"/>
              <a:t>的优化</a:t>
            </a:r>
            <a:endParaRPr lang="en-US" altLang="zh-CN"/>
          </a:p>
        </p:txBody>
      </p:sp>
      <p:sp>
        <p:nvSpPr>
          <p:cNvPr id="287" name="矩形 98"/>
          <p:cNvSpPr txBox="1"/>
          <p:nvPr/>
        </p:nvSpPr>
        <p:spPr>
          <a:xfrm>
            <a:off x="3056890" y="2118995"/>
            <a:ext cx="2050415" cy="459105"/>
          </a:xfrm>
          <a:prstGeom prst="rect">
            <a:avLst/>
          </a:prstGeom>
          <a:noFill/>
          <a:ln w="12700" cap="flat">
            <a:noFill/>
            <a:miter lim="400000"/>
          </a:ln>
          <a:effectLst/>
        </p:spPr>
        <p:txBody>
          <a:bodyPr wrap="square" lIns="45718" tIns="45718" rIns="45718" bIns="45718" numCol="1" anchor="t">
            <a:spAutoFit/>
          </a:bodyPr>
          <a:lstStyle>
            <a:lvl1pPr algn="just">
              <a:lnSpc>
                <a:spcPct val="120000"/>
              </a:lnSpc>
              <a:defRPr sz="1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indent="0" algn="l">
              <a:buFont typeface="Wingdings" panose="05000000000000000000" charset="0"/>
              <a:buNone/>
            </a:pPr>
            <a:r>
              <a:rPr lang="zh-CN" sz="2000" b="0">
                <a:latin typeface="华文楷体" panose="02010600040101010101" charset="-122"/>
                <a:ea typeface="华文楷体" panose="02010600040101010101" charset="-122"/>
                <a:cs typeface="+mn-ea"/>
                <a:sym typeface="+mn-ea"/>
              </a:rPr>
              <a:t>决策单调性优化</a:t>
            </a:r>
          </a:p>
        </p:txBody>
      </p:sp>
      <p:sp>
        <p:nvSpPr>
          <p:cNvPr id="2" name="文本框 1"/>
          <p:cNvSpPr txBox="1"/>
          <p:nvPr/>
        </p:nvSpPr>
        <p:spPr>
          <a:xfrm>
            <a:off x="3056890" y="3036887"/>
            <a:ext cx="2540000" cy="398780"/>
          </a:xfrm>
          <a:prstGeom prst="rect">
            <a:avLst/>
          </a:prstGeom>
          <a:noFill/>
        </p:spPr>
        <p:txBody>
          <a:bodyPr wrap="square" rtlCol="0" anchor="t">
            <a:spAutoFit/>
          </a:bodyPr>
          <a:lstStyle/>
          <a:p>
            <a:pPr indent="0" algn="l">
              <a:buFont typeface="Wingdings" panose="05000000000000000000" charset="0"/>
              <a:buNone/>
            </a:pPr>
            <a:r>
              <a:rPr lang="zh-CN" altLang="en-US" sz="2000">
                <a:latin typeface="华文楷体" panose="02010600040101010101" charset="-122"/>
                <a:ea typeface="华文楷体" panose="02010600040101010101" charset="-122"/>
                <a:sym typeface="+mn-ea"/>
              </a:rPr>
              <a:t>斜率优化</a:t>
            </a:r>
          </a:p>
        </p:txBody>
      </p:sp>
      <p:sp>
        <p:nvSpPr>
          <p:cNvPr id="3" name="文本框 2"/>
          <p:cNvSpPr txBox="1"/>
          <p:nvPr/>
        </p:nvSpPr>
        <p:spPr>
          <a:xfrm>
            <a:off x="3056890" y="3924617"/>
            <a:ext cx="2540000" cy="398780"/>
          </a:xfrm>
          <a:prstGeom prst="rect">
            <a:avLst/>
          </a:prstGeom>
          <a:noFill/>
        </p:spPr>
        <p:txBody>
          <a:bodyPr wrap="square" rtlCol="0" anchor="t">
            <a:spAutoFit/>
          </a:bodyPr>
          <a:lstStyle/>
          <a:p>
            <a:pPr indent="0" algn="l">
              <a:buFont typeface="Wingdings" panose="05000000000000000000" charset="0"/>
              <a:buNone/>
            </a:pPr>
            <a:r>
              <a:rPr lang="zh-CN" altLang="en-US" sz="2000">
                <a:latin typeface="华文楷体" panose="02010600040101010101" charset="-122"/>
                <a:ea typeface="华文楷体" panose="02010600040101010101" charset="-122"/>
                <a:sym typeface="+mn-ea"/>
              </a:rPr>
              <a:t>凸优化</a:t>
            </a:r>
          </a:p>
        </p:txBody>
      </p:sp>
      <p:sp>
        <p:nvSpPr>
          <p:cNvPr id="7" name="Rectangle: Rounded Corners 178"/>
          <p:cNvSpPr/>
          <p:nvPr/>
        </p:nvSpPr>
        <p:spPr>
          <a:xfrm>
            <a:off x="2392045" y="4763135"/>
            <a:ext cx="526415" cy="526415"/>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8" name="矩形 98"/>
          <p:cNvSpPr txBox="1"/>
          <p:nvPr/>
        </p:nvSpPr>
        <p:spPr>
          <a:xfrm>
            <a:off x="3140075" y="4796790"/>
            <a:ext cx="2050415" cy="459105"/>
          </a:xfrm>
          <a:prstGeom prst="rect">
            <a:avLst/>
          </a:prstGeom>
          <a:noFill/>
          <a:ln w="12700" cap="flat">
            <a:noFill/>
            <a:miter lim="400000"/>
          </a:ln>
          <a:effectLst/>
        </p:spPr>
        <p:txBody>
          <a:bodyPr wrap="square" lIns="45718" tIns="45718" rIns="45718" bIns="45718" numCol="1" anchor="t">
            <a:spAutoFit/>
          </a:bodyPr>
          <a:lstStyle>
            <a:lvl1pPr algn="just">
              <a:lnSpc>
                <a:spcPct val="120000"/>
              </a:lnSpc>
              <a:defRPr sz="1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indent="0" algn="l">
              <a:buFont typeface="Wingdings" panose="05000000000000000000" charset="0"/>
              <a:buNone/>
            </a:pPr>
            <a:r>
              <a:rPr lang="en-US" altLang="zh-CN" sz="2000" b="0">
                <a:latin typeface="华文楷体" panose="02010600040101010101" charset="-122"/>
                <a:ea typeface="华文楷体" panose="02010600040101010101" charset="-122"/>
                <a:cs typeface="+mn-ea"/>
                <a:sym typeface="+mn-ea"/>
              </a:rPr>
              <a:t>Others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斜率优化</a:t>
            </a:r>
          </a:p>
        </p:txBody>
      </p:sp>
      <p:sp>
        <p:nvSpPr>
          <p:cNvPr id="2" name="文本框 1"/>
          <p:cNvSpPr txBox="1"/>
          <p:nvPr/>
        </p:nvSpPr>
        <p:spPr>
          <a:xfrm>
            <a:off x="1069975" y="1779905"/>
            <a:ext cx="10051415" cy="347662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一般形式：</a:t>
            </a:r>
          </a:p>
          <a:p>
            <a:pPr algn="l"/>
            <a:r>
              <a:rPr lang="en-US" altLang="zh-CN" sz="2000">
                <a:latin typeface="华文楷体" panose="02010600040101010101" charset="-122"/>
                <a:ea typeface="华文楷体" panose="02010600040101010101" charset="-122"/>
                <a:cs typeface="华文楷体" panose="02010600040101010101" charset="-122"/>
              </a:rPr>
              <a:t>f[i]=max{k[i]*x[j]+y[j]} (k[i]</a:t>
            </a:r>
            <a:r>
              <a:rPr lang="zh-CN" altLang="en-US" sz="2000">
                <a:latin typeface="华文楷体" panose="02010600040101010101" charset="-122"/>
                <a:ea typeface="华文楷体" panose="02010600040101010101" charset="-122"/>
                <a:cs typeface="华文楷体" panose="02010600040101010101" charset="-122"/>
              </a:rPr>
              <a:t>单调，下面假设</a:t>
            </a:r>
            <a:r>
              <a:rPr lang="en-US" altLang="zh-CN" sz="2000">
                <a:latin typeface="华文楷体" panose="02010600040101010101" charset="-122"/>
                <a:ea typeface="华文楷体" panose="02010600040101010101" charset="-122"/>
                <a:cs typeface="华文楷体" panose="02010600040101010101" charset="-122"/>
              </a:rPr>
              <a:t>k[i]</a:t>
            </a:r>
            <a:r>
              <a:rPr lang="zh-CN" altLang="en-US" sz="2000">
                <a:latin typeface="华文楷体" panose="02010600040101010101" charset="-122"/>
                <a:ea typeface="华文楷体" panose="02010600040101010101" charset="-122"/>
                <a:cs typeface="华文楷体" panose="02010600040101010101" charset="-122"/>
              </a:rPr>
              <a:t>单调递增</a:t>
            </a:r>
            <a:r>
              <a:rPr lang="en-US" altLang="zh-CN" sz="2000">
                <a:latin typeface="华文楷体" panose="02010600040101010101" charset="-122"/>
                <a:ea typeface="华文楷体" panose="02010600040101010101" charset="-122"/>
                <a:cs typeface="华文楷体" panose="02010600040101010101" charset="-122"/>
              </a:rPr>
              <a:t>)</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对于决策点</a:t>
            </a:r>
            <a:r>
              <a:rPr lang="en-US" altLang="zh-CN" sz="2000">
                <a:latin typeface="华文楷体" panose="02010600040101010101" charset="-122"/>
                <a:ea typeface="华文楷体" panose="02010600040101010101" charset="-122"/>
                <a:cs typeface="华文楷体" panose="02010600040101010101" charset="-122"/>
              </a:rPr>
              <a:t>j1</a:t>
            </a:r>
            <a:r>
              <a:rPr lang="zh-CN" altLang="en-US" sz="2000">
                <a:latin typeface="华文楷体" panose="02010600040101010101" charset="-122"/>
                <a:ea typeface="华文楷体" panose="02010600040101010101" charset="-122"/>
                <a:cs typeface="华文楷体" panose="02010600040101010101" charset="-122"/>
              </a:rPr>
              <a:t>和</a:t>
            </a:r>
            <a:r>
              <a:rPr lang="en-US" altLang="zh-CN" sz="2000">
                <a:latin typeface="华文楷体" panose="02010600040101010101" charset="-122"/>
                <a:ea typeface="华文楷体" panose="02010600040101010101" charset="-122"/>
                <a:cs typeface="华文楷体" panose="02010600040101010101" charset="-122"/>
              </a:rPr>
              <a:t>j2(x[j1]&lt;x[j2])</a:t>
            </a:r>
            <a:r>
              <a:rPr lang="zh-CN" altLang="en-US" sz="2000">
                <a:latin typeface="华文楷体" panose="02010600040101010101" charset="-122"/>
                <a:ea typeface="华文楷体" panose="02010600040101010101" charset="-122"/>
                <a:cs typeface="华文楷体" panose="02010600040101010101" charset="-122"/>
              </a:rPr>
              <a:t>，当</a:t>
            </a:r>
            <a:r>
              <a:rPr lang="en-US" altLang="zh-CN" sz="2000">
                <a:latin typeface="华文楷体" panose="02010600040101010101" charset="-122"/>
                <a:ea typeface="华文楷体" panose="02010600040101010101" charset="-122"/>
                <a:cs typeface="华文楷体" panose="02010600040101010101" charset="-122"/>
              </a:rPr>
              <a:t>j2</a:t>
            </a:r>
            <a:r>
              <a:rPr lang="zh-CN" altLang="en-US" sz="2000">
                <a:latin typeface="华文楷体" panose="02010600040101010101" charset="-122"/>
                <a:ea typeface="华文楷体" panose="02010600040101010101" charset="-122"/>
                <a:cs typeface="华文楷体" panose="02010600040101010101" charset="-122"/>
              </a:rPr>
              <a:t>优于</a:t>
            </a:r>
            <a:r>
              <a:rPr lang="en-US" altLang="zh-CN" sz="2000">
                <a:latin typeface="华文楷体" panose="02010600040101010101" charset="-122"/>
                <a:ea typeface="华文楷体" panose="02010600040101010101" charset="-122"/>
                <a:cs typeface="华文楷体" panose="02010600040101010101" charset="-122"/>
              </a:rPr>
              <a:t>j1</a:t>
            </a:r>
            <a:r>
              <a:rPr lang="zh-CN" altLang="en-US" sz="2000">
                <a:latin typeface="华文楷体" panose="02010600040101010101" charset="-122"/>
                <a:ea typeface="华文楷体" panose="02010600040101010101" charset="-122"/>
                <a:cs typeface="华文楷体" panose="02010600040101010101" charset="-122"/>
              </a:rPr>
              <a:t>时：</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实际上，这是一个凸壳的结构，只需要维护用单调栈这个凸壳即可。</a:t>
            </a:r>
          </a:p>
        </p:txBody>
      </p:sp>
      <p:pic>
        <p:nvPicPr>
          <p:cNvPr id="3" name="图片 2" descr="QQ图片20190930084552"/>
          <p:cNvPicPr>
            <a:picLocks noChangeAspect="1"/>
          </p:cNvPicPr>
          <p:nvPr/>
        </p:nvPicPr>
        <p:blipFill>
          <a:blip r:embed="rId3"/>
          <a:srcRect b="17322"/>
          <a:stretch>
            <a:fillRect/>
          </a:stretch>
        </p:blipFill>
        <p:spPr>
          <a:xfrm>
            <a:off x="7696835" y="2456815"/>
            <a:ext cx="2957195" cy="2242820"/>
          </a:xfrm>
          <a:prstGeom prst="rect">
            <a:avLst/>
          </a:prstGeom>
        </p:spPr>
      </p:pic>
      <p:pic>
        <p:nvPicPr>
          <p:cNvPr id="4" name="图片 3" descr="QQ图片20190930084600"/>
          <p:cNvPicPr>
            <a:picLocks noChangeAspect="1"/>
          </p:cNvPicPr>
          <p:nvPr/>
        </p:nvPicPr>
        <p:blipFill>
          <a:blip r:embed="rId4"/>
          <a:stretch>
            <a:fillRect/>
          </a:stretch>
        </p:blipFill>
        <p:spPr>
          <a:xfrm>
            <a:off x="1069975" y="3088005"/>
            <a:ext cx="2518410" cy="1668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斜率优化</a:t>
            </a:r>
          </a:p>
        </p:txBody>
      </p:sp>
      <p:sp>
        <p:nvSpPr>
          <p:cNvPr id="2" name="文本框 1"/>
          <p:cNvSpPr txBox="1"/>
          <p:nvPr/>
        </p:nvSpPr>
        <p:spPr>
          <a:xfrm>
            <a:off x="1069975" y="1779905"/>
            <a:ext cx="10051415" cy="224536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sym typeface="+mn-ea"/>
              </a:rPr>
              <a:t>斜率优化</a:t>
            </a:r>
            <a:r>
              <a:rPr lang="en-US" altLang="zh-CN" sz="2000">
                <a:latin typeface="华文楷体" panose="02010600040101010101" charset="-122"/>
                <a:ea typeface="华文楷体" panose="02010600040101010101" charset="-122"/>
                <a:cs typeface="华文楷体" panose="02010600040101010101" charset="-122"/>
                <a:sym typeface="+mn-ea"/>
              </a:rPr>
              <a:t>-</a:t>
            </a:r>
            <a:r>
              <a:rPr lang="zh-CN" altLang="en-US" sz="2000">
                <a:latin typeface="华文楷体" panose="02010600040101010101" charset="-122"/>
                <a:ea typeface="华文楷体" panose="02010600040101010101" charset="-122"/>
                <a:cs typeface="华文楷体" panose="02010600040101010101" charset="-122"/>
                <a:sym typeface="+mn-ea"/>
              </a:rPr>
              <a:t>例题</a:t>
            </a:r>
            <a:r>
              <a:rPr lang="en-US" altLang="zh-CN" sz="2000">
                <a:latin typeface="华文楷体" panose="02010600040101010101" charset="-122"/>
                <a:ea typeface="华文楷体" panose="02010600040101010101" charset="-122"/>
                <a:cs typeface="华文楷体" panose="02010600040101010101" charset="-122"/>
                <a:sym typeface="+mn-ea"/>
              </a:rPr>
              <a:t>1</a:t>
            </a:r>
          </a:p>
          <a:p>
            <a:pPr algn="l"/>
            <a:endParaRPr lang="en-US" altLang="zh-CN" sz="2000">
              <a:latin typeface="华文楷体" panose="02010600040101010101" charset="-122"/>
              <a:ea typeface="华文楷体" panose="02010600040101010101" charset="-122"/>
              <a:cs typeface="华文楷体" panose="02010600040101010101" charset="-122"/>
              <a:sym typeface="+mn-ea"/>
            </a:endParaRPr>
          </a:p>
          <a:p>
            <a:pPr algn="l"/>
            <a:r>
              <a:rPr lang="zh-CN" altLang="en-US" sz="2000">
                <a:latin typeface="华文楷体" panose="02010600040101010101" charset="-122"/>
                <a:ea typeface="华文楷体" panose="02010600040101010101" charset="-122"/>
                <a:cs typeface="华文楷体" panose="02010600040101010101" charset="-122"/>
                <a:sym typeface="+mn-ea"/>
              </a:rPr>
              <a:t>给出一个长度为</a:t>
            </a:r>
            <a:r>
              <a:rPr lang="en-US" altLang="zh-CN" sz="2000">
                <a:latin typeface="华文楷体" panose="02010600040101010101" charset="-122"/>
                <a:ea typeface="华文楷体" panose="02010600040101010101" charset="-122"/>
                <a:cs typeface="华文楷体" panose="02010600040101010101" charset="-122"/>
                <a:sym typeface="+mn-ea"/>
              </a:rPr>
              <a:t>n</a:t>
            </a:r>
            <a:r>
              <a:rPr lang="zh-CN" altLang="en-US" sz="2000">
                <a:latin typeface="华文楷体" panose="02010600040101010101" charset="-122"/>
                <a:ea typeface="华文楷体" panose="02010600040101010101" charset="-122"/>
                <a:cs typeface="华文楷体" panose="02010600040101010101" charset="-122"/>
                <a:sym typeface="+mn-ea"/>
              </a:rPr>
              <a:t>的正整数序列，要求进行</a:t>
            </a:r>
            <a:r>
              <a:rPr lang="en-US" altLang="zh-CN" sz="2000">
                <a:latin typeface="华文楷体" panose="02010600040101010101" charset="-122"/>
                <a:ea typeface="华文楷体" panose="02010600040101010101" charset="-122"/>
                <a:cs typeface="华文楷体" panose="02010600040101010101" charset="-122"/>
                <a:sym typeface="+mn-ea"/>
              </a:rPr>
              <a:t>k</a:t>
            </a:r>
            <a:r>
              <a:rPr lang="zh-CN" altLang="en-US" sz="2000">
                <a:latin typeface="华文楷体" panose="02010600040101010101" charset="-122"/>
                <a:ea typeface="华文楷体" panose="02010600040101010101" charset="-122"/>
                <a:cs typeface="华文楷体" panose="02010600040101010101" charset="-122"/>
                <a:sym typeface="+mn-ea"/>
              </a:rPr>
              <a:t>次分割操作，每次操作的得分为分割后的两部分和的乘积。</a:t>
            </a:r>
          </a:p>
          <a:p>
            <a:pPr algn="l"/>
            <a:r>
              <a:rPr lang="zh-CN" altLang="en-US" sz="2000">
                <a:latin typeface="华文楷体" panose="02010600040101010101" charset="-122"/>
                <a:ea typeface="华文楷体" panose="02010600040101010101" charset="-122"/>
                <a:cs typeface="华文楷体" panose="02010600040101010101" charset="-122"/>
                <a:sym typeface="+mn-ea"/>
              </a:rPr>
              <a:t>最大化得分</a:t>
            </a:r>
          </a:p>
          <a:p>
            <a:pPr algn="l"/>
            <a:endParaRPr lang="zh-CN" altLang="en-US" sz="2000">
              <a:latin typeface="华文楷体" panose="02010600040101010101" charset="-122"/>
              <a:ea typeface="华文楷体" panose="02010600040101010101" charset="-122"/>
              <a:cs typeface="华文楷体" panose="02010600040101010101" charset="-122"/>
              <a:sym typeface="+mn-ea"/>
            </a:endParaRPr>
          </a:p>
          <a:p>
            <a:pPr algn="l"/>
            <a:r>
              <a:rPr lang="en-US" altLang="zh-CN" sz="2000">
                <a:latin typeface="华文楷体" panose="02010600040101010101" charset="-122"/>
                <a:ea typeface="华文楷体" panose="02010600040101010101" charset="-122"/>
                <a:cs typeface="华文楷体" panose="02010600040101010101" charset="-122"/>
                <a:sym typeface="+mn-ea"/>
              </a:rPr>
              <a:t>n&lt;=100000,k&lt;=200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斜率优化</a:t>
            </a:r>
          </a:p>
        </p:txBody>
      </p:sp>
      <p:sp>
        <p:nvSpPr>
          <p:cNvPr id="2" name="文本框 1"/>
          <p:cNvSpPr txBox="1"/>
          <p:nvPr/>
        </p:nvSpPr>
        <p:spPr>
          <a:xfrm>
            <a:off x="1069975" y="1779905"/>
            <a:ext cx="10051415" cy="286131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实际上是要最小化每段内部的乘积的和。</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设</a:t>
            </a:r>
            <a:r>
              <a:rPr lang="en-US" altLang="zh-CN" sz="2000">
                <a:latin typeface="华文楷体" panose="02010600040101010101" charset="-122"/>
                <a:ea typeface="华文楷体" panose="02010600040101010101" charset="-122"/>
                <a:cs typeface="华文楷体" panose="02010600040101010101" charset="-122"/>
              </a:rPr>
              <a:t>f[i][j]</a:t>
            </a:r>
            <a:r>
              <a:rPr lang="zh-CN" altLang="en-US" sz="2000">
                <a:latin typeface="华文楷体" panose="02010600040101010101" charset="-122"/>
                <a:ea typeface="华文楷体" panose="02010600040101010101" charset="-122"/>
                <a:cs typeface="华文楷体" panose="02010600040101010101" charset="-122"/>
              </a:rPr>
              <a:t>表示前</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个数字被分成</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段的每段最小乘积和，</a:t>
            </a:r>
            <a:r>
              <a:rPr lang="en-US" altLang="zh-CN" sz="2000">
                <a:latin typeface="华文楷体" panose="02010600040101010101" charset="-122"/>
                <a:ea typeface="华文楷体" panose="02010600040101010101" charset="-122"/>
                <a:cs typeface="华文楷体" panose="02010600040101010101" charset="-122"/>
              </a:rPr>
              <a:t>pre[i]=a[1]+a[2]+..+a[i]</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则</a:t>
            </a:r>
            <a:r>
              <a:rPr lang="en-US" altLang="zh-CN" sz="2000">
                <a:latin typeface="华文楷体" panose="02010600040101010101" charset="-122"/>
                <a:ea typeface="华文楷体" panose="02010600040101010101" charset="-122"/>
                <a:cs typeface="华文楷体" panose="02010600040101010101" charset="-122"/>
              </a:rPr>
              <a:t>f[i][j]=max(f[i'][j-1]+(pre[i]-pre[i'])^2)</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en-US" altLang="zh-CN" sz="2000">
                <a:latin typeface="华文楷体" panose="02010600040101010101" charset="-122"/>
                <a:ea typeface="华文楷体" panose="02010600040101010101" charset="-122"/>
                <a:cs typeface="华文楷体" panose="02010600040101010101" charset="-122"/>
              </a:rPr>
              <a:t>f[i'][j-1]+(pre[i]-pre[i'])^2=f[i'][j-1]+pre[i']^2-2*pre[i]*pre[i']+pre[i]^2</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将</a:t>
            </a:r>
            <a:r>
              <a:rPr lang="en-US" altLang="zh-CN" sz="2000">
                <a:latin typeface="华文楷体" panose="02010600040101010101" charset="-122"/>
                <a:ea typeface="华文楷体" panose="02010600040101010101" charset="-122"/>
                <a:cs typeface="华文楷体" panose="02010600040101010101" charset="-122"/>
              </a:rPr>
              <a:t>2*pre[i]</a:t>
            </a:r>
            <a:r>
              <a:rPr lang="zh-CN" altLang="en-US" sz="2000">
                <a:latin typeface="华文楷体" panose="02010600040101010101" charset="-122"/>
                <a:ea typeface="华文楷体" panose="02010600040101010101" charset="-122"/>
                <a:cs typeface="华文楷体" panose="02010600040101010101" charset="-122"/>
              </a:rPr>
              <a:t>视为</a:t>
            </a:r>
            <a:r>
              <a:rPr lang="en-US" altLang="zh-CN" sz="2000">
                <a:latin typeface="华文楷体" panose="02010600040101010101" charset="-122"/>
                <a:ea typeface="华文楷体" panose="02010600040101010101" charset="-122"/>
                <a:cs typeface="华文楷体" panose="02010600040101010101" charset="-122"/>
              </a:rPr>
              <a:t>k[i]</a:t>
            </a:r>
            <a:r>
              <a:rPr lang="zh-CN" altLang="en-US" sz="2000">
                <a:latin typeface="华文楷体" panose="02010600040101010101" charset="-122"/>
                <a:ea typeface="华文楷体" panose="02010600040101010101" charset="-122"/>
                <a:cs typeface="华文楷体" panose="02010600040101010101" charset="-122"/>
              </a:rPr>
              <a:t>，</a:t>
            </a:r>
            <a:r>
              <a:rPr lang="en-US" altLang="zh-CN" sz="2000">
                <a:latin typeface="华文楷体" panose="02010600040101010101" charset="-122"/>
                <a:ea typeface="华文楷体" panose="02010600040101010101" charset="-122"/>
                <a:cs typeface="华文楷体" panose="02010600040101010101" charset="-122"/>
              </a:rPr>
              <a:t>pre[i']</a:t>
            </a:r>
            <a:r>
              <a:rPr lang="zh-CN" altLang="en-US" sz="2000">
                <a:latin typeface="华文楷体" panose="02010600040101010101" charset="-122"/>
                <a:ea typeface="华文楷体" panose="02010600040101010101" charset="-122"/>
                <a:cs typeface="华文楷体" panose="02010600040101010101" charset="-122"/>
              </a:rPr>
              <a:t>视为</a:t>
            </a:r>
            <a:r>
              <a:rPr lang="en-US" altLang="zh-CN" sz="2000">
                <a:latin typeface="华文楷体" panose="02010600040101010101" charset="-122"/>
                <a:ea typeface="华文楷体" panose="02010600040101010101" charset="-122"/>
                <a:cs typeface="华文楷体" panose="02010600040101010101" charset="-122"/>
              </a:rPr>
              <a:t>x[i'],f[i'][j-1]+pre[i']^2</a:t>
            </a:r>
            <a:r>
              <a:rPr lang="zh-CN" altLang="en-US" sz="2000">
                <a:latin typeface="华文楷体" panose="02010600040101010101" charset="-122"/>
                <a:ea typeface="华文楷体" panose="02010600040101010101" charset="-122"/>
                <a:cs typeface="华文楷体" panose="02010600040101010101" charset="-122"/>
              </a:rPr>
              <a:t>视为</a:t>
            </a:r>
            <a:r>
              <a:rPr lang="en-US" altLang="zh-CN" sz="2000">
                <a:latin typeface="华文楷体" panose="02010600040101010101" charset="-122"/>
                <a:ea typeface="华文楷体" panose="02010600040101010101" charset="-122"/>
                <a:cs typeface="华文楷体" panose="02010600040101010101" charset="-122"/>
              </a:rPr>
              <a:t>y[i']</a:t>
            </a:r>
            <a:r>
              <a:rPr lang="zh-CN" altLang="en-US" sz="2000">
                <a:latin typeface="华文楷体" panose="02010600040101010101" charset="-122"/>
                <a:ea typeface="华文楷体" panose="02010600040101010101" charset="-122"/>
                <a:cs typeface="华文楷体" panose="02010600040101010101" charset="-122"/>
              </a:rPr>
              <a:t>，就可以直接斜率优化了。</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
          <p:cNvGrpSpPr/>
          <p:nvPr/>
        </p:nvGrpSpPr>
        <p:grpSpPr>
          <a:xfrm>
            <a:off x="7324363" y="1663699"/>
            <a:ext cx="3246568" cy="4268847"/>
            <a:chOff x="-1" y="0"/>
            <a:chExt cx="3246566" cy="4268846"/>
          </a:xfrm>
        </p:grpSpPr>
        <p:sp>
          <p:nvSpPr>
            <p:cNvPr id="226" name="Freeform: Shape 3"/>
            <p:cNvSpPr/>
            <p:nvPr/>
          </p:nvSpPr>
          <p:spPr>
            <a:xfrm>
              <a:off x="69738" y="846184"/>
              <a:ext cx="2077526" cy="2458160"/>
            </a:xfrm>
            <a:custGeom>
              <a:avLst/>
              <a:gdLst/>
              <a:ahLst/>
              <a:cxnLst>
                <a:cxn ang="0">
                  <a:pos x="wd2" y="hd2"/>
                </a:cxn>
                <a:cxn ang="5400000">
                  <a:pos x="wd2" y="hd2"/>
                </a:cxn>
                <a:cxn ang="10800000">
                  <a:pos x="wd2" y="hd2"/>
                </a:cxn>
                <a:cxn ang="16200000">
                  <a:pos x="wd2" y="hd2"/>
                </a:cxn>
              </a:cxnLst>
              <a:rect l="0" t="0" r="r" b="b"/>
              <a:pathLst>
                <a:path w="21600" h="21600" extrusionOk="0">
                  <a:moveTo>
                    <a:pt x="15588" y="8860"/>
                  </a:moveTo>
                  <a:lnTo>
                    <a:pt x="15618" y="8834"/>
                  </a:lnTo>
                  <a:lnTo>
                    <a:pt x="15588" y="8834"/>
                  </a:lnTo>
                  <a:lnTo>
                    <a:pt x="15588" y="8860"/>
                  </a:lnTo>
                  <a:lnTo>
                    <a:pt x="17023" y="12128"/>
                  </a:lnTo>
                  <a:moveTo>
                    <a:pt x="15618" y="8834"/>
                  </a:moveTo>
                  <a:lnTo>
                    <a:pt x="15558" y="8783"/>
                  </a:lnTo>
                  <a:lnTo>
                    <a:pt x="15588" y="8834"/>
                  </a:lnTo>
                  <a:lnTo>
                    <a:pt x="10468" y="8055"/>
                  </a:lnTo>
                  <a:lnTo>
                    <a:pt x="12129" y="4570"/>
                  </a:lnTo>
                  <a:lnTo>
                    <a:pt x="15558" y="8783"/>
                  </a:lnTo>
                  <a:moveTo>
                    <a:pt x="15618" y="8834"/>
                  </a:moveTo>
                  <a:lnTo>
                    <a:pt x="19485" y="5757"/>
                  </a:lnTo>
                  <a:lnTo>
                    <a:pt x="16162" y="5400"/>
                  </a:lnTo>
                  <a:lnTo>
                    <a:pt x="15558" y="8783"/>
                  </a:lnTo>
                  <a:moveTo>
                    <a:pt x="15618" y="8834"/>
                  </a:moveTo>
                  <a:lnTo>
                    <a:pt x="19803" y="8783"/>
                  </a:lnTo>
                  <a:lnTo>
                    <a:pt x="19485" y="5757"/>
                  </a:lnTo>
                  <a:moveTo>
                    <a:pt x="16736" y="2030"/>
                  </a:moveTo>
                  <a:lnTo>
                    <a:pt x="12039" y="4494"/>
                  </a:lnTo>
                  <a:lnTo>
                    <a:pt x="12069" y="4494"/>
                  </a:lnTo>
                  <a:lnTo>
                    <a:pt x="12159" y="4519"/>
                  </a:lnTo>
                  <a:lnTo>
                    <a:pt x="16162" y="5400"/>
                  </a:lnTo>
                  <a:lnTo>
                    <a:pt x="16736" y="2030"/>
                  </a:lnTo>
                  <a:moveTo>
                    <a:pt x="19803" y="8783"/>
                  </a:moveTo>
                  <a:lnTo>
                    <a:pt x="21600" y="12230"/>
                  </a:lnTo>
                  <a:lnTo>
                    <a:pt x="19803" y="13213"/>
                  </a:lnTo>
                  <a:lnTo>
                    <a:pt x="19636" y="15753"/>
                  </a:lnTo>
                  <a:lnTo>
                    <a:pt x="19002" y="18128"/>
                  </a:lnTo>
                  <a:lnTo>
                    <a:pt x="15845" y="18140"/>
                  </a:lnTo>
                  <a:lnTo>
                    <a:pt x="14319" y="21549"/>
                  </a:lnTo>
                  <a:lnTo>
                    <a:pt x="10709" y="21523"/>
                  </a:lnTo>
                  <a:lnTo>
                    <a:pt x="7568" y="21523"/>
                  </a:lnTo>
                  <a:lnTo>
                    <a:pt x="4667" y="21600"/>
                  </a:lnTo>
                  <a:lnTo>
                    <a:pt x="4834" y="18702"/>
                  </a:lnTo>
                  <a:lnTo>
                    <a:pt x="4169" y="15064"/>
                  </a:lnTo>
                  <a:lnTo>
                    <a:pt x="921" y="11898"/>
                  </a:lnTo>
                  <a:lnTo>
                    <a:pt x="0" y="6587"/>
                  </a:lnTo>
                  <a:lnTo>
                    <a:pt x="3686" y="1583"/>
                  </a:lnTo>
                  <a:lnTo>
                    <a:pt x="11253" y="0"/>
                  </a:lnTo>
                  <a:lnTo>
                    <a:pt x="16736" y="2030"/>
                  </a:lnTo>
                  <a:lnTo>
                    <a:pt x="19485" y="5757"/>
                  </a:lnTo>
                  <a:moveTo>
                    <a:pt x="19803" y="13213"/>
                  </a:moveTo>
                  <a:lnTo>
                    <a:pt x="17023" y="12128"/>
                  </a:lnTo>
                  <a:lnTo>
                    <a:pt x="19636" y="15753"/>
                  </a:lnTo>
                  <a:lnTo>
                    <a:pt x="15226" y="15051"/>
                  </a:lnTo>
                  <a:lnTo>
                    <a:pt x="19002" y="18128"/>
                  </a:lnTo>
                  <a:moveTo>
                    <a:pt x="19803" y="8783"/>
                  </a:moveTo>
                  <a:lnTo>
                    <a:pt x="17023" y="12128"/>
                  </a:lnTo>
                  <a:lnTo>
                    <a:pt x="21600" y="12230"/>
                  </a:lnTo>
                  <a:moveTo>
                    <a:pt x="3686" y="1583"/>
                  </a:moveTo>
                  <a:lnTo>
                    <a:pt x="8172" y="2809"/>
                  </a:lnTo>
                  <a:lnTo>
                    <a:pt x="8202" y="2783"/>
                  </a:lnTo>
                  <a:lnTo>
                    <a:pt x="11253" y="0"/>
                  </a:lnTo>
                  <a:lnTo>
                    <a:pt x="12039" y="4494"/>
                  </a:lnTo>
                  <a:moveTo>
                    <a:pt x="12039" y="4494"/>
                  </a:moveTo>
                  <a:lnTo>
                    <a:pt x="8172" y="2809"/>
                  </a:lnTo>
                  <a:lnTo>
                    <a:pt x="5589" y="5668"/>
                  </a:lnTo>
                  <a:lnTo>
                    <a:pt x="5589" y="5706"/>
                  </a:lnTo>
                  <a:lnTo>
                    <a:pt x="5619" y="5706"/>
                  </a:lnTo>
                  <a:lnTo>
                    <a:pt x="12084" y="4532"/>
                  </a:lnTo>
                  <a:lnTo>
                    <a:pt x="12069" y="4494"/>
                  </a:lnTo>
                  <a:lnTo>
                    <a:pt x="12129" y="4519"/>
                  </a:lnTo>
                  <a:lnTo>
                    <a:pt x="12084" y="4532"/>
                  </a:lnTo>
                  <a:lnTo>
                    <a:pt x="12129" y="4570"/>
                  </a:lnTo>
                  <a:lnTo>
                    <a:pt x="12159" y="4519"/>
                  </a:lnTo>
                  <a:moveTo>
                    <a:pt x="5589" y="5706"/>
                  </a:moveTo>
                  <a:lnTo>
                    <a:pt x="5619" y="5719"/>
                  </a:lnTo>
                  <a:lnTo>
                    <a:pt x="6404" y="8591"/>
                  </a:lnTo>
                  <a:lnTo>
                    <a:pt x="10468" y="8055"/>
                  </a:lnTo>
                  <a:lnTo>
                    <a:pt x="5619" y="5706"/>
                  </a:lnTo>
                  <a:moveTo>
                    <a:pt x="5453" y="5745"/>
                  </a:moveTo>
                  <a:lnTo>
                    <a:pt x="0" y="6587"/>
                  </a:lnTo>
                  <a:lnTo>
                    <a:pt x="3202" y="8872"/>
                  </a:lnTo>
                  <a:lnTo>
                    <a:pt x="3217" y="8860"/>
                  </a:lnTo>
                  <a:lnTo>
                    <a:pt x="5528" y="5745"/>
                  </a:lnTo>
                  <a:lnTo>
                    <a:pt x="5528" y="5719"/>
                  </a:lnTo>
                  <a:lnTo>
                    <a:pt x="5498" y="5745"/>
                  </a:lnTo>
                  <a:lnTo>
                    <a:pt x="5543" y="5719"/>
                  </a:lnTo>
                  <a:lnTo>
                    <a:pt x="5589" y="5706"/>
                  </a:lnTo>
                  <a:moveTo>
                    <a:pt x="5619" y="5719"/>
                  </a:moveTo>
                  <a:lnTo>
                    <a:pt x="5543" y="5719"/>
                  </a:lnTo>
                  <a:moveTo>
                    <a:pt x="5528" y="5719"/>
                  </a:moveTo>
                  <a:lnTo>
                    <a:pt x="5619" y="5719"/>
                  </a:lnTo>
                  <a:moveTo>
                    <a:pt x="3217" y="8860"/>
                  </a:moveTo>
                  <a:lnTo>
                    <a:pt x="6404" y="8591"/>
                  </a:lnTo>
                  <a:lnTo>
                    <a:pt x="6843" y="11502"/>
                  </a:lnTo>
                  <a:lnTo>
                    <a:pt x="3202" y="8872"/>
                  </a:lnTo>
                  <a:lnTo>
                    <a:pt x="921" y="11898"/>
                  </a:lnTo>
                  <a:moveTo>
                    <a:pt x="3686" y="1583"/>
                  </a:moveTo>
                  <a:lnTo>
                    <a:pt x="5589" y="5668"/>
                  </a:lnTo>
                  <a:moveTo>
                    <a:pt x="11238" y="18549"/>
                  </a:moveTo>
                  <a:lnTo>
                    <a:pt x="11691" y="15051"/>
                  </a:lnTo>
                  <a:lnTo>
                    <a:pt x="8519" y="15064"/>
                  </a:lnTo>
                  <a:lnTo>
                    <a:pt x="11238" y="18549"/>
                  </a:lnTo>
                  <a:moveTo>
                    <a:pt x="8519" y="15064"/>
                  </a:moveTo>
                  <a:lnTo>
                    <a:pt x="7643" y="18077"/>
                  </a:lnTo>
                  <a:lnTo>
                    <a:pt x="11238" y="18626"/>
                  </a:lnTo>
                  <a:lnTo>
                    <a:pt x="11238" y="18549"/>
                  </a:lnTo>
                  <a:moveTo>
                    <a:pt x="15226" y="15051"/>
                  </a:moveTo>
                  <a:lnTo>
                    <a:pt x="12159" y="12013"/>
                  </a:lnTo>
                  <a:lnTo>
                    <a:pt x="11691" y="15051"/>
                  </a:lnTo>
                  <a:lnTo>
                    <a:pt x="15226" y="15051"/>
                  </a:lnTo>
                  <a:lnTo>
                    <a:pt x="17023" y="12128"/>
                  </a:lnTo>
                  <a:lnTo>
                    <a:pt x="12159" y="12013"/>
                  </a:lnTo>
                  <a:lnTo>
                    <a:pt x="6858" y="11540"/>
                  </a:lnTo>
                  <a:lnTo>
                    <a:pt x="6737" y="11681"/>
                  </a:lnTo>
                  <a:lnTo>
                    <a:pt x="8519" y="15064"/>
                  </a:lnTo>
                  <a:lnTo>
                    <a:pt x="12159" y="12013"/>
                  </a:lnTo>
                  <a:lnTo>
                    <a:pt x="10468" y="8055"/>
                  </a:lnTo>
                  <a:lnTo>
                    <a:pt x="6858" y="11540"/>
                  </a:lnTo>
                  <a:lnTo>
                    <a:pt x="6858" y="11528"/>
                  </a:lnTo>
                  <a:lnTo>
                    <a:pt x="6676" y="11540"/>
                  </a:lnTo>
                  <a:lnTo>
                    <a:pt x="6737" y="11681"/>
                  </a:lnTo>
                  <a:lnTo>
                    <a:pt x="4169" y="15064"/>
                  </a:lnTo>
                  <a:lnTo>
                    <a:pt x="8519" y="15064"/>
                  </a:lnTo>
                  <a:moveTo>
                    <a:pt x="11238" y="18626"/>
                  </a:moveTo>
                  <a:lnTo>
                    <a:pt x="15845" y="18140"/>
                  </a:lnTo>
                  <a:lnTo>
                    <a:pt x="15226" y="15051"/>
                  </a:lnTo>
                  <a:lnTo>
                    <a:pt x="11238" y="18626"/>
                  </a:lnTo>
                  <a:lnTo>
                    <a:pt x="14319" y="21549"/>
                  </a:lnTo>
                  <a:moveTo>
                    <a:pt x="6858" y="11528"/>
                  </a:moveTo>
                  <a:lnTo>
                    <a:pt x="6888" y="11528"/>
                  </a:lnTo>
                  <a:lnTo>
                    <a:pt x="6843" y="11502"/>
                  </a:lnTo>
                  <a:lnTo>
                    <a:pt x="6858" y="11528"/>
                  </a:lnTo>
                  <a:moveTo>
                    <a:pt x="6676" y="11540"/>
                  </a:moveTo>
                  <a:lnTo>
                    <a:pt x="921" y="11898"/>
                  </a:lnTo>
                  <a:moveTo>
                    <a:pt x="4169" y="15064"/>
                  </a:moveTo>
                  <a:lnTo>
                    <a:pt x="7643" y="18077"/>
                  </a:lnTo>
                  <a:moveTo>
                    <a:pt x="10709" y="21523"/>
                  </a:moveTo>
                  <a:lnTo>
                    <a:pt x="11238" y="18626"/>
                  </a:lnTo>
                  <a:lnTo>
                    <a:pt x="7568" y="21523"/>
                  </a:lnTo>
                  <a:lnTo>
                    <a:pt x="7643" y="18077"/>
                  </a:lnTo>
                  <a:lnTo>
                    <a:pt x="4667" y="21600"/>
                  </a:lnTo>
                  <a:moveTo>
                    <a:pt x="12159" y="12013"/>
                  </a:moveTo>
                  <a:lnTo>
                    <a:pt x="15588" y="8860"/>
                  </a:lnTo>
                </a:path>
              </a:pathLst>
            </a:custGeom>
            <a:noFill/>
            <a:ln w="9525" cap="rnd">
              <a:solidFill>
                <a:srgbClr val="A6A6A6"/>
              </a:solidFill>
              <a:prstDash val="solid"/>
              <a:round/>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grpSp>
          <p:nvGrpSpPr>
            <p:cNvPr id="261" name="Group 4"/>
            <p:cNvGrpSpPr/>
            <p:nvPr/>
          </p:nvGrpSpPr>
          <p:grpSpPr>
            <a:xfrm>
              <a:off x="-2" y="773543"/>
              <a:ext cx="2195203" cy="2584556"/>
              <a:chOff x="0" y="-1"/>
              <a:chExt cx="2195202" cy="2584555"/>
            </a:xfrm>
          </p:grpSpPr>
          <p:sp>
            <p:nvSpPr>
              <p:cNvPr id="227" name="Freeform: Shape 5"/>
              <p:cNvSpPr/>
              <p:nvPr/>
            </p:nvSpPr>
            <p:spPr>
              <a:xfrm>
                <a:off x="369014" y="194676"/>
                <a:ext cx="119132" cy="119133"/>
              </a:xfrm>
              <a:custGeom>
                <a:avLst/>
                <a:gdLst/>
                <a:ahLst/>
                <a:cxnLst>
                  <a:cxn ang="0">
                    <a:pos x="wd2" y="hd2"/>
                  </a:cxn>
                  <a:cxn ang="5400000">
                    <a:pos x="wd2" y="hd2"/>
                  </a:cxn>
                  <a:cxn ang="10800000">
                    <a:pos x="wd2" y="hd2"/>
                  </a:cxn>
                  <a:cxn ang="16200000">
                    <a:pos x="wd2" y="hd2"/>
                  </a:cxn>
                </a:cxnLst>
                <a:rect l="0" t="0" r="r" b="b"/>
                <a:pathLst>
                  <a:path w="21600" h="21600" extrusionOk="0">
                    <a:moveTo>
                      <a:pt x="18400" y="18400"/>
                    </a:moveTo>
                    <a:cubicBezTo>
                      <a:pt x="16400" y="20400"/>
                      <a:pt x="13600" y="21600"/>
                      <a:pt x="10800" y="21600"/>
                    </a:cubicBezTo>
                    <a:cubicBezTo>
                      <a:pt x="8000" y="21600"/>
                      <a:pt x="5200" y="20400"/>
                      <a:pt x="3200" y="18400"/>
                    </a:cubicBezTo>
                    <a:cubicBezTo>
                      <a:pt x="1200" y="16400"/>
                      <a:pt x="0" y="13600"/>
                      <a:pt x="0" y="10800"/>
                    </a:cubicBezTo>
                    <a:cubicBezTo>
                      <a:pt x="0" y="8000"/>
                      <a:pt x="1200" y="5200"/>
                      <a:pt x="3200" y="3200"/>
                    </a:cubicBezTo>
                    <a:cubicBezTo>
                      <a:pt x="5200" y="1200"/>
                      <a:pt x="8000" y="0"/>
                      <a:pt x="10800" y="0"/>
                    </a:cubicBezTo>
                    <a:cubicBezTo>
                      <a:pt x="13600" y="0"/>
                      <a:pt x="16400" y="1200"/>
                      <a:pt x="18400" y="3200"/>
                    </a:cubicBezTo>
                    <a:cubicBezTo>
                      <a:pt x="20400" y="5200"/>
                      <a:pt x="21600" y="8000"/>
                      <a:pt x="21600" y="10800"/>
                    </a:cubicBezTo>
                    <a:cubicBezTo>
                      <a:pt x="21600" y="13600"/>
                      <a:pt x="20400" y="16400"/>
                      <a:pt x="18400" y="1840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28" name="Freeform: Shape 6"/>
              <p:cNvSpPr/>
              <p:nvPr/>
            </p:nvSpPr>
            <p:spPr>
              <a:xfrm>
                <a:off x="1048931" y="-2"/>
                <a:ext cx="172887" cy="172888"/>
              </a:xfrm>
              <a:custGeom>
                <a:avLst/>
                <a:gdLst/>
                <a:ahLst/>
                <a:cxnLst>
                  <a:cxn ang="0">
                    <a:pos x="wd2" y="hd2"/>
                  </a:cxn>
                  <a:cxn ang="5400000">
                    <a:pos x="wd2" y="hd2"/>
                  </a:cxn>
                  <a:cxn ang="10800000">
                    <a:pos x="wd2" y="hd2"/>
                  </a:cxn>
                  <a:cxn ang="16200000">
                    <a:pos x="wd2" y="hd2"/>
                  </a:cxn>
                </a:cxnLst>
                <a:rect l="0" t="0" r="r" b="b"/>
                <a:pathLst>
                  <a:path w="21600" h="21600" extrusionOk="0">
                    <a:moveTo>
                      <a:pt x="3046" y="3046"/>
                    </a:moveTo>
                    <a:cubicBezTo>
                      <a:pt x="5262" y="1108"/>
                      <a:pt x="7754" y="0"/>
                      <a:pt x="10800" y="0"/>
                    </a:cubicBezTo>
                    <a:cubicBezTo>
                      <a:pt x="13846" y="0"/>
                      <a:pt x="16338" y="1108"/>
                      <a:pt x="18277" y="3046"/>
                    </a:cubicBezTo>
                    <a:cubicBezTo>
                      <a:pt x="20492" y="5262"/>
                      <a:pt x="21600" y="7754"/>
                      <a:pt x="21600" y="10800"/>
                    </a:cubicBezTo>
                    <a:cubicBezTo>
                      <a:pt x="21600" y="13846"/>
                      <a:pt x="20492" y="16338"/>
                      <a:pt x="18277" y="18277"/>
                    </a:cubicBezTo>
                    <a:cubicBezTo>
                      <a:pt x="16338" y="20492"/>
                      <a:pt x="13846" y="21600"/>
                      <a:pt x="10800" y="21600"/>
                    </a:cubicBezTo>
                    <a:cubicBezTo>
                      <a:pt x="7754" y="21600"/>
                      <a:pt x="5262" y="20492"/>
                      <a:pt x="3046" y="18277"/>
                    </a:cubicBezTo>
                    <a:cubicBezTo>
                      <a:pt x="1108" y="16338"/>
                      <a:pt x="0" y="13846"/>
                      <a:pt x="0" y="10800"/>
                    </a:cubicBezTo>
                    <a:cubicBezTo>
                      <a:pt x="0" y="7754"/>
                      <a:pt x="1108" y="5262"/>
                      <a:pt x="3046" y="3046"/>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29" name="Freeform: Shape 7"/>
              <p:cNvSpPr/>
              <p:nvPr/>
            </p:nvSpPr>
            <p:spPr>
              <a:xfrm>
                <a:off x="806310" y="342863"/>
                <a:ext cx="98794"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0" name="Freeform: Shape 8"/>
              <p:cNvSpPr/>
              <p:nvPr/>
            </p:nvSpPr>
            <p:spPr>
              <a:xfrm>
                <a:off x="1631508" y="254241"/>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1" name="Freeform: Shape 9"/>
              <p:cNvSpPr/>
              <p:nvPr/>
            </p:nvSpPr>
            <p:spPr>
              <a:xfrm>
                <a:off x="1577754" y="626161"/>
                <a:ext cx="97342"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18164"/>
                    </a:move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2" name="Freeform: Shape 10"/>
              <p:cNvSpPr/>
              <p:nvPr/>
            </p:nvSpPr>
            <p:spPr>
              <a:xfrm>
                <a:off x="1932241" y="1030043"/>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3" name="Freeform: Shape 11"/>
              <p:cNvSpPr/>
              <p:nvPr/>
            </p:nvSpPr>
            <p:spPr>
              <a:xfrm>
                <a:off x="1522547" y="1030043"/>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4" name="Freeform: Shape 12"/>
              <p:cNvSpPr/>
              <p:nvPr/>
            </p:nvSpPr>
            <p:spPr>
              <a:xfrm>
                <a:off x="328335" y="1034402"/>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18655" y="2945"/>
                    </a:move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5" name="Freeform: Shape 13"/>
              <p:cNvSpPr/>
              <p:nvPr/>
            </p:nvSpPr>
            <p:spPr>
              <a:xfrm>
                <a:off x="636331" y="1000987"/>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18164"/>
                    </a:move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6" name="Freeform: Shape 14"/>
              <p:cNvSpPr/>
              <p:nvPr/>
            </p:nvSpPr>
            <p:spPr>
              <a:xfrm>
                <a:off x="1159344" y="1359832"/>
                <a:ext cx="159812" cy="1598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800"/>
                      <a:pt x="1200" y="5100"/>
                      <a:pt x="3300" y="3000"/>
                    </a:cubicBezTo>
                    <a:cubicBezTo>
                      <a:pt x="5400" y="900"/>
                      <a:pt x="7800" y="0"/>
                      <a:pt x="10800" y="0"/>
                    </a:cubicBezTo>
                    <a:cubicBezTo>
                      <a:pt x="13800" y="0"/>
                      <a:pt x="16500" y="900"/>
                      <a:pt x="18600" y="3000"/>
                    </a:cubicBezTo>
                    <a:cubicBezTo>
                      <a:pt x="20700" y="5100"/>
                      <a:pt x="21600" y="7800"/>
                      <a:pt x="21600" y="10800"/>
                    </a:cubicBezTo>
                    <a:cubicBezTo>
                      <a:pt x="21600" y="13800"/>
                      <a:pt x="20700" y="16200"/>
                      <a:pt x="18600" y="18300"/>
                    </a:cubicBezTo>
                    <a:cubicBezTo>
                      <a:pt x="16500" y="20400"/>
                      <a:pt x="13800" y="21600"/>
                      <a:pt x="10800" y="21600"/>
                    </a:cubicBezTo>
                    <a:cubicBezTo>
                      <a:pt x="7800" y="21600"/>
                      <a:pt x="5400" y="20400"/>
                      <a:pt x="3300" y="18300"/>
                    </a:cubicBezTo>
                    <a:cubicBezTo>
                      <a:pt x="1200" y="16200"/>
                      <a:pt x="0" y="13800"/>
                      <a:pt x="0" y="10800"/>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7" name="Freeform: Shape 15"/>
              <p:cNvSpPr/>
              <p:nvPr/>
            </p:nvSpPr>
            <p:spPr>
              <a:xfrm>
                <a:off x="1657659" y="1403416"/>
                <a:ext cx="97341" cy="98793"/>
              </a:xfrm>
              <a:custGeom>
                <a:avLst/>
                <a:gdLst/>
                <a:ahLst/>
                <a:cxnLst>
                  <a:cxn ang="0">
                    <a:pos x="wd2" y="hd2"/>
                  </a:cxn>
                  <a:cxn ang="5400000">
                    <a:pos x="wd2" y="hd2"/>
                  </a:cxn>
                  <a:cxn ang="10800000">
                    <a:pos x="wd2" y="hd2"/>
                  </a:cxn>
                  <a:cxn ang="16200000">
                    <a:pos x="wd2" y="hd2"/>
                  </a:cxn>
                </a:cxnLst>
                <a:rect l="0" t="0" r="r" b="b"/>
                <a:pathLst>
                  <a:path w="21600" h="21600" extrusionOk="0">
                    <a:moveTo>
                      <a:pt x="18655" y="2945"/>
                    </a:move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8" name="Freeform: Shape 16"/>
              <p:cNvSpPr/>
              <p:nvPr/>
            </p:nvSpPr>
            <p:spPr>
              <a:xfrm>
                <a:off x="1939505" y="1541433"/>
                <a:ext cx="69737" cy="71189"/>
              </a:xfrm>
              <a:custGeom>
                <a:avLst/>
                <a:gdLst/>
                <a:ahLst/>
                <a:cxnLst>
                  <a:cxn ang="0">
                    <a:pos x="wd2" y="hd2"/>
                  </a:cxn>
                  <a:cxn ang="5400000">
                    <a:pos x="wd2" y="hd2"/>
                  </a:cxn>
                  <a:cxn ang="10800000">
                    <a:pos x="wd2" y="hd2"/>
                  </a:cxn>
                  <a:cxn ang="16200000">
                    <a:pos x="wd2" y="hd2"/>
                  </a:cxn>
                </a:cxnLst>
                <a:rect l="0" t="0" r="r" b="b"/>
                <a:pathLst>
                  <a:path w="21600" h="21600" extrusionOk="0">
                    <a:moveTo>
                      <a:pt x="3375" y="18225"/>
                    </a:moveTo>
                    <a:cubicBezTo>
                      <a:pt x="675" y="16200"/>
                      <a:pt x="0" y="13500"/>
                      <a:pt x="0" y="10800"/>
                    </a:cubicBezTo>
                    <a:cubicBezTo>
                      <a:pt x="0" y="7425"/>
                      <a:pt x="675" y="5400"/>
                      <a:pt x="3375" y="2700"/>
                    </a:cubicBezTo>
                    <a:cubicBezTo>
                      <a:pt x="5400" y="675"/>
                      <a:pt x="8100" y="0"/>
                      <a:pt x="10800" y="0"/>
                    </a:cubicBezTo>
                    <a:cubicBezTo>
                      <a:pt x="13500" y="0"/>
                      <a:pt x="16200" y="675"/>
                      <a:pt x="18225" y="2700"/>
                    </a:cubicBezTo>
                    <a:cubicBezTo>
                      <a:pt x="20250" y="5400"/>
                      <a:pt x="21600" y="7425"/>
                      <a:pt x="21600" y="10800"/>
                    </a:cubicBezTo>
                    <a:cubicBezTo>
                      <a:pt x="21600" y="13500"/>
                      <a:pt x="20250" y="16200"/>
                      <a:pt x="18225" y="18225"/>
                    </a:cubicBezTo>
                    <a:cubicBezTo>
                      <a:pt x="16200" y="20250"/>
                      <a:pt x="13500" y="21600"/>
                      <a:pt x="10800" y="21600"/>
                    </a:cubicBezTo>
                    <a:cubicBezTo>
                      <a:pt x="8100" y="21600"/>
                      <a:pt x="5400" y="20250"/>
                      <a:pt x="3375" y="18225"/>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39" name="Freeform: Shape 17"/>
              <p:cNvSpPr/>
              <p:nvPr/>
            </p:nvSpPr>
            <p:spPr>
              <a:xfrm>
                <a:off x="108960" y="1377266"/>
                <a:ext cx="97341" cy="9734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ubicBezTo>
                      <a:pt x="982" y="16200"/>
                      <a:pt x="0" y="13745"/>
                      <a:pt x="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0" name="Freeform: Shape 18"/>
              <p:cNvSpPr/>
              <p:nvPr/>
            </p:nvSpPr>
            <p:spPr>
              <a:xfrm>
                <a:off x="400976" y="1720129"/>
                <a:ext cx="135113" cy="135114"/>
              </a:xfrm>
              <a:custGeom>
                <a:avLst/>
                <a:gdLst/>
                <a:ahLst/>
                <a:cxnLst>
                  <a:cxn ang="0">
                    <a:pos x="wd2" y="hd2"/>
                  </a:cxn>
                  <a:cxn ang="5400000">
                    <a:pos x="wd2" y="hd2"/>
                  </a:cxn>
                  <a:cxn ang="10800000">
                    <a:pos x="wd2" y="hd2"/>
                  </a:cxn>
                  <a:cxn ang="16200000">
                    <a:pos x="wd2" y="hd2"/>
                  </a:cxn>
                </a:cxnLst>
                <a:rect l="0" t="0" r="r" b="b"/>
                <a:pathLst>
                  <a:path w="21600" h="21600" extrusionOk="0">
                    <a:moveTo>
                      <a:pt x="10977" y="0"/>
                    </a:moveTo>
                    <a:cubicBezTo>
                      <a:pt x="13810" y="0"/>
                      <a:pt x="16289" y="1062"/>
                      <a:pt x="18413" y="3187"/>
                    </a:cubicBezTo>
                    <a:cubicBezTo>
                      <a:pt x="20538" y="5311"/>
                      <a:pt x="21600" y="7790"/>
                      <a:pt x="21600" y="10623"/>
                    </a:cubicBezTo>
                    <a:cubicBezTo>
                      <a:pt x="21600" y="13810"/>
                      <a:pt x="20538" y="16289"/>
                      <a:pt x="18413" y="18413"/>
                    </a:cubicBezTo>
                    <a:cubicBezTo>
                      <a:pt x="16289" y="20538"/>
                      <a:pt x="13810" y="21600"/>
                      <a:pt x="10977" y="21600"/>
                    </a:cubicBezTo>
                    <a:cubicBezTo>
                      <a:pt x="7790" y="21600"/>
                      <a:pt x="5311" y="20538"/>
                      <a:pt x="3187" y="18413"/>
                    </a:cubicBezTo>
                    <a:cubicBezTo>
                      <a:pt x="1062" y="16289"/>
                      <a:pt x="0" y="13810"/>
                      <a:pt x="0" y="10623"/>
                    </a:cubicBezTo>
                    <a:cubicBezTo>
                      <a:pt x="0" y="7790"/>
                      <a:pt x="1062" y="5311"/>
                      <a:pt x="3187" y="3187"/>
                    </a:cubicBezTo>
                    <a:cubicBezTo>
                      <a:pt x="5311" y="1062"/>
                      <a:pt x="7790" y="0"/>
                      <a:pt x="10977" y="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1" name="Freeform: Shape 19"/>
              <p:cNvSpPr/>
              <p:nvPr/>
            </p:nvSpPr>
            <p:spPr>
              <a:xfrm>
                <a:off x="820839" y="1720129"/>
                <a:ext cx="135114" cy="135114"/>
              </a:xfrm>
              <a:custGeom>
                <a:avLst/>
                <a:gdLst/>
                <a:ahLst/>
                <a:cxnLst>
                  <a:cxn ang="0">
                    <a:pos x="wd2" y="hd2"/>
                  </a:cxn>
                  <a:cxn ang="5400000">
                    <a:pos x="wd2" y="hd2"/>
                  </a:cxn>
                  <a:cxn ang="10800000">
                    <a:pos x="wd2" y="hd2"/>
                  </a:cxn>
                  <a:cxn ang="16200000">
                    <a:pos x="wd2" y="hd2"/>
                  </a:cxn>
                </a:cxnLst>
                <a:rect l="0" t="0" r="r" b="b"/>
                <a:pathLst>
                  <a:path w="21600" h="21600" extrusionOk="0">
                    <a:moveTo>
                      <a:pt x="10977" y="0"/>
                    </a:moveTo>
                    <a:cubicBezTo>
                      <a:pt x="13810" y="0"/>
                      <a:pt x="16289" y="1062"/>
                      <a:pt x="18413" y="3187"/>
                    </a:cubicBezTo>
                    <a:cubicBezTo>
                      <a:pt x="20538" y="5311"/>
                      <a:pt x="21600" y="7790"/>
                      <a:pt x="21600" y="10623"/>
                    </a:cubicBezTo>
                    <a:cubicBezTo>
                      <a:pt x="21600" y="13810"/>
                      <a:pt x="20538" y="16289"/>
                      <a:pt x="18413" y="18413"/>
                    </a:cubicBezTo>
                    <a:cubicBezTo>
                      <a:pt x="16289" y="20538"/>
                      <a:pt x="13810" y="21600"/>
                      <a:pt x="10977" y="21600"/>
                    </a:cubicBezTo>
                    <a:cubicBezTo>
                      <a:pt x="7790" y="21600"/>
                      <a:pt x="5311" y="20538"/>
                      <a:pt x="3187" y="18413"/>
                    </a:cubicBezTo>
                    <a:cubicBezTo>
                      <a:pt x="1062" y="16289"/>
                      <a:pt x="0" y="13810"/>
                      <a:pt x="0" y="10623"/>
                    </a:cubicBezTo>
                    <a:cubicBezTo>
                      <a:pt x="0" y="7790"/>
                      <a:pt x="1062" y="5311"/>
                      <a:pt x="3187" y="3187"/>
                    </a:cubicBezTo>
                    <a:cubicBezTo>
                      <a:pt x="5311" y="1062"/>
                      <a:pt x="7790" y="0"/>
                      <a:pt x="10977"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2" name="Freeform: Shape 20"/>
              <p:cNvSpPr/>
              <p:nvPr/>
            </p:nvSpPr>
            <p:spPr>
              <a:xfrm>
                <a:off x="649406" y="1308983"/>
                <a:ext cx="156906" cy="156906"/>
              </a:xfrm>
              <a:custGeom>
                <a:avLst/>
                <a:gdLst/>
                <a:ahLst/>
                <a:cxnLst>
                  <a:cxn ang="0">
                    <a:pos x="wd2" y="hd2"/>
                  </a:cxn>
                  <a:cxn ang="5400000">
                    <a:pos x="wd2" y="hd2"/>
                  </a:cxn>
                  <a:cxn ang="10800000">
                    <a:pos x="wd2" y="hd2"/>
                  </a:cxn>
                  <a:cxn ang="16200000">
                    <a:pos x="wd2" y="hd2"/>
                  </a:cxn>
                </a:cxnLst>
                <a:rect l="0" t="0" r="r" b="b"/>
                <a:pathLst>
                  <a:path w="21600" h="21600" extrusionOk="0">
                    <a:moveTo>
                      <a:pt x="18558" y="3042"/>
                    </a:moveTo>
                    <a:cubicBezTo>
                      <a:pt x="20687" y="5172"/>
                      <a:pt x="21600" y="7910"/>
                      <a:pt x="21600" y="10648"/>
                    </a:cubicBezTo>
                    <a:cubicBezTo>
                      <a:pt x="21600" y="13690"/>
                      <a:pt x="20687" y="16428"/>
                      <a:pt x="18558" y="18254"/>
                    </a:cubicBezTo>
                    <a:cubicBezTo>
                      <a:pt x="16428" y="20687"/>
                      <a:pt x="13690" y="21600"/>
                      <a:pt x="10952" y="21600"/>
                    </a:cubicBezTo>
                    <a:cubicBezTo>
                      <a:pt x="7910" y="21600"/>
                      <a:pt x="5172" y="20687"/>
                      <a:pt x="3042" y="18254"/>
                    </a:cubicBezTo>
                    <a:cubicBezTo>
                      <a:pt x="913" y="16428"/>
                      <a:pt x="0" y="13690"/>
                      <a:pt x="0" y="10648"/>
                    </a:cubicBezTo>
                    <a:cubicBezTo>
                      <a:pt x="0" y="7910"/>
                      <a:pt x="913" y="5172"/>
                      <a:pt x="3042" y="3042"/>
                    </a:cubicBezTo>
                    <a:cubicBezTo>
                      <a:pt x="5172" y="913"/>
                      <a:pt x="7910" y="0"/>
                      <a:pt x="10952" y="0"/>
                    </a:cubicBezTo>
                    <a:cubicBezTo>
                      <a:pt x="13690" y="0"/>
                      <a:pt x="16428" y="913"/>
                      <a:pt x="18558" y="3042"/>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3" name="Freeform: Shape 21"/>
              <p:cNvSpPr/>
              <p:nvPr/>
            </p:nvSpPr>
            <p:spPr>
              <a:xfrm>
                <a:off x="1861053" y="2099314"/>
                <a:ext cx="71190" cy="7118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425"/>
                      <a:pt x="1350" y="5400"/>
                      <a:pt x="3375" y="2700"/>
                    </a:cubicBezTo>
                    <a:cubicBezTo>
                      <a:pt x="5400" y="675"/>
                      <a:pt x="8100" y="0"/>
                      <a:pt x="10800" y="0"/>
                    </a:cubicBezTo>
                    <a:cubicBezTo>
                      <a:pt x="13500" y="0"/>
                      <a:pt x="16200" y="675"/>
                      <a:pt x="18225" y="2700"/>
                    </a:cubicBezTo>
                    <a:cubicBezTo>
                      <a:pt x="20250" y="5400"/>
                      <a:pt x="21600" y="7425"/>
                      <a:pt x="21600" y="10800"/>
                    </a:cubicBezTo>
                    <a:cubicBezTo>
                      <a:pt x="21600" y="13500"/>
                      <a:pt x="20250" y="16200"/>
                      <a:pt x="18225" y="18225"/>
                    </a:cubicBezTo>
                    <a:cubicBezTo>
                      <a:pt x="16200" y="20250"/>
                      <a:pt x="13500" y="21600"/>
                      <a:pt x="10800" y="21600"/>
                    </a:cubicBezTo>
                    <a:cubicBezTo>
                      <a:pt x="8100" y="21600"/>
                      <a:pt x="5400" y="20250"/>
                      <a:pt x="3375" y="18225"/>
                    </a:cubicBezTo>
                    <a:cubicBezTo>
                      <a:pt x="1350" y="16200"/>
                      <a:pt x="0" y="13500"/>
                      <a:pt x="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4" name="Freeform: Shape 22"/>
              <p:cNvSpPr/>
              <p:nvPr/>
            </p:nvSpPr>
            <p:spPr>
              <a:xfrm>
                <a:off x="1159344" y="1749186"/>
                <a:ext cx="71190" cy="71190"/>
              </a:xfrm>
              <a:custGeom>
                <a:avLst/>
                <a:gdLst/>
                <a:ahLst/>
                <a:cxnLst>
                  <a:cxn ang="0">
                    <a:pos x="wd2" y="hd2"/>
                  </a:cxn>
                  <a:cxn ang="5400000">
                    <a:pos x="wd2" y="hd2"/>
                  </a:cxn>
                  <a:cxn ang="10800000">
                    <a:pos x="wd2" y="hd2"/>
                  </a:cxn>
                  <a:cxn ang="16200000">
                    <a:pos x="wd2" y="hd2"/>
                  </a:cxn>
                </a:cxnLst>
                <a:rect l="0" t="0" r="r" b="b"/>
                <a:pathLst>
                  <a:path w="21600" h="21600" extrusionOk="0">
                    <a:moveTo>
                      <a:pt x="3375" y="2700"/>
                    </a:moveTo>
                    <a:cubicBezTo>
                      <a:pt x="5400" y="675"/>
                      <a:pt x="8100" y="0"/>
                      <a:pt x="10800" y="0"/>
                    </a:cubicBezTo>
                    <a:cubicBezTo>
                      <a:pt x="13500" y="0"/>
                      <a:pt x="16200" y="675"/>
                      <a:pt x="18225" y="2700"/>
                    </a:cubicBezTo>
                    <a:cubicBezTo>
                      <a:pt x="20250" y="5400"/>
                      <a:pt x="21600" y="7425"/>
                      <a:pt x="21600" y="10800"/>
                    </a:cubicBezTo>
                    <a:cubicBezTo>
                      <a:pt x="21600" y="13500"/>
                      <a:pt x="20250" y="16200"/>
                      <a:pt x="18225" y="18225"/>
                    </a:cubicBezTo>
                    <a:cubicBezTo>
                      <a:pt x="16200" y="20250"/>
                      <a:pt x="13500" y="21600"/>
                      <a:pt x="10800" y="21600"/>
                    </a:cubicBezTo>
                    <a:cubicBezTo>
                      <a:pt x="8100" y="21600"/>
                      <a:pt x="5400" y="20250"/>
                      <a:pt x="3375" y="18225"/>
                    </a:cubicBezTo>
                    <a:cubicBezTo>
                      <a:pt x="1350" y="16200"/>
                      <a:pt x="0" y="13500"/>
                      <a:pt x="0" y="10800"/>
                    </a:cubicBezTo>
                    <a:cubicBezTo>
                      <a:pt x="0" y="7425"/>
                      <a:pt x="1350" y="5400"/>
                      <a:pt x="3375" y="2700"/>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5" name="Freeform: Shape 23"/>
              <p:cNvSpPr/>
              <p:nvPr/>
            </p:nvSpPr>
            <p:spPr>
              <a:xfrm>
                <a:off x="1476057" y="1727393"/>
                <a:ext cx="114775" cy="114775"/>
              </a:xfrm>
              <a:custGeom>
                <a:avLst/>
                <a:gdLst/>
                <a:ahLst/>
                <a:cxnLst>
                  <a:cxn ang="0">
                    <a:pos x="wd2" y="hd2"/>
                  </a:cxn>
                  <a:cxn ang="5400000">
                    <a:pos x="wd2" y="hd2"/>
                  </a:cxn>
                  <a:cxn ang="10800000">
                    <a:pos x="wd2" y="hd2"/>
                  </a:cxn>
                  <a:cxn ang="16200000">
                    <a:pos x="wd2" y="hd2"/>
                  </a:cxn>
                </a:cxnLst>
                <a:rect l="0" t="0" r="r" b="b"/>
                <a:pathLst>
                  <a:path w="21600" h="21600" extrusionOk="0">
                    <a:moveTo>
                      <a:pt x="18277" y="2908"/>
                    </a:moveTo>
                    <a:cubicBezTo>
                      <a:pt x="20354" y="4985"/>
                      <a:pt x="21600" y="7892"/>
                      <a:pt x="21600" y="10800"/>
                    </a:cubicBezTo>
                    <a:cubicBezTo>
                      <a:pt x="21600" y="13708"/>
                      <a:pt x="20354" y="16200"/>
                      <a:pt x="18277" y="18277"/>
                    </a:cubicBezTo>
                    <a:cubicBezTo>
                      <a:pt x="16200" y="20354"/>
                      <a:pt x="13708" y="21600"/>
                      <a:pt x="10800" y="21600"/>
                    </a:cubicBezTo>
                    <a:cubicBezTo>
                      <a:pt x="7892" y="21600"/>
                      <a:pt x="5400" y="20354"/>
                      <a:pt x="2908" y="18277"/>
                    </a:cubicBezTo>
                    <a:cubicBezTo>
                      <a:pt x="831" y="16200"/>
                      <a:pt x="0" y="13708"/>
                      <a:pt x="0" y="10800"/>
                    </a:cubicBezTo>
                    <a:cubicBezTo>
                      <a:pt x="0" y="7892"/>
                      <a:pt x="831" y="4985"/>
                      <a:pt x="2908" y="2908"/>
                    </a:cubicBezTo>
                    <a:cubicBezTo>
                      <a:pt x="5400" y="831"/>
                      <a:pt x="7892" y="0"/>
                      <a:pt x="10800" y="0"/>
                    </a:cubicBezTo>
                    <a:cubicBezTo>
                      <a:pt x="13708" y="0"/>
                      <a:pt x="16200" y="831"/>
                      <a:pt x="18277" y="290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6" name="Freeform: Shape 24"/>
              <p:cNvSpPr/>
              <p:nvPr/>
            </p:nvSpPr>
            <p:spPr>
              <a:xfrm>
                <a:off x="1535622" y="2078975"/>
                <a:ext cx="114776" cy="116226"/>
              </a:xfrm>
              <a:custGeom>
                <a:avLst/>
                <a:gdLst/>
                <a:ahLst/>
                <a:cxnLst>
                  <a:cxn ang="0">
                    <a:pos x="wd2" y="hd2"/>
                  </a:cxn>
                  <a:cxn ang="5400000">
                    <a:pos x="wd2" y="hd2"/>
                  </a:cxn>
                  <a:cxn ang="10800000">
                    <a:pos x="wd2" y="hd2"/>
                  </a:cxn>
                  <a:cxn ang="16200000">
                    <a:pos x="wd2" y="hd2"/>
                  </a:cxn>
                </a:cxnLst>
                <a:rect l="0" t="0" r="r" b="b"/>
                <a:pathLst>
                  <a:path w="21600" h="21600" extrusionOk="0">
                    <a:moveTo>
                      <a:pt x="18277" y="18277"/>
                    </a:moveTo>
                    <a:cubicBezTo>
                      <a:pt x="16200" y="20354"/>
                      <a:pt x="13708" y="21600"/>
                      <a:pt x="10800" y="21600"/>
                    </a:cubicBezTo>
                    <a:cubicBezTo>
                      <a:pt x="7892" y="21600"/>
                      <a:pt x="5400" y="20354"/>
                      <a:pt x="2908" y="18277"/>
                    </a:cubicBezTo>
                    <a:cubicBezTo>
                      <a:pt x="831" y="16200"/>
                      <a:pt x="0" y="13708"/>
                      <a:pt x="0" y="10800"/>
                    </a:cubicBezTo>
                    <a:cubicBezTo>
                      <a:pt x="0" y="7892"/>
                      <a:pt x="831" y="4985"/>
                      <a:pt x="2908" y="2908"/>
                    </a:cubicBezTo>
                    <a:cubicBezTo>
                      <a:pt x="5400" y="831"/>
                      <a:pt x="7892" y="0"/>
                      <a:pt x="10800" y="0"/>
                    </a:cubicBezTo>
                    <a:cubicBezTo>
                      <a:pt x="13708" y="0"/>
                      <a:pt x="16200" y="831"/>
                      <a:pt x="18277" y="2908"/>
                    </a:cubicBezTo>
                    <a:cubicBezTo>
                      <a:pt x="20354" y="4985"/>
                      <a:pt x="21600" y="7892"/>
                      <a:pt x="21600" y="10800"/>
                    </a:cubicBezTo>
                    <a:cubicBezTo>
                      <a:pt x="21600" y="13708"/>
                      <a:pt x="20354" y="16200"/>
                      <a:pt x="18277" y="1827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7" name="Freeform: Shape 25"/>
              <p:cNvSpPr/>
              <p:nvPr/>
            </p:nvSpPr>
            <p:spPr>
              <a:xfrm>
                <a:off x="1079439" y="2121107"/>
                <a:ext cx="142378" cy="1423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762" y="21600"/>
                      <a:pt x="5400" y="20588"/>
                      <a:pt x="3037" y="18225"/>
                    </a:cubicBezTo>
                    <a:cubicBezTo>
                      <a:pt x="1012" y="16200"/>
                      <a:pt x="0" y="13500"/>
                      <a:pt x="0" y="10800"/>
                    </a:cubicBezTo>
                    <a:cubicBezTo>
                      <a:pt x="0" y="7762"/>
                      <a:pt x="1012" y="5062"/>
                      <a:pt x="3037" y="3037"/>
                    </a:cubicBezTo>
                    <a:cubicBezTo>
                      <a:pt x="5400" y="1012"/>
                      <a:pt x="7762" y="0"/>
                      <a:pt x="10800" y="0"/>
                    </a:cubicBezTo>
                    <a:cubicBezTo>
                      <a:pt x="13838" y="0"/>
                      <a:pt x="16200" y="1012"/>
                      <a:pt x="18225" y="3037"/>
                    </a:cubicBezTo>
                    <a:cubicBezTo>
                      <a:pt x="20588" y="5062"/>
                      <a:pt x="21600" y="7762"/>
                      <a:pt x="21600" y="10800"/>
                    </a:cubicBezTo>
                    <a:cubicBezTo>
                      <a:pt x="21600" y="13500"/>
                      <a:pt x="20588" y="16200"/>
                      <a:pt x="18225" y="18225"/>
                    </a:cubicBezTo>
                    <a:cubicBezTo>
                      <a:pt x="16200" y="20588"/>
                      <a:pt x="13838" y="21600"/>
                      <a:pt x="10800" y="2160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8" name="Freeform: Shape 26"/>
              <p:cNvSpPr/>
              <p:nvPr/>
            </p:nvSpPr>
            <p:spPr>
              <a:xfrm>
                <a:off x="1903185" y="1808751"/>
                <a:ext cx="110416" cy="111869"/>
              </a:xfrm>
              <a:custGeom>
                <a:avLst/>
                <a:gdLst/>
                <a:ahLst/>
                <a:cxnLst>
                  <a:cxn ang="0">
                    <a:pos x="wd2" y="hd2"/>
                  </a:cxn>
                  <a:cxn ang="5400000">
                    <a:pos x="wd2" y="hd2"/>
                  </a:cxn>
                  <a:cxn ang="10800000">
                    <a:pos x="wd2" y="hd2"/>
                  </a:cxn>
                  <a:cxn ang="16200000">
                    <a:pos x="wd2" y="hd2"/>
                  </a:cxn>
                </a:cxnLst>
                <a:rect l="0" t="0" r="r" b="b"/>
                <a:pathLst>
                  <a:path w="21600" h="21600" extrusionOk="0">
                    <a:moveTo>
                      <a:pt x="18144" y="3024"/>
                    </a:moveTo>
                    <a:cubicBezTo>
                      <a:pt x="20304" y="5184"/>
                      <a:pt x="21600" y="7776"/>
                      <a:pt x="21600" y="10800"/>
                    </a:cubicBezTo>
                    <a:cubicBezTo>
                      <a:pt x="21600" y="13824"/>
                      <a:pt x="20304" y="15984"/>
                      <a:pt x="18144" y="18144"/>
                    </a:cubicBezTo>
                    <a:cubicBezTo>
                      <a:pt x="16416" y="20304"/>
                      <a:pt x="13824" y="21600"/>
                      <a:pt x="10800" y="21600"/>
                    </a:cubicBezTo>
                    <a:cubicBezTo>
                      <a:pt x="7776" y="21600"/>
                      <a:pt x="5184" y="20304"/>
                      <a:pt x="3024" y="18144"/>
                    </a:cubicBezTo>
                    <a:cubicBezTo>
                      <a:pt x="864" y="15984"/>
                      <a:pt x="0" y="13824"/>
                      <a:pt x="0" y="10800"/>
                    </a:cubicBezTo>
                    <a:cubicBezTo>
                      <a:pt x="0" y="7776"/>
                      <a:pt x="864" y="5184"/>
                      <a:pt x="3024" y="3024"/>
                    </a:cubicBezTo>
                    <a:cubicBezTo>
                      <a:pt x="5184" y="864"/>
                      <a:pt x="7776" y="0"/>
                      <a:pt x="10800" y="0"/>
                    </a:cubicBezTo>
                    <a:cubicBezTo>
                      <a:pt x="13824" y="0"/>
                      <a:pt x="16416" y="864"/>
                      <a:pt x="18144" y="3024"/>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49" name="Freeform: Shape 27"/>
              <p:cNvSpPr/>
              <p:nvPr/>
            </p:nvSpPr>
            <p:spPr>
              <a:xfrm>
                <a:off x="751103" y="2078975"/>
                <a:ext cx="104605" cy="104604"/>
              </a:xfrm>
              <a:custGeom>
                <a:avLst/>
                <a:gdLst/>
                <a:ahLst/>
                <a:cxnLst>
                  <a:cxn ang="0">
                    <a:pos x="wd2" y="hd2"/>
                  </a:cxn>
                  <a:cxn ang="5400000">
                    <a:pos x="wd2" y="hd2"/>
                  </a:cxn>
                  <a:cxn ang="10800000">
                    <a:pos x="wd2" y="hd2"/>
                  </a:cxn>
                  <a:cxn ang="16200000">
                    <a:pos x="wd2" y="hd2"/>
                  </a:cxn>
                </a:cxnLst>
                <a:rect l="0" t="0" r="r" b="b"/>
                <a:pathLst>
                  <a:path w="21600" h="21600" extrusionOk="0">
                    <a:moveTo>
                      <a:pt x="18383" y="2757"/>
                    </a:moveTo>
                    <a:cubicBezTo>
                      <a:pt x="20681" y="5055"/>
                      <a:pt x="21600" y="7813"/>
                      <a:pt x="21600" y="10570"/>
                    </a:cubicBezTo>
                    <a:cubicBezTo>
                      <a:pt x="21600" y="13787"/>
                      <a:pt x="20681" y="16085"/>
                      <a:pt x="18383" y="18383"/>
                    </a:cubicBezTo>
                    <a:cubicBezTo>
                      <a:pt x="16545" y="20681"/>
                      <a:pt x="13787" y="21600"/>
                      <a:pt x="11030" y="21600"/>
                    </a:cubicBezTo>
                    <a:cubicBezTo>
                      <a:pt x="7813" y="21600"/>
                      <a:pt x="5515" y="20681"/>
                      <a:pt x="3217" y="18383"/>
                    </a:cubicBezTo>
                    <a:cubicBezTo>
                      <a:pt x="919" y="16085"/>
                      <a:pt x="0" y="13787"/>
                      <a:pt x="0" y="10570"/>
                    </a:cubicBezTo>
                    <a:cubicBezTo>
                      <a:pt x="0" y="7813"/>
                      <a:pt x="919" y="5055"/>
                      <a:pt x="3217" y="2757"/>
                    </a:cubicBezTo>
                    <a:cubicBezTo>
                      <a:pt x="5515" y="919"/>
                      <a:pt x="7813" y="0"/>
                      <a:pt x="11030" y="0"/>
                    </a:cubicBezTo>
                    <a:cubicBezTo>
                      <a:pt x="13787" y="0"/>
                      <a:pt x="16545" y="919"/>
                      <a:pt x="18383" y="2757"/>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0" name="Freeform: Shape 28"/>
              <p:cNvSpPr/>
              <p:nvPr/>
            </p:nvSpPr>
            <p:spPr>
              <a:xfrm>
                <a:off x="1394700" y="2474139"/>
                <a:ext cx="103152" cy="103152"/>
              </a:xfrm>
              <a:custGeom>
                <a:avLst/>
                <a:gdLst/>
                <a:ahLst/>
                <a:cxnLst>
                  <a:cxn ang="0">
                    <a:pos x="wd2" y="hd2"/>
                  </a:cxn>
                  <a:cxn ang="5400000">
                    <a:pos x="wd2" y="hd2"/>
                  </a:cxn>
                  <a:cxn ang="10800000">
                    <a:pos x="wd2" y="hd2"/>
                  </a:cxn>
                  <a:cxn ang="16200000">
                    <a:pos x="wd2" y="hd2"/>
                  </a:cxn>
                </a:cxnLst>
                <a:rect l="0" t="0" r="r" b="b"/>
                <a:pathLst>
                  <a:path w="21600" h="21600" extrusionOk="0">
                    <a:moveTo>
                      <a:pt x="21600" y="10570"/>
                    </a:moveTo>
                    <a:cubicBezTo>
                      <a:pt x="21600" y="13787"/>
                      <a:pt x="20681" y="16085"/>
                      <a:pt x="18383" y="18383"/>
                    </a:cubicBezTo>
                    <a:cubicBezTo>
                      <a:pt x="16085" y="20681"/>
                      <a:pt x="13787" y="21600"/>
                      <a:pt x="11030" y="21600"/>
                    </a:cubicBezTo>
                    <a:cubicBezTo>
                      <a:pt x="7813" y="21600"/>
                      <a:pt x="5055" y="20681"/>
                      <a:pt x="3217" y="18383"/>
                    </a:cubicBezTo>
                    <a:cubicBezTo>
                      <a:pt x="919" y="16085"/>
                      <a:pt x="0" y="13787"/>
                      <a:pt x="0" y="10570"/>
                    </a:cubicBezTo>
                    <a:cubicBezTo>
                      <a:pt x="0" y="7813"/>
                      <a:pt x="919" y="5055"/>
                      <a:pt x="3217" y="2757"/>
                    </a:cubicBezTo>
                    <a:cubicBezTo>
                      <a:pt x="5055" y="919"/>
                      <a:pt x="7813" y="0"/>
                      <a:pt x="11030" y="0"/>
                    </a:cubicBezTo>
                    <a:cubicBezTo>
                      <a:pt x="13787" y="0"/>
                      <a:pt x="16085" y="919"/>
                      <a:pt x="18383" y="2757"/>
                    </a:cubicBezTo>
                    <a:cubicBezTo>
                      <a:pt x="20681" y="5055"/>
                      <a:pt x="21600" y="7813"/>
                      <a:pt x="21600" y="10570"/>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1" name="Freeform: Shape 29"/>
              <p:cNvSpPr/>
              <p:nvPr/>
            </p:nvSpPr>
            <p:spPr>
              <a:xfrm>
                <a:off x="488144" y="2157426"/>
                <a:ext cx="90077" cy="90077"/>
              </a:xfrm>
              <a:custGeom>
                <a:avLst/>
                <a:gdLst/>
                <a:ahLst/>
                <a:cxnLst>
                  <a:cxn ang="0">
                    <a:pos x="wd2" y="hd2"/>
                  </a:cxn>
                  <a:cxn ang="5400000">
                    <a:pos x="wd2" y="hd2"/>
                  </a:cxn>
                  <a:cxn ang="10800000">
                    <a:pos x="wd2" y="hd2"/>
                  </a:cxn>
                  <a:cxn ang="16200000">
                    <a:pos x="wd2" y="hd2"/>
                  </a:cxn>
                </a:cxnLst>
                <a:rect l="0" t="0" r="r" b="b"/>
                <a:pathLst>
                  <a:path w="21600" h="21600" extrusionOk="0">
                    <a:moveTo>
                      <a:pt x="21600" y="10537"/>
                    </a:moveTo>
                    <a:cubicBezTo>
                      <a:pt x="21600" y="13698"/>
                      <a:pt x="20546" y="16332"/>
                      <a:pt x="18439" y="18439"/>
                    </a:cubicBezTo>
                    <a:cubicBezTo>
                      <a:pt x="16332" y="20546"/>
                      <a:pt x="13698" y="21600"/>
                      <a:pt x="11063" y="21600"/>
                    </a:cubicBezTo>
                    <a:cubicBezTo>
                      <a:pt x="7902" y="21600"/>
                      <a:pt x="5268" y="20546"/>
                      <a:pt x="3161" y="18439"/>
                    </a:cubicBezTo>
                    <a:cubicBezTo>
                      <a:pt x="1054" y="16332"/>
                      <a:pt x="0" y="13698"/>
                      <a:pt x="0" y="10537"/>
                    </a:cubicBezTo>
                    <a:cubicBezTo>
                      <a:pt x="0" y="7902"/>
                      <a:pt x="1054" y="5268"/>
                      <a:pt x="3161" y="3161"/>
                    </a:cubicBezTo>
                    <a:cubicBezTo>
                      <a:pt x="5268" y="1054"/>
                      <a:pt x="7902" y="0"/>
                      <a:pt x="11063" y="0"/>
                    </a:cubicBezTo>
                    <a:cubicBezTo>
                      <a:pt x="13698" y="0"/>
                      <a:pt x="16332" y="1054"/>
                      <a:pt x="18439" y="3161"/>
                    </a:cubicBezTo>
                    <a:cubicBezTo>
                      <a:pt x="20546" y="5268"/>
                      <a:pt x="21600" y="7902"/>
                      <a:pt x="21600" y="1053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2" name="Freeform: Shape 30"/>
              <p:cNvSpPr/>
              <p:nvPr/>
            </p:nvSpPr>
            <p:spPr>
              <a:xfrm>
                <a:off x="751103" y="2487215"/>
                <a:ext cx="91530" cy="90077"/>
              </a:xfrm>
              <a:custGeom>
                <a:avLst/>
                <a:gdLst/>
                <a:ahLst/>
                <a:cxnLst>
                  <a:cxn ang="0">
                    <a:pos x="wd2" y="hd2"/>
                  </a:cxn>
                  <a:cxn ang="5400000">
                    <a:pos x="wd2" y="hd2"/>
                  </a:cxn>
                  <a:cxn ang="10800000">
                    <a:pos x="wd2" y="hd2"/>
                  </a:cxn>
                  <a:cxn ang="16200000">
                    <a:pos x="wd2" y="hd2"/>
                  </a:cxn>
                </a:cxnLst>
                <a:rect l="0" t="0" r="r" b="b"/>
                <a:pathLst>
                  <a:path w="21600" h="21600" extrusionOk="0">
                    <a:moveTo>
                      <a:pt x="18439" y="3161"/>
                    </a:moveTo>
                    <a:cubicBezTo>
                      <a:pt x="20546" y="5268"/>
                      <a:pt x="21600" y="7902"/>
                      <a:pt x="21600" y="10537"/>
                    </a:cubicBezTo>
                    <a:cubicBezTo>
                      <a:pt x="21600" y="13698"/>
                      <a:pt x="20546" y="16332"/>
                      <a:pt x="18439" y="18439"/>
                    </a:cubicBezTo>
                    <a:cubicBezTo>
                      <a:pt x="16332" y="20546"/>
                      <a:pt x="13698" y="21600"/>
                      <a:pt x="11063" y="21600"/>
                    </a:cubicBezTo>
                    <a:cubicBezTo>
                      <a:pt x="7902" y="21600"/>
                      <a:pt x="5268" y="20546"/>
                      <a:pt x="3161" y="18439"/>
                    </a:cubicBezTo>
                    <a:cubicBezTo>
                      <a:pt x="1054" y="16332"/>
                      <a:pt x="0" y="13698"/>
                      <a:pt x="0" y="10537"/>
                    </a:cubicBezTo>
                    <a:cubicBezTo>
                      <a:pt x="0" y="7902"/>
                      <a:pt x="1054" y="5268"/>
                      <a:pt x="3161" y="3161"/>
                    </a:cubicBezTo>
                    <a:cubicBezTo>
                      <a:pt x="5268" y="1054"/>
                      <a:pt x="7902" y="0"/>
                      <a:pt x="11063" y="0"/>
                    </a:cubicBezTo>
                    <a:cubicBezTo>
                      <a:pt x="13698" y="0"/>
                      <a:pt x="16332" y="1054"/>
                      <a:pt x="18439" y="3161"/>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3" name="Freeform: Shape 31"/>
              <p:cNvSpPr/>
              <p:nvPr/>
            </p:nvSpPr>
            <p:spPr>
              <a:xfrm>
                <a:off x="1053289" y="2487215"/>
                <a:ext cx="90076" cy="90077"/>
              </a:xfrm>
              <a:custGeom>
                <a:avLst/>
                <a:gdLst/>
                <a:ahLst/>
                <a:cxnLst>
                  <a:cxn ang="0">
                    <a:pos x="wd2" y="hd2"/>
                  </a:cxn>
                  <a:cxn ang="5400000">
                    <a:pos x="wd2" y="hd2"/>
                  </a:cxn>
                  <a:cxn ang="10800000">
                    <a:pos x="wd2" y="hd2"/>
                  </a:cxn>
                  <a:cxn ang="16200000">
                    <a:pos x="wd2" y="hd2"/>
                  </a:cxn>
                </a:cxnLst>
                <a:rect l="0" t="0" r="r" b="b"/>
                <a:pathLst>
                  <a:path w="21600" h="21600" extrusionOk="0">
                    <a:moveTo>
                      <a:pt x="0" y="10537"/>
                    </a:moveTo>
                    <a:cubicBezTo>
                      <a:pt x="0" y="7902"/>
                      <a:pt x="1054" y="5268"/>
                      <a:pt x="3161" y="3161"/>
                    </a:cubicBezTo>
                    <a:cubicBezTo>
                      <a:pt x="5268" y="1054"/>
                      <a:pt x="7902" y="0"/>
                      <a:pt x="11063" y="0"/>
                    </a:cubicBezTo>
                    <a:cubicBezTo>
                      <a:pt x="13698" y="0"/>
                      <a:pt x="16332" y="1054"/>
                      <a:pt x="18439" y="3161"/>
                    </a:cubicBezTo>
                    <a:cubicBezTo>
                      <a:pt x="20546" y="5268"/>
                      <a:pt x="21600" y="7902"/>
                      <a:pt x="21600" y="10537"/>
                    </a:cubicBezTo>
                    <a:cubicBezTo>
                      <a:pt x="21600" y="13698"/>
                      <a:pt x="20546" y="16332"/>
                      <a:pt x="18439" y="18439"/>
                    </a:cubicBezTo>
                    <a:cubicBezTo>
                      <a:pt x="16332" y="20546"/>
                      <a:pt x="13698" y="21600"/>
                      <a:pt x="11063" y="21600"/>
                    </a:cubicBezTo>
                    <a:cubicBezTo>
                      <a:pt x="7902" y="21600"/>
                      <a:pt x="5268" y="20546"/>
                      <a:pt x="3161" y="18439"/>
                    </a:cubicBezTo>
                    <a:cubicBezTo>
                      <a:pt x="1054" y="16332"/>
                      <a:pt x="0" y="13698"/>
                      <a:pt x="0" y="1053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4" name="Freeform: Shape 32"/>
              <p:cNvSpPr/>
              <p:nvPr/>
            </p:nvSpPr>
            <p:spPr>
              <a:xfrm>
                <a:off x="2097862" y="1415039"/>
                <a:ext cx="97340" cy="97340"/>
              </a:xfrm>
              <a:custGeom>
                <a:avLst/>
                <a:gdLst/>
                <a:ahLst/>
                <a:cxnLst>
                  <a:cxn ang="0">
                    <a:pos x="wd2" y="hd2"/>
                  </a:cxn>
                  <a:cxn ang="5400000">
                    <a:pos x="wd2" y="hd2"/>
                  </a:cxn>
                  <a:cxn ang="10800000">
                    <a:pos x="wd2" y="hd2"/>
                  </a:cxn>
                  <a:cxn ang="16200000">
                    <a:pos x="wd2" y="hd2"/>
                  </a:cxn>
                </a:cxnLst>
                <a:rect l="0" t="0" r="r" b="b"/>
                <a:pathLst>
                  <a:path w="21600" h="21600" extrusionOk="0">
                    <a:moveTo>
                      <a:pt x="2945" y="18164"/>
                    </a:move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164"/>
                    </a:cubicBezTo>
                    <a:cubicBezTo>
                      <a:pt x="16200" y="20618"/>
                      <a:pt x="13745" y="21600"/>
                      <a:pt x="10800" y="21600"/>
                    </a:cubicBezTo>
                    <a:cubicBezTo>
                      <a:pt x="7855" y="21600"/>
                      <a:pt x="5400" y="20618"/>
                      <a:pt x="2945" y="18164"/>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5" name="Freeform: Shape 33"/>
              <p:cNvSpPr/>
              <p:nvPr/>
            </p:nvSpPr>
            <p:spPr>
              <a:xfrm>
                <a:off x="1877034" y="662482"/>
                <a:ext cx="132209" cy="132207"/>
              </a:xfrm>
              <a:custGeom>
                <a:avLst/>
                <a:gdLst/>
                <a:ahLst/>
                <a:cxnLst>
                  <a:cxn ang="0">
                    <a:pos x="wd2" y="hd2"/>
                  </a:cxn>
                  <a:cxn ang="5400000">
                    <a:pos x="wd2" y="hd2"/>
                  </a:cxn>
                  <a:cxn ang="10800000">
                    <a:pos x="wd2" y="hd2"/>
                  </a:cxn>
                  <a:cxn ang="16200000">
                    <a:pos x="wd2" y="hd2"/>
                  </a:cxn>
                </a:cxnLst>
                <a:rect l="0" t="0" r="r" b="b"/>
                <a:pathLst>
                  <a:path w="21600" h="21600" extrusionOk="0">
                    <a:moveTo>
                      <a:pt x="3240" y="18360"/>
                    </a:moveTo>
                    <a:cubicBezTo>
                      <a:pt x="1080" y="16200"/>
                      <a:pt x="0" y="13680"/>
                      <a:pt x="0" y="10800"/>
                    </a:cubicBezTo>
                    <a:cubicBezTo>
                      <a:pt x="0" y="7920"/>
                      <a:pt x="1080" y="5040"/>
                      <a:pt x="3240" y="2880"/>
                    </a:cubicBezTo>
                    <a:cubicBezTo>
                      <a:pt x="5400" y="1080"/>
                      <a:pt x="7920" y="0"/>
                      <a:pt x="10800" y="0"/>
                    </a:cubicBezTo>
                    <a:cubicBezTo>
                      <a:pt x="13680" y="0"/>
                      <a:pt x="16200" y="1080"/>
                      <a:pt x="18360" y="2880"/>
                    </a:cubicBezTo>
                    <a:cubicBezTo>
                      <a:pt x="20520" y="5040"/>
                      <a:pt x="21600" y="7920"/>
                      <a:pt x="21600" y="10800"/>
                    </a:cubicBezTo>
                    <a:cubicBezTo>
                      <a:pt x="21600" y="13680"/>
                      <a:pt x="20520" y="16200"/>
                      <a:pt x="18360" y="18360"/>
                    </a:cubicBezTo>
                    <a:cubicBezTo>
                      <a:pt x="16200" y="20520"/>
                      <a:pt x="13680" y="21600"/>
                      <a:pt x="10800" y="21600"/>
                    </a:cubicBezTo>
                    <a:cubicBezTo>
                      <a:pt x="7920" y="21600"/>
                      <a:pt x="5400" y="20520"/>
                      <a:pt x="3240" y="1836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6" name="Freeform: Shape 34"/>
              <p:cNvSpPr/>
              <p:nvPr/>
            </p:nvSpPr>
            <p:spPr>
              <a:xfrm>
                <a:off x="1146268" y="491050"/>
                <a:ext cx="185962" cy="185962"/>
              </a:xfrm>
              <a:custGeom>
                <a:avLst/>
                <a:gdLst/>
                <a:ahLst/>
                <a:cxnLst>
                  <a:cxn ang="0">
                    <a:pos x="wd2" y="hd2"/>
                  </a:cxn>
                  <a:cxn ang="5400000">
                    <a:pos x="wd2" y="hd2"/>
                  </a:cxn>
                  <a:cxn ang="10800000">
                    <a:pos x="wd2" y="hd2"/>
                  </a:cxn>
                  <a:cxn ang="16200000">
                    <a:pos x="wd2" y="hd2"/>
                  </a:cxn>
                </a:cxnLst>
                <a:rect l="0" t="0" r="r" b="b"/>
                <a:pathLst>
                  <a:path w="21600" h="21600" extrusionOk="0">
                    <a:moveTo>
                      <a:pt x="18514" y="3086"/>
                    </a:moveTo>
                    <a:cubicBezTo>
                      <a:pt x="20571" y="5143"/>
                      <a:pt x="21600" y="7714"/>
                      <a:pt x="21600" y="10800"/>
                    </a:cubicBezTo>
                    <a:cubicBezTo>
                      <a:pt x="21600" y="13629"/>
                      <a:pt x="20571" y="16200"/>
                      <a:pt x="18514" y="18257"/>
                    </a:cubicBezTo>
                    <a:cubicBezTo>
                      <a:pt x="16457" y="20571"/>
                      <a:pt x="13886" y="21600"/>
                      <a:pt x="10800" y="21600"/>
                    </a:cubicBezTo>
                    <a:cubicBezTo>
                      <a:pt x="7971" y="21600"/>
                      <a:pt x="5400" y="20571"/>
                      <a:pt x="3086" y="18257"/>
                    </a:cubicBezTo>
                    <a:cubicBezTo>
                      <a:pt x="1029" y="16200"/>
                      <a:pt x="0" y="13629"/>
                      <a:pt x="0" y="10800"/>
                    </a:cubicBezTo>
                    <a:cubicBezTo>
                      <a:pt x="0" y="7714"/>
                      <a:pt x="1029" y="5143"/>
                      <a:pt x="3086" y="3086"/>
                    </a:cubicBezTo>
                    <a:cubicBezTo>
                      <a:pt x="5400" y="1029"/>
                      <a:pt x="7971" y="0"/>
                      <a:pt x="10800" y="0"/>
                    </a:cubicBezTo>
                    <a:cubicBezTo>
                      <a:pt x="13886" y="0"/>
                      <a:pt x="16457" y="1029"/>
                      <a:pt x="18514" y="308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7" name="Freeform: Shape 35"/>
              <p:cNvSpPr/>
              <p:nvPr/>
            </p:nvSpPr>
            <p:spPr>
              <a:xfrm>
                <a:off x="517200" y="630520"/>
                <a:ext cx="185962" cy="18596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629"/>
                      <a:pt x="20571" y="16200"/>
                      <a:pt x="18514" y="18257"/>
                    </a:cubicBezTo>
                    <a:cubicBezTo>
                      <a:pt x="16457" y="20571"/>
                      <a:pt x="13886" y="21600"/>
                      <a:pt x="10800" y="21600"/>
                    </a:cubicBezTo>
                    <a:cubicBezTo>
                      <a:pt x="7971" y="21600"/>
                      <a:pt x="5400" y="20571"/>
                      <a:pt x="3086" y="18257"/>
                    </a:cubicBezTo>
                    <a:cubicBezTo>
                      <a:pt x="1029" y="16200"/>
                      <a:pt x="0" y="13629"/>
                      <a:pt x="0" y="10800"/>
                    </a:cubicBezTo>
                    <a:cubicBezTo>
                      <a:pt x="0" y="7714"/>
                      <a:pt x="1029" y="5143"/>
                      <a:pt x="3086" y="3086"/>
                    </a:cubicBezTo>
                    <a:cubicBezTo>
                      <a:pt x="5400" y="1029"/>
                      <a:pt x="7971" y="0"/>
                      <a:pt x="10800" y="0"/>
                    </a:cubicBezTo>
                    <a:cubicBezTo>
                      <a:pt x="13886" y="0"/>
                      <a:pt x="16457" y="1029"/>
                      <a:pt x="18514" y="3086"/>
                    </a:cubicBezTo>
                    <a:cubicBezTo>
                      <a:pt x="20571" y="5143"/>
                      <a:pt x="21600" y="7714"/>
                      <a:pt x="21600" y="1080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8" name="Freeform: Shape 36"/>
              <p:cNvSpPr/>
              <p:nvPr/>
            </p:nvSpPr>
            <p:spPr>
              <a:xfrm>
                <a:off x="-1" y="755462"/>
                <a:ext cx="135114" cy="135113"/>
              </a:xfrm>
              <a:custGeom>
                <a:avLst/>
                <a:gdLst/>
                <a:ahLst/>
                <a:cxnLst>
                  <a:cxn ang="0">
                    <a:pos x="wd2" y="hd2"/>
                  </a:cxn>
                  <a:cxn ang="5400000">
                    <a:pos x="wd2" y="hd2"/>
                  </a:cxn>
                  <a:cxn ang="10800000">
                    <a:pos x="wd2" y="hd2"/>
                  </a:cxn>
                  <a:cxn ang="16200000">
                    <a:pos x="wd2" y="hd2"/>
                  </a:cxn>
                </a:cxnLst>
                <a:rect l="0" t="0" r="r" b="b"/>
                <a:pathLst>
                  <a:path w="21600" h="21600" extrusionOk="0">
                    <a:moveTo>
                      <a:pt x="3187" y="18413"/>
                    </a:moveTo>
                    <a:cubicBezTo>
                      <a:pt x="1062" y="16289"/>
                      <a:pt x="0" y="13810"/>
                      <a:pt x="0" y="10623"/>
                    </a:cubicBezTo>
                    <a:cubicBezTo>
                      <a:pt x="0" y="7790"/>
                      <a:pt x="1062" y="5311"/>
                      <a:pt x="3187" y="2833"/>
                    </a:cubicBezTo>
                    <a:cubicBezTo>
                      <a:pt x="5311" y="1062"/>
                      <a:pt x="7790" y="0"/>
                      <a:pt x="10977" y="0"/>
                    </a:cubicBezTo>
                    <a:cubicBezTo>
                      <a:pt x="13810" y="0"/>
                      <a:pt x="16289" y="1062"/>
                      <a:pt x="18413" y="2833"/>
                    </a:cubicBezTo>
                    <a:cubicBezTo>
                      <a:pt x="20538" y="5311"/>
                      <a:pt x="21600" y="7790"/>
                      <a:pt x="21600" y="10623"/>
                    </a:cubicBezTo>
                    <a:cubicBezTo>
                      <a:pt x="21600" y="13810"/>
                      <a:pt x="20538" y="16289"/>
                      <a:pt x="18413" y="18413"/>
                    </a:cubicBezTo>
                    <a:cubicBezTo>
                      <a:pt x="16289" y="20538"/>
                      <a:pt x="13810" y="21600"/>
                      <a:pt x="10977" y="21600"/>
                    </a:cubicBezTo>
                    <a:cubicBezTo>
                      <a:pt x="7790" y="21600"/>
                      <a:pt x="5311" y="20538"/>
                      <a:pt x="3187" y="18413"/>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59" name="Freeform: Shape 37"/>
              <p:cNvSpPr/>
              <p:nvPr/>
            </p:nvSpPr>
            <p:spPr>
              <a:xfrm>
                <a:off x="983554" y="896384"/>
                <a:ext cx="187415" cy="185962"/>
              </a:xfrm>
              <a:custGeom>
                <a:avLst/>
                <a:gdLst/>
                <a:ahLst/>
                <a:cxnLst>
                  <a:cxn ang="0">
                    <a:pos x="wd2" y="hd2"/>
                  </a:cxn>
                  <a:cxn ang="5400000">
                    <a:pos x="wd2" y="hd2"/>
                  </a:cxn>
                  <a:cxn ang="10800000">
                    <a:pos x="wd2" y="hd2"/>
                  </a:cxn>
                  <a:cxn ang="16200000">
                    <a:pos x="wd2" y="hd2"/>
                  </a:cxn>
                </a:cxnLst>
                <a:rect l="0" t="0" r="r" b="b"/>
                <a:pathLst>
                  <a:path w="21600" h="21600" extrusionOk="0">
                    <a:moveTo>
                      <a:pt x="3086" y="18257"/>
                    </a:moveTo>
                    <a:cubicBezTo>
                      <a:pt x="1029" y="16200"/>
                      <a:pt x="0" y="13629"/>
                      <a:pt x="0" y="10800"/>
                    </a:cubicBezTo>
                    <a:cubicBezTo>
                      <a:pt x="0" y="7714"/>
                      <a:pt x="1029" y="5143"/>
                      <a:pt x="3086" y="3086"/>
                    </a:cubicBezTo>
                    <a:cubicBezTo>
                      <a:pt x="5400" y="1029"/>
                      <a:pt x="7971" y="0"/>
                      <a:pt x="10800" y="0"/>
                    </a:cubicBezTo>
                    <a:cubicBezTo>
                      <a:pt x="13886" y="0"/>
                      <a:pt x="16457" y="1029"/>
                      <a:pt x="18514" y="3086"/>
                    </a:cubicBezTo>
                    <a:cubicBezTo>
                      <a:pt x="20571" y="5143"/>
                      <a:pt x="21600" y="7714"/>
                      <a:pt x="21600" y="10800"/>
                    </a:cubicBezTo>
                    <a:cubicBezTo>
                      <a:pt x="21600" y="13629"/>
                      <a:pt x="20571" y="16200"/>
                      <a:pt x="18514" y="18257"/>
                    </a:cubicBezTo>
                    <a:cubicBezTo>
                      <a:pt x="16457" y="20571"/>
                      <a:pt x="13886" y="21600"/>
                      <a:pt x="10800" y="21600"/>
                    </a:cubicBezTo>
                    <a:cubicBezTo>
                      <a:pt x="7971" y="21600"/>
                      <a:pt x="5400" y="20571"/>
                      <a:pt x="3086" y="1825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60" name="Freeform: Shape 38"/>
              <p:cNvSpPr/>
              <p:nvPr/>
            </p:nvSpPr>
            <p:spPr>
              <a:xfrm>
                <a:off x="466352" y="2479951"/>
                <a:ext cx="103152" cy="104604"/>
              </a:xfrm>
              <a:custGeom>
                <a:avLst/>
                <a:gdLst/>
                <a:ahLst/>
                <a:cxnLst>
                  <a:cxn ang="0">
                    <a:pos x="wd2" y="hd2"/>
                  </a:cxn>
                  <a:cxn ang="5400000">
                    <a:pos x="wd2" y="hd2"/>
                  </a:cxn>
                  <a:cxn ang="10800000">
                    <a:pos x="wd2" y="hd2"/>
                  </a:cxn>
                  <a:cxn ang="16200000">
                    <a:pos x="wd2" y="hd2"/>
                  </a:cxn>
                </a:cxnLst>
                <a:rect l="0" t="0" r="r" b="b"/>
                <a:pathLst>
                  <a:path w="21600" h="21600" extrusionOk="0">
                    <a:moveTo>
                      <a:pt x="21600" y="10570"/>
                    </a:moveTo>
                    <a:cubicBezTo>
                      <a:pt x="21600" y="13787"/>
                      <a:pt x="20681" y="16085"/>
                      <a:pt x="18383" y="18383"/>
                    </a:cubicBezTo>
                    <a:cubicBezTo>
                      <a:pt x="16085" y="20681"/>
                      <a:pt x="13787" y="21600"/>
                      <a:pt x="11030" y="21600"/>
                    </a:cubicBezTo>
                    <a:cubicBezTo>
                      <a:pt x="7813" y="21600"/>
                      <a:pt x="5055" y="20681"/>
                      <a:pt x="3217" y="18383"/>
                    </a:cubicBezTo>
                    <a:cubicBezTo>
                      <a:pt x="919" y="16085"/>
                      <a:pt x="0" y="13787"/>
                      <a:pt x="0" y="10570"/>
                    </a:cubicBezTo>
                    <a:cubicBezTo>
                      <a:pt x="0" y="7813"/>
                      <a:pt x="919" y="5055"/>
                      <a:pt x="3217" y="2757"/>
                    </a:cubicBezTo>
                    <a:cubicBezTo>
                      <a:pt x="5055" y="919"/>
                      <a:pt x="7813" y="0"/>
                      <a:pt x="11030" y="0"/>
                    </a:cubicBezTo>
                    <a:cubicBezTo>
                      <a:pt x="13787" y="0"/>
                      <a:pt x="16085" y="919"/>
                      <a:pt x="18383" y="2757"/>
                    </a:cubicBezTo>
                    <a:cubicBezTo>
                      <a:pt x="20681" y="5055"/>
                      <a:pt x="21600" y="7813"/>
                      <a:pt x="21600" y="10570"/>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grpSp>
        <p:sp>
          <p:nvSpPr>
            <p:cNvPr id="262" name="Arc 78"/>
            <p:cNvSpPr/>
            <p:nvPr/>
          </p:nvSpPr>
          <p:spPr>
            <a:xfrm>
              <a:off x="1030249" y="232958"/>
              <a:ext cx="2074704" cy="3830252"/>
            </a:xfrm>
            <a:custGeom>
              <a:avLst/>
              <a:gdLst/>
              <a:ahLst/>
              <a:cxnLst>
                <a:cxn ang="0">
                  <a:pos x="wd2" y="hd2"/>
                </a:cxn>
                <a:cxn ang="5400000">
                  <a:pos x="wd2" y="hd2"/>
                </a:cxn>
                <a:cxn ang="10800000">
                  <a:pos x="wd2" y="hd2"/>
                </a:cxn>
                <a:cxn ang="16200000">
                  <a:pos x="wd2" y="hd2"/>
                </a:cxn>
              </a:cxnLst>
              <a:rect l="0" t="0" r="r" b="b"/>
              <a:pathLst>
                <a:path w="21600" h="21600" extrusionOk="0">
                  <a:moveTo>
                    <a:pt x="1661" y="0"/>
                  </a:moveTo>
                  <a:cubicBezTo>
                    <a:pt x="12673" y="0"/>
                    <a:pt x="21600" y="4835"/>
                    <a:pt x="21600" y="10800"/>
                  </a:cubicBezTo>
                  <a:cubicBezTo>
                    <a:pt x="21600" y="16765"/>
                    <a:pt x="12673" y="21600"/>
                    <a:pt x="1661" y="21600"/>
                  </a:cubicBezTo>
                  <a:cubicBezTo>
                    <a:pt x="1107" y="21600"/>
                    <a:pt x="553" y="21587"/>
                    <a:pt x="0" y="21562"/>
                  </a:cubicBezTo>
                </a:path>
              </a:pathLst>
            </a:custGeom>
            <a:noFill/>
            <a:ln w="19050" cap="flat">
              <a:solidFill>
                <a:srgbClr val="A6A6A6"/>
              </a:solidFill>
              <a:prstDash val="solid"/>
              <a:miter lim="8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63" name="Oval 79"/>
            <p:cNvSpPr/>
            <p:nvPr/>
          </p:nvSpPr>
          <p:spPr>
            <a:xfrm>
              <a:off x="953339" y="0"/>
              <a:ext cx="411273" cy="411273"/>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4" name="Oval 80"/>
            <p:cNvSpPr/>
            <p:nvPr/>
          </p:nvSpPr>
          <p:spPr>
            <a:xfrm>
              <a:off x="2211201" y="481057"/>
              <a:ext cx="411273" cy="4112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5" name="Oval 81"/>
            <p:cNvSpPr/>
            <p:nvPr/>
          </p:nvSpPr>
          <p:spPr>
            <a:xfrm>
              <a:off x="2819642" y="1399705"/>
              <a:ext cx="411273" cy="411273"/>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6" name="Oval 82"/>
            <p:cNvSpPr/>
            <p:nvPr/>
          </p:nvSpPr>
          <p:spPr>
            <a:xfrm>
              <a:off x="2835292" y="2462192"/>
              <a:ext cx="411273" cy="411273"/>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7" name="Oval 83"/>
            <p:cNvSpPr/>
            <p:nvPr/>
          </p:nvSpPr>
          <p:spPr>
            <a:xfrm>
              <a:off x="2094336" y="3463868"/>
              <a:ext cx="411273" cy="411273"/>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sp>
          <p:nvSpPr>
            <p:cNvPr id="268" name="Oval 84"/>
            <p:cNvSpPr/>
            <p:nvPr/>
          </p:nvSpPr>
          <p:spPr>
            <a:xfrm>
              <a:off x="953339" y="3857574"/>
              <a:ext cx="411273" cy="411273"/>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FFFFF"/>
                  </a:solidFill>
                  <a:latin typeface="Arial" panose="020B0604020202020204"/>
                  <a:ea typeface="Arial" panose="020B0604020202020204"/>
                  <a:cs typeface="Arial" panose="020B0604020202020204"/>
                  <a:sym typeface="Arial" panose="020B0604020202020204"/>
                </a:defRPr>
              </a:pPr>
              <a:endParaRPr/>
            </a:p>
          </p:txBody>
        </p:sp>
      </p:grpSp>
      <p:sp>
        <p:nvSpPr>
          <p:cNvPr id="270" name="Rectangle: Rounded Corners 180"/>
          <p:cNvSpPr/>
          <p:nvPr/>
        </p:nvSpPr>
        <p:spPr>
          <a:xfrm>
            <a:off x="2467610" y="2633345"/>
            <a:ext cx="526415" cy="526415"/>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73" name="Rectangle: Rounded Corners 178"/>
          <p:cNvSpPr/>
          <p:nvPr/>
        </p:nvSpPr>
        <p:spPr>
          <a:xfrm>
            <a:off x="2467610" y="1745615"/>
            <a:ext cx="526415" cy="526415"/>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76" name="Rectangle: Rounded Corners 176"/>
          <p:cNvSpPr/>
          <p:nvPr/>
        </p:nvSpPr>
        <p:spPr>
          <a:xfrm>
            <a:off x="2467610" y="4408805"/>
            <a:ext cx="526415" cy="526415"/>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279" name="Rectangle: Rounded Corners 174"/>
          <p:cNvSpPr/>
          <p:nvPr/>
        </p:nvSpPr>
        <p:spPr>
          <a:xfrm>
            <a:off x="2467610" y="3521075"/>
            <a:ext cx="526415" cy="526415"/>
          </a:xfrm>
          <a:prstGeom prst="ellipse">
            <a:avLst/>
          </a:prstGeom>
          <a:solidFill>
            <a:schemeClr val="accent3"/>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pic>
        <p:nvPicPr>
          <p:cNvPr id="282" name="图片 78" descr="图片 78"/>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283" name="文本框 80"/>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t>DP</a:t>
            </a:r>
            <a:r>
              <a:rPr lang="zh-CN" altLang="en-US"/>
              <a:t>的类型</a:t>
            </a:r>
          </a:p>
        </p:txBody>
      </p:sp>
      <p:sp>
        <p:nvSpPr>
          <p:cNvPr id="287" name="矩形 98"/>
          <p:cNvSpPr txBox="1"/>
          <p:nvPr/>
        </p:nvSpPr>
        <p:spPr>
          <a:xfrm>
            <a:off x="3132455" y="1779270"/>
            <a:ext cx="2050415" cy="459105"/>
          </a:xfrm>
          <a:prstGeom prst="rect">
            <a:avLst/>
          </a:prstGeom>
          <a:noFill/>
          <a:ln w="12700" cap="flat">
            <a:noFill/>
            <a:miter lim="400000"/>
          </a:ln>
          <a:effectLst/>
        </p:spPr>
        <p:txBody>
          <a:bodyPr wrap="square" lIns="45718" tIns="45718" rIns="45718" bIns="45718" numCol="1" anchor="t">
            <a:spAutoFit/>
          </a:bodyPr>
          <a:lstStyle>
            <a:lvl1pPr algn="just">
              <a:lnSpc>
                <a:spcPct val="120000"/>
              </a:lnSpc>
              <a:defRPr sz="1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indent="0" algn="l">
              <a:buFont typeface="Wingdings" panose="05000000000000000000" charset="0"/>
              <a:buNone/>
            </a:pPr>
            <a:r>
              <a:rPr lang="zh-CN" altLang="en-US" sz="2000" b="0">
                <a:latin typeface="+mn-ea"/>
                <a:ea typeface="+mn-ea"/>
                <a:cs typeface="+mn-ea"/>
                <a:sym typeface="+mn-ea"/>
              </a:rPr>
              <a:t>数位Dp</a:t>
            </a:r>
            <a:endParaRPr sz="2000" b="0">
              <a:latin typeface="+mn-ea"/>
              <a:ea typeface="+mn-ea"/>
              <a:cs typeface="+mn-ea"/>
            </a:endParaRPr>
          </a:p>
        </p:txBody>
      </p:sp>
      <p:sp>
        <p:nvSpPr>
          <p:cNvPr id="2" name="文本框 1"/>
          <p:cNvSpPr txBox="1"/>
          <p:nvPr/>
        </p:nvSpPr>
        <p:spPr>
          <a:xfrm>
            <a:off x="3132455" y="2697162"/>
            <a:ext cx="2540000" cy="398780"/>
          </a:xfrm>
          <a:prstGeom prst="rect">
            <a:avLst/>
          </a:prstGeom>
          <a:noFill/>
        </p:spPr>
        <p:txBody>
          <a:bodyPr wrap="square" rtlCol="0" anchor="t">
            <a:spAutoFit/>
          </a:bodyPr>
          <a:lstStyle/>
          <a:p>
            <a:pPr indent="0" algn="l">
              <a:buFont typeface="Wingdings" panose="05000000000000000000" charset="0"/>
              <a:buNone/>
            </a:pPr>
            <a:r>
              <a:rPr lang="zh-CN" altLang="en-US" sz="2000">
                <a:sym typeface="+mn-ea"/>
              </a:rPr>
              <a:t>概率Dp</a:t>
            </a:r>
            <a:endParaRPr lang="zh-CN" altLang="en-US" sz="2000"/>
          </a:p>
        </p:txBody>
      </p:sp>
      <p:sp>
        <p:nvSpPr>
          <p:cNvPr id="3" name="文本框 2"/>
          <p:cNvSpPr txBox="1"/>
          <p:nvPr/>
        </p:nvSpPr>
        <p:spPr>
          <a:xfrm>
            <a:off x="3132455" y="3584892"/>
            <a:ext cx="2540000" cy="398780"/>
          </a:xfrm>
          <a:prstGeom prst="rect">
            <a:avLst/>
          </a:prstGeom>
          <a:noFill/>
        </p:spPr>
        <p:txBody>
          <a:bodyPr wrap="square" rtlCol="0" anchor="t">
            <a:spAutoFit/>
          </a:bodyPr>
          <a:lstStyle/>
          <a:p>
            <a:pPr indent="0" algn="l">
              <a:buFont typeface="Wingdings" panose="05000000000000000000" charset="0"/>
              <a:buNone/>
            </a:pPr>
            <a:r>
              <a:rPr lang="zh-CN" altLang="en-US" sz="2000">
                <a:sym typeface="+mn-ea"/>
              </a:rPr>
              <a:t>树形Dp</a:t>
            </a:r>
            <a:endParaRPr lang="zh-CN" altLang="en-US" sz="2000"/>
          </a:p>
        </p:txBody>
      </p:sp>
      <p:sp>
        <p:nvSpPr>
          <p:cNvPr id="4" name="文本框 3"/>
          <p:cNvSpPr txBox="1"/>
          <p:nvPr/>
        </p:nvSpPr>
        <p:spPr>
          <a:xfrm>
            <a:off x="3132455" y="4472622"/>
            <a:ext cx="2540000" cy="398780"/>
          </a:xfrm>
          <a:prstGeom prst="rect">
            <a:avLst/>
          </a:prstGeom>
          <a:noFill/>
        </p:spPr>
        <p:txBody>
          <a:bodyPr wrap="square" rtlCol="0" anchor="t">
            <a:spAutoFit/>
          </a:bodyPr>
          <a:lstStyle/>
          <a:p>
            <a:pPr indent="0" algn="l">
              <a:buFont typeface="Wingdings" panose="05000000000000000000" charset="0"/>
              <a:buNone/>
            </a:pPr>
            <a:r>
              <a:rPr lang="zh-CN" altLang="en-US" sz="2000">
                <a:sym typeface="+mn-ea"/>
              </a:rPr>
              <a:t>状态压缩DP</a:t>
            </a:r>
            <a:endParaRPr lang="zh-CN" altLang="en-US" sz="2000"/>
          </a:p>
        </p:txBody>
      </p:sp>
      <p:sp>
        <p:nvSpPr>
          <p:cNvPr id="5" name="Rectangle: Rounded Corners 180"/>
          <p:cNvSpPr/>
          <p:nvPr/>
        </p:nvSpPr>
        <p:spPr>
          <a:xfrm>
            <a:off x="2467610" y="5296535"/>
            <a:ext cx="526415" cy="526415"/>
          </a:xfrm>
          <a:prstGeom prst="ellipse">
            <a:avLst/>
          </a:prstGeom>
          <a:solidFill>
            <a:schemeClr val="accent2"/>
          </a:solidFill>
          <a:ln w="12700" cap="flat">
            <a:noFill/>
            <a:miter lim="400000"/>
          </a:ln>
          <a:effectLst/>
        </p:spPr>
        <p:txBody>
          <a:bodyPr wrap="square" lIns="45718" tIns="45718" rIns="45718" bIns="45718" numCol="1" anchor="ctr">
            <a:noAutofit/>
          </a:bodyPr>
          <a:lstStyle/>
          <a:p>
            <a:pPr algn="ctr">
              <a:defRPr>
                <a:latin typeface="Arial" panose="020B0604020202020204"/>
                <a:ea typeface="Arial" panose="020B0604020202020204"/>
                <a:cs typeface="Arial" panose="020B0604020202020204"/>
                <a:sym typeface="Arial" panose="020B0604020202020204"/>
              </a:defRPr>
            </a:pPr>
            <a:endParaRPr/>
          </a:p>
        </p:txBody>
      </p:sp>
      <p:sp>
        <p:nvSpPr>
          <p:cNvPr id="6" name="文本框 5"/>
          <p:cNvSpPr txBox="1"/>
          <p:nvPr/>
        </p:nvSpPr>
        <p:spPr>
          <a:xfrm>
            <a:off x="3132455" y="5360035"/>
            <a:ext cx="2540000" cy="398780"/>
          </a:xfrm>
          <a:prstGeom prst="rect">
            <a:avLst/>
          </a:prstGeom>
          <a:noFill/>
        </p:spPr>
        <p:txBody>
          <a:bodyPr wrap="square" rtlCol="0" anchor="t">
            <a:spAutoFit/>
          </a:bodyPr>
          <a:lstStyle/>
          <a:p>
            <a:pPr indent="0" algn="l">
              <a:buFont typeface="Wingdings" panose="05000000000000000000" charset="0"/>
              <a:buNone/>
            </a:pPr>
            <a:r>
              <a:rPr lang="zh-CN" altLang="en-US" sz="2000">
                <a:sym typeface="+mn-ea"/>
              </a:rPr>
              <a:t>Dp套</a:t>
            </a:r>
            <a:r>
              <a:rPr lang="en-US" altLang="zh-CN" sz="2000">
                <a:sym typeface="+mn-ea"/>
              </a:rPr>
              <a:t>Dp</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决策单调性</a:t>
            </a:r>
          </a:p>
        </p:txBody>
      </p:sp>
      <p:sp>
        <p:nvSpPr>
          <p:cNvPr id="2" name="文本框 1"/>
          <p:cNvSpPr txBox="1"/>
          <p:nvPr/>
        </p:nvSpPr>
        <p:spPr>
          <a:xfrm>
            <a:off x="1070610" y="1779905"/>
            <a:ext cx="10051415" cy="286131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一维决策单调性：</a:t>
            </a:r>
          </a:p>
          <a:p>
            <a:pPr algn="l"/>
            <a:r>
              <a:rPr lang="en-US" altLang="zh-CN" sz="2000">
                <a:latin typeface="华文楷体" panose="02010600040101010101" charset="-122"/>
                <a:ea typeface="华文楷体" panose="02010600040101010101" charset="-122"/>
                <a:cs typeface="华文楷体" panose="02010600040101010101" charset="-122"/>
              </a:rPr>
              <a:t>f[i]=max{f[j]+w[j+1][i]|j&lt;i}</a:t>
            </a:r>
          </a:p>
          <a:p>
            <a:pPr algn="l"/>
            <a:r>
              <a:rPr lang="zh-CN" altLang="en-US" sz="2000">
                <a:latin typeface="华文楷体" panose="02010600040101010101" charset="-122"/>
                <a:ea typeface="华文楷体" panose="02010600040101010101" charset="-122"/>
                <a:cs typeface="华文楷体" panose="02010600040101010101" charset="-122"/>
              </a:rPr>
              <a:t>记</a:t>
            </a:r>
            <a:r>
              <a:rPr lang="en-US" altLang="zh-CN" sz="2000">
                <a:latin typeface="华文楷体" panose="02010600040101010101" charset="-122"/>
                <a:ea typeface="华文楷体" panose="02010600040101010101" charset="-122"/>
                <a:cs typeface="华文楷体" panose="02010600040101010101" charset="-122"/>
              </a:rPr>
              <a:t>s[i]=max{j|f[j]+w[j+1][i]=f[i]</a:t>
            </a:r>
            <a:r>
              <a:rPr lang="zh-CN" altLang="en-US" sz="2000">
                <a:latin typeface="华文楷体" panose="02010600040101010101" charset="-122"/>
                <a:ea typeface="华文楷体" panose="02010600040101010101" charset="-122"/>
                <a:cs typeface="华文楷体" panose="02010600040101010101" charset="-122"/>
              </a:rPr>
              <a:t>且</a:t>
            </a:r>
            <a:r>
              <a:rPr lang="en-US" altLang="zh-CN" sz="2000">
                <a:latin typeface="华文楷体" panose="02010600040101010101" charset="-122"/>
                <a:ea typeface="华文楷体" panose="02010600040101010101" charset="-122"/>
                <a:cs typeface="华文楷体" panose="02010600040101010101" charset="-122"/>
              </a:rPr>
              <a:t>j&lt;i}</a:t>
            </a:r>
          </a:p>
          <a:p>
            <a:pPr algn="l"/>
            <a:r>
              <a:rPr lang="zh-CN" altLang="en-US" sz="2000">
                <a:latin typeface="华文楷体" panose="02010600040101010101" charset="-122"/>
                <a:ea typeface="华文楷体" panose="02010600040101010101" charset="-122"/>
                <a:cs typeface="华文楷体" panose="02010600040101010101" charset="-122"/>
              </a:rPr>
              <a:t>如果</a:t>
            </a:r>
            <a:r>
              <a:rPr lang="en-US" altLang="zh-CN" sz="2000">
                <a:latin typeface="华文楷体" panose="02010600040101010101" charset="-122"/>
                <a:ea typeface="华文楷体" panose="02010600040101010101" charset="-122"/>
                <a:cs typeface="华文楷体" panose="02010600040101010101" charset="-122"/>
              </a:rPr>
              <a:t>s</a:t>
            </a:r>
            <a:r>
              <a:rPr lang="zh-CN" altLang="en-US" sz="2000">
                <a:latin typeface="华文楷体" panose="02010600040101010101" charset="-122"/>
                <a:ea typeface="华文楷体" panose="02010600040101010101" charset="-122"/>
                <a:cs typeface="华文楷体" panose="02010600040101010101" charset="-122"/>
              </a:rPr>
              <a:t>单调不下降，那么称</a:t>
            </a:r>
            <a:r>
              <a:rPr lang="en-US" altLang="zh-CN" sz="2000">
                <a:latin typeface="华文楷体" panose="02010600040101010101" charset="-122"/>
                <a:ea typeface="华文楷体" panose="02010600040101010101" charset="-122"/>
                <a:cs typeface="华文楷体" panose="02010600040101010101" charset="-122"/>
              </a:rPr>
              <a:t>f</a:t>
            </a:r>
            <a:r>
              <a:rPr lang="zh-CN" altLang="en-US" sz="2000">
                <a:latin typeface="华文楷体" panose="02010600040101010101" charset="-122"/>
                <a:ea typeface="华文楷体" panose="02010600040101010101" charset="-122"/>
                <a:cs typeface="华文楷体" panose="02010600040101010101" charset="-122"/>
              </a:rPr>
              <a:t>满足一维决策单调性</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二维决策单调性：</a:t>
            </a:r>
          </a:p>
          <a:p>
            <a:pPr algn="l"/>
            <a:r>
              <a:rPr lang="en-US" altLang="zh-CN" sz="2000">
                <a:latin typeface="华文楷体" panose="02010600040101010101" charset="-122"/>
                <a:ea typeface="华文楷体" panose="02010600040101010101" charset="-122"/>
                <a:cs typeface="华文楷体" panose="02010600040101010101" charset="-122"/>
              </a:rPr>
              <a:t>f[k][i]=max{f[k-1][j]+w[k][j+1][i]|j&lt;i}</a:t>
            </a:r>
          </a:p>
          <a:p>
            <a:pPr algn="l"/>
            <a:r>
              <a:rPr lang="en-US" altLang="zh-CN" sz="2000">
                <a:latin typeface="华文楷体" panose="02010600040101010101" charset="-122"/>
                <a:ea typeface="华文楷体" panose="02010600040101010101" charset="-122"/>
                <a:cs typeface="华文楷体" panose="02010600040101010101" charset="-122"/>
              </a:rPr>
              <a:t>s[k][i]=max{j|f[k-1][j]+w[k][j+1][i]=f[k][i]</a:t>
            </a:r>
            <a:r>
              <a:rPr lang="zh-CN" altLang="en-US" sz="2000">
                <a:latin typeface="华文楷体" panose="02010600040101010101" charset="-122"/>
                <a:ea typeface="华文楷体" panose="02010600040101010101" charset="-122"/>
                <a:cs typeface="华文楷体" panose="02010600040101010101" charset="-122"/>
              </a:rPr>
              <a:t>且</a:t>
            </a:r>
            <a:r>
              <a:rPr lang="en-US" altLang="zh-CN" sz="2000">
                <a:latin typeface="华文楷体" panose="02010600040101010101" charset="-122"/>
                <a:ea typeface="华文楷体" panose="02010600040101010101" charset="-122"/>
                <a:cs typeface="华文楷体" panose="02010600040101010101" charset="-122"/>
              </a:rPr>
              <a:t>j&lt;i}</a:t>
            </a:r>
          </a:p>
          <a:p>
            <a:pPr algn="l"/>
            <a:r>
              <a:rPr lang="zh-CN" altLang="en-US" sz="2000">
                <a:latin typeface="华文楷体" panose="02010600040101010101" charset="-122"/>
                <a:ea typeface="华文楷体" panose="02010600040101010101" charset="-122"/>
                <a:cs typeface="华文楷体" panose="02010600040101010101" charset="-122"/>
              </a:rPr>
              <a:t>如果</a:t>
            </a:r>
            <a:r>
              <a:rPr lang="en-US" altLang="zh-CN" sz="2000">
                <a:latin typeface="华文楷体" panose="02010600040101010101" charset="-122"/>
                <a:ea typeface="华文楷体" panose="02010600040101010101" charset="-122"/>
                <a:cs typeface="华文楷体" panose="02010600040101010101" charset="-122"/>
              </a:rPr>
              <a:t>s[k]</a:t>
            </a:r>
            <a:r>
              <a:rPr lang="zh-CN" altLang="en-US" sz="2000">
                <a:latin typeface="华文楷体" panose="02010600040101010101" charset="-122"/>
                <a:ea typeface="华文楷体" panose="02010600040101010101" charset="-122"/>
                <a:cs typeface="华文楷体" panose="02010600040101010101" charset="-122"/>
              </a:rPr>
              <a:t>单调不下降，那么称</a:t>
            </a:r>
            <a:r>
              <a:rPr lang="en-US" altLang="zh-CN" sz="2000">
                <a:latin typeface="华文楷体" panose="02010600040101010101" charset="-122"/>
                <a:ea typeface="华文楷体" panose="02010600040101010101" charset="-122"/>
                <a:cs typeface="华文楷体" panose="02010600040101010101" charset="-122"/>
              </a:rPr>
              <a:t>f</a:t>
            </a:r>
            <a:r>
              <a:rPr lang="zh-CN" altLang="en-US" sz="2000">
                <a:latin typeface="华文楷体" panose="02010600040101010101" charset="-122"/>
                <a:ea typeface="华文楷体" panose="02010600040101010101" charset="-122"/>
                <a:cs typeface="华文楷体" panose="02010600040101010101" charset="-122"/>
              </a:rPr>
              <a:t>满足二维决策单调性</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sym typeface="+mn-ea"/>
              </a:rPr>
              <a:t>决策单调性</a:t>
            </a:r>
            <a:endParaRPr lang="en-US" altLang="zh-CN"/>
          </a:p>
        </p:txBody>
      </p:sp>
      <p:sp>
        <p:nvSpPr>
          <p:cNvPr id="2" name="文本框 1"/>
          <p:cNvSpPr txBox="1"/>
          <p:nvPr/>
        </p:nvSpPr>
        <p:spPr>
          <a:xfrm>
            <a:off x="1069975" y="1771015"/>
            <a:ext cx="10051415" cy="163004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常见的算法有两种。</a:t>
            </a:r>
          </a:p>
          <a:p>
            <a:pPr algn="l"/>
            <a:endParaRPr lang="zh-CN" altLang="en-US" sz="2000">
              <a:latin typeface="华文楷体" panose="02010600040101010101" charset="-122"/>
              <a:ea typeface="华文楷体" panose="02010600040101010101" charset="-122"/>
              <a:cs typeface="华文楷体" panose="02010600040101010101" charset="-122"/>
            </a:endParaRPr>
          </a:p>
          <a:p>
            <a:pPr marL="457200" indent="-457200" algn="l">
              <a:buFont typeface="+mj-lt"/>
              <a:buAutoNum type="arabicPeriod"/>
            </a:pPr>
            <a:r>
              <a:rPr lang="zh-CN" altLang="en-US" sz="2000">
                <a:latin typeface="华文楷体" panose="02010600040101010101" charset="-122"/>
                <a:ea typeface="华文楷体" panose="02010600040101010101" charset="-122"/>
                <a:cs typeface="华文楷体" panose="02010600040101010101" charset="-122"/>
              </a:rPr>
              <a:t>单调栈</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二分</a:t>
            </a:r>
          </a:p>
          <a:p>
            <a:pPr marL="457200" indent="-457200" algn="l">
              <a:buFont typeface="+mj-lt"/>
              <a:buAutoNum type="arabicPeriod"/>
            </a:pPr>
            <a:r>
              <a:rPr lang="zh-CN" altLang="en-US" sz="2000">
                <a:latin typeface="华文楷体" panose="02010600040101010101" charset="-122"/>
                <a:ea typeface="华文楷体" panose="02010600040101010101" charset="-122"/>
                <a:cs typeface="华文楷体" panose="02010600040101010101" charset="-122"/>
              </a:rPr>
              <a:t>分治</a:t>
            </a:r>
          </a:p>
          <a:p>
            <a:pPr algn="l"/>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sym typeface="+mn-ea"/>
              </a:rPr>
              <a:t>决策单调性</a:t>
            </a:r>
            <a:endParaRPr lang="en-US" altLang="zh-CN"/>
          </a:p>
        </p:txBody>
      </p:sp>
      <p:sp>
        <p:nvSpPr>
          <p:cNvPr id="2" name="文本框 1"/>
          <p:cNvSpPr txBox="1"/>
          <p:nvPr/>
        </p:nvSpPr>
        <p:spPr>
          <a:xfrm>
            <a:off x="1069975" y="1771015"/>
            <a:ext cx="10051415" cy="3476625"/>
          </a:xfrm>
          <a:prstGeom prst="rect">
            <a:avLst/>
          </a:prstGeom>
          <a:noFill/>
        </p:spPr>
        <p:txBody>
          <a:bodyPr wrap="square" rtlCol="0">
            <a:spAutoFit/>
          </a:bodyPr>
          <a:lstStyle/>
          <a:p>
            <a:pPr indent="0" algn="l">
              <a:buFont typeface="+mj-lt"/>
              <a:buNone/>
            </a:pPr>
            <a:r>
              <a:rPr lang="zh-CN" altLang="en-US" sz="2000">
                <a:latin typeface="华文楷体" panose="02010600040101010101" charset="-122"/>
                <a:ea typeface="华文楷体" panose="02010600040101010101" charset="-122"/>
                <a:cs typeface="华文楷体" panose="02010600040101010101" charset="-122"/>
              </a:rPr>
              <a:t>单调栈</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二分</a:t>
            </a:r>
          </a:p>
          <a:p>
            <a:pPr indent="0" algn="l">
              <a:buFont typeface="+mj-lt"/>
              <a:buNone/>
            </a:pPr>
            <a:endParaRPr lang="zh-CN" altLang="en-US" sz="2000">
              <a:latin typeface="华文楷体" panose="02010600040101010101" charset="-122"/>
              <a:ea typeface="华文楷体" panose="02010600040101010101" charset="-122"/>
              <a:cs typeface="华文楷体" panose="02010600040101010101" charset="-122"/>
            </a:endParaRPr>
          </a:p>
          <a:p>
            <a:pPr indent="0" algn="l">
              <a:buFont typeface="+mj-lt"/>
              <a:buNone/>
            </a:pPr>
            <a:r>
              <a:rPr lang="zh-CN" altLang="en-US" sz="2000">
                <a:latin typeface="华文楷体" panose="02010600040101010101" charset="-122"/>
                <a:ea typeface="华文楷体" panose="02010600040101010101" charset="-122"/>
                <a:cs typeface="华文楷体" panose="02010600040101010101" charset="-122"/>
              </a:rPr>
              <a:t>记</a:t>
            </a:r>
            <a:r>
              <a:rPr lang="en-US" altLang="zh-CN" sz="2000">
                <a:latin typeface="华文楷体" panose="02010600040101010101" charset="-122"/>
                <a:ea typeface="华文楷体" panose="02010600040101010101" charset="-122"/>
                <a:cs typeface="华文楷体" panose="02010600040101010101" charset="-122"/>
              </a:rPr>
              <a:t>[l</a:t>
            </a:r>
            <a:r>
              <a:rPr lang="en-US" altLang="zh-CN" sz="2000" baseline="-25000">
                <a:latin typeface="华文楷体" panose="02010600040101010101" charset="-122"/>
                <a:ea typeface="华文楷体" panose="02010600040101010101" charset="-122"/>
                <a:cs typeface="华文楷体" panose="02010600040101010101" charset="-122"/>
              </a:rPr>
              <a:t>i</a:t>
            </a:r>
            <a:r>
              <a:rPr lang="en-US" altLang="zh-CN" sz="2000">
                <a:latin typeface="华文楷体" panose="02010600040101010101" charset="-122"/>
                <a:ea typeface="华文楷体" panose="02010600040101010101" charset="-122"/>
                <a:cs typeface="华文楷体" panose="02010600040101010101" charset="-122"/>
              </a:rPr>
              <a:t>,r</a:t>
            </a:r>
            <a:r>
              <a:rPr lang="en-US" altLang="zh-CN" sz="2000" baseline="-25000">
                <a:latin typeface="华文楷体" panose="02010600040101010101" charset="-122"/>
                <a:ea typeface="华文楷体" panose="02010600040101010101" charset="-122"/>
                <a:cs typeface="华文楷体" panose="02010600040101010101" charset="-122"/>
              </a:rPr>
              <a:t>i</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表示</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作为最优决策点的区间，维护一个单调栈，单调栈中存储当前有用的决策。</a:t>
            </a:r>
          </a:p>
          <a:p>
            <a:pPr indent="0" algn="l">
              <a:buFont typeface="+mj-lt"/>
              <a:buNone/>
            </a:pPr>
            <a:endParaRPr lang="zh-CN" altLang="en-US" sz="2000">
              <a:latin typeface="华文楷体" panose="02010600040101010101" charset="-122"/>
              <a:ea typeface="华文楷体" panose="02010600040101010101" charset="-122"/>
              <a:cs typeface="华文楷体" panose="02010600040101010101" charset="-122"/>
            </a:endParaRPr>
          </a:p>
          <a:p>
            <a:pPr indent="0" algn="l">
              <a:buFont typeface="+mj-lt"/>
              <a:buNone/>
            </a:pPr>
            <a:r>
              <a:rPr lang="zh-CN" altLang="en-US" sz="2000">
                <a:latin typeface="华文楷体" panose="02010600040101010101" charset="-122"/>
                <a:ea typeface="华文楷体" panose="02010600040101010101" charset="-122"/>
                <a:cs typeface="华文楷体" panose="02010600040101010101" charset="-122"/>
              </a:rPr>
              <a:t>新增一个决策</a:t>
            </a:r>
            <a:r>
              <a:rPr lang="en-US" altLang="zh-CN" sz="2000">
                <a:latin typeface="华文楷体" panose="02010600040101010101" charset="-122"/>
                <a:ea typeface="华文楷体" panose="02010600040101010101" charset="-122"/>
                <a:cs typeface="华文楷体" panose="02010600040101010101" charset="-122"/>
              </a:rPr>
              <a:t>k</a:t>
            </a:r>
            <a:r>
              <a:rPr lang="zh-CN" altLang="en-US" sz="2000">
                <a:latin typeface="华文楷体" panose="02010600040101010101" charset="-122"/>
                <a:ea typeface="华文楷体" panose="02010600040101010101" charset="-122"/>
                <a:cs typeface="华文楷体" panose="02010600040101010101" charset="-122"/>
              </a:rPr>
              <a:t>的时候，假设栈顶为</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，那么如此操作：</a:t>
            </a:r>
          </a:p>
          <a:p>
            <a:pPr indent="0" algn="l">
              <a:buFont typeface="+mj-lt"/>
              <a:buNone/>
            </a:pPr>
            <a:endParaRPr lang="zh-CN" altLang="en-US" sz="2000">
              <a:latin typeface="华文楷体" panose="02010600040101010101" charset="-122"/>
              <a:ea typeface="华文楷体" panose="02010600040101010101" charset="-122"/>
              <a:cs typeface="华文楷体" panose="02010600040101010101" charset="-122"/>
            </a:endParaRPr>
          </a:p>
          <a:p>
            <a:pPr indent="0" algn="just">
              <a:buFont typeface="+mj-lt"/>
              <a:buNone/>
            </a:pPr>
            <a:r>
              <a:rPr lang="zh-CN" altLang="en-US" sz="2000">
                <a:latin typeface="华文楷体" panose="02010600040101010101" charset="-122"/>
                <a:ea typeface="华文楷体" panose="02010600040101010101" charset="-122"/>
                <a:cs typeface="华文楷体" panose="02010600040101010101" charset="-122"/>
              </a:rPr>
              <a:t>如果在</a:t>
            </a:r>
            <a:r>
              <a:rPr lang="en-US" altLang="zh-CN" sz="2000">
                <a:latin typeface="华文楷体" panose="02010600040101010101" charset="-122"/>
                <a:ea typeface="华文楷体" panose="02010600040101010101" charset="-122"/>
                <a:cs typeface="华文楷体" panose="02010600040101010101" charset="-122"/>
              </a:rPr>
              <a:t>l</a:t>
            </a:r>
            <a:r>
              <a:rPr lang="en-US" altLang="zh-CN" sz="2000" baseline="-25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处</a:t>
            </a:r>
            <a:r>
              <a:rPr lang="en-US" altLang="zh-CN" sz="2000">
                <a:latin typeface="华文楷体" panose="02010600040101010101" charset="-122"/>
                <a:ea typeface="华文楷体" panose="02010600040101010101" charset="-122"/>
                <a:cs typeface="华文楷体" panose="02010600040101010101" charset="-122"/>
              </a:rPr>
              <a:t>k</a:t>
            </a:r>
            <a:r>
              <a:rPr lang="zh-CN" altLang="en-US" sz="2000">
                <a:latin typeface="华文楷体" panose="02010600040101010101" charset="-122"/>
                <a:ea typeface="华文楷体" panose="02010600040101010101" charset="-122"/>
                <a:cs typeface="华文楷体" panose="02010600040101010101" charset="-122"/>
              </a:rPr>
              <a:t>比</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优，那么将</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弹出；否则在</a:t>
            </a:r>
            <a:r>
              <a:rPr lang="en-US" altLang="zh-CN" sz="2000">
                <a:latin typeface="华文楷体" panose="02010600040101010101" charset="-122"/>
                <a:ea typeface="华文楷体" panose="02010600040101010101" charset="-122"/>
                <a:cs typeface="华文楷体" panose="02010600040101010101" charset="-122"/>
              </a:rPr>
              <a:t>[l</a:t>
            </a:r>
            <a:r>
              <a:rPr lang="en-US" altLang="zh-CN" sz="2000" baseline="-25000">
                <a:latin typeface="华文楷体" panose="02010600040101010101" charset="-122"/>
                <a:ea typeface="华文楷体" panose="02010600040101010101" charset="-122"/>
                <a:cs typeface="华文楷体" panose="02010600040101010101" charset="-122"/>
              </a:rPr>
              <a:t>j</a:t>
            </a:r>
            <a:r>
              <a:rPr lang="en-US" altLang="zh-CN" sz="2000">
                <a:latin typeface="华文楷体" panose="02010600040101010101" charset="-122"/>
                <a:ea typeface="华文楷体" panose="02010600040101010101" charset="-122"/>
                <a:cs typeface="华文楷体" panose="02010600040101010101" charset="-122"/>
              </a:rPr>
              <a:t>,r</a:t>
            </a:r>
            <a:r>
              <a:rPr lang="en-US" altLang="zh-CN" sz="2000" baseline="-25000">
                <a:latin typeface="华文楷体" panose="02010600040101010101" charset="-122"/>
                <a:ea typeface="华文楷体" panose="02010600040101010101" charset="-122"/>
                <a:cs typeface="华文楷体" panose="02010600040101010101" charset="-122"/>
              </a:rPr>
              <a:t>j</a:t>
            </a:r>
            <a:r>
              <a:rPr lang="en-US" altLang="zh-CN" sz="2000">
                <a:latin typeface="华文楷体" panose="02010600040101010101" charset="-122"/>
                <a:ea typeface="华文楷体" panose="02010600040101010101" charset="-122"/>
                <a:cs typeface="华文楷体" panose="02010600040101010101" charset="-122"/>
              </a:rPr>
              <a:t>]</a:t>
            </a:r>
            <a:r>
              <a:rPr lang="zh-CN" altLang="en-US" sz="2000">
                <a:latin typeface="华文楷体" panose="02010600040101010101" charset="-122"/>
                <a:ea typeface="华文楷体" panose="02010600040101010101" charset="-122"/>
                <a:cs typeface="华文楷体" panose="02010600040101010101" charset="-122"/>
              </a:rPr>
              <a:t>中二分出最小的点</a:t>
            </a:r>
            <a:r>
              <a:rPr lang="en-US" altLang="zh-CN" sz="2000">
                <a:latin typeface="华文楷体" panose="02010600040101010101" charset="-122"/>
                <a:ea typeface="华文楷体" panose="02010600040101010101" charset="-122"/>
                <a:cs typeface="华文楷体" panose="02010600040101010101" charset="-122"/>
              </a:rPr>
              <a:t>t</a:t>
            </a:r>
            <a:r>
              <a:rPr lang="zh-CN" altLang="en-US" sz="2000">
                <a:latin typeface="华文楷体" panose="02010600040101010101" charset="-122"/>
                <a:ea typeface="华文楷体" panose="02010600040101010101" charset="-122"/>
                <a:cs typeface="华文楷体" panose="02010600040101010101" charset="-122"/>
              </a:rPr>
              <a:t>，使得在</a:t>
            </a:r>
            <a:r>
              <a:rPr lang="en-US" altLang="zh-CN" sz="2000">
                <a:latin typeface="华文楷体" panose="02010600040101010101" charset="-122"/>
                <a:ea typeface="华文楷体" panose="02010600040101010101" charset="-122"/>
                <a:cs typeface="华文楷体" panose="02010600040101010101" charset="-122"/>
              </a:rPr>
              <a:t>t</a:t>
            </a:r>
            <a:r>
              <a:rPr lang="zh-CN" altLang="en-US" sz="2000">
                <a:latin typeface="华文楷体" panose="02010600040101010101" charset="-122"/>
                <a:ea typeface="华文楷体" panose="02010600040101010101" charset="-122"/>
                <a:cs typeface="华文楷体" panose="02010600040101010101" charset="-122"/>
              </a:rPr>
              <a:t>点</a:t>
            </a:r>
            <a:r>
              <a:rPr lang="en-US" altLang="zh-CN" sz="2000">
                <a:latin typeface="华文楷体" panose="02010600040101010101" charset="-122"/>
                <a:ea typeface="华文楷体" panose="02010600040101010101" charset="-122"/>
                <a:cs typeface="华文楷体" panose="02010600040101010101" charset="-122"/>
              </a:rPr>
              <a:t>k</a:t>
            </a:r>
            <a:r>
              <a:rPr lang="zh-CN" altLang="en-US" sz="2000">
                <a:latin typeface="华文楷体" panose="02010600040101010101" charset="-122"/>
                <a:ea typeface="华文楷体" panose="02010600040101010101" charset="-122"/>
                <a:cs typeface="华文楷体" panose="02010600040101010101" charset="-122"/>
              </a:rPr>
              <a:t>比</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优，然后将</a:t>
            </a:r>
            <a:r>
              <a:rPr lang="en-US" altLang="zh-CN" sz="2000">
                <a:latin typeface="华文楷体" panose="02010600040101010101" charset="-122"/>
                <a:ea typeface="华文楷体" panose="02010600040101010101" charset="-122"/>
                <a:cs typeface="华文楷体" panose="02010600040101010101" charset="-122"/>
              </a:rPr>
              <a:t>k</a:t>
            </a:r>
            <a:r>
              <a:rPr lang="zh-CN" altLang="en-US" sz="2000">
                <a:latin typeface="华文楷体" panose="02010600040101010101" charset="-122"/>
                <a:ea typeface="华文楷体" panose="02010600040101010101" charset="-122"/>
                <a:cs typeface="华文楷体" panose="02010600040101010101" charset="-122"/>
              </a:rPr>
              <a:t>的区间设为</a:t>
            </a:r>
            <a:r>
              <a:rPr lang="en-US" altLang="zh-CN" sz="2000">
                <a:latin typeface="华文楷体" panose="02010600040101010101" charset="-122"/>
                <a:ea typeface="华文楷体" panose="02010600040101010101" charset="-122"/>
                <a:cs typeface="华文楷体" panose="02010600040101010101" charset="-122"/>
              </a:rPr>
              <a:t>[t,n]</a:t>
            </a:r>
          </a:p>
          <a:p>
            <a:pPr indent="0" algn="just">
              <a:buFont typeface="+mj-lt"/>
              <a:buNone/>
            </a:pPr>
            <a:endParaRPr lang="en-US" altLang="zh-CN" sz="2000">
              <a:latin typeface="华文楷体" panose="02010600040101010101" charset="-122"/>
              <a:ea typeface="华文楷体" panose="02010600040101010101" charset="-122"/>
              <a:cs typeface="华文楷体" panose="02010600040101010101" charset="-122"/>
            </a:endParaRPr>
          </a:p>
          <a:p>
            <a:pPr indent="0" algn="just">
              <a:buFont typeface="+mj-lt"/>
              <a:buNone/>
            </a:pPr>
            <a:r>
              <a:rPr lang="zh-CN" altLang="en-US" sz="2000">
                <a:latin typeface="华文楷体" panose="02010600040101010101" charset="-122"/>
                <a:ea typeface="华文楷体" panose="02010600040101010101" charset="-122"/>
                <a:cs typeface="华文楷体" panose="02010600040101010101" charset="-122"/>
              </a:rPr>
              <a:t>时间复杂度</a:t>
            </a:r>
            <a:r>
              <a:rPr lang="en-US" altLang="zh-CN" sz="2000">
                <a:latin typeface="华文楷体" panose="02010600040101010101" charset="-122"/>
                <a:ea typeface="华文楷体" panose="02010600040101010101" charset="-122"/>
                <a:cs typeface="华文楷体" panose="02010600040101010101" charset="-122"/>
              </a:rPr>
              <a:t>O(n log n)</a:t>
            </a:r>
            <a:endParaRPr lang="zh-CN" altLang="en-US" sz="2000">
              <a:latin typeface="华文楷体" panose="02010600040101010101" charset="-122"/>
              <a:ea typeface="华文楷体" panose="02010600040101010101" charset="-122"/>
              <a:cs typeface="华文楷体" panose="02010600040101010101" charset="-122"/>
            </a:endParaRPr>
          </a:p>
          <a:p>
            <a:pPr algn="l"/>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sym typeface="+mn-ea"/>
              </a:rPr>
              <a:t>决策单调性</a:t>
            </a:r>
            <a:endParaRPr lang="en-US" altLang="zh-CN"/>
          </a:p>
        </p:txBody>
      </p:sp>
      <p:sp>
        <p:nvSpPr>
          <p:cNvPr id="2" name="文本框 1"/>
          <p:cNvSpPr txBox="1"/>
          <p:nvPr/>
        </p:nvSpPr>
        <p:spPr>
          <a:xfrm>
            <a:off x="1069975" y="1771015"/>
            <a:ext cx="10051415" cy="3784600"/>
          </a:xfrm>
          <a:prstGeom prst="rect">
            <a:avLst/>
          </a:prstGeom>
          <a:noFill/>
        </p:spPr>
        <p:txBody>
          <a:bodyPr wrap="square" rtlCol="0">
            <a:spAutoFit/>
          </a:bodyPr>
          <a:lstStyle/>
          <a:p>
            <a:pPr algn="l"/>
            <a:r>
              <a:rPr lang="zh-CN" sz="2000">
                <a:latin typeface="华文楷体" panose="02010600040101010101" charset="-122"/>
                <a:ea typeface="华文楷体" panose="02010600040101010101" charset="-122"/>
                <a:cs typeface="华文楷体" panose="02010600040101010101" charset="-122"/>
              </a:rPr>
              <a:t>分治</a:t>
            </a:r>
          </a:p>
          <a:p>
            <a:pPr algn="l"/>
            <a:endParaRPr lang="zh-CN" sz="2000">
              <a:latin typeface="华文楷体" panose="02010600040101010101" charset="-122"/>
              <a:ea typeface="华文楷体" panose="02010600040101010101" charset="-122"/>
              <a:cs typeface="华文楷体" panose="02010600040101010101" charset="-122"/>
            </a:endParaRPr>
          </a:p>
          <a:p>
            <a:pPr algn="l"/>
            <a:r>
              <a:rPr lang="zh-CN" sz="2000">
                <a:latin typeface="华文楷体" panose="02010600040101010101" charset="-122"/>
                <a:ea typeface="华文楷体" panose="02010600040101010101" charset="-122"/>
                <a:cs typeface="华文楷体" panose="02010600040101010101" charset="-122"/>
              </a:rPr>
              <a:t>设过程</a:t>
            </a:r>
            <a:r>
              <a:rPr lang="en-US" altLang="zh-CN" sz="2000">
                <a:latin typeface="华文楷体" panose="02010600040101010101" charset="-122"/>
                <a:ea typeface="华文楷体" panose="02010600040101010101" charset="-122"/>
                <a:cs typeface="华文楷体" panose="02010600040101010101" charset="-122"/>
              </a:rPr>
              <a:t>solve(l,r,wl,wr)</a:t>
            </a:r>
            <a:r>
              <a:rPr lang="zh-CN" altLang="en-US" sz="2000">
                <a:latin typeface="华文楷体" panose="02010600040101010101" charset="-122"/>
                <a:ea typeface="华文楷体" panose="02010600040101010101" charset="-122"/>
                <a:cs typeface="华文楷体" panose="02010600040101010101" charset="-122"/>
              </a:rPr>
              <a:t>表示已知对于</a:t>
            </a:r>
            <a:r>
              <a:rPr lang="en-US" altLang="zh-CN" sz="2000">
                <a:latin typeface="华文楷体" panose="02010600040101010101" charset="-122"/>
                <a:ea typeface="华文楷体" panose="02010600040101010101" charset="-122"/>
                <a:cs typeface="华文楷体" panose="02010600040101010101" charset="-122"/>
              </a:rPr>
              <a:t>i=l..r</a:t>
            </a:r>
            <a:r>
              <a:rPr lang="zh-CN" altLang="en-US" sz="2000">
                <a:latin typeface="华文楷体" panose="02010600040101010101" charset="-122"/>
                <a:ea typeface="华文楷体" panose="02010600040101010101" charset="-122"/>
                <a:cs typeface="华文楷体" panose="02010600040101010101" charset="-122"/>
              </a:rPr>
              <a:t>，</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的决策点在</a:t>
            </a:r>
            <a:r>
              <a:rPr lang="en-US" altLang="zh-CN" sz="2000">
                <a:latin typeface="华文楷体" panose="02010600040101010101" charset="-122"/>
                <a:ea typeface="华文楷体" panose="02010600040101010101" charset="-122"/>
                <a:cs typeface="华文楷体" panose="02010600040101010101" charset="-122"/>
              </a:rPr>
              <a:t>[wl,wr]</a:t>
            </a:r>
            <a:r>
              <a:rPr lang="zh-CN" altLang="en-US" sz="2000">
                <a:latin typeface="华文楷体" panose="02010600040101010101" charset="-122"/>
                <a:ea typeface="华文楷体" panose="02010600040101010101" charset="-122"/>
                <a:cs typeface="华文楷体" panose="02010600040101010101" charset="-122"/>
              </a:rPr>
              <a:t>，要求求出</a:t>
            </a:r>
            <a:r>
              <a:rPr lang="en-US" altLang="zh-CN" sz="2000">
                <a:latin typeface="华文楷体" panose="02010600040101010101" charset="-122"/>
                <a:ea typeface="华文楷体" panose="02010600040101010101" charset="-122"/>
                <a:cs typeface="华文楷体" panose="02010600040101010101" charset="-122"/>
              </a:rPr>
              <a:t>f[l..r]</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记</a:t>
            </a:r>
            <a:r>
              <a:rPr lang="en-US" altLang="zh-CN" sz="2000">
                <a:latin typeface="华文楷体" panose="02010600040101010101" charset="-122"/>
                <a:ea typeface="华文楷体" panose="02010600040101010101" charset="-122"/>
                <a:cs typeface="华文楷体" panose="02010600040101010101" charset="-122"/>
              </a:rPr>
              <a:t>mid=(l+r)/2</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那么求出</a:t>
            </a:r>
            <a:r>
              <a:rPr lang="en-US" altLang="zh-CN" sz="2000">
                <a:latin typeface="华文楷体" panose="02010600040101010101" charset="-122"/>
                <a:ea typeface="华文楷体" panose="02010600040101010101" charset="-122"/>
                <a:cs typeface="华文楷体" panose="02010600040101010101" charset="-122"/>
              </a:rPr>
              <a:t>f[mid]</a:t>
            </a:r>
            <a:r>
              <a:rPr lang="zh-CN" altLang="en-US" sz="2000">
                <a:latin typeface="华文楷体" panose="02010600040101010101" charset="-122"/>
                <a:ea typeface="华文楷体" panose="02010600040101010101" charset="-122"/>
                <a:cs typeface="华文楷体" panose="02010600040101010101" charset="-122"/>
              </a:rPr>
              <a:t>的决策点</a:t>
            </a:r>
            <a:r>
              <a:rPr lang="en-US" altLang="zh-CN" sz="2000">
                <a:latin typeface="华文楷体" panose="02010600040101010101" charset="-122"/>
                <a:ea typeface="华文楷体" panose="02010600040101010101" charset="-122"/>
                <a:cs typeface="华文楷体" panose="02010600040101010101" charset="-122"/>
              </a:rPr>
              <a:t>p</a:t>
            </a:r>
            <a:r>
              <a:rPr lang="zh-CN" altLang="en-US" sz="2000">
                <a:latin typeface="华文楷体" panose="02010600040101010101" charset="-122"/>
                <a:ea typeface="华文楷体" panose="02010600040101010101" charset="-122"/>
                <a:cs typeface="华文楷体" panose="02010600040101010101" charset="-122"/>
              </a:rPr>
              <a:t>，继续执行</a:t>
            </a:r>
            <a:r>
              <a:rPr lang="en-US" altLang="zh-CN" sz="2000">
                <a:latin typeface="华文楷体" panose="02010600040101010101" charset="-122"/>
                <a:ea typeface="华文楷体" panose="02010600040101010101" charset="-122"/>
                <a:cs typeface="华文楷体" panose="02010600040101010101" charset="-122"/>
              </a:rPr>
              <a:t>solve(l,mid-1,wl,p)</a:t>
            </a:r>
            <a:r>
              <a:rPr lang="zh-CN" altLang="en-US" sz="2000">
                <a:latin typeface="华文楷体" panose="02010600040101010101" charset="-122"/>
                <a:ea typeface="华文楷体" panose="02010600040101010101" charset="-122"/>
                <a:cs typeface="华文楷体" panose="02010600040101010101" charset="-122"/>
              </a:rPr>
              <a:t>和</a:t>
            </a:r>
            <a:r>
              <a:rPr lang="en-US" altLang="zh-CN" sz="2000">
                <a:latin typeface="华文楷体" panose="02010600040101010101" charset="-122"/>
                <a:ea typeface="华文楷体" panose="02010600040101010101" charset="-122"/>
                <a:cs typeface="华文楷体" panose="02010600040101010101" charset="-122"/>
              </a:rPr>
              <a:t>solve(mid+1,r,p,wr)</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时间复杂度</a:t>
            </a:r>
            <a:r>
              <a:rPr lang="en-US" altLang="zh-CN" sz="2000">
                <a:latin typeface="华文楷体" panose="02010600040101010101" charset="-122"/>
                <a:ea typeface="华文楷体" panose="02010600040101010101" charset="-122"/>
                <a:cs typeface="华文楷体" panose="02010600040101010101" charset="-122"/>
              </a:rPr>
              <a:t>O(n log n)</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分治做法实现简单，也更为常见，可以很好的用在二维决策单调性问题上。</a:t>
            </a:r>
            <a:endParaRPr lang="en-US" altLang="zh-CN" sz="2000">
              <a:latin typeface="华文楷体" panose="02010600040101010101" charset="-122"/>
              <a:ea typeface="华文楷体" panose="02010600040101010101" charset="-122"/>
              <a:cs typeface="华文楷体" panose="02010600040101010101" charset="-122"/>
            </a:endParaRPr>
          </a:p>
          <a:p>
            <a:pPr algn="l"/>
            <a:endParaRPr lang="en-US" altLang="zh-CN"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决策单调性</a:t>
            </a:r>
          </a:p>
        </p:txBody>
      </p:sp>
      <p:sp>
        <p:nvSpPr>
          <p:cNvPr id="2" name="文本框 1"/>
          <p:cNvSpPr txBox="1"/>
          <p:nvPr/>
        </p:nvSpPr>
        <p:spPr>
          <a:xfrm>
            <a:off x="1069975" y="1779905"/>
            <a:ext cx="10051415" cy="213804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幼圆" panose="02010509060101010101" pitchFamily="49" charset="-122"/>
              </a:rPr>
              <a:t>决策单调性</a:t>
            </a:r>
            <a:r>
              <a:rPr lang="en-US" altLang="zh-CN" sz="2000">
                <a:latin typeface="华文楷体" panose="02010600040101010101" charset="-122"/>
                <a:ea typeface="华文楷体" panose="02010600040101010101" charset="-122"/>
                <a:cs typeface="幼圆" panose="02010509060101010101" pitchFamily="49" charset="-122"/>
              </a:rPr>
              <a:t>-</a:t>
            </a:r>
            <a:r>
              <a:rPr lang="zh-CN" altLang="en-US" sz="2000">
                <a:latin typeface="华文楷体" panose="02010600040101010101" charset="-122"/>
                <a:ea typeface="华文楷体" panose="02010600040101010101" charset="-122"/>
                <a:cs typeface="幼圆" panose="02010509060101010101" pitchFamily="49" charset="-122"/>
              </a:rPr>
              <a:t>例题</a:t>
            </a:r>
            <a:r>
              <a:rPr lang="en-US" altLang="zh-CN" sz="2000">
                <a:latin typeface="华文楷体" panose="02010600040101010101" charset="-122"/>
                <a:ea typeface="华文楷体" panose="02010600040101010101" charset="-122"/>
                <a:cs typeface="幼圆" panose="02010509060101010101" pitchFamily="49" charset="-122"/>
              </a:rPr>
              <a:t>1</a:t>
            </a:r>
          </a:p>
          <a:p>
            <a:pPr algn="l"/>
            <a:endParaRPr lang="en-US" altLang="zh-CN" sz="2000">
              <a:latin typeface="华文楷体" panose="02010600040101010101" charset="-122"/>
              <a:ea typeface="华文楷体" panose="02010600040101010101" charset="-122"/>
              <a:cs typeface="幼圆" panose="02010509060101010101" pitchFamily="49" charset="-122"/>
            </a:endParaRPr>
          </a:p>
          <a:p>
            <a:pPr algn="l"/>
            <a:r>
              <a:rPr lang="zh-CN" altLang="en-US" sz="2000">
                <a:latin typeface="华文楷体" panose="02010600040101010101" charset="-122"/>
                <a:ea typeface="华文楷体" panose="02010600040101010101" charset="-122"/>
                <a:cs typeface="幼圆" panose="02010509060101010101" pitchFamily="49" charset="-122"/>
              </a:rPr>
              <a:t>一个数轴上面有</a:t>
            </a:r>
            <a:r>
              <a:rPr lang="en-US" altLang="zh-CN" sz="2000">
                <a:latin typeface="华文楷体" panose="02010600040101010101" charset="-122"/>
                <a:ea typeface="华文楷体" panose="02010600040101010101" charset="-122"/>
                <a:cs typeface="幼圆" panose="02010509060101010101" pitchFamily="49" charset="-122"/>
              </a:rPr>
              <a:t>n</a:t>
            </a:r>
            <a:r>
              <a:rPr lang="zh-CN" altLang="en-US" sz="2000">
                <a:latin typeface="华文楷体" panose="02010600040101010101" charset="-122"/>
                <a:ea typeface="华文楷体" panose="02010600040101010101" charset="-122"/>
                <a:cs typeface="幼圆" panose="02010509060101010101" pitchFamily="49" charset="-122"/>
              </a:rPr>
              <a:t>对点，第</a:t>
            </a:r>
            <a:r>
              <a:rPr lang="en-US" altLang="zh-CN" sz="2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对点分别位于</a:t>
            </a:r>
            <a:r>
              <a:rPr lang="en-US" altLang="zh-CN" sz="2000">
                <a:latin typeface="华文楷体" panose="02010600040101010101" charset="-122"/>
                <a:ea typeface="华文楷体" panose="02010600040101010101" charset="-122"/>
                <a:cs typeface="幼圆" panose="02010509060101010101" pitchFamily="49" charset="-122"/>
              </a:rPr>
              <a:t>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与</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，现在要求在数轴上面任意位置选择</a:t>
            </a:r>
            <a:r>
              <a:rPr lang="en-US" altLang="zh-CN" sz="2000">
                <a:latin typeface="华文楷体" panose="02010600040101010101" charset="-122"/>
                <a:ea typeface="华文楷体" panose="02010600040101010101" charset="-122"/>
                <a:cs typeface="幼圆" panose="02010509060101010101" pitchFamily="49" charset="-122"/>
              </a:rPr>
              <a:t>k</a:t>
            </a:r>
            <a:r>
              <a:rPr lang="zh-CN" altLang="en-US" sz="2000">
                <a:latin typeface="华文楷体" panose="02010600040101010101" charset="-122"/>
                <a:ea typeface="华文楷体" panose="02010600040101010101" charset="-122"/>
                <a:cs typeface="幼圆" panose="02010509060101010101" pitchFamily="49" charset="-122"/>
              </a:rPr>
              <a:t>个位置，然后</a:t>
            </a:r>
            <a:r>
              <a:rPr lang="en-US" altLang="zh-CN" sz="2000">
                <a:latin typeface="华文楷体" panose="02010600040101010101" charset="-122"/>
                <a:ea typeface="华文楷体" panose="02010600040101010101" charset="-122"/>
                <a:cs typeface="幼圆" panose="02010509060101010101" pitchFamily="49" charset="-122"/>
              </a:rPr>
              <a:t>2n</a:t>
            </a:r>
            <a:r>
              <a:rPr lang="zh-CN" altLang="en-US" sz="2000">
                <a:latin typeface="华文楷体" panose="02010600040101010101" charset="-122"/>
                <a:ea typeface="华文楷体" panose="02010600040101010101" charset="-122"/>
                <a:cs typeface="幼圆" panose="02010509060101010101" pitchFamily="49" charset="-122"/>
              </a:rPr>
              <a:t>个点每个点需要从</a:t>
            </a:r>
            <a:r>
              <a:rPr lang="en-US" altLang="zh-CN" sz="2000">
                <a:latin typeface="华文楷体" panose="02010600040101010101" charset="-122"/>
                <a:ea typeface="华文楷体" panose="02010600040101010101" charset="-122"/>
                <a:cs typeface="幼圆" panose="02010509060101010101" pitchFamily="49" charset="-122"/>
              </a:rPr>
              <a:t>k</a:t>
            </a:r>
            <a:r>
              <a:rPr lang="zh-CN" altLang="en-US" sz="2000">
                <a:latin typeface="华文楷体" panose="02010600040101010101" charset="-122"/>
                <a:ea typeface="华文楷体" panose="02010600040101010101" charset="-122"/>
                <a:cs typeface="幼圆" panose="02010509060101010101" pitchFamily="49" charset="-122"/>
              </a:rPr>
              <a:t>个点中选择一个点，然后移动到这个点，每一对点需要选择同一个点，要求最小化所有点移动的距离和。</a:t>
            </a:r>
          </a:p>
          <a:p>
            <a:pPr algn="l"/>
            <a:endParaRPr lang="zh-CN" altLang="en-US" sz="2000" baseline="-25000">
              <a:latin typeface="华文楷体" panose="02010600040101010101" charset="-122"/>
              <a:ea typeface="华文楷体" panose="02010600040101010101" charset="-122"/>
              <a:cs typeface="幼圆" panose="02010509060101010101" pitchFamily="49" charset="-122"/>
            </a:endParaRPr>
          </a:p>
          <a:p>
            <a:pPr algn="l"/>
            <a:r>
              <a:rPr lang="en-US" altLang="zh-CN" sz="2000">
                <a:latin typeface="华文楷体" panose="02010600040101010101" charset="-122"/>
                <a:ea typeface="华文楷体" panose="02010600040101010101" charset="-122"/>
                <a:cs typeface="幼圆" panose="02010509060101010101" pitchFamily="49" charset="-122"/>
              </a:rPr>
              <a:t>k&lt;=n&lt;=100000,n*k&lt;=100000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决策单调性</a:t>
            </a:r>
          </a:p>
        </p:txBody>
      </p:sp>
      <p:sp>
        <p:nvSpPr>
          <p:cNvPr id="2" name="文本框 1"/>
          <p:cNvSpPr txBox="1"/>
          <p:nvPr/>
        </p:nvSpPr>
        <p:spPr>
          <a:xfrm>
            <a:off x="1069975" y="1779905"/>
            <a:ext cx="10051415" cy="439991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幼圆" panose="02010509060101010101" pitchFamily="49" charset="-122"/>
              </a:rPr>
              <a:t>考虑任意一对点</a:t>
            </a:r>
            <a:r>
              <a:rPr lang="en-US" altLang="zh-CN" sz="2000">
                <a:latin typeface="华文楷体" panose="02010600040101010101" charset="-122"/>
                <a:ea typeface="华文楷体" panose="02010600040101010101" charset="-122"/>
                <a:cs typeface="幼圆" panose="02010509060101010101" pitchFamily="49" charset="-122"/>
              </a:rPr>
              <a:t>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和</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，假设</a:t>
            </a:r>
            <a:r>
              <a:rPr lang="en-US" altLang="zh-CN" sz="2000">
                <a:latin typeface="华文楷体" panose="02010600040101010101" charset="-122"/>
                <a:ea typeface="华文楷体" panose="02010600040101010101" charset="-122"/>
                <a:cs typeface="幼圆" panose="02010509060101010101" pitchFamily="49" charset="-122"/>
              </a:rPr>
              <a:t>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&lt;b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，那么如果</a:t>
            </a:r>
            <a:r>
              <a:rPr lang="en-US" altLang="zh-CN" sz="2000">
                <a:latin typeface="华文楷体" panose="02010600040101010101" charset="-122"/>
                <a:ea typeface="华文楷体" panose="02010600040101010101" charset="-122"/>
                <a:cs typeface="幼圆" panose="02010509060101010101" pitchFamily="49" charset="-122"/>
              </a:rPr>
              <a:t>[a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a:t>
            </a:r>
            <a:r>
              <a:rPr lang="zh-CN" altLang="en-US" sz="2000">
                <a:latin typeface="华文楷体" panose="02010600040101010101" charset="-122"/>
                <a:ea typeface="华文楷体" panose="02010600040101010101" charset="-122"/>
                <a:cs typeface="幼圆" panose="02010509060101010101" pitchFamily="49" charset="-122"/>
              </a:rPr>
              <a:t>中有一个被选择的点，那么这个点对的花费为</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，否则假设左边第一个点为</a:t>
            </a:r>
            <a:r>
              <a:rPr lang="en-US" altLang="zh-CN" sz="2000">
                <a:latin typeface="华文楷体" panose="02010600040101010101" charset="-122"/>
                <a:ea typeface="华文楷体" panose="02010600040101010101" charset="-122"/>
                <a:cs typeface="幼圆" panose="02010509060101010101" pitchFamily="49" charset="-122"/>
              </a:rPr>
              <a:t>L</a:t>
            </a:r>
            <a:r>
              <a:rPr lang="zh-CN" altLang="en-US" sz="2000">
                <a:latin typeface="华文楷体" panose="02010600040101010101" charset="-122"/>
                <a:ea typeface="华文楷体" panose="02010600040101010101" charset="-122"/>
                <a:cs typeface="幼圆" panose="02010509060101010101" pitchFamily="49" charset="-122"/>
              </a:rPr>
              <a:t>，右边第一个点为</a:t>
            </a:r>
            <a:r>
              <a:rPr lang="en-US" altLang="zh-CN" sz="2000">
                <a:latin typeface="华文楷体" panose="02010600040101010101" charset="-122"/>
                <a:ea typeface="华文楷体" panose="02010600040101010101" charset="-122"/>
                <a:cs typeface="幼圆" panose="02010509060101010101" pitchFamily="49" charset="-122"/>
              </a:rPr>
              <a:t>R</a:t>
            </a:r>
            <a:r>
              <a:rPr lang="zh-CN" altLang="en-US" sz="2000">
                <a:latin typeface="华文楷体" panose="02010600040101010101" charset="-122"/>
                <a:ea typeface="华文楷体" panose="02010600040101010101" charset="-122"/>
                <a:cs typeface="幼圆" panose="02010509060101010101" pitchFamily="49" charset="-122"/>
              </a:rPr>
              <a:t>，那么花费为</a:t>
            </a:r>
            <a:r>
              <a:rPr lang="en-US" altLang="zh-CN" sz="2000">
                <a:latin typeface="华文楷体" panose="02010600040101010101" charset="-122"/>
                <a:ea typeface="华文楷体" panose="02010600040101010101" charset="-122"/>
                <a:cs typeface="幼圆" panose="02010509060101010101" pitchFamily="49" charset="-122"/>
              </a:rPr>
              <a:t>min{a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-2L,2R-a</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a:t>
            </a:r>
          </a:p>
          <a:p>
            <a:pPr algn="l"/>
            <a:r>
              <a:rPr lang="zh-CN" altLang="en-US" sz="2000">
                <a:latin typeface="华文楷体" panose="02010600040101010101" charset="-122"/>
                <a:ea typeface="华文楷体" panose="02010600040101010101" charset="-122"/>
                <a:cs typeface="幼圆" panose="02010509060101010101" pitchFamily="49" charset="-122"/>
              </a:rPr>
              <a:t>那么假设所有点对至少花费</a:t>
            </a:r>
            <a:r>
              <a:rPr lang="en-US" altLang="zh-CN" sz="2000">
                <a:latin typeface="华文楷体" panose="02010600040101010101" charset="-122"/>
                <a:ea typeface="华文楷体" panose="02010600040101010101" charset="-122"/>
                <a:cs typeface="幼圆" panose="02010509060101010101" pitchFamily="49" charset="-122"/>
              </a:rPr>
              <a:t>b</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-a</a:t>
            </a:r>
            <a:r>
              <a:rPr lang="en-US" altLang="zh-CN" sz="2000" baseline="-25000">
                <a:latin typeface="华文楷体" panose="02010600040101010101" charset="-122"/>
                <a:ea typeface="华文楷体" panose="02010600040101010101" charset="-122"/>
                <a:cs typeface="幼圆" panose="02010509060101010101" pitchFamily="49" charset="-122"/>
              </a:rPr>
              <a:t>i</a:t>
            </a:r>
            <a:endParaRPr lang="zh-CN" altLang="en-US" sz="2000">
              <a:latin typeface="华文楷体" panose="02010600040101010101" charset="-122"/>
              <a:ea typeface="华文楷体" panose="02010600040101010101" charset="-122"/>
              <a:cs typeface="幼圆" panose="02010509060101010101" pitchFamily="49" charset="-122"/>
            </a:endParaRPr>
          </a:p>
          <a:p>
            <a:pPr algn="l"/>
            <a:r>
              <a:rPr lang="zh-CN" altLang="en-US" sz="2000">
                <a:latin typeface="华文楷体" panose="02010600040101010101" charset="-122"/>
                <a:ea typeface="华文楷体" panose="02010600040101010101" charset="-122"/>
                <a:cs typeface="幼圆" panose="02010509060101010101" pitchFamily="49" charset="-122"/>
              </a:rPr>
              <a:t>可以发现选择的点一定是给出的</a:t>
            </a:r>
            <a:r>
              <a:rPr lang="en-US" altLang="zh-CN" sz="2000">
                <a:latin typeface="华文楷体" panose="02010600040101010101" charset="-122"/>
                <a:ea typeface="华文楷体" panose="02010600040101010101" charset="-122"/>
                <a:cs typeface="幼圆" panose="02010509060101010101" pitchFamily="49" charset="-122"/>
              </a:rPr>
              <a:t>2n</a:t>
            </a:r>
            <a:r>
              <a:rPr lang="zh-CN" altLang="en-US" sz="2000">
                <a:latin typeface="华文楷体" panose="02010600040101010101" charset="-122"/>
                <a:ea typeface="华文楷体" panose="02010600040101010101" charset="-122"/>
                <a:cs typeface="幼圆" panose="02010509060101010101" pitchFamily="49" charset="-122"/>
              </a:rPr>
              <a:t>个点中的。</a:t>
            </a:r>
          </a:p>
          <a:p>
            <a:pPr algn="l"/>
            <a:r>
              <a:rPr lang="zh-CN" altLang="en-US" sz="2000">
                <a:latin typeface="华文楷体" panose="02010600040101010101" charset="-122"/>
                <a:ea typeface="华文楷体" panose="02010600040101010101" charset="-122"/>
                <a:cs typeface="幼圆" panose="02010509060101010101" pitchFamily="49" charset="-122"/>
              </a:rPr>
              <a:t>将这些点从小到大排序，记为</a:t>
            </a:r>
            <a:r>
              <a:rPr lang="en-US" altLang="zh-CN" sz="2000">
                <a:latin typeface="华文楷体" panose="02010600040101010101" charset="-122"/>
                <a:ea typeface="华文楷体" panose="02010600040101010101" charset="-122"/>
                <a:cs typeface="幼圆" panose="02010509060101010101" pitchFamily="49" charset="-122"/>
              </a:rPr>
              <a:t>x[1]..x[2n]</a:t>
            </a:r>
          </a:p>
          <a:p>
            <a:pPr algn="l"/>
            <a:r>
              <a:rPr lang="zh-CN" altLang="en-US" sz="2000">
                <a:latin typeface="华文楷体" panose="02010600040101010101" charset="-122"/>
                <a:ea typeface="华文楷体" panose="02010600040101010101" charset="-122"/>
                <a:cs typeface="幼圆" panose="02010509060101010101" pitchFamily="49" charset="-122"/>
              </a:rPr>
              <a:t>记</a:t>
            </a:r>
            <a:r>
              <a:rPr lang="en-US" altLang="zh-CN" sz="2000">
                <a:latin typeface="华文楷体" panose="02010600040101010101" charset="-122"/>
                <a:ea typeface="华文楷体" panose="02010600040101010101" charset="-122"/>
                <a:cs typeface="幼圆" panose="02010509060101010101" pitchFamily="49" charset="-122"/>
              </a:rPr>
              <a:t>f[t][i]</a:t>
            </a:r>
            <a:r>
              <a:rPr lang="zh-CN" altLang="en-US" sz="2000">
                <a:latin typeface="华文楷体" panose="02010600040101010101" charset="-122"/>
                <a:ea typeface="华文楷体" panose="02010600040101010101" charset="-122"/>
                <a:cs typeface="幼圆" panose="02010509060101010101" pitchFamily="49" charset="-122"/>
              </a:rPr>
              <a:t>表示已经选择了</a:t>
            </a:r>
            <a:r>
              <a:rPr lang="en-US" altLang="zh-CN" sz="2000">
                <a:latin typeface="华文楷体" panose="02010600040101010101" charset="-122"/>
                <a:ea typeface="华文楷体" panose="02010600040101010101" charset="-122"/>
                <a:cs typeface="幼圆" panose="02010509060101010101" pitchFamily="49" charset="-122"/>
              </a:rPr>
              <a:t>t</a:t>
            </a:r>
            <a:r>
              <a:rPr lang="zh-CN" altLang="en-US" sz="2000">
                <a:latin typeface="华文楷体" panose="02010600040101010101" charset="-122"/>
                <a:ea typeface="华文楷体" panose="02010600040101010101" charset="-122"/>
                <a:cs typeface="幼圆" panose="02010509060101010101" pitchFamily="49" charset="-122"/>
              </a:rPr>
              <a:t>个点，最后一个是</a:t>
            </a:r>
            <a:r>
              <a:rPr lang="en-US" altLang="zh-CN" sz="2000">
                <a:latin typeface="华文楷体" panose="02010600040101010101" charset="-122"/>
                <a:ea typeface="华文楷体" panose="02010600040101010101" charset="-122"/>
                <a:cs typeface="幼圆" panose="02010509060101010101" pitchFamily="49" charset="-122"/>
              </a:rPr>
              <a:t>x[i]</a:t>
            </a:r>
            <a:r>
              <a:rPr lang="zh-CN" altLang="en-US" sz="2000">
                <a:latin typeface="华文楷体" panose="02010600040101010101" charset="-122"/>
                <a:ea typeface="华文楷体" panose="02010600040101010101" charset="-122"/>
                <a:cs typeface="幼圆" panose="02010509060101010101" pitchFamily="49" charset="-122"/>
              </a:rPr>
              <a:t>的最小花费。</a:t>
            </a:r>
          </a:p>
          <a:p>
            <a:pPr algn="l"/>
            <a:r>
              <a:rPr lang="en-US" altLang="zh-CN" sz="2000">
                <a:latin typeface="华文楷体" panose="02010600040101010101" charset="-122"/>
                <a:ea typeface="华文楷体" panose="02010600040101010101" charset="-122"/>
                <a:cs typeface="幼圆" panose="02010509060101010101" pitchFamily="49" charset="-122"/>
              </a:rPr>
              <a:t>f</a:t>
            </a:r>
            <a:r>
              <a:rPr lang="zh-CN" altLang="en-US" sz="2000">
                <a:latin typeface="华文楷体" panose="02010600040101010101" charset="-122"/>
                <a:ea typeface="华文楷体" panose="02010600040101010101" charset="-122"/>
                <a:cs typeface="幼圆" panose="02010509060101010101" pitchFamily="49" charset="-122"/>
              </a:rPr>
              <a:t>的转移为：</a:t>
            </a:r>
          </a:p>
          <a:p>
            <a:pPr algn="l"/>
            <a:r>
              <a:rPr lang="en-US" altLang="zh-CN" sz="2000">
                <a:latin typeface="华文楷体" panose="02010600040101010101" charset="-122"/>
                <a:ea typeface="华文楷体" panose="02010600040101010101" charset="-122"/>
                <a:cs typeface="幼圆" panose="02010509060101010101" pitchFamily="49" charset="-122"/>
              </a:rPr>
              <a:t>f[t][i]=max{f[t-1][j]+w(i,j)|j&lt;i}</a:t>
            </a:r>
          </a:p>
          <a:p>
            <a:pPr algn="l"/>
            <a:r>
              <a:rPr lang="zh-CN" altLang="en-US" sz="2000">
                <a:latin typeface="华文楷体" panose="02010600040101010101" charset="-122"/>
                <a:ea typeface="华文楷体" panose="02010600040101010101" charset="-122"/>
                <a:cs typeface="幼圆" panose="02010509060101010101" pitchFamily="49" charset="-122"/>
              </a:rPr>
              <a:t>其中</a:t>
            </a:r>
            <a:r>
              <a:rPr lang="en-US" altLang="zh-CN" sz="2000">
                <a:latin typeface="华文楷体" panose="02010600040101010101" charset="-122"/>
                <a:ea typeface="华文楷体" panose="02010600040101010101" charset="-122"/>
                <a:cs typeface="幼圆" panose="02010509060101010101" pitchFamily="49" charset="-122"/>
              </a:rPr>
              <a:t>w(i,j)=sum(min{</a:t>
            </a:r>
            <a:r>
              <a:rPr lang="en-US" altLang="zh-CN" sz="2000">
                <a:latin typeface="华文楷体" panose="02010600040101010101" charset="-122"/>
                <a:ea typeface="华文楷体" panose="02010600040101010101" charset="-122"/>
                <a:cs typeface="幼圆" panose="02010509060101010101" pitchFamily="49" charset="-122"/>
                <a:sym typeface="+mn-ea"/>
              </a:rPr>
              <a:t>a</a:t>
            </a:r>
            <a:r>
              <a:rPr lang="en-US" altLang="zh-CN" sz="2000" baseline="-25000">
                <a:latin typeface="华文楷体" panose="02010600040101010101" charset="-122"/>
                <a:ea typeface="华文楷体" panose="02010600040101010101" charset="-122"/>
                <a:cs typeface="幼圆" panose="02010509060101010101" pitchFamily="49" charset="-122"/>
                <a:sym typeface="+mn-ea"/>
              </a:rPr>
              <a:t>u</a:t>
            </a:r>
            <a:r>
              <a:rPr lang="en-US" altLang="zh-CN" sz="2000">
                <a:latin typeface="华文楷体" panose="02010600040101010101" charset="-122"/>
                <a:ea typeface="华文楷体" panose="02010600040101010101" charset="-122"/>
                <a:cs typeface="幼圆" panose="02010509060101010101" pitchFamily="49" charset="-122"/>
                <a:sym typeface="+mn-ea"/>
              </a:rPr>
              <a:t>+b</a:t>
            </a:r>
            <a:r>
              <a:rPr lang="en-US" altLang="zh-CN" sz="2000" baseline="-25000">
                <a:latin typeface="华文楷体" panose="02010600040101010101" charset="-122"/>
                <a:ea typeface="华文楷体" panose="02010600040101010101" charset="-122"/>
                <a:cs typeface="幼圆" panose="02010509060101010101" pitchFamily="49" charset="-122"/>
                <a:sym typeface="+mn-ea"/>
              </a:rPr>
              <a:t>u</a:t>
            </a:r>
            <a:r>
              <a:rPr lang="en-US" altLang="zh-CN" sz="2000">
                <a:latin typeface="华文楷体" panose="02010600040101010101" charset="-122"/>
                <a:ea typeface="华文楷体" panose="02010600040101010101" charset="-122"/>
                <a:cs typeface="幼圆" panose="02010509060101010101" pitchFamily="49" charset="-122"/>
                <a:sym typeface="+mn-ea"/>
              </a:rPr>
              <a:t>-2x</a:t>
            </a:r>
            <a:r>
              <a:rPr lang="en-US" altLang="zh-CN" sz="2000" baseline="-25000">
                <a:latin typeface="华文楷体" panose="02010600040101010101" charset="-122"/>
                <a:ea typeface="华文楷体" panose="02010600040101010101" charset="-122"/>
                <a:cs typeface="幼圆" panose="02010509060101010101" pitchFamily="49" charset="-122"/>
                <a:sym typeface="+mn-ea"/>
              </a:rPr>
              <a:t>i</a:t>
            </a:r>
            <a:r>
              <a:rPr lang="en-US" altLang="zh-CN" sz="2000">
                <a:latin typeface="华文楷体" panose="02010600040101010101" charset="-122"/>
                <a:ea typeface="华文楷体" panose="02010600040101010101" charset="-122"/>
                <a:cs typeface="幼圆" panose="02010509060101010101" pitchFamily="49" charset="-122"/>
                <a:sym typeface="+mn-ea"/>
              </a:rPr>
              <a:t>,2x</a:t>
            </a:r>
            <a:r>
              <a:rPr lang="en-US" altLang="zh-CN" sz="2000" baseline="-25000">
                <a:latin typeface="华文楷体" panose="02010600040101010101" charset="-122"/>
                <a:ea typeface="华文楷体" panose="02010600040101010101" charset="-122"/>
                <a:cs typeface="幼圆" panose="02010509060101010101" pitchFamily="49" charset="-122"/>
                <a:sym typeface="+mn-ea"/>
              </a:rPr>
              <a:t>j</a:t>
            </a:r>
            <a:r>
              <a:rPr lang="en-US" altLang="zh-CN" sz="2000">
                <a:latin typeface="华文楷体" panose="02010600040101010101" charset="-122"/>
                <a:ea typeface="华文楷体" panose="02010600040101010101" charset="-122"/>
                <a:cs typeface="幼圆" panose="02010509060101010101" pitchFamily="49" charset="-122"/>
                <a:sym typeface="+mn-ea"/>
              </a:rPr>
              <a:t>-a</a:t>
            </a:r>
            <a:r>
              <a:rPr lang="en-US" altLang="zh-CN" sz="2000" baseline="-25000">
                <a:latin typeface="华文楷体" panose="02010600040101010101" charset="-122"/>
                <a:ea typeface="华文楷体" panose="02010600040101010101" charset="-122"/>
                <a:cs typeface="幼圆" panose="02010509060101010101" pitchFamily="49" charset="-122"/>
                <a:sym typeface="+mn-ea"/>
              </a:rPr>
              <a:t>u</a:t>
            </a:r>
            <a:r>
              <a:rPr lang="en-US" altLang="zh-CN" sz="2000">
                <a:latin typeface="华文楷体" panose="02010600040101010101" charset="-122"/>
                <a:ea typeface="华文楷体" panose="02010600040101010101" charset="-122"/>
                <a:cs typeface="幼圆" panose="02010509060101010101" pitchFamily="49" charset="-122"/>
                <a:sym typeface="+mn-ea"/>
              </a:rPr>
              <a:t>-b</a:t>
            </a:r>
            <a:r>
              <a:rPr lang="en-US" altLang="zh-CN" sz="2000" baseline="-25000">
                <a:latin typeface="华文楷体" panose="02010600040101010101" charset="-122"/>
                <a:ea typeface="华文楷体" panose="02010600040101010101" charset="-122"/>
                <a:cs typeface="幼圆" panose="02010509060101010101" pitchFamily="49" charset="-122"/>
                <a:sym typeface="+mn-ea"/>
              </a:rPr>
              <a:t>u</a:t>
            </a:r>
            <a:r>
              <a:rPr lang="en-US" altLang="zh-CN" sz="2000">
                <a:latin typeface="华文楷体" panose="02010600040101010101" charset="-122"/>
                <a:ea typeface="华文楷体" panose="02010600040101010101" charset="-122"/>
                <a:cs typeface="幼圆" panose="02010509060101010101" pitchFamily="49" charset="-122"/>
              </a:rPr>
              <a:t>}|x</a:t>
            </a:r>
            <a:r>
              <a:rPr lang="en-US" altLang="zh-CN" sz="2000" baseline="-25000">
                <a:latin typeface="华文楷体" panose="02010600040101010101" charset="-122"/>
                <a:ea typeface="华文楷体" panose="02010600040101010101" charset="-122"/>
                <a:cs typeface="幼圆" panose="02010509060101010101" pitchFamily="49" charset="-122"/>
              </a:rPr>
              <a:t>i</a:t>
            </a:r>
            <a:r>
              <a:rPr lang="en-US" altLang="zh-CN" sz="2000">
                <a:latin typeface="华文楷体" panose="02010600040101010101" charset="-122"/>
                <a:ea typeface="华文楷体" panose="02010600040101010101" charset="-122"/>
                <a:cs typeface="幼圆" panose="02010509060101010101" pitchFamily="49" charset="-122"/>
              </a:rPr>
              <a:t>&lt;a</a:t>
            </a:r>
            <a:r>
              <a:rPr lang="en-US" altLang="zh-CN" sz="2000" baseline="-25000">
                <a:latin typeface="华文楷体" panose="02010600040101010101" charset="-122"/>
                <a:ea typeface="华文楷体" panose="02010600040101010101" charset="-122"/>
                <a:cs typeface="幼圆" panose="02010509060101010101" pitchFamily="49" charset="-122"/>
              </a:rPr>
              <a:t>u</a:t>
            </a:r>
            <a:r>
              <a:rPr lang="en-US" altLang="zh-CN" sz="2000">
                <a:latin typeface="华文楷体" panose="02010600040101010101" charset="-122"/>
                <a:ea typeface="华文楷体" panose="02010600040101010101" charset="-122"/>
                <a:cs typeface="幼圆" panose="02010509060101010101" pitchFamily="49" charset="-122"/>
              </a:rPr>
              <a:t>&lt;=b</a:t>
            </a:r>
            <a:r>
              <a:rPr lang="en-US" altLang="zh-CN" sz="2000" baseline="-25000">
                <a:latin typeface="华文楷体" panose="02010600040101010101" charset="-122"/>
                <a:ea typeface="华文楷体" panose="02010600040101010101" charset="-122"/>
                <a:cs typeface="幼圆" panose="02010509060101010101" pitchFamily="49" charset="-122"/>
              </a:rPr>
              <a:t>u</a:t>
            </a:r>
            <a:r>
              <a:rPr lang="en-US" altLang="zh-CN" sz="2000">
                <a:latin typeface="华文楷体" panose="02010600040101010101" charset="-122"/>
                <a:ea typeface="华文楷体" panose="02010600040101010101" charset="-122"/>
                <a:cs typeface="幼圆" panose="02010509060101010101" pitchFamily="49" charset="-122"/>
              </a:rPr>
              <a:t>&lt;x</a:t>
            </a:r>
            <a:r>
              <a:rPr lang="en-US" altLang="zh-CN" sz="2000" baseline="-25000">
                <a:latin typeface="华文楷体" panose="02010600040101010101" charset="-122"/>
                <a:ea typeface="华文楷体" panose="02010600040101010101" charset="-122"/>
                <a:cs typeface="幼圆" panose="02010509060101010101" pitchFamily="49" charset="-122"/>
              </a:rPr>
              <a:t>j</a:t>
            </a:r>
            <a:r>
              <a:rPr lang="en-US" altLang="zh-CN" sz="2000">
                <a:latin typeface="华文楷体" panose="02010600040101010101" charset="-122"/>
                <a:ea typeface="华文楷体" panose="02010600040101010101" charset="-122"/>
                <a:cs typeface="幼圆" panose="02010509060101010101" pitchFamily="49" charset="-122"/>
              </a:rPr>
              <a:t>)</a:t>
            </a:r>
          </a:p>
          <a:p>
            <a:pPr algn="l"/>
            <a:r>
              <a:rPr lang="en-US" altLang="zh-CN" sz="2000">
                <a:latin typeface="华文楷体" panose="02010600040101010101" charset="-122"/>
                <a:ea typeface="华文楷体" panose="02010600040101010101" charset="-122"/>
                <a:cs typeface="幼圆" panose="02010509060101010101" pitchFamily="49" charset="-122"/>
              </a:rPr>
              <a:t>f[t]</a:t>
            </a:r>
            <a:r>
              <a:rPr lang="zh-CN" altLang="en-US" sz="2000">
                <a:latin typeface="华文楷体" panose="02010600040101010101" charset="-122"/>
                <a:ea typeface="华文楷体" panose="02010600040101010101" charset="-122"/>
                <a:cs typeface="幼圆" panose="02010509060101010101" pitchFamily="49" charset="-122"/>
              </a:rPr>
              <a:t>的决策点是单调的，而</a:t>
            </a:r>
            <a:r>
              <a:rPr lang="en-US" altLang="zh-CN" sz="2000">
                <a:latin typeface="华文楷体" panose="02010600040101010101" charset="-122"/>
                <a:ea typeface="华文楷体" panose="02010600040101010101" charset="-122"/>
                <a:cs typeface="幼圆" panose="02010509060101010101" pitchFamily="49" charset="-122"/>
              </a:rPr>
              <a:t>w(i,j)</a:t>
            </a:r>
            <a:r>
              <a:rPr lang="zh-CN" altLang="en-US" sz="2000">
                <a:latin typeface="华文楷体" panose="02010600040101010101" charset="-122"/>
                <a:ea typeface="华文楷体" panose="02010600040101010101" charset="-122"/>
                <a:cs typeface="幼圆" panose="02010509060101010101" pitchFamily="49" charset="-122"/>
              </a:rPr>
              <a:t>可以使用数据结构维护</a:t>
            </a:r>
          </a:p>
          <a:p>
            <a:pPr algn="l"/>
            <a:r>
              <a:rPr lang="zh-CN" altLang="en-US" sz="2000">
                <a:latin typeface="华文楷体" panose="02010600040101010101" charset="-122"/>
                <a:ea typeface="华文楷体" panose="02010600040101010101" charset="-122"/>
                <a:cs typeface="幼圆" panose="02010509060101010101" pitchFamily="49" charset="-122"/>
              </a:rPr>
              <a:t>使用分治计算</a:t>
            </a:r>
            <a:r>
              <a:rPr lang="en-US" altLang="zh-CN" sz="2000">
                <a:latin typeface="华文楷体" panose="02010600040101010101" charset="-122"/>
                <a:ea typeface="华文楷体" panose="02010600040101010101" charset="-122"/>
                <a:cs typeface="幼圆" panose="02010509060101010101" pitchFamily="49" charset="-122"/>
              </a:rPr>
              <a:t>f</a:t>
            </a:r>
            <a:r>
              <a:rPr lang="zh-CN" altLang="en-US" sz="2000">
                <a:latin typeface="华文楷体" panose="02010600040101010101" charset="-122"/>
                <a:ea typeface="华文楷体" panose="02010600040101010101" charset="-122"/>
                <a:cs typeface="幼圆" panose="02010509060101010101" pitchFamily="49" charset="-122"/>
              </a:rPr>
              <a:t>，时间复杂度为</a:t>
            </a:r>
            <a:r>
              <a:rPr lang="en-US" altLang="zh-CN" sz="2000">
                <a:latin typeface="华文楷体" panose="02010600040101010101" charset="-122"/>
                <a:ea typeface="华文楷体" panose="02010600040101010101" charset="-122"/>
                <a:cs typeface="幼圆" panose="02010509060101010101" pitchFamily="49" charset="-122"/>
              </a:rPr>
              <a:t>O(nk log</a:t>
            </a:r>
            <a:r>
              <a:rPr lang="en-US" altLang="zh-CN" sz="2000" baseline="30000">
                <a:latin typeface="华文楷体" panose="02010600040101010101" charset="-122"/>
                <a:ea typeface="华文楷体" panose="02010600040101010101" charset="-122"/>
                <a:cs typeface="幼圆" panose="02010509060101010101" pitchFamily="49" charset="-122"/>
              </a:rPr>
              <a:t>2 </a:t>
            </a:r>
            <a:r>
              <a:rPr lang="en-US" altLang="zh-CN" sz="2000">
                <a:latin typeface="华文楷体" panose="02010600040101010101" charset="-122"/>
                <a:ea typeface="华文楷体" panose="02010600040101010101" charset="-122"/>
                <a:cs typeface="幼圆" panose="02010509060101010101" pitchFamily="49" charset="-122"/>
              </a:rPr>
              <a:t>n)</a:t>
            </a:r>
          </a:p>
          <a:p>
            <a:pPr algn="l"/>
            <a:endParaRPr lang="zh-CN" altLang="en-US" sz="2000">
              <a:latin typeface="华文楷体" panose="02010600040101010101" charset="-122"/>
              <a:ea typeface="华文楷体" panose="02010600040101010101" charset="-122"/>
              <a:cs typeface="幼圆" panose="02010509060101010101" pitchFamily="49" charset="-122"/>
            </a:endParaRPr>
          </a:p>
          <a:p>
            <a:pPr algn="l"/>
            <a:endParaRPr lang="zh-CN" altLang="en-US" sz="2000">
              <a:latin typeface="华文楷体" panose="02010600040101010101" charset="-122"/>
              <a:ea typeface="华文楷体" panose="02010600040101010101" charset="-122"/>
              <a:cs typeface="幼圆"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凸优化</a:t>
            </a:r>
          </a:p>
        </p:txBody>
      </p:sp>
      <p:sp>
        <p:nvSpPr>
          <p:cNvPr id="2" name="文本框 1"/>
          <p:cNvSpPr txBox="1"/>
          <p:nvPr/>
        </p:nvSpPr>
        <p:spPr>
          <a:xfrm>
            <a:off x="1069975" y="1779905"/>
            <a:ext cx="10051415" cy="193802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幼圆" panose="02010509060101010101" pitchFamily="49" charset="-122"/>
              </a:rPr>
              <a:t>凸优化</a:t>
            </a:r>
            <a:r>
              <a:rPr lang="en-US" altLang="zh-CN" sz="2000">
                <a:latin typeface="华文楷体" panose="02010600040101010101" charset="-122"/>
                <a:ea typeface="华文楷体" panose="02010600040101010101" charset="-122"/>
                <a:cs typeface="幼圆" panose="02010509060101010101" pitchFamily="49" charset="-122"/>
              </a:rPr>
              <a:t>-</a:t>
            </a:r>
            <a:r>
              <a:rPr lang="zh-CN" altLang="en-US" sz="2000">
                <a:latin typeface="华文楷体" panose="02010600040101010101" charset="-122"/>
                <a:ea typeface="华文楷体" panose="02010600040101010101" charset="-122"/>
                <a:cs typeface="幼圆" panose="02010509060101010101" pitchFamily="49" charset="-122"/>
              </a:rPr>
              <a:t>例题</a:t>
            </a:r>
            <a:r>
              <a:rPr lang="en-US" altLang="zh-CN" sz="2000">
                <a:latin typeface="华文楷体" panose="02010600040101010101" charset="-122"/>
                <a:ea typeface="华文楷体" panose="02010600040101010101" charset="-122"/>
                <a:cs typeface="幼圆" panose="02010509060101010101" pitchFamily="49" charset="-122"/>
              </a:rPr>
              <a:t>1</a:t>
            </a:r>
          </a:p>
          <a:p>
            <a:pPr algn="l"/>
            <a:endParaRPr lang="en-US" altLang="zh-CN" sz="2000">
              <a:latin typeface="华文楷体" panose="02010600040101010101" charset="-122"/>
              <a:ea typeface="华文楷体" panose="02010600040101010101" charset="-122"/>
              <a:cs typeface="幼圆" panose="02010509060101010101" pitchFamily="49" charset="-122"/>
            </a:endParaRPr>
          </a:p>
          <a:p>
            <a:pPr algn="l"/>
            <a:r>
              <a:rPr lang="zh-CN" altLang="en-US" sz="2000">
                <a:latin typeface="华文楷体" panose="02010600040101010101" charset="-122"/>
                <a:ea typeface="华文楷体" panose="02010600040101010101" charset="-122"/>
                <a:cs typeface="幼圆" panose="02010509060101010101" pitchFamily="49" charset="-122"/>
              </a:rPr>
              <a:t>有</a:t>
            </a:r>
            <a:r>
              <a:rPr lang="en-US" altLang="zh-CN" sz="2000">
                <a:latin typeface="华文楷体" panose="02010600040101010101" charset="-122"/>
                <a:ea typeface="华文楷体" panose="02010600040101010101" charset="-122"/>
                <a:cs typeface="幼圆" panose="02010509060101010101" pitchFamily="49" charset="-122"/>
              </a:rPr>
              <a:t>n</a:t>
            </a:r>
            <a:r>
              <a:rPr lang="zh-CN" altLang="en-US" sz="2000">
                <a:latin typeface="华文楷体" panose="02010600040101010101" charset="-122"/>
                <a:ea typeface="华文楷体" panose="02010600040101010101" charset="-122"/>
                <a:cs typeface="幼圆" panose="02010509060101010101" pitchFamily="49" charset="-122"/>
              </a:rPr>
              <a:t>个物品，现在要将这些物品分成连续的</a:t>
            </a:r>
            <a:r>
              <a:rPr lang="en-US" altLang="zh-CN" sz="2000">
                <a:latin typeface="华文楷体" panose="02010600040101010101" charset="-122"/>
                <a:ea typeface="华文楷体" panose="02010600040101010101" charset="-122"/>
                <a:cs typeface="幼圆" panose="02010509060101010101" pitchFamily="49" charset="-122"/>
              </a:rPr>
              <a:t>k</a:t>
            </a:r>
            <a:r>
              <a:rPr lang="zh-CN" altLang="en-US" sz="2000">
                <a:latin typeface="华文楷体" panose="02010600040101010101" charset="-122"/>
                <a:ea typeface="华文楷体" panose="02010600040101010101" charset="-122"/>
                <a:cs typeface="幼圆" panose="02010509060101010101" pitchFamily="49" charset="-122"/>
              </a:rPr>
              <a:t>段，如果</a:t>
            </a:r>
            <a:r>
              <a:rPr lang="en-US" altLang="zh-CN" sz="2000">
                <a:latin typeface="华文楷体" panose="02010600040101010101" charset="-122"/>
                <a:ea typeface="华文楷体" panose="02010600040101010101" charset="-122"/>
                <a:cs typeface="幼圆" panose="02010509060101010101" pitchFamily="49" charset="-122"/>
              </a:rPr>
              <a:t>i,j</a:t>
            </a:r>
            <a:r>
              <a:rPr lang="zh-CN" altLang="en-US" sz="2000">
                <a:latin typeface="华文楷体" panose="02010600040101010101" charset="-122"/>
                <a:ea typeface="华文楷体" panose="02010600040101010101" charset="-122"/>
                <a:cs typeface="幼圆" panose="02010509060101010101" pitchFamily="49" charset="-122"/>
              </a:rPr>
              <a:t>被分到了同一段，那么会产生</a:t>
            </a:r>
            <a:r>
              <a:rPr lang="en-US" altLang="zh-CN" sz="2000">
                <a:latin typeface="华文楷体" panose="02010600040101010101" charset="-122"/>
                <a:ea typeface="华文楷体" panose="02010600040101010101" charset="-122"/>
                <a:cs typeface="幼圆" panose="02010509060101010101" pitchFamily="49" charset="-122"/>
              </a:rPr>
              <a:t>w(i,j)</a:t>
            </a:r>
            <a:r>
              <a:rPr lang="zh-CN" altLang="en-US" sz="2000">
                <a:latin typeface="华文楷体" panose="02010600040101010101" charset="-122"/>
                <a:ea typeface="华文楷体" panose="02010600040101010101" charset="-122"/>
                <a:cs typeface="幼圆" panose="02010509060101010101" pitchFamily="49" charset="-122"/>
              </a:rPr>
              <a:t>的代价，要求最小化代价。</a:t>
            </a:r>
          </a:p>
          <a:p>
            <a:pPr algn="l"/>
            <a:endParaRPr lang="zh-CN" altLang="en-US" sz="2000">
              <a:latin typeface="华文楷体" panose="02010600040101010101" charset="-122"/>
              <a:ea typeface="华文楷体" panose="02010600040101010101" charset="-122"/>
              <a:cs typeface="幼圆" panose="02010509060101010101" pitchFamily="49" charset="-122"/>
            </a:endParaRPr>
          </a:p>
          <a:p>
            <a:pPr algn="l"/>
            <a:r>
              <a:rPr lang="en-US" altLang="zh-CN" sz="2000">
                <a:latin typeface="华文楷体" panose="02010600040101010101" charset="-122"/>
                <a:ea typeface="华文楷体" panose="02010600040101010101" charset="-122"/>
                <a:cs typeface="幼圆" panose="02010509060101010101" pitchFamily="49" charset="-122"/>
              </a:rPr>
              <a:t>n&lt;=4000,1&lt;=k&lt;=min(n,800)</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凸优化</a:t>
            </a:r>
          </a:p>
        </p:txBody>
      </p:sp>
      <p:sp>
        <p:nvSpPr>
          <p:cNvPr id="2" name="文本框 1"/>
          <p:cNvSpPr txBox="1"/>
          <p:nvPr/>
        </p:nvSpPr>
        <p:spPr>
          <a:xfrm>
            <a:off x="1069975" y="1779905"/>
            <a:ext cx="10051415" cy="3784600"/>
          </a:xfrm>
          <a:prstGeom prst="rect">
            <a:avLst/>
          </a:prstGeom>
          <a:noFill/>
        </p:spPr>
        <p:txBody>
          <a:bodyPr wrap="square" rtlCol="0">
            <a:spAutoFit/>
          </a:bodyPr>
          <a:lstStyle/>
          <a:p>
            <a:pPr algn="l"/>
            <a:r>
              <a:rPr lang="zh-CN" sz="2000">
                <a:latin typeface="华文楷体" panose="02010600040101010101" charset="-122"/>
                <a:ea typeface="华文楷体" panose="02010600040101010101" charset="-122"/>
                <a:cs typeface="幼圆" panose="02010509060101010101" pitchFamily="49" charset="-122"/>
              </a:rPr>
              <a:t>较为直接的思路是记</a:t>
            </a:r>
            <a:r>
              <a:rPr lang="en-US" altLang="zh-CN" sz="2000">
                <a:latin typeface="华文楷体" panose="02010600040101010101" charset="-122"/>
                <a:ea typeface="华文楷体" panose="02010600040101010101" charset="-122"/>
                <a:cs typeface="幼圆" panose="02010509060101010101" pitchFamily="49" charset="-122"/>
              </a:rPr>
              <a:t>f[t][i]</a:t>
            </a:r>
            <a:r>
              <a:rPr lang="zh-CN" altLang="en-US" sz="2000">
                <a:latin typeface="华文楷体" panose="02010600040101010101" charset="-122"/>
                <a:ea typeface="华文楷体" panose="02010600040101010101" charset="-122"/>
                <a:cs typeface="幼圆" panose="02010509060101010101" pitchFamily="49" charset="-122"/>
              </a:rPr>
              <a:t>表示将前</a:t>
            </a:r>
            <a:r>
              <a:rPr lang="en-US" altLang="zh-CN" sz="2000">
                <a:latin typeface="华文楷体" panose="02010600040101010101" charset="-122"/>
                <a:ea typeface="华文楷体" panose="02010600040101010101" charset="-122"/>
                <a:cs typeface="幼圆" panose="02010509060101010101" pitchFamily="49" charset="-122"/>
              </a:rPr>
              <a:t>i</a:t>
            </a:r>
            <a:r>
              <a:rPr lang="zh-CN" altLang="en-US" sz="2000">
                <a:latin typeface="华文楷体" panose="02010600040101010101" charset="-122"/>
                <a:ea typeface="华文楷体" panose="02010600040101010101" charset="-122"/>
                <a:cs typeface="幼圆" panose="02010509060101010101" pitchFamily="49" charset="-122"/>
              </a:rPr>
              <a:t>个物品分成了</a:t>
            </a:r>
            <a:r>
              <a:rPr lang="en-US" altLang="zh-CN" sz="2000">
                <a:latin typeface="华文楷体" panose="02010600040101010101" charset="-122"/>
                <a:ea typeface="华文楷体" panose="02010600040101010101" charset="-122"/>
                <a:cs typeface="幼圆" panose="02010509060101010101" pitchFamily="49" charset="-122"/>
              </a:rPr>
              <a:t>t</a:t>
            </a:r>
            <a:r>
              <a:rPr lang="zh-CN" altLang="en-US" sz="2000">
                <a:latin typeface="华文楷体" panose="02010600040101010101" charset="-122"/>
                <a:ea typeface="华文楷体" panose="02010600040101010101" charset="-122"/>
                <a:cs typeface="幼圆" panose="02010509060101010101" pitchFamily="49" charset="-122"/>
              </a:rPr>
              <a:t>段的最小花费</a:t>
            </a:r>
          </a:p>
          <a:p>
            <a:pPr algn="l"/>
            <a:r>
              <a:rPr lang="zh-CN" altLang="en-US" sz="2000">
                <a:latin typeface="华文楷体" panose="02010600040101010101" charset="-122"/>
                <a:ea typeface="华文楷体" panose="02010600040101010101" charset="-122"/>
                <a:cs typeface="幼圆" panose="02010509060101010101" pitchFamily="49" charset="-122"/>
              </a:rPr>
              <a:t>利用分治算法，可以做到</a:t>
            </a:r>
            <a:r>
              <a:rPr lang="en-US" altLang="zh-CN" sz="2000">
                <a:latin typeface="华文楷体" panose="02010600040101010101" charset="-122"/>
                <a:ea typeface="华文楷体" panose="02010600040101010101" charset="-122"/>
                <a:cs typeface="幼圆" panose="02010509060101010101" pitchFamily="49" charset="-122"/>
              </a:rPr>
              <a:t>O(n</a:t>
            </a:r>
            <a:r>
              <a:rPr lang="en-US" altLang="zh-CN" sz="2000" baseline="30000">
                <a:latin typeface="华文楷体" panose="02010600040101010101" charset="-122"/>
                <a:ea typeface="华文楷体" panose="02010600040101010101" charset="-122"/>
                <a:cs typeface="幼圆" panose="02010509060101010101" pitchFamily="49" charset="-122"/>
              </a:rPr>
              <a:t>2</a:t>
            </a:r>
            <a:r>
              <a:rPr lang="en-US" altLang="zh-CN" sz="2000">
                <a:latin typeface="华文楷体" panose="02010600040101010101" charset="-122"/>
                <a:ea typeface="华文楷体" panose="02010600040101010101" charset="-122"/>
                <a:cs typeface="幼圆" panose="02010509060101010101" pitchFamily="49" charset="-122"/>
              </a:rPr>
              <a:t>+nk log n)</a:t>
            </a:r>
            <a:endParaRPr lang="zh-CN" altLang="en-US" sz="2000">
              <a:latin typeface="华文楷体" panose="02010600040101010101" charset="-122"/>
              <a:ea typeface="华文楷体" panose="02010600040101010101" charset="-122"/>
              <a:cs typeface="幼圆" panose="02010509060101010101" pitchFamily="49" charset="-122"/>
            </a:endParaRPr>
          </a:p>
          <a:p>
            <a:pPr algn="l"/>
            <a:r>
              <a:rPr lang="en-US" altLang="zh-CN" sz="2000">
                <a:latin typeface="华文楷体" panose="02010600040101010101" charset="-122"/>
                <a:ea typeface="华文楷体" panose="02010600040101010101" charset="-122"/>
                <a:cs typeface="幼圆" panose="02010509060101010101" pitchFamily="49" charset="-122"/>
              </a:rPr>
              <a:t>f[k][1..i]</a:t>
            </a:r>
            <a:r>
              <a:rPr lang="zh-CN" altLang="en-US" sz="2000">
                <a:latin typeface="华文楷体" panose="02010600040101010101" charset="-122"/>
                <a:ea typeface="华文楷体" panose="02010600040101010101" charset="-122"/>
                <a:cs typeface="幼圆" panose="02010509060101010101" pitchFamily="49" charset="-122"/>
              </a:rPr>
              <a:t>满足</a:t>
            </a:r>
            <a:r>
              <a:rPr lang="en-US" altLang="zh-CN" sz="2000">
                <a:latin typeface="华文楷体" panose="02010600040101010101" charset="-122"/>
                <a:ea typeface="华文楷体" panose="02010600040101010101" charset="-122"/>
                <a:cs typeface="幼圆" panose="02010509060101010101" pitchFamily="49" charset="-122"/>
              </a:rPr>
              <a:t>f[k][i+1]-f[k][i]&lt;f[k][i+2]-f[k][i+1]</a:t>
            </a:r>
          </a:p>
          <a:p>
            <a:pPr algn="l"/>
            <a:r>
              <a:rPr lang="zh-CN" altLang="en-US" sz="2000">
                <a:latin typeface="华文楷体" panose="02010600040101010101" charset="-122"/>
                <a:ea typeface="华文楷体" panose="02010600040101010101" charset="-122"/>
                <a:cs typeface="幼圆" panose="02010509060101010101" pitchFamily="49" charset="-122"/>
              </a:rPr>
              <a:t>可以看成一个斜率单调不降的函数</a:t>
            </a:r>
          </a:p>
          <a:p>
            <a:pPr algn="l"/>
            <a:r>
              <a:rPr lang="zh-CN" altLang="en-US" sz="2000">
                <a:latin typeface="华文楷体" panose="02010600040101010101" charset="-122"/>
                <a:ea typeface="华文楷体" panose="02010600040101010101" charset="-122"/>
                <a:cs typeface="幼圆" panose="02010509060101010101" pitchFamily="49" charset="-122"/>
              </a:rPr>
              <a:t>尝试选择一个</a:t>
            </a:r>
            <a:r>
              <a:rPr lang="en-US" altLang="zh-CN" sz="2000">
                <a:latin typeface="华文楷体" panose="02010600040101010101" charset="-122"/>
                <a:ea typeface="华文楷体" panose="02010600040101010101" charset="-122"/>
                <a:cs typeface="幼圆" panose="02010509060101010101" pitchFamily="49" charset="-122"/>
              </a:rPr>
              <a:t>c</a:t>
            </a:r>
            <a:r>
              <a:rPr lang="zh-CN" altLang="en-US" sz="2000">
                <a:latin typeface="华文楷体" panose="02010600040101010101" charset="-122"/>
                <a:ea typeface="华文楷体" panose="02010600040101010101" charset="-122"/>
                <a:cs typeface="幼圆" panose="02010509060101010101" pitchFamily="49" charset="-122"/>
              </a:rPr>
              <a:t>，设</a:t>
            </a:r>
            <a:r>
              <a:rPr lang="en-US" altLang="zh-CN" sz="2000">
                <a:latin typeface="华文楷体" panose="02010600040101010101" charset="-122"/>
                <a:ea typeface="华文楷体" panose="02010600040101010101" charset="-122"/>
                <a:cs typeface="幼圆" panose="02010509060101010101" pitchFamily="49" charset="-122"/>
              </a:rPr>
              <a:t>g(c,k)=f[k][n]+kc</a:t>
            </a:r>
          </a:p>
          <a:p>
            <a:pPr algn="l"/>
            <a:r>
              <a:rPr lang="zh-CN" altLang="en-US" sz="2000">
                <a:latin typeface="华文楷体" panose="02010600040101010101" charset="-122"/>
                <a:ea typeface="华文楷体" panose="02010600040101010101" charset="-122"/>
                <a:cs typeface="幼圆" panose="02010509060101010101" pitchFamily="49" charset="-122"/>
              </a:rPr>
              <a:t>那么</a:t>
            </a:r>
            <a:r>
              <a:rPr lang="en-US" altLang="zh-CN" sz="2000">
                <a:latin typeface="华文楷体" panose="02010600040101010101" charset="-122"/>
                <a:ea typeface="华文楷体" panose="02010600040101010101" charset="-122"/>
                <a:cs typeface="幼圆" panose="02010509060101010101" pitchFamily="49" charset="-122"/>
              </a:rPr>
              <a:t>g(c,k)&lt;g(c,k+1)</a:t>
            </a:r>
            <a:r>
              <a:rPr lang="zh-CN" altLang="en-US" sz="2000">
                <a:latin typeface="华文楷体" panose="02010600040101010101" charset="-122"/>
                <a:ea typeface="华文楷体" panose="02010600040101010101" charset="-122"/>
                <a:cs typeface="幼圆" panose="02010509060101010101" pitchFamily="49" charset="-122"/>
              </a:rPr>
              <a:t>当 </a:t>
            </a:r>
            <a:r>
              <a:rPr lang="en-US" altLang="zh-CN" sz="2000">
                <a:latin typeface="华文楷体" panose="02010600040101010101" charset="-122"/>
                <a:ea typeface="华文楷体" panose="02010600040101010101" charset="-122"/>
                <a:cs typeface="幼圆" panose="02010509060101010101" pitchFamily="49" charset="-122"/>
              </a:rPr>
              <a:t>c&gt;f[k][n]-f[k+1][n]</a:t>
            </a:r>
          </a:p>
          <a:p>
            <a:pPr algn="l"/>
            <a:r>
              <a:rPr lang="zh-CN" altLang="en-US" sz="2000">
                <a:latin typeface="华文楷体" panose="02010600040101010101" charset="-122"/>
                <a:ea typeface="华文楷体" panose="02010600040101010101" charset="-122"/>
                <a:cs typeface="幼圆" panose="02010509060101010101" pitchFamily="49" charset="-122"/>
              </a:rPr>
              <a:t>对于一个</a:t>
            </a:r>
            <a:r>
              <a:rPr lang="en-US" altLang="zh-CN" sz="2000">
                <a:latin typeface="华文楷体" panose="02010600040101010101" charset="-122"/>
                <a:ea typeface="华文楷体" panose="02010600040101010101" charset="-122"/>
                <a:cs typeface="幼圆" panose="02010509060101010101" pitchFamily="49" charset="-122"/>
              </a:rPr>
              <a:t>c</a:t>
            </a:r>
            <a:r>
              <a:rPr lang="zh-CN" altLang="en-US" sz="2000">
                <a:latin typeface="华文楷体" panose="02010600040101010101" charset="-122"/>
                <a:ea typeface="华文楷体" panose="02010600040101010101" charset="-122"/>
                <a:cs typeface="幼圆" panose="02010509060101010101" pitchFamily="49" charset="-122"/>
              </a:rPr>
              <a:t>，可以将</a:t>
            </a:r>
            <a:r>
              <a:rPr lang="en-US" altLang="zh-CN" sz="2000">
                <a:latin typeface="华文楷体" panose="02010600040101010101" charset="-122"/>
                <a:ea typeface="华文楷体" panose="02010600040101010101" charset="-122"/>
                <a:cs typeface="幼圆" panose="02010509060101010101" pitchFamily="49" charset="-122"/>
              </a:rPr>
              <a:t>f</a:t>
            </a:r>
            <a:r>
              <a:rPr lang="zh-CN" altLang="en-US" sz="2000">
                <a:latin typeface="华文楷体" panose="02010600040101010101" charset="-122"/>
                <a:ea typeface="华文楷体" panose="02010600040101010101" charset="-122"/>
                <a:cs typeface="幼圆" panose="02010509060101010101" pitchFamily="49" charset="-122"/>
              </a:rPr>
              <a:t>的转移改写成</a:t>
            </a:r>
            <a:r>
              <a:rPr lang="en-US" altLang="zh-CN" sz="2000">
                <a:latin typeface="华文楷体" panose="02010600040101010101" charset="-122"/>
                <a:ea typeface="华文楷体" panose="02010600040101010101" charset="-122"/>
                <a:cs typeface="幼圆" panose="02010509060101010101" pitchFamily="49" charset="-122"/>
              </a:rPr>
              <a:t>f[i]=min{f[j]+c+cost(j+1,i)|j&lt;i}</a:t>
            </a:r>
            <a:r>
              <a:rPr lang="zh-CN" altLang="en-US" sz="2000">
                <a:latin typeface="华文楷体" panose="02010600040101010101" charset="-122"/>
                <a:ea typeface="华文楷体" panose="02010600040101010101" charset="-122"/>
                <a:cs typeface="幼圆" panose="02010509060101010101" pitchFamily="49" charset="-122"/>
              </a:rPr>
              <a:t>，那么记</a:t>
            </a:r>
            <a:r>
              <a:rPr lang="en-US" altLang="zh-CN" sz="2000">
                <a:latin typeface="华文楷体" panose="02010600040101010101" charset="-122"/>
                <a:ea typeface="华文楷体" panose="02010600040101010101" charset="-122"/>
                <a:cs typeface="幼圆" panose="02010509060101010101" pitchFamily="49" charset="-122"/>
              </a:rPr>
              <a:t>k(c)</a:t>
            </a:r>
            <a:r>
              <a:rPr lang="zh-CN" altLang="en-US" sz="2000">
                <a:latin typeface="华文楷体" panose="02010600040101010101" charset="-122"/>
                <a:ea typeface="华文楷体" panose="02010600040101010101" charset="-122"/>
                <a:cs typeface="幼圆" panose="02010509060101010101" pitchFamily="49" charset="-122"/>
              </a:rPr>
              <a:t>为</a:t>
            </a:r>
            <a:r>
              <a:rPr lang="en-US" altLang="zh-CN" sz="2000">
                <a:latin typeface="华文楷体" panose="02010600040101010101" charset="-122"/>
                <a:ea typeface="华文楷体" panose="02010600040101010101" charset="-122"/>
                <a:cs typeface="幼圆" panose="02010509060101010101" pitchFamily="49" charset="-122"/>
              </a:rPr>
              <a:t>f[n]</a:t>
            </a:r>
            <a:r>
              <a:rPr lang="zh-CN" altLang="en-US" sz="2000">
                <a:latin typeface="华文楷体" panose="02010600040101010101" charset="-122"/>
                <a:ea typeface="华文楷体" panose="02010600040101010101" charset="-122"/>
                <a:cs typeface="幼圆" panose="02010509060101010101" pitchFamily="49" charset="-122"/>
              </a:rPr>
              <a:t>对应的切成的段的数量。</a:t>
            </a:r>
          </a:p>
          <a:p>
            <a:pPr algn="l"/>
            <a:r>
              <a:rPr lang="zh-CN" altLang="en-US" sz="2000">
                <a:latin typeface="华文楷体" panose="02010600040101010101" charset="-122"/>
                <a:ea typeface="华文楷体" panose="02010600040101010101" charset="-122"/>
                <a:cs typeface="幼圆" panose="02010509060101010101" pitchFamily="49" charset="-122"/>
              </a:rPr>
              <a:t>当</a:t>
            </a:r>
            <a:r>
              <a:rPr lang="en-US" altLang="zh-CN" sz="2000">
                <a:latin typeface="华文楷体" panose="02010600040101010101" charset="-122"/>
                <a:ea typeface="华文楷体" panose="02010600040101010101" charset="-122"/>
                <a:cs typeface="幼圆" panose="02010509060101010101" pitchFamily="49" charset="-122"/>
              </a:rPr>
              <a:t>c</a:t>
            </a:r>
            <a:r>
              <a:rPr lang="zh-CN" altLang="en-US" sz="2000">
                <a:latin typeface="华文楷体" panose="02010600040101010101" charset="-122"/>
                <a:ea typeface="华文楷体" panose="02010600040101010101" charset="-122"/>
                <a:cs typeface="幼圆" panose="02010509060101010101" pitchFamily="49" charset="-122"/>
              </a:rPr>
              <a:t>增大的时候，</a:t>
            </a:r>
            <a:r>
              <a:rPr lang="en-US" altLang="zh-CN" sz="2000">
                <a:latin typeface="华文楷体" panose="02010600040101010101" charset="-122"/>
                <a:ea typeface="华文楷体" panose="02010600040101010101" charset="-122"/>
                <a:cs typeface="幼圆" panose="02010509060101010101" pitchFamily="49" charset="-122"/>
              </a:rPr>
              <a:t>k(c)</a:t>
            </a:r>
            <a:r>
              <a:rPr lang="zh-CN" altLang="en-US" sz="2000">
                <a:latin typeface="华文楷体" panose="02010600040101010101" charset="-122"/>
                <a:ea typeface="华文楷体" panose="02010600040101010101" charset="-122"/>
                <a:cs typeface="幼圆" panose="02010509060101010101" pitchFamily="49" charset="-122"/>
              </a:rPr>
              <a:t>随之单调下降。</a:t>
            </a:r>
          </a:p>
          <a:p>
            <a:pPr algn="l"/>
            <a:r>
              <a:rPr lang="zh-CN" altLang="en-US" sz="2000">
                <a:latin typeface="华文楷体" panose="02010600040101010101" charset="-122"/>
                <a:ea typeface="华文楷体" panose="02010600040101010101" charset="-122"/>
                <a:cs typeface="幼圆" panose="02010509060101010101" pitchFamily="49" charset="-122"/>
              </a:rPr>
              <a:t>于是可以二分</a:t>
            </a:r>
            <a:r>
              <a:rPr lang="en-US" altLang="zh-CN" sz="2000">
                <a:latin typeface="华文楷体" panose="02010600040101010101" charset="-122"/>
                <a:ea typeface="华文楷体" panose="02010600040101010101" charset="-122"/>
                <a:cs typeface="幼圆" panose="02010509060101010101" pitchFamily="49" charset="-122"/>
              </a:rPr>
              <a:t>c</a:t>
            </a:r>
            <a:r>
              <a:rPr lang="zh-CN" altLang="en-US" sz="2000">
                <a:latin typeface="华文楷体" panose="02010600040101010101" charset="-122"/>
                <a:ea typeface="华文楷体" panose="02010600040101010101" charset="-122"/>
                <a:cs typeface="幼圆" panose="02010509060101010101" pitchFamily="49" charset="-122"/>
              </a:rPr>
              <a:t>，每次计算</a:t>
            </a:r>
            <a:r>
              <a:rPr lang="en-US" altLang="zh-CN" sz="2000">
                <a:latin typeface="华文楷体" panose="02010600040101010101" charset="-122"/>
                <a:ea typeface="华文楷体" panose="02010600040101010101" charset="-122"/>
                <a:cs typeface="幼圆" panose="02010509060101010101" pitchFamily="49" charset="-122"/>
              </a:rPr>
              <a:t>f</a:t>
            </a:r>
            <a:r>
              <a:rPr lang="zh-CN" altLang="en-US" sz="2000">
                <a:latin typeface="华文楷体" panose="02010600040101010101" charset="-122"/>
                <a:ea typeface="华文楷体" panose="02010600040101010101" charset="-122"/>
                <a:cs typeface="幼圆" panose="02010509060101010101" pitchFamily="49" charset="-122"/>
              </a:rPr>
              <a:t>的过程中记录下此刻的段数，根据段数来判断</a:t>
            </a:r>
            <a:r>
              <a:rPr lang="en-US" altLang="zh-CN" sz="2000">
                <a:latin typeface="华文楷体" panose="02010600040101010101" charset="-122"/>
                <a:ea typeface="华文楷体" panose="02010600040101010101" charset="-122"/>
                <a:cs typeface="幼圆" panose="02010509060101010101" pitchFamily="49" charset="-122"/>
              </a:rPr>
              <a:t>c</a:t>
            </a:r>
            <a:r>
              <a:rPr lang="zh-CN" altLang="en-US" sz="2000">
                <a:latin typeface="华文楷体" panose="02010600040101010101" charset="-122"/>
                <a:ea typeface="华文楷体" panose="02010600040101010101" charset="-122"/>
                <a:cs typeface="幼圆" panose="02010509060101010101" pitchFamily="49" charset="-122"/>
              </a:rPr>
              <a:t>是否过大或过小。</a:t>
            </a:r>
          </a:p>
          <a:p>
            <a:pPr algn="l"/>
            <a:r>
              <a:rPr lang="zh-CN" altLang="en-US" sz="2000">
                <a:latin typeface="华文楷体" panose="02010600040101010101" charset="-122"/>
                <a:ea typeface="华文楷体" panose="02010600040101010101" charset="-122"/>
                <a:cs typeface="幼圆" panose="02010509060101010101" pitchFamily="49" charset="-122"/>
              </a:rPr>
              <a:t>于是时间复杂度变成</a:t>
            </a:r>
            <a:r>
              <a:rPr lang="en-US" altLang="zh-CN" sz="2000">
                <a:latin typeface="华文楷体" panose="02010600040101010101" charset="-122"/>
                <a:ea typeface="华文楷体" panose="02010600040101010101" charset="-122"/>
                <a:cs typeface="幼圆" panose="02010509060101010101" pitchFamily="49" charset="-122"/>
              </a:rPr>
              <a:t>O(n</a:t>
            </a:r>
            <a:r>
              <a:rPr lang="en-US" altLang="zh-CN" sz="2000" baseline="30000">
                <a:latin typeface="华文楷体" panose="02010600040101010101" charset="-122"/>
                <a:ea typeface="华文楷体" panose="02010600040101010101" charset="-122"/>
                <a:cs typeface="幼圆" panose="02010509060101010101" pitchFamily="49" charset="-122"/>
              </a:rPr>
              <a:t>2</a:t>
            </a:r>
            <a:r>
              <a:rPr lang="en-US" altLang="zh-CN" sz="2000">
                <a:latin typeface="华文楷体" panose="02010600040101010101" charset="-122"/>
                <a:ea typeface="华文楷体" panose="02010600040101010101" charset="-122"/>
                <a:cs typeface="幼圆" panose="02010509060101010101" pitchFamily="49" charset="-122"/>
              </a:rPr>
              <a:t>+n log n log W)</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凸优化</a:t>
            </a:r>
          </a:p>
        </p:txBody>
      </p:sp>
      <p:sp>
        <p:nvSpPr>
          <p:cNvPr id="2" name="文本框 1"/>
          <p:cNvSpPr txBox="1"/>
          <p:nvPr/>
        </p:nvSpPr>
        <p:spPr>
          <a:xfrm>
            <a:off x="1069975" y="1779905"/>
            <a:ext cx="10051415" cy="132207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幼圆" panose="02010509060101010101" pitchFamily="49" charset="-122"/>
              </a:rPr>
              <a:t>上面的例题不过是一个小小的例子，从前面的例子可以看出，当</a:t>
            </a:r>
            <a:r>
              <a:rPr lang="en-US" altLang="zh-CN" sz="2000">
                <a:latin typeface="华文楷体" panose="02010600040101010101" charset="-122"/>
                <a:ea typeface="华文楷体" panose="02010600040101010101" charset="-122"/>
                <a:cs typeface="幼圆" panose="02010509060101010101" pitchFamily="49" charset="-122"/>
              </a:rPr>
              <a:t>dp</a:t>
            </a:r>
            <a:r>
              <a:rPr lang="zh-CN" altLang="en-US" sz="2000">
                <a:latin typeface="华文楷体" panose="02010600040101010101" charset="-122"/>
                <a:ea typeface="华文楷体" panose="02010600040101010101" charset="-122"/>
                <a:cs typeface="幼圆" panose="02010509060101010101" pitchFamily="49" charset="-122"/>
              </a:rPr>
              <a:t>的答案满足一个凸的性质的时候，可以通过二分答案点附近的斜率，然后来去掉其中一维的限制，从而可以加速</a:t>
            </a:r>
            <a:r>
              <a:rPr lang="en-US" altLang="zh-CN" sz="2000">
                <a:latin typeface="华文楷体" panose="02010600040101010101" charset="-122"/>
                <a:ea typeface="华文楷体" panose="02010600040101010101" charset="-122"/>
                <a:cs typeface="幼圆" panose="02010509060101010101" pitchFamily="49" charset="-122"/>
              </a:rPr>
              <a:t>dp</a:t>
            </a:r>
            <a:r>
              <a:rPr lang="zh-CN" altLang="en-US" sz="2000">
                <a:latin typeface="华文楷体" panose="02010600040101010101" charset="-122"/>
                <a:ea typeface="华文楷体" panose="02010600040101010101" charset="-122"/>
                <a:cs typeface="幼圆" panose="02010509060101010101" pitchFamily="49" charset="-122"/>
              </a:rPr>
              <a:t>的计算。</a:t>
            </a:r>
          </a:p>
          <a:p>
            <a:pPr algn="l"/>
            <a:r>
              <a:rPr lang="zh-CN" altLang="en-US" sz="2000">
                <a:latin typeface="华文楷体" panose="02010600040101010101" charset="-122"/>
                <a:ea typeface="华文楷体" panose="02010600040101010101" charset="-122"/>
                <a:cs typeface="幼圆" panose="02010509060101010101" pitchFamily="49" charset="-122"/>
              </a:rPr>
              <a:t>这就是</a:t>
            </a:r>
            <a:r>
              <a:rPr lang="en-US" altLang="zh-CN" sz="2000">
                <a:latin typeface="华文楷体" panose="02010600040101010101" charset="-122"/>
                <a:ea typeface="华文楷体" panose="02010600040101010101" charset="-122"/>
                <a:cs typeface="幼圆" panose="02010509060101010101" pitchFamily="49" charset="-122"/>
              </a:rPr>
              <a:t>“</a:t>
            </a:r>
            <a:r>
              <a:rPr lang="zh-CN" altLang="en-US" sz="2000">
                <a:latin typeface="华文楷体" panose="02010600040101010101" charset="-122"/>
                <a:ea typeface="华文楷体" panose="02010600040101010101" charset="-122"/>
                <a:cs typeface="幼圆" panose="02010509060101010101" pitchFamily="49" charset="-122"/>
              </a:rPr>
              <a:t>凸优化</a:t>
            </a:r>
            <a:r>
              <a:rPr lang="en-US" altLang="zh-CN" sz="2000">
                <a:latin typeface="华文楷体" panose="02010600040101010101" charset="-122"/>
                <a:ea typeface="华文楷体" panose="02010600040101010101" charset="-122"/>
                <a:cs typeface="幼圆"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其他的优化方法</a:t>
            </a:r>
          </a:p>
        </p:txBody>
      </p:sp>
      <p:sp>
        <p:nvSpPr>
          <p:cNvPr id="2" name="文本框 1"/>
          <p:cNvSpPr txBox="1"/>
          <p:nvPr/>
        </p:nvSpPr>
        <p:spPr>
          <a:xfrm>
            <a:off x="1069975" y="1779905"/>
            <a:ext cx="10051415" cy="1630045"/>
          </a:xfrm>
          <a:prstGeom prst="rect">
            <a:avLst/>
          </a:prstGeom>
          <a:noFill/>
        </p:spPr>
        <p:txBody>
          <a:bodyPr wrap="square" rtlCol="0">
            <a:spAutoFit/>
          </a:bodyPr>
          <a:lstStyle/>
          <a:p>
            <a:pPr algn="l"/>
            <a:r>
              <a:rPr lang="zh-CN" sz="2000">
                <a:latin typeface="华文楷体" panose="02010600040101010101" charset="-122"/>
                <a:ea typeface="华文楷体" panose="02010600040101010101" charset="-122"/>
                <a:cs typeface="幼圆" panose="02010509060101010101" pitchFamily="49" charset="-122"/>
              </a:rPr>
              <a:t>在一些树上的</a:t>
            </a:r>
            <a:r>
              <a:rPr lang="en-US" altLang="zh-CN" sz="2000">
                <a:latin typeface="华文楷体" panose="02010600040101010101" charset="-122"/>
                <a:ea typeface="华文楷体" panose="02010600040101010101" charset="-122"/>
                <a:cs typeface="幼圆" panose="02010509060101010101" pitchFamily="49" charset="-122"/>
              </a:rPr>
              <a:t>dp</a:t>
            </a:r>
            <a:r>
              <a:rPr lang="zh-CN" altLang="en-US" sz="2000">
                <a:latin typeface="华文楷体" panose="02010600040101010101" charset="-122"/>
                <a:ea typeface="华文楷体" panose="02010600040101010101" charset="-122"/>
                <a:cs typeface="幼圆" panose="02010509060101010101" pitchFamily="49" charset="-122"/>
              </a:rPr>
              <a:t>问题中，</a:t>
            </a:r>
            <a:r>
              <a:rPr lang="zh-CN" sz="2000">
                <a:latin typeface="华文楷体" panose="02010600040101010101" charset="-122"/>
                <a:ea typeface="华文楷体" panose="02010600040101010101" charset="-122"/>
                <a:cs typeface="幼圆" panose="02010509060101010101" pitchFamily="49" charset="-122"/>
              </a:rPr>
              <a:t>长链剖分与重链剖分也是用来优化</a:t>
            </a:r>
            <a:r>
              <a:rPr lang="en-US" altLang="zh-CN" sz="2000">
                <a:latin typeface="华文楷体" panose="02010600040101010101" charset="-122"/>
                <a:ea typeface="华文楷体" panose="02010600040101010101" charset="-122"/>
                <a:cs typeface="幼圆" panose="02010509060101010101" pitchFamily="49" charset="-122"/>
              </a:rPr>
              <a:t>dp</a:t>
            </a:r>
            <a:r>
              <a:rPr lang="zh-CN" altLang="en-US" sz="2000">
                <a:latin typeface="华文楷体" panose="02010600040101010101" charset="-122"/>
                <a:ea typeface="华文楷体" panose="02010600040101010101" charset="-122"/>
                <a:cs typeface="幼圆" panose="02010509060101010101" pitchFamily="49" charset="-122"/>
              </a:rPr>
              <a:t>的重要方法。</a:t>
            </a:r>
          </a:p>
          <a:p>
            <a:pPr algn="l"/>
            <a:r>
              <a:rPr lang="zh-CN" altLang="en-US" sz="2000">
                <a:latin typeface="华文楷体" panose="02010600040101010101" charset="-122"/>
                <a:ea typeface="华文楷体" panose="02010600040101010101" charset="-122"/>
                <a:cs typeface="幼圆" panose="02010509060101010101" pitchFamily="49" charset="-122"/>
              </a:rPr>
              <a:t>重链剖分的构造方法？</a:t>
            </a:r>
          </a:p>
          <a:p>
            <a:pPr algn="l"/>
            <a:r>
              <a:rPr lang="zh-CN" altLang="en-US" sz="2000">
                <a:latin typeface="华文楷体" panose="02010600040101010101" charset="-122"/>
                <a:ea typeface="华文楷体" panose="02010600040101010101" charset="-122"/>
                <a:cs typeface="幼圆" panose="02010509060101010101" pitchFamily="49" charset="-122"/>
              </a:rPr>
              <a:t>长链剖分的构造方法？</a:t>
            </a:r>
          </a:p>
          <a:p>
            <a:pPr algn="l"/>
            <a:endParaRPr lang="zh-CN" altLang="en-US" sz="2000">
              <a:latin typeface="华文楷体" panose="02010600040101010101" charset="-122"/>
              <a:ea typeface="华文楷体" panose="02010600040101010101" charset="-122"/>
              <a:cs typeface="幼圆" panose="02010509060101010101" pitchFamily="49" charset="-122"/>
            </a:endParaRPr>
          </a:p>
          <a:p>
            <a:pPr algn="l"/>
            <a:r>
              <a:rPr lang="zh-CN" altLang="en-US" sz="2000">
                <a:latin typeface="华文楷体" panose="02010600040101010101" charset="-122"/>
                <a:ea typeface="华文楷体" panose="02010600040101010101" charset="-122"/>
                <a:cs typeface="幼圆" panose="02010509060101010101" pitchFamily="49" charset="-122"/>
              </a:rPr>
              <a:t>在国内的各种重大比赛以及一些网络赛中，有许多</a:t>
            </a:r>
            <a:r>
              <a:rPr lang="en-US" altLang="zh-CN" sz="2000">
                <a:latin typeface="华文楷体" panose="02010600040101010101" charset="-122"/>
                <a:ea typeface="华文楷体" panose="02010600040101010101" charset="-122"/>
                <a:cs typeface="幼圆" panose="02010509060101010101" pitchFamily="49" charset="-122"/>
              </a:rPr>
              <a:t>dp</a:t>
            </a:r>
            <a:r>
              <a:rPr lang="zh-CN" altLang="en-US" sz="2000">
                <a:latin typeface="华文楷体" panose="02010600040101010101" charset="-122"/>
                <a:ea typeface="华文楷体" panose="02010600040101010101" charset="-122"/>
                <a:cs typeface="幼圆" panose="02010509060101010101" pitchFamily="49" charset="-122"/>
              </a:rPr>
              <a:t>题都是与数据结构相结合的。</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数位</a:t>
            </a:r>
            <a:r>
              <a:rPr lang="en-US" altLang="zh-CN"/>
              <a:t>DP</a:t>
            </a:r>
          </a:p>
        </p:txBody>
      </p:sp>
      <p:sp>
        <p:nvSpPr>
          <p:cNvPr id="2" name="文本框 1"/>
          <p:cNvSpPr txBox="1"/>
          <p:nvPr/>
        </p:nvSpPr>
        <p:spPr>
          <a:xfrm>
            <a:off x="1069975" y="1790700"/>
            <a:ext cx="10051415" cy="1630045"/>
          </a:xfrm>
          <a:prstGeom prst="rect">
            <a:avLst/>
          </a:prstGeom>
          <a:noFill/>
        </p:spPr>
        <p:txBody>
          <a:bodyPr wrap="square" rtlCol="0">
            <a:spAutoFit/>
          </a:bodyPr>
          <a:lstStyle/>
          <a:p>
            <a:pPr algn="l"/>
            <a:r>
              <a:rPr lang="zh-CN" altLang="en-US" sz="2000" dirty="0">
                <a:latin typeface="华文楷体" panose="02010600040101010101" charset="-122"/>
                <a:ea typeface="华文楷体" panose="02010600040101010101" charset="-122"/>
                <a:cs typeface="华文楷体" panose="02010600040101010101" charset="-122"/>
                <a:sym typeface="+mn-ea"/>
              </a:rPr>
              <a:t>常见的数位</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zh-CN" altLang="en-US" sz="2000" dirty="0" err="1">
                <a:latin typeface="华文楷体" panose="02010600040101010101" charset="-122"/>
                <a:ea typeface="华文楷体" panose="02010600040101010101" charset="-122"/>
                <a:cs typeface="华文楷体" panose="02010600040101010101" charset="-122"/>
                <a:sym typeface="+mn-ea"/>
              </a:rPr>
              <a:t>一般是</a:t>
            </a:r>
            <a:r>
              <a:rPr lang="zh-CN" altLang="en-US" sz="2000" dirty="0">
                <a:latin typeface="华文楷体" panose="02010600040101010101" charset="-122"/>
                <a:ea typeface="华文楷体" panose="02010600040101010101" charset="-122"/>
                <a:cs typeface="华文楷体" panose="02010600040101010101" charset="-122"/>
                <a:sym typeface="+mn-ea"/>
              </a:rPr>
              <a:t>用来统计或查找一个区间满足条件的数，然后按数位顺序</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zh-CN" altLang="en-US" sz="2000" dirty="0">
                <a:latin typeface="华文楷体" panose="02010600040101010101" charset="-122"/>
                <a:ea typeface="华文楷体" panose="02010600040101010101" charset="-122"/>
                <a:cs typeface="华文楷体" panose="02010600040101010101" charset="-122"/>
                <a:sym typeface="+mn-ea"/>
              </a:rPr>
              <a:t>，一般需要仔细分情况讨论，常见处理如将区间拆为</a:t>
            </a:r>
            <a:r>
              <a:rPr lang="en-US" altLang="zh-CN" sz="2000" dirty="0">
                <a:latin typeface="华文楷体" panose="02010600040101010101" charset="-122"/>
                <a:ea typeface="华文楷体" panose="02010600040101010101" charset="-122"/>
                <a:cs typeface="华文楷体" panose="02010600040101010101" charset="-122"/>
                <a:sym typeface="+mn-ea"/>
              </a:rPr>
              <a:t>[1~R]-[1~L-1]</a:t>
            </a:r>
            <a:r>
              <a:rPr lang="zh-CN" altLang="en-US" sz="2000" dirty="0">
                <a:latin typeface="华文楷体" panose="02010600040101010101" charset="-122"/>
                <a:ea typeface="华文楷体" panose="02010600040101010101" charset="-122"/>
                <a:cs typeface="华文楷体" panose="02010600040101010101" charset="-122"/>
                <a:sym typeface="+mn-ea"/>
              </a:rPr>
              <a:t>，记忆化，预处理等。</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当然也有一些题目不是给出</a:t>
            </a:r>
            <a:r>
              <a:rPr lang="en-US" altLang="zh-CN" sz="2000">
                <a:latin typeface="华文楷体" panose="02010600040101010101" charset="-122"/>
                <a:ea typeface="华文楷体" panose="02010600040101010101" charset="-122"/>
                <a:cs typeface="华文楷体" panose="02010600040101010101" charset="-122"/>
              </a:rPr>
              <a:t>[L,R]</a:t>
            </a:r>
            <a:r>
              <a:rPr lang="zh-CN" altLang="en-US" sz="2000">
                <a:latin typeface="华文楷体" panose="02010600040101010101" charset="-122"/>
                <a:ea typeface="华文楷体" panose="02010600040101010101" charset="-122"/>
                <a:cs typeface="华文楷体" panose="02010600040101010101" charset="-122"/>
              </a:rPr>
              <a:t>然后求其中满足条件的一些数（在难题分享里面会涉及这样的题目）</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3" name="组合 19"/>
          <p:cNvGrpSpPr/>
          <p:nvPr/>
        </p:nvGrpSpPr>
        <p:grpSpPr>
          <a:xfrm>
            <a:off x="3925865" y="1088432"/>
            <a:ext cx="4340272" cy="3445470"/>
            <a:chOff x="0" y="-1"/>
            <a:chExt cx="4340271" cy="3445469"/>
          </a:xfrm>
        </p:grpSpPr>
        <p:pic>
          <p:nvPicPr>
            <p:cNvPr id="1211" name="图片 17" descr="图片 17"/>
            <p:cNvPicPr>
              <a:picLocks noChangeAspect="1"/>
            </p:cNvPicPr>
            <p:nvPr/>
          </p:nvPicPr>
          <p:blipFill>
            <a:blip r:embed="rId2"/>
            <a:srcRect l="7543" b="39445"/>
            <a:stretch>
              <a:fillRect/>
            </a:stretch>
          </p:blipFill>
          <p:spPr>
            <a:xfrm>
              <a:off x="0" y="-1"/>
              <a:ext cx="4340271" cy="3445469"/>
            </a:xfrm>
            <a:prstGeom prst="rect">
              <a:avLst/>
            </a:prstGeom>
            <a:ln w="12700" cap="flat">
              <a:noFill/>
              <a:miter lim="400000"/>
              <a:headEnd/>
              <a:tailEnd/>
            </a:ln>
            <a:effectLst/>
          </p:spPr>
        </p:pic>
        <p:sp>
          <p:nvSpPr>
            <p:cNvPr id="1212" name="文本框 16"/>
            <p:cNvSpPr txBox="1"/>
            <p:nvPr/>
          </p:nvSpPr>
          <p:spPr>
            <a:xfrm>
              <a:off x="1240497" y="1091648"/>
              <a:ext cx="1859280" cy="1105535"/>
            </a:xfrm>
            <a:prstGeom prst="rect">
              <a:avLst/>
            </a:prstGeom>
            <a:noFill/>
            <a:ln w="12700" cap="flat">
              <a:noFill/>
              <a:miter lim="400000"/>
            </a:ln>
            <a:effectLst/>
          </p:spPr>
          <p:txBody>
            <a:bodyPr wrap="none" lIns="45718" tIns="45718" rIns="45718" bIns="45718" numCol="1" anchor="t">
              <a:spAutoFit/>
            </a:bodyPr>
            <a:lstStyle>
              <a:lvl1pPr algn="ctr">
                <a:defRPr sz="6600" b="1">
                  <a:solidFill>
                    <a:srgbClr val="FFFFFF"/>
                  </a:solidFill>
                  <a:latin typeface="Arial" panose="020B0604020202020204"/>
                  <a:ea typeface="Arial" panose="020B0604020202020204"/>
                  <a:cs typeface="Arial" panose="020B0604020202020204"/>
                  <a:sym typeface="Arial" panose="020B0604020202020204"/>
                </a:defRPr>
              </a:lvl1pPr>
            </a:lstStyle>
            <a:p>
              <a:r>
                <a:rPr lang="en-US"/>
                <a:t>END</a:t>
              </a:r>
            </a:p>
          </p:txBody>
        </p:sp>
      </p:grpSp>
      <p:pic>
        <p:nvPicPr>
          <p:cNvPr id="161" name="图片 3" descr="D:\大学\大一秋季学期\出题\10.1noi.ac\微信图片_20190929163020.png微信图片_20190929163020"/>
          <p:cNvPicPr>
            <a:picLocks noChangeAspect="1"/>
          </p:cNvPicPr>
          <p:nvPr/>
        </p:nvPicPr>
        <p:blipFill>
          <a:blip r:embed="rId3"/>
          <a:srcRect l="-35073" t="-6076" r="-57235" b="4222"/>
          <a:stretch>
            <a:fillRect/>
          </a:stretch>
        </p:blipFill>
        <p:spPr>
          <a:xfrm>
            <a:off x="152400" y="71755"/>
            <a:ext cx="1706880" cy="1258570"/>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数位</a:t>
            </a:r>
            <a:r>
              <a:rPr lang="en-US" altLang="zh-CN"/>
              <a:t>DP</a:t>
            </a:r>
          </a:p>
        </p:txBody>
      </p:sp>
      <p:sp>
        <p:nvSpPr>
          <p:cNvPr id="2" name="文本框 1"/>
          <p:cNvSpPr txBox="1"/>
          <p:nvPr/>
        </p:nvSpPr>
        <p:spPr>
          <a:xfrm>
            <a:off x="1069975" y="1779905"/>
            <a:ext cx="10051415" cy="1938020"/>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数位</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例题</a:t>
            </a:r>
            <a:r>
              <a:rPr lang="en-US" altLang="zh-CN" sz="2000">
                <a:latin typeface="华文楷体" panose="02010600040101010101" charset="-122"/>
                <a:ea typeface="华文楷体" panose="02010600040101010101" charset="-122"/>
                <a:cs typeface="华文楷体" panose="02010600040101010101" charset="-122"/>
              </a:rPr>
              <a:t>1</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给出</a:t>
            </a:r>
            <a:r>
              <a:rPr lang="en-US" altLang="zh-CN" sz="2000">
                <a:latin typeface="华文楷体" panose="02010600040101010101" charset="-122"/>
                <a:ea typeface="华文楷体" panose="02010600040101010101" charset="-122"/>
                <a:cs typeface="华文楷体" panose="02010600040101010101" charset="-122"/>
              </a:rPr>
              <a:t>l,r</a:t>
            </a:r>
            <a:r>
              <a:rPr lang="zh-CN" altLang="en-US" sz="2000">
                <a:latin typeface="华文楷体" panose="02010600040101010101" charset="-122"/>
                <a:ea typeface="华文楷体" panose="02010600040101010101" charset="-122"/>
                <a:cs typeface="华文楷体" panose="02010600040101010101" charset="-122"/>
              </a:rPr>
              <a:t>，求出所有</a:t>
            </a:r>
            <a:r>
              <a:rPr lang="en-US" altLang="zh-CN" sz="2000">
                <a:latin typeface="华文楷体" panose="02010600040101010101" charset="-122"/>
                <a:ea typeface="华文楷体" panose="02010600040101010101" charset="-122"/>
                <a:cs typeface="华文楷体" panose="02010600040101010101" charset="-122"/>
              </a:rPr>
              <a:t>l&lt;=x&lt;=r</a:t>
            </a:r>
            <a:r>
              <a:rPr lang="zh-CN" altLang="en-US" sz="2000">
                <a:latin typeface="华文楷体" panose="02010600040101010101" charset="-122"/>
                <a:ea typeface="华文楷体" panose="02010600040101010101" charset="-122"/>
                <a:cs typeface="华文楷体" panose="02010600040101010101" charset="-122"/>
              </a:rPr>
              <a:t>的数中，满足</a:t>
            </a:r>
            <a:r>
              <a:rPr lang="en-US" altLang="zh-CN" sz="2000">
                <a:latin typeface="华文楷体" panose="02010600040101010101" charset="-122"/>
                <a:ea typeface="华文楷体" panose="02010600040101010101" charset="-122"/>
                <a:cs typeface="华文楷体" panose="02010600040101010101" charset="-122"/>
              </a:rPr>
              <a:t>x</a:t>
            </a:r>
            <a:r>
              <a:rPr lang="zh-CN" altLang="en-US" sz="2000">
                <a:latin typeface="华文楷体" panose="02010600040101010101" charset="-122"/>
                <a:ea typeface="华文楷体" panose="02010600040101010101" charset="-122"/>
                <a:cs typeface="华文楷体" panose="02010600040101010101" charset="-122"/>
              </a:rPr>
              <a:t>是</a:t>
            </a:r>
            <a:r>
              <a:rPr lang="en-US" altLang="zh-CN" sz="2000">
                <a:latin typeface="华文楷体" panose="02010600040101010101" charset="-122"/>
                <a:ea typeface="华文楷体" panose="02010600040101010101" charset="-122"/>
                <a:cs typeface="华文楷体" panose="02010600040101010101" charset="-122"/>
              </a:rPr>
              <a:t>11</a:t>
            </a:r>
            <a:r>
              <a:rPr lang="zh-CN" altLang="en-US" sz="2000">
                <a:latin typeface="华文楷体" panose="02010600040101010101" charset="-122"/>
                <a:ea typeface="华文楷体" panose="02010600040101010101" charset="-122"/>
                <a:cs typeface="华文楷体" panose="02010600040101010101" charset="-122"/>
              </a:rPr>
              <a:t>的倍数且所有数字和加起来也是</a:t>
            </a:r>
            <a:r>
              <a:rPr lang="en-US" altLang="zh-CN" sz="2000">
                <a:latin typeface="华文楷体" panose="02010600040101010101" charset="-122"/>
                <a:ea typeface="华文楷体" panose="02010600040101010101" charset="-122"/>
                <a:cs typeface="华文楷体" panose="02010600040101010101" charset="-122"/>
              </a:rPr>
              <a:t>11</a:t>
            </a:r>
            <a:r>
              <a:rPr lang="zh-CN" altLang="en-US" sz="2000">
                <a:latin typeface="华文楷体" panose="02010600040101010101" charset="-122"/>
                <a:ea typeface="华文楷体" panose="02010600040101010101" charset="-122"/>
                <a:cs typeface="华文楷体" panose="02010600040101010101" charset="-122"/>
              </a:rPr>
              <a:t>的倍数的</a:t>
            </a:r>
            <a:r>
              <a:rPr lang="en-US" altLang="zh-CN" sz="2000">
                <a:latin typeface="华文楷体" panose="02010600040101010101" charset="-122"/>
                <a:ea typeface="华文楷体" panose="02010600040101010101" charset="-122"/>
                <a:cs typeface="华文楷体" panose="02010600040101010101" charset="-122"/>
              </a:rPr>
              <a:t>x</a:t>
            </a:r>
            <a:r>
              <a:rPr lang="zh-CN" altLang="en-US" sz="2000">
                <a:latin typeface="华文楷体" panose="02010600040101010101" charset="-122"/>
                <a:ea typeface="华文楷体" panose="02010600040101010101" charset="-122"/>
                <a:cs typeface="华文楷体" panose="02010600040101010101" charset="-122"/>
              </a:rPr>
              <a:t>的个数。</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相信一个熟练的</a:t>
            </a:r>
            <a:r>
              <a:rPr lang="en-US" altLang="zh-CN" sz="2000">
                <a:latin typeface="华文楷体" panose="02010600040101010101" charset="-122"/>
                <a:ea typeface="华文楷体" panose="02010600040101010101" charset="-122"/>
                <a:cs typeface="华文楷体" panose="02010600040101010101" charset="-122"/>
              </a:rPr>
              <a:t>noip</a:t>
            </a:r>
            <a:r>
              <a:rPr lang="zh-CN" altLang="en-US" sz="2000">
                <a:latin typeface="华文楷体" panose="02010600040101010101" charset="-122"/>
                <a:ea typeface="华文楷体" panose="02010600040101010101" charset="-122"/>
                <a:cs typeface="华文楷体" panose="02010600040101010101" charset="-122"/>
              </a:rPr>
              <a:t>选手能够很快的知道这是一道十分简单的题目。</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3"/>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数位</a:t>
            </a:r>
            <a:r>
              <a:rPr lang="en-US" altLang="zh-CN"/>
              <a:t>DP</a:t>
            </a:r>
          </a:p>
        </p:txBody>
      </p:sp>
      <p:sp>
        <p:nvSpPr>
          <p:cNvPr id="2" name="文本框 1"/>
          <p:cNvSpPr txBox="1"/>
          <p:nvPr/>
        </p:nvSpPr>
        <p:spPr>
          <a:xfrm>
            <a:off x="1069975" y="1779905"/>
            <a:ext cx="10051415" cy="1630045"/>
          </a:xfrm>
          <a:prstGeom prst="rect">
            <a:avLst/>
          </a:prstGeom>
          <a:noFill/>
        </p:spPr>
        <p:txBody>
          <a:bodyPr wrap="square" rtlCol="0">
            <a:spAutoFit/>
          </a:bodyPr>
          <a:lstStyle/>
          <a:p>
            <a:pPr algn="l"/>
            <a:r>
              <a:rPr lang="zh-CN" altLang="en-US" sz="2000" dirty="0">
                <a:latin typeface="华文楷体" panose="02010600040101010101" charset="-122"/>
                <a:ea typeface="华文楷体" panose="02010600040101010101" charset="-122"/>
                <a:cs typeface="华文楷体" panose="02010600040101010101" charset="-122"/>
              </a:rPr>
              <a:t>数位</a:t>
            </a:r>
            <a:r>
              <a:rPr lang="en-US" altLang="zh-CN" sz="2000" dirty="0">
                <a:latin typeface="华文楷体" panose="02010600040101010101" charset="-122"/>
                <a:ea typeface="华文楷体" panose="02010600040101010101" charset="-122"/>
                <a:cs typeface="华文楷体" panose="02010600040101010101" charset="-122"/>
              </a:rPr>
              <a:t>DP-</a:t>
            </a:r>
            <a:r>
              <a:rPr lang="zh-CN" altLang="en-US" sz="2000" dirty="0">
                <a:latin typeface="华文楷体" panose="02010600040101010101" charset="-122"/>
                <a:ea typeface="华文楷体" panose="02010600040101010101" charset="-122"/>
                <a:cs typeface="华文楷体" panose="02010600040101010101" charset="-122"/>
              </a:rPr>
              <a:t>例题</a:t>
            </a:r>
            <a:r>
              <a:rPr lang="en-US" altLang="zh-CN" sz="2000" dirty="0">
                <a:latin typeface="华文楷体" panose="02010600040101010101" charset="-122"/>
                <a:ea typeface="华文楷体" panose="02010600040101010101" charset="-122"/>
                <a:cs typeface="华文楷体" panose="02010600040101010101" charset="-122"/>
              </a:rPr>
              <a:t>2</a:t>
            </a:r>
          </a:p>
          <a:p>
            <a:pPr algn="l"/>
            <a:endParaRPr lang="en-US" altLang="zh-CN" sz="2000" dirty="0">
              <a:latin typeface="华文楷体" panose="02010600040101010101" charset="-122"/>
              <a:ea typeface="华文楷体" panose="02010600040101010101" charset="-122"/>
              <a:cs typeface="华文楷体" panose="02010600040101010101" charset="-122"/>
            </a:endParaRPr>
          </a:p>
          <a:p>
            <a:pPr algn="l"/>
            <a:r>
              <a:rPr lang="zh-CN" altLang="en-US" sz="2000" dirty="0">
                <a:latin typeface="华文楷体" panose="02010600040101010101" charset="-122"/>
                <a:ea typeface="华文楷体" panose="02010600040101010101" charset="-122"/>
                <a:cs typeface="华文楷体" panose="02010600040101010101" charset="-122"/>
              </a:rPr>
              <a:t>给出</a:t>
            </a:r>
            <a:r>
              <a:rPr lang="en-US" altLang="zh-CN" sz="2000" dirty="0" err="1">
                <a:latin typeface="华文楷体" panose="02010600040101010101" charset="-122"/>
                <a:ea typeface="华文楷体" panose="02010600040101010101" charset="-122"/>
                <a:cs typeface="华文楷体" panose="02010600040101010101" charset="-122"/>
              </a:rPr>
              <a:t>l,r,k,p</a:t>
            </a:r>
            <a:r>
              <a:rPr lang="zh-CN" altLang="en-US" sz="2000" dirty="0">
                <a:latin typeface="华文楷体" panose="02010600040101010101" charset="-122"/>
                <a:ea typeface="华文楷体" panose="02010600040101010101" charset="-122"/>
                <a:cs typeface="华文楷体" panose="02010600040101010101" charset="-122"/>
              </a:rPr>
              <a:t>，其中</a:t>
            </a:r>
            <a:r>
              <a:rPr lang="en-US" altLang="zh-CN" sz="2000" dirty="0">
                <a:latin typeface="华文楷体" panose="02010600040101010101" charset="-122"/>
                <a:ea typeface="华文楷体" panose="02010600040101010101" charset="-122"/>
                <a:cs typeface="华文楷体" panose="02010600040101010101" charset="-122"/>
              </a:rPr>
              <a:t>p</a:t>
            </a:r>
            <a:r>
              <a:rPr lang="zh-CN" altLang="en-US" sz="2000" dirty="0">
                <a:latin typeface="华文楷体" panose="02010600040101010101" charset="-122"/>
                <a:ea typeface="华文楷体" panose="02010600040101010101" charset="-122"/>
                <a:cs typeface="华文楷体" panose="02010600040101010101" charset="-122"/>
              </a:rPr>
              <a:t>是一个小质数，求</a:t>
            </a:r>
          </a:p>
          <a:p>
            <a:pPr algn="l"/>
            <a:endParaRPr lang="en-US" altLang="zh-CN" sz="2000" dirty="0">
              <a:latin typeface="华文楷体" panose="02010600040101010101" charset="-122"/>
              <a:ea typeface="华文楷体" panose="02010600040101010101" charset="-122"/>
              <a:cs typeface="华文楷体" panose="02010600040101010101" charset="-122"/>
            </a:endParaRPr>
          </a:p>
          <a:p>
            <a:pPr algn="l"/>
            <a:r>
              <a:rPr lang="zh-CN" sz="2000" dirty="0">
                <a:latin typeface="华文楷体" panose="02010600040101010101" charset="-122"/>
                <a:ea typeface="华文楷体" panose="02010600040101010101" charset="-122"/>
                <a:cs typeface="华文楷体" panose="02010600040101010101" charset="-122"/>
              </a:rPr>
              <a:t>使用卢卡斯定理即可</a:t>
            </a:r>
          </a:p>
        </p:txBody>
      </p:sp>
      <p:graphicFrame>
        <p:nvGraphicFramePr>
          <p:cNvPr id="3" name="对象 2">
            <a:hlinkClick r:id="" action="ppaction://ole?verb=0"/>
          </p:cNvPr>
          <p:cNvGraphicFramePr>
            <a:graphicFrameLocks noChangeAspect="1"/>
          </p:cNvGraphicFramePr>
          <p:nvPr/>
        </p:nvGraphicFramePr>
        <p:xfrm>
          <a:off x="5518785" y="2289175"/>
          <a:ext cx="1154430" cy="611505"/>
        </p:xfrm>
        <a:graphic>
          <a:graphicData uri="http://schemas.openxmlformats.org/presentationml/2006/ole">
            <mc:AlternateContent xmlns:mc="http://schemas.openxmlformats.org/markup-compatibility/2006">
              <mc:Choice xmlns:v="urn:schemas-microsoft-com:vml" Requires="v">
                <p:oleObj spid="_x0000_s1029" r:id="rId4" imgW="862965" imgH="457200" progId="Equation.KSEE3">
                  <p:embed/>
                </p:oleObj>
              </mc:Choice>
              <mc:Fallback>
                <p:oleObj r:id="rId4" imgW="862965" imgH="457200" progId="Equation.KSEE3">
                  <p:embed/>
                  <p:pic>
                    <p:nvPicPr>
                      <p:cNvPr id="0" name="图片 1024"/>
                      <p:cNvPicPr/>
                      <p:nvPr/>
                    </p:nvPicPr>
                    <p:blipFill>
                      <a:blip r:embed="rId5"/>
                      <a:stretch>
                        <a:fillRect/>
                      </a:stretch>
                    </p:blipFill>
                    <p:spPr>
                      <a:xfrm>
                        <a:off x="5518785" y="2289175"/>
                        <a:ext cx="1154430" cy="61150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数位</a:t>
            </a:r>
            <a:r>
              <a:rPr lang="en-US" altLang="zh-CN"/>
              <a:t>DP</a:t>
            </a:r>
          </a:p>
        </p:txBody>
      </p:sp>
      <p:sp>
        <p:nvSpPr>
          <p:cNvPr id="2" name="文本框 1"/>
          <p:cNvSpPr txBox="1"/>
          <p:nvPr/>
        </p:nvSpPr>
        <p:spPr>
          <a:xfrm>
            <a:off x="1069975" y="1779905"/>
            <a:ext cx="10051415" cy="3169285"/>
          </a:xfrm>
          <a:prstGeom prst="rect">
            <a:avLst/>
          </a:prstGeom>
          <a:noFill/>
        </p:spPr>
        <p:txBody>
          <a:bodyPr wrap="square" rtlCol="0">
            <a:spAutoFit/>
          </a:bodyPr>
          <a:lstStyle/>
          <a:p>
            <a:pPr algn="l"/>
            <a:r>
              <a:rPr lang="zh-CN" altLang="en-US" sz="2000">
                <a:latin typeface="华文楷体" panose="02010600040101010101" charset="-122"/>
                <a:ea typeface="华文楷体" panose="02010600040101010101" charset="-122"/>
                <a:cs typeface="华文楷体" panose="02010600040101010101" charset="-122"/>
              </a:rPr>
              <a:t>数位</a:t>
            </a:r>
            <a:r>
              <a:rPr lang="en-US" altLang="zh-CN" sz="2000">
                <a:latin typeface="华文楷体" panose="02010600040101010101" charset="-122"/>
                <a:ea typeface="华文楷体" panose="02010600040101010101" charset="-122"/>
                <a:cs typeface="华文楷体" panose="02010600040101010101" charset="-122"/>
              </a:rPr>
              <a:t>DP-</a:t>
            </a:r>
            <a:r>
              <a:rPr lang="zh-CN" altLang="en-US" sz="2000">
                <a:latin typeface="华文楷体" panose="02010600040101010101" charset="-122"/>
                <a:ea typeface="华文楷体" panose="02010600040101010101" charset="-122"/>
                <a:cs typeface="华文楷体" panose="02010600040101010101" charset="-122"/>
              </a:rPr>
              <a:t>例题</a:t>
            </a:r>
            <a:r>
              <a:rPr lang="en-US" altLang="zh-CN" sz="2000">
                <a:latin typeface="华文楷体" panose="02010600040101010101" charset="-122"/>
                <a:ea typeface="华文楷体" panose="02010600040101010101" charset="-122"/>
                <a:cs typeface="华文楷体" panose="02010600040101010101" charset="-122"/>
              </a:rPr>
              <a:t>3</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给出</a:t>
            </a:r>
            <a:r>
              <a:rPr lang="en-US" altLang="zh-CN" sz="2000">
                <a:latin typeface="华文楷体" panose="02010600040101010101" charset="-122"/>
                <a:ea typeface="华文楷体" panose="02010600040101010101" charset="-122"/>
                <a:cs typeface="华文楷体" panose="02010600040101010101" charset="-122"/>
              </a:rPr>
              <a:t>l,r</a:t>
            </a:r>
            <a:r>
              <a:rPr lang="zh-CN" altLang="en-US" sz="2000">
                <a:latin typeface="华文楷体" panose="02010600040101010101" charset="-122"/>
                <a:ea typeface="华文楷体" panose="02010600040101010101" charset="-122"/>
                <a:cs typeface="华文楷体" panose="02010600040101010101" charset="-122"/>
              </a:rPr>
              <a:t>，定义</a:t>
            </a:r>
            <a:r>
              <a:rPr lang="en-US" altLang="zh-CN" sz="2000">
                <a:latin typeface="华文楷体" panose="02010600040101010101" charset="-122"/>
                <a:ea typeface="华文楷体" panose="02010600040101010101" charset="-122"/>
                <a:cs typeface="华文楷体" panose="02010600040101010101" charset="-122"/>
              </a:rPr>
              <a:t>f(i)=i</a:t>
            </a:r>
            <a:r>
              <a:rPr lang="zh-CN" altLang="en-US" sz="2000">
                <a:latin typeface="华文楷体" panose="02010600040101010101" charset="-122"/>
                <a:ea typeface="华文楷体" panose="02010600040101010101" charset="-122"/>
                <a:cs typeface="华文楷体" panose="02010600040101010101" charset="-122"/>
              </a:rPr>
              <a:t>的各位数字的乘积，记</a:t>
            </a:r>
            <a:r>
              <a:rPr lang="en-US" altLang="zh-CN" sz="2000">
                <a:latin typeface="华文楷体" panose="02010600040101010101" charset="-122"/>
                <a:ea typeface="华文楷体" panose="02010600040101010101" charset="-122"/>
                <a:cs typeface="华文楷体" panose="02010600040101010101" charset="-122"/>
              </a:rPr>
              <a:t>c(i)</a:t>
            </a:r>
            <a:r>
              <a:rPr lang="zh-CN" altLang="en-US" sz="2000">
                <a:latin typeface="华文楷体" panose="02010600040101010101" charset="-122"/>
                <a:ea typeface="华文楷体" panose="02010600040101010101" charset="-122"/>
                <a:cs typeface="华文楷体" panose="02010600040101010101" charset="-122"/>
              </a:rPr>
              <a:t>表示</a:t>
            </a:r>
            <a:r>
              <a:rPr lang="en-US" altLang="zh-CN" sz="2000">
                <a:latin typeface="华文楷体" panose="02010600040101010101" charset="-122"/>
                <a:ea typeface="华文楷体" panose="02010600040101010101" charset="-122"/>
                <a:cs typeface="华文楷体" panose="02010600040101010101" charset="-122"/>
              </a:rPr>
              <a:t>l</a:t>
            </a:r>
            <a:r>
              <a:rPr lang="zh-CN" altLang="en-US" sz="2000">
                <a:latin typeface="华文楷体" panose="02010600040101010101" charset="-122"/>
                <a:ea typeface="华文楷体" panose="02010600040101010101" charset="-122"/>
                <a:cs typeface="华文楷体" panose="02010600040101010101" charset="-122"/>
              </a:rPr>
              <a:t>到</a:t>
            </a:r>
            <a:r>
              <a:rPr lang="en-US" altLang="zh-CN" sz="2000">
                <a:latin typeface="华文楷体" panose="02010600040101010101" charset="-122"/>
                <a:ea typeface="华文楷体" panose="02010600040101010101" charset="-122"/>
                <a:cs typeface="华文楷体" panose="02010600040101010101" charset="-122"/>
              </a:rPr>
              <a:t>r</a:t>
            </a:r>
            <a:r>
              <a:rPr lang="zh-CN" altLang="en-US" sz="2000">
                <a:latin typeface="华文楷体" panose="02010600040101010101" charset="-122"/>
                <a:ea typeface="华文楷体" panose="02010600040101010101" charset="-122"/>
                <a:cs typeface="华文楷体" panose="02010600040101010101" charset="-122"/>
              </a:rPr>
              <a:t>中满足</a:t>
            </a:r>
            <a:r>
              <a:rPr lang="en-US" altLang="zh-CN" sz="2000">
                <a:latin typeface="华文楷体" panose="02010600040101010101" charset="-122"/>
                <a:ea typeface="华文楷体" panose="02010600040101010101" charset="-122"/>
                <a:cs typeface="华文楷体" panose="02010600040101010101" charset="-122"/>
              </a:rPr>
              <a:t>f(x)=i</a:t>
            </a:r>
            <a:r>
              <a:rPr lang="zh-CN" altLang="en-US" sz="2000">
                <a:latin typeface="华文楷体" panose="02010600040101010101" charset="-122"/>
                <a:ea typeface="华文楷体" panose="02010600040101010101" charset="-122"/>
                <a:cs typeface="华文楷体" panose="02010600040101010101" charset="-122"/>
              </a:rPr>
              <a:t>的</a:t>
            </a:r>
            <a:r>
              <a:rPr lang="en-US" altLang="zh-CN" sz="2000">
                <a:latin typeface="华文楷体" panose="02010600040101010101" charset="-122"/>
                <a:ea typeface="华文楷体" panose="02010600040101010101" charset="-122"/>
                <a:cs typeface="华文楷体" panose="02010600040101010101" charset="-122"/>
              </a:rPr>
              <a:t>x</a:t>
            </a:r>
            <a:r>
              <a:rPr lang="zh-CN" altLang="en-US" sz="2000">
                <a:latin typeface="华文楷体" panose="02010600040101010101" charset="-122"/>
                <a:ea typeface="华文楷体" panose="02010600040101010101" charset="-122"/>
                <a:cs typeface="华文楷体" panose="02010600040101010101" charset="-122"/>
              </a:rPr>
              <a:t>的个数，求</a:t>
            </a:r>
            <a:r>
              <a:rPr lang="en-US" altLang="zh-CN" sz="2000">
                <a:latin typeface="华文楷体" panose="02010600040101010101" charset="-122"/>
                <a:ea typeface="华文楷体" panose="02010600040101010101" charset="-122"/>
                <a:cs typeface="华文楷体" panose="02010600040101010101" charset="-122"/>
              </a:rPr>
              <a:t>c(i)</a:t>
            </a:r>
            <a:r>
              <a:rPr lang="zh-CN" altLang="en-US" sz="2000">
                <a:latin typeface="华文楷体" panose="02010600040101010101" charset="-122"/>
                <a:ea typeface="华文楷体" panose="02010600040101010101" charset="-122"/>
                <a:cs typeface="华文楷体" panose="02010600040101010101" charset="-122"/>
              </a:rPr>
              <a:t>的前</a:t>
            </a:r>
            <a:r>
              <a:rPr lang="en-US" altLang="zh-CN" sz="2000">
                <a:latin typeface="华文楷体" panose="02010600040101010101" charset="-122"/>
                <a:ea typeface="华文楷体" panose="02010600040101010101" charset="-122"/>
                <a:cs typeface="华文楷体" panose="02010600040101010101" charset="-122"/>
              </a:rPr>
              <a:t>k</a:t>
            </a:r>
            <a:r>
              <a:rPr lang="zh-CN" altLang="en-US" sz="2000">
                <a:latin typeface="华文楷体" panose="02010600040101010101" charset="-122"/>
                <a:ea typeface="华文楷体" panose="02010600040101010101" charset="-122"/>
                <a:cs typeface="华文楷体" panose="02010600040101010101" charset="-122"/>
              </a:rPr>
              <a:t>大的和。</a:t>
            </a:r>
          </a:p>
          <a:p>
            <a:pPr algn="l"/>
            <a:endParaRPr lang="zh-CN" altLang="en-US" sz="2000">
              <a:latin typeface="华文楷体" panose="02010600040101010101" charset="-122"/>
              <a:ea typeface="华文楷体" panose="02010600040101010101" charset="-122"/>
              <a:cs typeface="华文楷体" panose="02010600040101010101" charset="-122"/>
            </a:endParaRPr>
          </a:p>
          <a:p>
            <a:pPr algn="l"/>
            <a:r>
              <a:rPr lang="en-US" altLang="zh-CN" sz="2000">
                <a:latin typeface="华文楷体" panose="02010600040101010101" charset="-122"/>
                <a:ea typeface="华文楷体" panose="02010600040101010101" charset="-122"/>
                <a:cs typeface="华文楷体" panose="02010600040101010101" charset="-122"/>
              </a:rPr>
              <a:t>l,r&lt;=10^12</a:t>
            </a:r>
          </a:p>
          <a:p>
            <a:pPr algn="l"/>
            <a:endParaRPr lang="en-US" altLang="zh-CN" sz="2000">
              <a:latin typeface="华文楷体" panose="02010600040101010101" charset="-122"/>
              <a:ea typeface="华文楷体" panose="02010600040101010101" charset="-122"/>
              <a:cs typeface="华文楷体" panose="02010600040101010101" charset="-122"/>
            </a:endParaRPr>
          </a:p>
          <a:p>
            <a:pPr algn="l"/>
            <a:r>
              <a:rPr lang="zh-CN" altLang="en-US" sz="2000">
                <a:latin typeface="华文楷体" panose="02010600040101010101" charset="-122"/>
                <a:ea typeface="华文楷体" panose="02010600040101010101" charset="-122"/>
                <a:cs typeface="华文楷体" panose="02010600040101010101" charset="-122"/>
              </a:rPr>
              <a:t>由于是各位数字的乘积，那么其质因子一定在</a:t>
            </a:r>
            <a:r>
              <a:rPr lang="en-US" altLang="zh-CN" sz="2000">
                <a:latin typeface="华文楷体" panose="02010600040101010101" charset="-122"/>
                <a:ea typeface="华文楷体" panose="02010600040101010101" charset="-122"/>
                <a:cs typeface="华文楷体" panose="02010600040101010101" charset="-122"/>
              </a:rPr>
              <a:t>2,3,5,7</a:t>
            </a:r>
            <a:r>
              <a:rPr lang="zh-CN" altLang="en-US" sz="2000">
                <a:latin typeface="华文楷体" panose="02010600040101010101" charset="-122"/>
                <a:ea typeface="华文楷体" panose="02010600040101010101" charset="-122"/>
                <a:cs typeface="华文楷体" panose="02010600040101010101" charset="-122"/>
              </a:rPr>
              <a:t>中，搜出所有可能的数字，记</a:t>
            </a:r>
            <a:r>
              <a:rPr lang="en-US" altLang="zh-CN" sz="2000">
                <a:latin typeface="华文楷体" panose="02010600040101010101" charset="-122"/>
                <a:ea typeface="华文楷体" panose="02010600040101010101" charset="-122"/>
                <a:cs typeface="华文楷体" panose="02010600040101010101" charset="-122"/>
              </a:rPr>
              <a:t>f[i][j]</a:t>
            </a:r>
            <a:r>
              <a:rPr lang="zh-CN" altLang="en-US" sz="2000">
                <a:latin typeface="华文楷体" panose="02010600040101010101" charset="-122"/>
                <a:ea typeface="华文楷体" panose="02010600040101010101" charset="-122"/>
                <a:cs typeface="华文楷体" panose="02010600040101010101" charset="-122"/>
              </a:rPr>
              <a:t>为前</a:t>
            </a:r>
            <a:r>
              <a:rPr lang="en-US" altLang="zh-CN" sz="2000">
                <a:latin typeface="华文楷体" panose="02010600040101010101" charset="-122"/>
                <a:ea typeface="华文楷体" panose="02010600040101010101" charset="-122"/>
                <a:cs typeface="华文楷体" panose="02010600040101010101" charset="-122"/>
              </a:rPr>
              <a:t>i</a:t>
            </a:r>
            <a:r>
              <a:rPr lang="zh-CN" altLang="en-US" sz="2000">
                <a:latin typeface="华文楷体" panose="02010600040101010101" charset="-122"/>
                <a:ea typeface="华文楷体" panose="02010600040101010101" charset="-122"/>
                <a:cs typeface="华文楷体" panose="02010600040101010101" charset="-122"/>
              </a:rPr>
              <a:t>位对应的数字是</a:t>
            </a:r>
            <a:r>
              <a:rPr lang="en-US" altLang="zh-CN" sz="2000">
                <a:latin typeface="华文楷体" panose="02010600040101010101" charset="-122"/>
                <a:ea typeface="华文楷体" panose="02010600040101010101" charset="-122"/>
                <a:cs typeface="华文楷体" panose="02010600040101010101" charset="-122"/>
              </a:rPr>
              <a:t>j</a:t>
            </a:r>
            <a:r>
              <a:rPr lang="zh-CN" altLang="en-US" sz="2000">
                <a:latin typeface="华文楷体" panose="02010600040101010101" charset="-122"/>
                <a:ea typeface="华文楷体" panose="02010600040101010101" charset="-122"/>
                <a:cs typeface="华文楷体" panose="02010600040101010101" charset="-122"/>
              </a:rPr>
              <a:t>的方案数，即可求出所有非零的</a:t>
            </a:r>
            <a:r>
              <a:rPr lang="en-US" altLang="zh-CN" sz="2000">
                <a:latin typeface="华文楷体" panose="02010600040101010101" charset="-122"/>
                <a:ea typeface="华文楷体" panose="02010600040101010101" charset="-122"/>
                <a:cs typeface="华文楷体" panose="02010600040101010101" charset="-122"/>
              </a:rPr>
              <a:t>c(i)</a:t>
            </a:r>
          </a:p>
          <a:p>
            <a:pPr algn="l"/>
            <a:endParaRPr lang="zh-CN"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图片 66" descr="图片 66"/>
          <p:cNvPicPr>
            <a:picLocks noChangeAspect="1"/>
          </p:cNvPicPr>
          <p:nvPr/>
        </p:nvPicPr>
        <p:blipFill>
          <a:blip r:embed="rId2"/>
          <a:srcRect b="39445"/>
          <a:stretch>
            <a:fillRect/>
          </a:stretch>
        </p:blipFill>
        <p:spPr>
          <a:xfrm>
            <a:off x="338305" y="292100"/>
            <a:ext cx="1072814" cy="787400"/>
          </a:xfrm>
          <a:prstGeom prst="rect">
            <a:avLst/>
          </a:prstGeom>
          <a:ln w="12700">
            <a:miter lim="400000"/>
            <a:headEnd/>
            <a:tailEnd/>
          </a:ln>
        </p:spPr>
      </p:pic>
      <p:sp>
        <p:nvSpPr>
          <p:cNvPr id="338" name="文本框 68"/>
          <p:cNvSpPr txBox="1"/>
          <p:nvPr/>
        </p:nvSpPr>
        <p:spPr>
          <a:xfrm>
            <a:off x="1534160" y="363220"/>
            <a:ext cx="3295015" cy="520700"/>
          </a:xfrm>
          <a:prstGeom prst="rect">
            <a:avLst/>
          </a:prstGeom>
          <a:noFill/>
          <a:ln w="12700" cap="flat">
            <a:noFill/>
            <a:miter lim="400000"/>
          </a:ln>
          <a:effectLst/>
        </p:spPr>
        <p:txBody>
          <a:bodyPr wrap="square" lIns="45718" tIns="45718" rIns="45718" bIns="45718" numCol="1" anchor="t">
            <a:spAutoFit/>
          </a:bodyPr>
          <a:lstStyle>
            <a:lvl1pPr>
              <a:defRPr sz="2800"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概率</a:t>
            </a:r>
            <a:r>
              <a:rPr lang="en-US" altLang="zh-CN"/>
              <a:t>DP</a:t>
            </a:r>
          </a:p>
        </p:txBody>
      </p:sp>
      <p:sp>
        <p:nvSpPr>
          <p:cNvPr id="2" name="文本框 1"/>
          <p:cNvSpPr txBox="1"/>
          <p:nvPr/>
        </p:nvSpPr>
        <p:spPr>
          <a:xfrm>
            <a:off x="1069975" y="1790700"/>
            <a:ext cx="10051415" cy="1938020"/>
          </a:xfrm>
          <a:prstGeom prst="rect">
            <a:avLst/>
          </a:prstGeom>
          <a:noFill/>
        </p:spPr>
        <p:txBody>
          <a:bodyPr wrap="square" rtlCol="0">
            <a:spAutoFit/>
          </a:bodyPr>
          <a:lstStyle/>
          <a:p>
            <a:pPr>
              <a:lnSpc>
                <a:spcPct val="150000"/>
              </a:lnSpc>
            </a:pPr>
            <a:r>
              <a:rPr lang="zh-CN" altLang="en-US" sz="2000" dirty="0">
                <a:latin typeface="华文楷体" panose="02010600040101010101" charset="-122"/>
                <a:ea typeface="华文楷体" panose="02010600040101010101" charset="-122"/>
                <a:cs typeface="华文楷体" panose="02010600040101010101" charset="-122"/>
                <a:sym typeface="+mn-ea"/>
              </a:rPr>
              <a:t>概率</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zh-CN" altLang="en-US" sz="2000" dirty="0">
                <a:latin typeface="华文楷体" panose="02010600040101010101" charset="-122"/>
                <a:ea typeface="华文楷体" panose="02010600040101010101" charset="-122"/>
                <a:cs typeface="华文楷体" panose="02010600040101010101" charset="-122"/>
                <a:sym typeface="+mn-ea"/>
              </a:rPr>
              <a:t>是一类求事件概率或期望的</a:t>
            </a:r>
            <a:r>
              <a:rPr lang="en-US" altLang="zh-CN" sz="2000" dirty="0" err="1">
                <a:latin typeface="华文楷体" panose="02010600040101010101" charset="-122"/>
                <a:ea typeface="华文楷体" panose="02010600040101010101" charset="-122"/>
                <a:cs typeface="华文楷体" panose="02010600040101010101" charset="-122"/>
                <a:sym typeface="+mn-ea"/>
              </a:rPr>
              <a:t>Dp</a:t>
            </a:r>
            <a:r>
              <a:rPr lang="zh-CN" altLang="en-US" sz="2000" dirty="0">
                <a:latin typeface="华文楷体" panose="02010600040101010101" charset="-122"/>
                <a:ea typeface="华文楷体" panose="02010600040101010101" charset="-122"/>
                <a:cs typeface="华文楷体" panose="02010600040101010101" charset="-122"/>
                <a:sym typeface="+mn-ea"/>
              </a:rPr>
              <a:t>的总称，使用到的方法包括但不限于：</a:t>
            </a:r>
          </a:p>
          <a:p>
            <a:pPr marL="800100" lvl="1" indent="-342900">
              <a:lnSpc>
                <a:spcPct val="150000"/>
              </a:lnSpc>
              <a:buFont typeface="Wingdings" panose="05000000000000000000" charset="0"/>
              <a:buChar char="Ø"/>
            </a:pPr>
            <a:r>
              <a:rPr lang="zh-CN" altLang="en-US" sz="2000">
                <a:latin typeface="华文楷体" panose="02010600040101010101" charset="-122"/>
                <a:ea typeface="华文楷体" panose="02010600040101010101" charset="-122"/>
                <a:cs typeface="华文楷体" panose="02010600040101010101" charset="-122"/>
              </a:rPr>
              <a:t>期望的线性性</a:t>
            </a:r>
          </a:p>
          <a:p>
            <a:pPr marL="800100" lvl="1" indent="-342900">
              <a:lnSpc>
                <a:spcPct val="150000"/>
              </a:lnSpc>
              <a:buFont typeface="Wingdings" panose="05000000000000000000" charset="0"/>
              <a:buChar char="Ø"/>
            </a:pPr>
            <a:r>
              <a:rPr lang="zh-CN" altLang="en-US" sz="2000">
                <a:latin typeface="华文楷体" panose="02010600040101010101" charset="-122"/>
                <a:ea typeface="华文楷体" panose="02010600040101010101" charset="-122"/>
                <a:cs typeface="华文楷体" panose="02010600040101010101" charset="-122"/>
              </a:rPr>
              <a:t>补集转换</a:t>
            </a:r>
          </a:p>
          <a:p>
            <a:pPr marL="800100" lvl="1" indent="-342900">
              <a:lnSpc>
                <a:spcPct val="150000"/>
              </a:lnSpc>
              <a:buFont typeface="Wingdings" panose="05000000000000000000" charset="0"/>
              <a:buChar char="Ø"/>
            </a:pPr>
            <a:r>
              <a:rPr lang="zh-CN" altLang="en-US" sz="2000">
                <a:latin typeface="华文楷体" panose="02010600040101010101" charset="-122"/>
                <a:ea typeface="华文楷体" panose="02010600040101010101" charset="-122"/>
                <a:cs typeface="华文楷体" panose="02010600040101010101" charset="-122"/>
              </a:rPr>
              <a:t>转化为计数问题</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3859</Words>
  <Application>Microsoft Office PowerPoint</Application>
  <PresentationFormat>宽屏</PresentationFormat>
  <Paragraphs>322</Paragraphs>
  <Slides>50</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6" baseType="lpstr">
      <vt:lpstr>华文楷体</vt:lpstr>
      <vt:lpstr>微软雅黑</vt:lpstr>
      <vt:lpstr>Arial</vt:lpstr>
      <vt:lpstr>Wingdings</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Lu Jinfan</cp:lastModifiedBy>
  <cp:revision>35</cp:revision>
  <dcterms:created xsi:type="dcterms:W3CDTF">2019-06-19T02:08:00Z</dcterms:created>
  <dcterms:modified xsi:type="dcterms:W3CDTF">2019-10-04T07:30:13Z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