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72" r:id="rId8"/>
    <p:sldId id="284" r:id="rId9"/>
    <p:sldId id="263" r:id="rId10"/>
    <p:sldId id="285" r:id="rId11"/>
    <p:sldId id="265" r:id="rId12"/>
    <p:sldId id="266" r:id="rId13"/>
    <p:sldId id="286" r:id="rId14"/>
    <p:sldId id="273" r:id="rId15"/>
    <p:sldId id="280" r:id="rId16"/>
    <p:sldId id="287" r:id="rId17"/>
    <p:sldId id="274" r:id="rId18"/>
    <p:sldId id="290" r:id="rId19"/>
    <p:sldId id="281" r:id="rId20"/>
    <p:sldId id="291" r:id="rId21"/>
    <p:sldId id="283" r:id="rId22"/>
    <p:sldId id="300" r:id="rId23"/>
    <p:sldId id="282" r:id="rId24"/>
    <p:sldId id="292" r:id="rId25"/>
    <p:sldId id="275" r:id="rId26"/>
    <p:sldId id="276" r:id="rId27"/>
    <p:sldId id="288" r:id="rId28"/>
    <p:sldId id="277" r:id="rId29"/>
    <p:sldId id="289" r:id="rId30"/>
    <p:sldId id="278" r:id="rId31"/>
    <p:sldId id="299" r:id="rId32"/>
    <p:sldId id="279" r:id="rId33"/>
    <p:sldId id="293" r:id="rId34"/>
    <p:sldId id="294" r:id="rId35"/>
    <p:sldId id="295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87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3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0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1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36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5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3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6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0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5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0715-40F0-424A-81D7-9F2D9119DA2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4F19FC-03CE-4474-903F-3E904C25ED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440-D19A-4F2D-AF9E-F385DA94E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中的博弈、构造、结论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A49601-9AA1-4CE7-97F5-B41BCC014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</a:t>
            </a:r>
          </a:p>
        </p:txBody>
      </p:sp>
    </p:spTree>
    <p:extLst>
      <p:ext uri="{BB962C8B-B14F-4D97-AF65-F5344CB8AC3E}">
        <p14:creationId xmlns:p14="http://schemas.microsoft.com/office/powerpoint/2010/main" val="232116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F0E0D-6E5F-4024-BDB3-990A2D15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树上删边游戏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2727CC-E45C-41EC-8F79-F6A3EA78B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给定一棵有根树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玩家可以选择删除任意一条边，然后去掉与根不连通的部分</a:t>
                </a:r>
                <a:endParaRPr lang="en-US" altLang="zh-CN" dirty="0"/>
              </a:p>
              <a:p>
                <a:r>
                  <a:rPr lang="zh-CN" altLang="en-US" dirty="0"/>
                  <a:t>不能操作者负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表示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的子树的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结论：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应用：</a:t>
                </a:r>
                <a:r>
                  <a:rPr lang="en-US" altLang="zh-CN" dirty="0"/>
                  <a:t>[FJOI2013]</a:t>
                </a:r>
                <a:r>
                  <a:rPr lang="zh-CN" altLang="en-US" dirty="0"/>
                  <a:t>圆形游戏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2727CC-E45C-41EC-8F79-F6A3EA78B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38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D631-666D-4C40-B6F9-567BE04E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[CF1149E]Election Promises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F2F4D-1A68-43C6-BE93-0C4CB8C31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有一张有向无环图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每个点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都有一个非负整数的点权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Alice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轮流进行操作：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取一个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 变为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改为任意非负整数</a:t>
                </a:r>
                <a:endParaRPr lang="en-US" altLang="zh-CN" dirty="0"/>
              </a:p>
              <a:p>
                <a:r>
                  <a:rPr lang="zh-CN" altLang="en-US" dirty="0"/>
                  <a:t>不能进行操作的判负</a:t>
                </a:r>
                <a:endParaRPr lang="en-US" altLang="zh-CN" dirty="0"/>
              </a:p>
              <a:p>
                <a:r>
                  <a:rPr lang="zh-CN" altLang="en-US" dirty="0"/>
                  <a:t>求先手操作是否必胜，以及必胜策略的第一步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3F2F4D-1A68-43C6-BE93-0C4CB8C31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0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4225E-F44B-41F9-A0F9-C962341B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DAEA7F-198F-46DA-B00E-3457A44D0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令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的等级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mex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后手必胜当且仅当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DAEA7F-198F-46DA-B00E-3457A44D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40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833B1-398B-4E07-AA88-6E254392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r>
              <a:rPr lang="en-US" altLang="zh-CN" dirty="0"/>
              <a:t> </a:t>
            </a:r>
            <a:r>
              <a:rPr lang="zh-CN" altLang="en-US" dirty="0"/>
              <a:t>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D8C6AE-F4C4-49AB-B319-E080CDC6E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Nim</a:t>
                </a:r>
                <a:r>
                  <a:rPr lang="zh-CN" altLang="en-US" dirty="0"/>
                  <a:t> 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mex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不妨设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可以这么算：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的最高二进制位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b="0" dirty="0"/>
                  <a:t>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zh-CN" altLang="en-US" b="0" dirty="0"/>
                  <a:t>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D8C6AE-F4C4-49AB-B319-E080CDC6E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84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F3443F-8057-4672-A13A-FBCF3E11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构造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B51F2-FEC7-42F0-A6B9-5F7092FB9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b="1" dirty="0"/>
              <a:t>不含</a:t>
            </a:r>
            <a:r>
              <a:rPr lang="zh-CN" altLang="en-US" dirty="0"/>
              <a:t>以下要素：</a:t>
            </a:r>
            <a:r>
              <a:rPr lang="en-US" altLang="zh-CN" dirty="0"/>
              <a:t>Goodbye 2019, </a:t>
            </a:r>
            <a:r>
              <a:rPr lang="en-US" altLang="zh-CN" dirty="0" err="1"/>
              <a:t>CodeForces</a:t>
            </a:r>
            <a:r>
              <a:rPr lang="en-US" altLang="zh-CN" dirty="0"/>
              <a:t> Global Round #9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60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F6528-3340-4320-A4B7-0156C564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[AGC030C]Coloring Torus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D7FA5-4FD4-45A4-A1E9-A56235E8C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方格表，行、列从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开始编号</a:t>
                </a:r>
                <a:endParaRPr lang="en-US" altLang="zh-CN" dirty="0"/>
              </a:p>
              <a:p>
                <a:r>
                  <a:rPr lang="zh-CN" altLang="en-US" dirty="0"/>
                  <a:t>两个格子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相邻，当且仅当以下二者之一成立：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≡±1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≡±1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方格表的一种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染色是</a:t>
                </a:r>
                <a:r>
                  <a:rPr lang="zh-CN" altLang="en-US" b="1" dirty="0"/>
                  <a:t>好</a:t>
                </a:r>
                <a:r>
                  <a:rPr lang="zh-CN" altLang="en-US" dirty="0"/>
                  <a:t>的，当且仅当：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每种颜色都用过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对于任意颜色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所有染色为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的格子满足：它们所邻的染色为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的格子数相同</a:t>
                </a:r>
                <a:endParaRPr lang="en-US" altLang="zh-CN" dirty="0"/>
              </a:p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求一种正方形方格表（大小任选）的好的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染色方案，要求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D7FA5-4FD4-45A4-A1E9-A56235E8C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8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A3545-E939-4E3A-B2AE-A9BA4EA4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F1DD5B-778D-46C7-B688-B9CAB3124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直接构造法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直接第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行放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 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不过这样还是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可以取任意多斜列交替染色，这样可以构造出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的所有解</a:t>
                </a:r>
                <a:endParaRPr lang="en-US" altLang="zh-CN" dirty="0"/>
              </a:p>
              <a:p>
                <a:r>
                  <a:rPr lang="zh-CN" altLang="en-US" dirty="0"/>
                  <a:t>所以特判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&lt;500</m:t>
                    </m:r>
                  </m:oMath>
                </a14:m>
                <a:r>
                  <a:rPr lang="zh-CN" altLang="en-US" dirty="0"/>
                  <a:t> 的情况，对于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≥500</m:t>
                    </m:r>
                  </m:oMath>
                </a14:m>
                <a:r>
                  <a:rPr lang="zh-CN" altLang="en-US" dirty="0"/>
                  <a:t> 的情况构造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zh-CN" altLang="en-US" dirty="0"/>
                  <a:t> 的解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F1DD5B-778D-46C7-B688-B9CAB3124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18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B11681-5843-4144-9ACD-7375D9A7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[AGC027D]Modulo Matrix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0DAEFC5-2FC8-4330-A4DF-5C4716582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给定正整数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构造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矩阵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使得：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 两两不同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存在正整数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任意两个相邻元素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0DAEFC5-2FC8-4330-A4DF-5C4716582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4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18E05-2507-41B7-AC5A-6588BD5C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EB56D4-F555-4E1A-8853-B02E7846B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数论构造</a:t>
                </a:r>
                <a:endParaRPr lang="en-US" altLang="zh-CN" dirty="0"/>
              </a:p>
              <a:p>
                <a:r>
                  <a:rPr lang="zh-CN" altLang="en-US" dirty="0"/>
                  <a:t>黑白染色</a:t>
                </a:r>
                <a:endParaRPr lang="en-US" altLang="zh-CN" dirty="0"/>
              </a:p>
              <a:p>
                <a:r>
                  <a:rPr lang="zh-CN" altLang="en-US" dirty="0"/>
                  <a:t>取一个素数列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对于黑格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对于白格，取相邻黑格的</a:t>
                </a:r>
                <a:r>
                  <a:rPr lang="en-US" altLang="zh-CN" dirty="0"/>
                  <a:t> lcm+1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EB56D4-F555-4E1A-8853-B02E7846B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5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4F327-769B-4480-B4B8-EC99943E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[AGC025D]Choosing Points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7BE58E-2877-4350-8498-502CF4CBA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给出参数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考虑横纵坐标均在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/>
                  <a:t> 范围内的整点为全集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 的子集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内任两点的（欧几里得）距离不为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dirty="0"/>
                  <a:t> 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要求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7BE58E-2877-4350-8498-502CF4CBA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50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E1F9E-7897-4647-8511-AC032E05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组合博弈论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24D38-21EA-444A-804B-A4337CBF7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3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2B2F-CD4C-4A25-B95A-112A4E1B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E2DB4C-9A06-4CF2-A958-3ADA10451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数论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图论</a:t>
                </a:r>
                <a:endParaRPr lang="en-US" altLang="zh-CN" dirty="0"/>
              </a:p>
              <a:p>
                <a:r>
                  <a:rPr lang="zh-CN" altLang="en-US" dirty="0"/>
                  <a:t>整点上，</a:t>
                </a:r>
                <a:r>
                  <a:rPr lang="zh-CN" altLang="en-US" b="0" dirty="0"/>
                  <a:t>距离为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zh-CN" altLang="en-US" dirty="0"/>
                  <a:t> 的关系构成二分图</a:t>
                </a:r>
                <a:endParaRPr lang="en-US" altLang="zh-CN" dirty="0"/>
              </a:p>
              <a:p>
                <a:r>
                  <a:rPr lang="zh-CN" altLang="en-US" dirty="0"/>
                  <a:t>先取全集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dirty="0"/>
                  <a:t> 关系下的较大一部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再取集合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dirty="0"/>
                  <a:t> 关系下的较大一部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E2DB4C-9A06-4CF2-A958-3ADA10451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046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9A2EF-42A3-41EE-A9D5-E986BD23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[CF547D]Mike and Fish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FB62F4-CDF9-4498-9354-77A533E68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给定平面上的点集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求一种该点集的红蓝二染色方案</a:t>
                </a:r>
                <a:endParaRPr lang="en-US" altLang="zh-CN" dirty="0"/>
              </a:p>
              <a:p>
                <a:r>
                  <a:rPr lang="zh-CN" altLang="en-US" dirty="0"/>
                  <a:t>使得每一条形如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或形如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的直线上，红色和蓝色的点数至多相差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FB62F4-CDF9-4498-9354-77A533E68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2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A073-172C-4C5F-9DA2-02024AA0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4B3981-13F6-4A48-AF06-1BEFBB9FE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把红点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看成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 的边，蓝点正好相反</a:t>
                </a:r>
                <a:endParaRPr lang="en-US" altLang="zh-CN" dirty="0"/>
              </a:p>
              <a:p>
                <a:r>
                  <a:rPr lang="zh-CN" altLang="en-US" dirty="0"/>
                  <a:t>那么一个点的出度、入度相差不应超过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构造一个超级点，往所有奇数度数点连一条边，用以调节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的差距</a:t>
                </a:r>
                <a:endParaRPr lang="en-US" altLang="zh-CN" dirty="0"/>
              </a:p>
              <a:p>
                <a:r>
                  <a:rPr lang="zh-CN" altLang="en-US" dirty="0"/>
                  <a:t>这样就变成了每个点的出度、入度相等</a:t>
                </a:r>
                <a:endParaRPr lang="en-US" altLang="zh-CN" dirty="0"/>
              </a:p>
              <a:p>
                <a:r>
                  <a:rPr lang="zh-CN" altLang="en-US" dirty="0"/>
                  <a:t>取一条欧拉回路，按照回路上的顺序标方向即可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4B3981-13F6-4A48-AF06-1BEFBB9FE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45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1D940-1AE1-40F1-8964-C11A8EAD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[AGC017E]Jigsaw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F8AFE4-2562-421A-AE4F-5791F2C7B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块不规则拼图，每块高度为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块左侧的矩形高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距下边界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右侧的矩形高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距下边界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将拼图以合适的顺序摆放在水平地面上</a:t>
                </a:r>
                <a:endParaRPr lang="en-US" altLang="zh-CN" dirty="0"/>
              </a:p>
              <a:p>
                <a:r>
                  <a:rPr lang="zh-CN" altLang="en-US" dirty="0"/>
                  <a:t>要求一个拼图块两侧的矩形必须和地面或其它拼图的上边界接触</a:t>
                </a:r>
                <a:endParaRPr lang="en-US" altLang="zh-CN" dirty="0"/>
              </a:p>
              <a:p>
                <a:r>
                  <a:rPr lang="zh-CN" altLang="en-US" dirty="0"/>
                  <a:t>不准旋转或翻转</a:t>
                </a:r>
                <a:endParaRPr lang="en-US" altLang="zh-CN" dirty="0"/>
              </a:p>
              <a:p>
                <a:r>
                  <a:rPr lang="zh-CN" altLang="en-US" dirty="0"/>
                  <a:t>求是否有解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F8AFE4-2562-421A-AE4F-5791F2C7B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7CE978C-1B75-45A6-B781-1462984A7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92" y="303923"/>
            <a:ext cx="1794120" cy="19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9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7F90D-5AE4-4EF4-A2B6-57DB3BB8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091306-C5CD-4CC6-8D3D-2E249BCBF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建立点数为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的图，把拼图看作边</a:t>
                </a:r>
                <a:endParaRPr lang="en-US" altLang="zh-CN" dirty="0"/>
              </a:p>
              <a:p>
                <a:r>
                  <a:rPr lang="zh-CN" altLang="en-US" dirty="0"/>
                  <a:t>若一块拼图满足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那么看作它始于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那么看作它始于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若一块拼图满足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那么看作它终于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满足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那么看作它终于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加一个超级点，往所有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发一条边</a:t>
                </a:r>
                <a:endParaRPr lang="en-US" altLang="zh-CN" dirty="0"/>
              </a:p>
              <a:p>
                <a:r>
                  <a:rPr lang="zh-CN" altLang="en-US" dirty="0"/>
                  <a:t>同理从所有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收一条边</a:t>
                </a:r>
                <a:endParaRPr lang="en-US" altLang="zh-CN" dirty="0"/>
              </a:p>
              <a:p>
                <a:r>
                  <a:rPr lang="zh-CN" altLang="en-US" dirty="0"/>
                  <a:t>欧拉回路！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091306-C5CD-4CC6-8D3D-2E249BCBF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40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14BBE0-FD71-4DA8-B7AE-D293CC25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结论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DE2B9F-6BB6-4366-9F6F-19562E7E0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30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860156-40E1-46FD-A4C4-0763C3AA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</a:t>
            </a:r>
            <a:r>
              <a:rPr lang="zh-CN" altLang="en-US" dirty="0"/>
              <a:t>北大集训</a:t>
            </a:r>
            <a:r>
              <a:rPr lang="en-US" altLang="zh-CN" dirty="0"/>
              <a:t>2021]</a:t>
            </a:r>
            <a:r>
              <a:rPr lang="zh-CN" altLang="en-US" dirty="0"/>
              <a:t>甩锅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D6C5D88-8194-47C9-81FC-54ED9A3DE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一张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个点的有向完全图</a:t>
                </a:r>
                <a:endParaRPr lang="en-US" altLang="zh-CN" dirty="0"/>
              </a:p>
              <a:p>
                <a:r>
                  <a:rPr lang="zh-CN" altLang="en-US" dirty="0"/>
                  <a:t>任意两点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之间的有向边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的边权是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求这张图的所有生成内向森林的边权乘积之和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D6C5D88-8194-47C9-81FC-54ED9A3DE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5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1D108-03AA-4683-98EB-4B1ECA55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824467-FF68-4D83-9E0C-FA0180B62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代数结论</a:t>
                </a:r>
                <a:endParaRPr lang="en-US" altLang="zh-CN" dirty="0"/>
              </a:p>
              <a:p>
                <a:r>
                  <a:rPr lang="zh-CN" altLang="en-US" dirty="0"/>
                  <a:t>根据矩阵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树定理，可以写成行列式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元素为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元素为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元素为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𝐴𝑉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824467-FF68-4D83-9E0C-FA0180B62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7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88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00A52-BD4F-4C7E-AA6B-6976363E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例题（北大集训</a:t>
            </a:r>
            <a:r>
              <a:rPr lang="en-US" altLang="zh-CN" dirty="0"/>
              <a:t>2021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F5D963-9DC5-4853-BB55-478834BFD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和一个序列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定义一个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求有多少个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为偶数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F5D963-9DC5-4853-BB55-478834BFD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819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4C502-04CC-4E98-BCD7-1AA227AF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BCF0DA-8EE3-4C6A-A970-5D521945D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代数联想</a:t>
                </a:r>
                <a:endParaRPr lang="en-US" altLang="zh-CN" dirty="0"/>
              </a:p>
              <a:p>
                <a:r>
                  <a:rPr lang="zh-CN" altLang="en-US" dirty="0"/>
                  <a:t>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定睛一看，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BCF0DA-8EE3-4C6A-A970-5D521945D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03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6E3F3-1EC5-4BD5-AAF7-777EBE10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07155-9489-4761-B09B-6C09CAC3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满足以下条件的游戏称为组合游戏：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两名玩家轮流操作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游戏任意时刻有确定的局面，局面是公开的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当前操作者的可达局面集合由规则确定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若当前操作者不能操作，游戏结束并根据规则计算胜负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游戏可以在有限步内结束</a:t>
            </a:r>
            <a:endParaRPr lang="en-US" altLang="zh-CN" dirty="0"/>
          </a:p>
          <a:p>
            <a:r>
              <a:rPr lang="zh-CN" altLang="en-US" dirty="0"/>
              <a:t>组合游戏的任意局面一定能分出胜负</a:t>
            </a:r>
            <a:endParaRPr lang="en-US" altLang="zh-CN" dirty="0"/>
          </a:p>
          <a:p>
            <a:r>
              <a:rPr lang="zh-CN" altLang="en-US" dirty="0"/>
              <a:t>如果每一步可达的局面均是有限的，称为有限游戏</a:t>
            </a:r>
            <a:endParaRPr lang="en-US" altLang="zh-CN" dirty="0"/>
          </a:p>
          <a:p>
            <a:r>
              <a:rPr lang="zh-CN" altLang="en-US" dirty="0"/>
              <a:t>可以通过（记忆化）搜索计算有限游戏的各状态的胜负</a:t>
            </a:r>
          </a:p>
        </p:txBody>
      </p:sp>
    </p:spTree>
    <p:extLst>
      <p:ext uri="{BB962C8B-B14F-4D97-AF65-F5344CB8AC3E}">
        <p14:creationId xmlns:p14="http://schemas.microsoft.com/office/powerpoint/2010/main" val="132696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3E0E-FFFF-4FB9-A9D9-90F09BC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[AGC037D]Sorting a Grid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1517A1-8CBF-43BE-BB5B-1770AFBBC3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矩阵的元素为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的排列</a:t>
                </a:r>
                <a:endParaRPr lang="en-US" altLang="zh-CN" dirty="0"/>
              </a:p>
              <a:p>
                <a:r>
                  <a:rPr lang="zh-CN" altLang="en-US" dirty="0"/>
                  <a:t>你需要用以下三步，将矩阵变为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第一步，对于矩阵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的每一行，分别进行重排得到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第二步，对于矩阵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的每一列，分别进行重排得到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第三步，对于矩阵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的每一行，分别进行重排得到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求一种方案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1517A1-8CBF-43BE-BB5B-1770AFBBC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039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5E07-7D5B-4A5C-968F-E689439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0BF9D-9531-4D66-90DF-3E73CDE8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转化为在两顶点集大小各为 </a:t>
            </a:r>
            <a:r>
              <a:rPr lang="en-US" altLang="zh-CN" dirty="0"/>
              <a:t>N </a:t>
            </a:r>
            <a:r>
              <a:rPr lang="zh-CN" altLang="en-US" dirty="0"/>
              <a:t>的 </a:t>
            </a:r>
            <a:r>
              <a:rPr lang="en-US" altLang="zh-CN" dirty="0"/>
              <a:t>M-</a:t>
            </a:r>
            <a:r>
              <a:rPr lang="zh-CN" altLang="en-US" dirty="0"/>
              <a:t>正则二分图中找 </a:t>
            </a:r>
            <a:r>
              <a:rPr lang="en-US" altLang="zh-CN" dirty="0"/>
              <a:t>M </a:t>
            </a:r>
            <a:r>
              <a:rPr lang="zh-CN" altLang="en-US" dirty="0"/>
              <a:t>个不相交的完美匹配。因为正则二分图必有完美匹配，所以每次任找一个完美匹配作为答案，删掉它以后图仍然是一个正则二分图（或者无边）。</a:t>
            </a:r>
          </a:p>
        </p:txBody>
      </p:sp>
    </p:spTree>
    <p:extLst>
      <p:ext uri="{BB962C8B-B14F-4D97-AF65-F5344CB8AC3E}">
        <p14:creationId xmlns:p14="http://schemas.microsoft.com/office/powerpoint/2010/main" val="4114021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77135-C0B9-4EAD-8357-3843F82D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[BJOI2018]</a:t>
            </a:r>
            <a:r>
              <a:rPr lang="zh-CN" altLang="en-US" dirty="0"/>
              <a:t>染色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449AA-BD11-4791-B4A7-47CAD15A4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给定简单图，每个点有一个大小为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的颜色集合，其颜色只能从二者之中挑选</a:t>
                </a:r>
                <a:endParaRPr lang="en-US" altLang="zh-CN" dirty="0"/>
              </a:p>
              <a:p>
                <a:r>
                  <a:rPr lang="zh-CN" altLang="en-US" dirty="0"/>
                  <a:t>染色要求相邻的点颜色不同</a:t>
                </a:r>
                <a:endParaRPr lang="en-US" altLang="zh-CN" dirty="0"/>
              </a:p>
              <a:p>
                <a:r>
                  <a:rPr lang="zh-CN" altLang="en-US" dirty="0"/>
                  <a:t>求是否有解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zh-CN" altLang="en-US" dirty="0"/>
                  <a:t> 组数据，每组数据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dirty="0"/>
                  <a:t> 个点，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≤20000</m:t>
                    </m:r>
                  </m:oMath>
                </a14:m>
                <a:r>
                  <a:rPr lang="zh-CN" altLang="en-US" dirty="0"/>
                  <a:t> 条边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449AA-BD11-4791-B4A7-47CAD15A4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26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1DE21-17AB-47BD-8C14-4FE5C308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7B0D6-D4E3-4AD7-8838-40E30CE7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0BCAB5-FF25-4AE8-BD0D-D580FB92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" y="464563"/>
            <a:ext cx="11865368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09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30E3B-2C43-45F8-884A-0F37F033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1943C-000F-422B-9996-18883C1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762DCC-44F9-4035-AB89-F451A358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460753"/>
            <a:ext cx="11850127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3F292-1098-4F9B-8236-70BB39E3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02620-3AA3-40AE-BA70-778D2573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BE235-DC7F-451E-A8BB-871E6B46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1382852"/>
            <a:ext cx="11857748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3C3E-5076-47A3-92E8-D67D906E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5880D-2863-41AC-AFFA-A1239295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DEBF0-4E85-43BA-B6FE-322E0D47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5" y="1558128"/>
            <a:ext cx="11880610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3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4866-7339-445F-A37A-18F1C89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DC407-5099-41FF-9980-91694427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D220F3-B443-4C56-B629-D84DE444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6" y="18754"/>
            <a:ext cx="11865368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7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83F67-1B8A-495A-B997-63702B63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6B4D4-EEE3-4B6E-86A2-9D95D5BF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组合博弈论：</a:t>
            </a:r>
            <a:r>
              <a:rPr lang="en-US" altLang="zh-CN" dirty="0"/>
              <a:t>SG </a:t>
            </a:r>
            <a:r>
              <a:rPr lang="zh-CN" altLang="en-US" dirty="0"/>
              <a:t>函数、各种变体、</a:t>
            </a:r>
            <a:r>
              <a:rPr lang="en-US" altLang="zh-CN" dirty="0" err="1"/>
              <a:t>Nim</a:t>
            </a:r>
            <a:r>
              <a:rPr lang="en-US" altLang="zh-CN" dirty="0"/>
              <a:t> </a:t>
            </a:r>
            <a:r>
              <a:rPr lang="zh-CN" altLang="en-US" dirty="0"/>
              <a:t>积</a:t>
            </a:r>
            <a:endParaRPr lang="en-US" altLang="zh-CN" dirty="0"/>
          </a:p>
          <a:p>
            <a:r>
              <a:rPr lang="zh-CN" altLang="en-US" dirty="0"/>
              <a:t>构造：直接构造、数论构造、图论构造（尤其是欧拉回路）</a:t>
            </a:r>
            <a:endParaRPr lang="en-US" altLang="zh-CN" dirty="0"/>
          </a:p>
          <a:p>
            <a:r>
              <a:rPr lang="zh-CN" altLang="en-US" dirty="0"/>
              <a:t>结论：代数结论、组合结论</a:t>
            </a:r>
            <a:endParaRPr lang="en-US" altLang="zh-CN" dirty="0"/>
          </a:p>
          <a:p>
            <a:r>
              <a:rPr lang="zh-CN" altLang="en-US" dirty="0"/>
              <a:t>谢谢大家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664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4ED80-BE97-478E-93B7-1602F73B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无偏博弈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FE97B-43D8-4CC3-ABAC-755F87AE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一类组合游戏称为无偏博弈：</a:t>
            </a:r>
            <a:endParaRPr lang="en-US" altLang="zh-CN" dirty="0"/>
          </a:p>
          <a:p>
            <a:pPr lvl="1"/>
            <a:r>
              <a:rPr lang="zh-CN" altLang="en-US" dirty="0"/>
              <a:t>在同一状态下，游戏双方能进行的操作相同</a:t>
            </a:r>
            <a:endParaRPr lang="en-US" altLang="zh-CN" dirty="0"/>
          </a:p>
          <a:p>
            <a:pPr lvl="1"/>
            <a:r>
              <a:rPr lang="zh-CN" altLang="en-US" dirty="0"/>
              <a:t>双方的胜利条件相同</a:t>
            </a:r>
            <a:endParaRPr lang="en-US" altLang="zh-CN" dirty="0"/>
          </a:p>
          <a:p>
            <a:r>
              <a:rPr lang="zh-CN" altLang="en-US" dirty="0"/>
              <a:t>我们接下来着重探究一类无偏博弈：不能操作者判负</a:t>
            </a:r>
            <a:endParaRPr lang="en-US" altLang="zh-CN" dirty="0"/>
          </a:p>
          <a:p>
            <a:r>
              <a:rPr lang="zh-CN" altLang="en-US" dirty="0"/>
              <a:t>这一游戏规则叫做</a:t>
            </a:r>
            <a:r>
              <a:rPr lang="en-US" altLang="zh-CN" dirty="0"/>
              <a:t> normal play convention</a:t>
            </a:r>
          </a:p>
          <a:p>
            <a:r>
              <a:rPr lang="zh-CN" altLang="en-US" dirty="0"/>
              <a:t>一个状态的胜负，可以表示为</a:t>
            </a:r>
            <a:r>
              <a:rPr lang="en-US" altLang="zh-CN" dirty="0"/>
              <a:t> </a:t>
            </a:r>
            <a:r>
              <a:rPr lang="en-US" altLang="zh-CN" u="sng" dirty="0"/>
              <a:t>P</a:t>
            </a:r>
            <a:r>
              <a:rPr lang="en-US" altLang="zh-CN" dirty="0"/>
              <a:t>revious</a:t>
            </a:r>
            <a:r>
              <a:rPr lang="zh-CN" altLang="en-US" dirty="0"/>
              <a:t>（后手必胜）和</a:t>
            </a:r>
            <a:r>
              <a:rPr lang="en-US" altLang="zh-CN" dirty="0"/>
              <a:t> </a:t>
            </a:r>
            <a:r>
              <a:rPr lang="en-US" altLang="zh-CN" u="sng" dirty="0"/>
              <a:t>N</a:t>
            </a:r>
            <a:r>
              <a:rPr lang="en-US" altLang="zh-CN" dirty="0"/>
              <a:t>ext</a:t>
            </a:r>
            <a:r>
              <a:rPr lang="zh-CN" altLang="en-US" dirty="0"/>
              <a:t>（先手必胜）</a:t>
            </a:r>
            <a:endParaRPr lang="en-US" altLang="zh-CN" dirty="0"/>
          </a:p>
          <a:p>
            <a:r>
              <a:rPr lang="zh-CN" altLang="en-US" dirty="0"/>
              <a:t>一个状态是</a:t>
            </a:r>
            <a:r>
              <a:rPr lang="en-US" altLang="zh-CN" dirty="0"/>
              <a:t> P, </a:t>
            </a:r>
            <a:r>
              <a:rPr lang="zh-CN" altLang="en-US" dirty="0"/>
              <a:t>当且仅当全体后继状态为 </a:t>
            </a:r>
            <a:r>
              <a:rPr lang="en-US" altLang="zh-CN" dirty="0"/>
              <a:t>N</a:t>
            </a:r>
          </a:p>
          <a:p>
            <a:r>
              <a:rPr lang="zh-CN" altLang="en-US" dirty="0"/>
              <a:t>反之，一个状态是</a:t>
            </a:r>
            <a:r>
              <a:rPr lang="en-US" altLang="zh-CN" dirty="0"/>
              <a:t> N, </a:t>
            </a:r>
            <a:r>
              <a:rPr lang="zh-CN" altLang="en-US" dirty="0"/>
              <a:t>当且仅当存在后继状态为</a:t>
            </a:r>
            <a:r>
              <a:rPr lang="en-US" altLang="zh-CN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39206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56AF0-1BA3-41EE-B234-9870F5B0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Nim </a:t>
            </a:r>
            <a:r>
              <a:rPr lang="zh-CN" altLang="en-US" dirty="0"/>
              <a:t>游戏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4F4DFA-CCF3-4D49-AAE0-FCAFA82AF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堆石子，各有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两玩家轮流操作</a:t>
                </a:r>
                <a:endParaRPr lang="en-US" altLang="zh-CN" dirty="0"/>
              </a:p>
              <a:p>
                <a:r>
                  <a:rPr lang="zh-CN" altLang="en-US" dirty="0"/>
                  <a:t>操作规则：选择任意一堆石子取走至少一个</a:t>
                </a:r>
                <a:endParaRPr lang="en-US" altLang="zh-CN" dirty="0"/>
              </a:p>
              <a:p>
                <a:r>
                  <a:rPr lang="zh-CN" altLang="en-US" dirty="0"/>
                  <a:t>不能操作者负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结论：两个大小为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堆，相当于一个大小为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堆</a:t>
                </a:r>
                <a:endParaRPr lang="en-US" altLang="zh-CN" dirty="0"/>
              </a:p>
              <a:p>
                <a:r>
                  <a:rPr lang="zh-CN" altLang="en-US" dirty="0"/>
                  <a:t>因此若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⊕⋯⊕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则后手必胜，否则先手必胜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4F4DFA-CCF3-4D49-AAE0-FCAFA82AF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47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155B2-D8A1-4486-9C31-8F741B9A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Sprague-Grundy (SG) </a:t>
            </a:r>
            <a:r>
              <a:rPr lang="zh-CN" altLang="en-US" dirty="0"/>
              <a:t>函数和 </a:t>
            </a:r>
            <a:r>
              <a:rPr lang="en-US" altLang="zh-CN" dirty="0"/>
              <a:t>SG 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1E6B9-82B2-4ADF-8CBE-5F37CA9E1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SG </a:t>
                </a:r>
                <a:r>
                  <a:rPr lang="zh-CN" altLang="en-US" dirty="0"/>
                  <a:t>定理：有限的通常无偏博弈局面等价于一个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堆</a:t>
                </a:r>
                <a:endParaRPr lang="en-US" altLang="zh-CN" dirty="0"/>
              </a:p>
              <a:p>
                <a:r>
                  <a:rPr lang="zh-CN" altLang="en-US" dirty="0"/>
                  <a:t>定义函数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</m:oMath>
                </a14:m>
                <a:r>
                  <a:rPr lang="zh-CN" altLang="en-US" dirty="0"/>
                  <a:t> 表示游戏局面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等价于大小为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堆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mex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表示局面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操作一步后能得到局面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mex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ℕ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一个游戏先手必胜当且仅当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F1E6B9-82B2-4ADF-8CBE-5F37CA9E1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13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F7AEF-EB30-40C0-BB45-D58D5DF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变体：阶梯 </a:t>
            </a:r>
            <a:r>
              <a:rPr lang="en-US" altLang="zh-CN" dirty="0" err="1"/>
              <a:t>Nim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80D0A9-8EC3-4166-8EBC-1ACF34145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堆石子，各有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两玩家轮流操作</a:t>
                </a:r>
                <a:endParaRPr lang="en-US" altLang="zh-CN" dirty="0"/>
              </a:p>
              <a:p>
                <a:r>
                  <a:rPr lang="zh-CN" altLang="en-US" dirty="0"/>
                  <a:t>操作规则：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选择一堆石子取出至少一个，放到左侧相邻的一堆里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如果选择的是第一堆，那就直接取走</a:t>
                </a:r>
                <a:endParaRPr lang="en-US" altLang="zh-CN" dirty="0"/>
              </a:p>
              <a:p>
                <a:r>
                  <a:rPr lang="zh-CN" altLang="en-US" dirty="0"/>
                  <a:t>不能操作者负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结论：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80D0A9-8EC3-4166-8EBC-1ACF34145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82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650D4-80F9-4046-AB1D-83EF1BA3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变体：</a:t>
            </a:r>
            <a:r>
              <a:rPr lang="en-US" altLang="zh-CN" dirty="0"/>
              <a:t>K-</a:t>
            </a:r>
            <a:r>
              <a:rPr lang="en-US" altLang="zh-CN" dirty="0" err="1"/>
              <a:t>Nim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CD9E08-9A9C-4F31-BE98-8C5C4F722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堆石子，各有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两玩家轮流操作</a:t>
                </a:r>
                <a:endParaRPr lang="en-US" altLang="zh-CN" dirty="0"/>
              </a:p>
              <a:p>
                <a:r>
                  <a:rPr lang="zh-CN" altLang="en-US" dirty="0"/>
                  <a:t>操作规则：选择任意一堆石子取走至少一个</a:t>
                </a:r>
                <a:endParaRPr lang="en-US" altLang="zh-CN" dirty="0"/>
              </a:p>
              <a:p>
                <a:r>
                  <a:rPr lang="zh-CN" altLang="en-US" dirty="0"/>
                  <a:t>不能操作者负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结论：后手必胜，当且仅当每个二进制位上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的总数均为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的倍数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CD9E08-9A9C-4F31-BE98-8C5C4F722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73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2BCB-320C-4A74-A7F2-3CEAF694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Ruler </a:t>
            </a:r>
            <a:r>
              <a:rPr lang="zh-CN" altLang="en-US" dirty="0"/>
              <a:t>游戏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F93B9-193F-4C20-8924-D97049242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给出二进制数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每次可以选取其中连续的任意多个二进制位反转（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0, 1</m:t>
                    </m:r>
                  </m:oMath>
                </a14:m>
                <a:r>
                  <a:rPr lang="zh-CN" altLang="en-US" dirty="0"/>
                  <a:t> 互换）</a:t>
                </a:r>
                <a:endParaRPr lang="en-US" altLang="zh-CN" dirty="0"/>
              </a:p>
              <a:p>
                <a:r>
                  <a:rPr lang="zh-CN" altLang="en-US" dirty="0"/>
                  <a:t>但要求反转后数值变小</a:t>
                </a:r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zh-CN" altLang="en-US" b="0" dirty="0"/>
                  <a:t>结论：设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的二进制表示为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结论：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lowbit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9F93B9-193F-4C20-8924-D97049242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8059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1711</TotalTime>
  <Words>2083</Words>
  <Application>Microsoft Office PowerPoint</Application>
  <PresentationFormat>宽屏</PresentationFormat>
  <Paragraphs>206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Cambria Math</vt:lpstr>
      <vt:lpstr>Times New Roman</vt:lpstr>
      <vt:lpstr>Wingdings 3</vt:lpstr>
      <vt:lpstr>丝状</vt:lpstr>
      <vt:lpstr>OI 中的博弈、构造、结论</vt:lpstr>
      <vt:lpstr>1. 组合博弈论</vt:lpstr>
      <vt:lpstr>组合游戏</vt:lpstr>
      <vt:lpstr>无偏博弈</vt:lpstr>
      <vt:lpstr>Nim 游戏</vt:lpstr>
      <vt:lpstr>Sprague-Grundy (SG) 函数和 SG 定理</vt:lpstr>
      <vt:lpstr>变体：阶梯 Nim</vt:lpstr>
      <vt:lpstr>变体：K-Nim</vt:lpstr>
      <vt:lpstr>Ruler 游戏</vt:lpstr>
      <vt:lpstr>树上删边游戏</vt:lpstr>
      <vt:lpstr>例：[CF1149E]Election Promises</vt:lpstr>
      <vt:lpstr>解</vt:lpstr>
      <vt:lpstr>Nim 积</vt:lpstr>
      <vt:lpstr>2. 构造</vt:lpstr>
      <vt:lpstr>例：[AGC030C]Coloring Torus</vt:lpstr>
      <vt:lpstr>解</vt:lpstr>
      <vt:lpstr>例：[AGC027D]Modulo Matrix</vt:lpstr>
      <vt:lpstr>解</vt:lpstr>
      <vt:lpstr>例：[AGC025D]Choosing Points</vt:lpstr>
      <vt:lpstr>解</vt:lpstr>
      <vt:lpstr>例：[CF547D]Mike and Fish</vt:lpstr>
      <vt:lpstr>解</vt:lpstr>
      <vt:lpstr>例：[AGC017E]Jigsaw</vt:lpstr>
      <vt:lpstr>解</vt:lpstr>
      <vt:lpstr>3. 结论</vt:lpstr>
      <vt:lpstr>例：[北大集训2021]甩锅 </vt:lpstr>
      <vt:lpstr>解</vt:lpstr>
      <vt:lpstr>例题（北大集训2021）</vt:lpstr>
      <vt:lpstr>解</vt:lpstr>
      <vt:lpstr>例：[AGC037D]Sorting a Grid</vt:lpstr>
      <vt:lpstr>解</vt:lpstr>
      <vt:lpstr>例：[BJOI2018]染色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中的博弈、构造、结论</dc:title>
  <dc:creator>568826782@qq.com</dc:creator>
  <cp:lastModifiedBy>568826782@qq.com</cp:lastModifiedBy>
  <cp:revision>157</cp:revision>
  <dcterms:created xsi:type="dcterms:W3CDTF">2021-02-20T07:59:18Z</dcterms:created>
  <dcterms:modified xsi:type="dcterms:W3CDTF">2021-02-21T12:30:45Z</dcterms:modified>
</cp:coreProperties>
</file>