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70" r:id="rId6"/>
    <p:sldId id="271" r:id="rId7"/>
    <p:sldId id="261" r:id="rId8"/>
    <p:sldId id="265" r:id="rId9"/>
    <p:sldId id="260" r:id="rId10"/>
    <p:sldId id="266" r:id="rId11"/>
    <p:sldId id="267" r:id="rId12"/>
    <p:sldId id="262" r:id="rId13"/>
    <p:sldId id="263" r:id="rId14"/>
    <p:sldId id="264" r:id="rId15"/>
    <p:sldId id="268" r:id="rId16"/>
    <p:sldId id="269" r:id="rId17"/>
    <p:sldId id="273" r:id="rId18"/>
    <p:sldId id="272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2" r:id="rId35"/>
    <p:sldId id="293" r:id="rId36"/>
    <p:sldId id="301" r:id="rId37"/>
    <p:sldId id="294" r:id="rId38"/>
    <p:sldId id="299" r:id="rId39"/>
    <p:sldId id="291" r:id="rId40"/>
    <p:sldId id="303" r:id="rId41"/>
    <p:sldId id="289" r:id="rId42"/>
    <p:sldId id="302" r:id="rId43"/>
    <p:sldId id="298" r:id="rId44"/>
    <p:sldId id="297" r:id="rId45"/>
    <p:sldId id="290" r:id="rId46"/>
    <p:sldId id="296" r:id="rId47"/>
    <p:sldId id="300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63EA-6188-481F-9CEE-4F0E61EB5E94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CC8EAB2-C31E-45ED-B193-9A7C482EE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63EA-6188-481F-9CEE-4F0E61EB5E94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C8EAB2-C31E-45ED-B193-9A7C482EE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8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63EA-6188-481F-9CEE-4F0E61EB5E94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C8EAB2-C31E-45ED-B193-9A7C482EE5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3825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63EA-6188-481F-9CEE-4F0E61EB5E94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C8EAB2-C31E-45ED-B193-9A7C482EE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610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63EA-6188-481F-9CEE-4F0E61EB5E94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C8EAB2-C31E-45ED-B193-9A7C482EE5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3293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63EA-6188-481F-9CEE-4F0E61EB5E94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C8EAB2-C31E-45ED-B193-9A7C482EE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88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63EA-6188-481F-9CEE-4F0E61EB5E94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EAB2-C31E-45ED-B193-9A7C482EE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37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63EA-6188-481F-9CEE-4F0E61EB5E94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EAB2-C31E-45ED-B193-9A7C482EE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81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63EA-6188-481F-9CEE-4F0E61EB5E94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EAB2-C31E-45ED-B193-9A7C482EE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3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63EA-6188-481F-9CEE-4F0E61EB5E94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C8EAB2-C31E-45ED-B193-9A7C482EE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3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63EA-6188-481F-9CEE-4F0E61EB5E94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C8EAB2-C31E-45ED-B193-9A7C482EE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63EA-6188-481F-9CEE-4F0E61EB5E94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C8EAB2-C31E-45ED-B193-9A7C482EE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1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63EA-6188-481F-9CEE-4F0E61EB5E94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EAB2-C31E-45ED-B193-9A7C482EE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89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63EA-6188-481F-9CEE-4F0E61EB5E94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EAB2-C31E-45ED-B193-9A7C482EE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20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63EA-6188-481F-9CEE-4F0E61EB5E94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EAB2-C31E-45ED-B193-9A7C482EE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66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63EA-6188-481F-9CEE-4F0E61EB5E94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C8EAB2-C31E-45ED-B193-9A7C482EE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0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63EA-6188-481F-9CEE-4F0E61EB5E94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C8EAB2-C31E-45ED-B193-9A7C482EE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64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63353-9DA6-4ABE-BAC5-E96725C5B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OI </a:t>
            </a:r>
            <a:r>
              <a:rPr lang="zh-CN" altLang="en-US" dirty="0"/>
              <a:t>中的组合计数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93004-FA28-403B-94AD-C1E8E0CA0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陈雨昕</a:t>
            </a:r>
          </a:p>
        </p:txBody>
      </p:sp>
    </p:spTree>
    <p:extLst>
      <p:ext uri="{BB962C8B-B14F-4D97-AF65-F5344CB8AC3E}">
        <p14:creationId xmlns:p14="http://schemas.microsoft.com/office/powerpoint/2010/main" val="365107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CB87C-A985-4569-AA42-93AB7EA5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[AGC034F]RNG and XOR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B22386-D2F9-4245-BA1D-7907F6096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已知随机数生成器生成的是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的整数，生成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的概率为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初始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每次生成随机数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分别求：若过程在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时停止，生成次数的期望</a:t>
                </a:r>
                <a:endParaRPr lang="en-US" altLang="zh-CN" dirty="0"/>
              </a:p>
              <a:p>
                <a:r>
                  <a:rPr lang="zh-CN" altLang="en-US" dirty="0"/>
                  <a:t>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≤18, 3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B22386-D2F9-4245-BA1D-7907F6096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13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F3B39-3E53-4B0A-94F9-EA3A8A9E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D06AB8-087C-438C-88F8-129D262F6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若过程在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时停止，设期望生成次数为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的整数看成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1, …,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/>
                  <a:t> 的子集，令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为对称差卷积</a:t>
                </a:r>
                <a:endParaRPr lang="en-US" altLang="zh-CN" dirty="0"/>
              </a:p>
              <a:p>
                <a:r>
                  <a:rPr lang="zh-CN" altLang="en-US" dirty="0"/>
                  <a:t>那么集合幂级数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待定</a:t>
                </a:r>
                <a:endParaRPr lang="en-US" altLang="zh-CN" dirty="0"/>
              </a:p>
              <a:p>
                <a:r>
                  <a:rPr lang="zh-CN" altLang="en-US" dirty="0"/>
                  <a:t>比较两边系数之和，可得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它具有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 形式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的沃尔什变换为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不难发现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可是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需要结合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调整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D06AB8-087C-438C-88F8-129D262F6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75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CD6E6-B92F-45C3-B39A-AD8B538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子集和超集的枚举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A0B007-A271-41B8-B8F9-F8786608B85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的所有子集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pPr>
                  <a:buFont typeface="+mj-lt"/>
                  <a:buAutoNum type="arabicPeriod"/>
                </a:pPr>
                <a:endParaRPr lang="en-US" altLang="zh-CN" dirty="0"/>
              </a:p>
              <a:p>
                <a:pPr>
                  <a:buFont typeface="+mj-lt"/>
                  <a:buAutoNum type="arabicPeriod"/>
                </a:pPr>
                <a:endParaRPr lang="en-US" altLang="zh-CN" dirty="0"/>
              </a:p>
              <a:p>
                <a:pPr>
                  <a:buFont typeface="+mj-lt"/>
                  <a:buAutoNum type="arabicPeriod"/>
                </a:pPr>
                <a:endParaRPr lang="en-US" altLang="zh-CN" dirty="0"/>
              </a:p>
              <a:p>
                <a:pPr>
                  <a:buFont typeface="+mj-lt"/>
                  <a:buAutoNum type="arabicPeriod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A0B007-A271-41B8-B8F9-F8786608B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90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694454AF-20E1-4A79-8120-ABF0D11215B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的所有超集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（全集为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/>
                  <a:t>）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694454AF-20E1-4A79-8120-ABF0D11215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990" t="-1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811C5DE-39B0-4257-AE76-EFD0D8182297}"/>
              </a:ext>
            </a:extLst>
          </p:cNvPr>
          <p:cNvSpPr txBox="1"/>
          <p:nvPr/>
        </p:nvSpPr>
        <p:spPr>
          <a:xfrm>
            <a:off x="9495201" y="1748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DFA5F0B-58B8-4F94-99DC-7146B3825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548" y="2596122"/>
            <a:ext cx="2698175" cy="142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//TODO WITH 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1F03E1-351B-41CA-91C2-21CB178B7BBF}"/>
              </a:ext>
            </a:extLst>
          </p:cNvPr>
          <p:cNvSpPr txBox="1"/>
          <p:nvPr/>
        </p:nvSpPr>
        <p:spPr>
          <a:xfrm>
            <a:off x="7543270" y="2596122"/>
            <a:ext cx="3961341" cy="1148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//TODO WITH 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0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4AE9C33-03C5-4C77-9C7E-665E8FF0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子集卷积的计算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B5E93E07-9E20-4141-A4E1-01E98FABD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朴素地计算子集卷积：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设子集卷积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的每一项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 换作</a:t>
                </a:r>
                <a:r>
                  <a:rPr lang="zh-CN" altLang="en-US" b="1" dirty="0"/>
                  <a:t>占位多项式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同理得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作并卷积得到的是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注意到子集卷积等价于附加了条件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单次计算时间复杂度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B5E93E07-9E20-4141-A4E1-01E98FABD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89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AE94F-886E-49E5-8074-8260D4BF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子集卷积意义下的集合幂级数操作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534839-45BD-4B50-80AA-D223124FD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集合幂级数可以进行逆元、对数、指数等多项式操作</a:t>
                </a:r>
                <a:endParaRPr lang="en-US" altLang="zh-CN" dirty="0"/>
              </a:p>
              <a:p>
                <a:r>
                  <a:rPr lang="zh-CN" altLang="en-US" dirty="0"/>
                  <a:t>逆元：对于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对数：对于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指数：对于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通用方法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仍然使用占位多项式替换原集合幂级数的每一项，并进行高维前缀和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对于每一项，进行对应的多项式操作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然后高维差分，转回答案</a:t>
                </a:r>
                <a:endParaRPr lang="en-US" altLang="zh-CN" dirty="0"/>
              </a:p>
              <a:p>
                <a:r>
                  <a:rPr lang="zh-CN" altLang="en-US" dirty="0"/>
                  <a:t>以上三项操作的时间复杂度均为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534839-45BD-4B50-80AA-D223124FD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b="-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97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D9C5B-48AC-4F26-8A0B-EC5E213D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</a:t>
            </a:r>
            <a:r>
              <a:rPr lang="zh-CN" altLang="en-US" dirty="0"/>
              <a:t>北大集训</a:t>
            </a:r>
            <a:r>
              <a:rPr lang="en-US" altLang="zh-CN" dirty="0"/>
              <a:t>2020]</a:t>
            </a:r>
            <a:r>
              <a:rPr lang="zh-CN" altLang="en-US" dirty="0"/>
              <a:t>杏仁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0FB755-34D9-450E-A7A8-3B4460F1F2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个点的有向图，给定两点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杏仁子图：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间（除两端外）点不交的若干条链组成的子图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次询问，每次强制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点与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点相连，求有多少个杏仁子图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≤22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2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GB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0FB755-34D9-450E-A7A8-3B4460F1F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93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21A3-AF40-4C41-84DB-4C16F248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C8BAE-58BE-4BF8-87C7-4A7B53C715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为除了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外的顶点集，如无说明均不考虑这两个点</a:t>
                </a:r>
                <a:endParaRPr lang="en-US" altLang="zh-CN" dirty="0"/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的链上经过的点集合为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且起点为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的方案数为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可以用一个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轻松算出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再记集合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构成杏仁子图的方案数为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zh-CN" altLang="en-US" dirty="0"/>
                  <a:t> 为子集卷积，那么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最后取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的高维前缀和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的答案即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特殊处理一下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的边，注意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的情况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C8BAE-58BE-4BF8-87C7-4A7B53C71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980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773169A-D108-437D-B885-2C01B352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计数 </a:t>
            </a:r>
            <a:r>
              <a:rPr lang="en-US" altLang="zh-CN" dirty="0"/>
              <a:t>DP </a:t>
            </a:r>
            <a:r>
              <a:rPr lang="zh-CN" altLang="en-US" dirty="0"/>
              <a:t>选讲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FB7438-E543-46CB-8AF9-5018E69C1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68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C0C39-2988-4CD5-845C-EE1B2E02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[AGC013E]Placing Squares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3B9CD9-AB2E-470D-80DB-9FF1634804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给出一条长度为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的线段，将它划分为若干条长度为整数的子线段</a:t>
                </a:r>
                <a:endParaRPr lang="en-US" altLang="zh-CN" dirty="0"/>
              </a:p>
              <a:p>
                <a:r>
                  <a:rPr lang="zh-CN" altLang="en-US" dirty="0"/>
                  <a:t>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个特殊位置，规定它们不能作为分割点</a:t>
                </a:r>
                <a:endParaRPr lang="en-US" altLang="zh-CN" dirty="0"/>
              </a:p>
              <a:p>
                <a:r>
                  <a:rPr lang="zh-CN" altLang="en-US" dirty="0"/>
                  <a:t>一种划分方式的权值，是各子线段的长度平方之积</a:t>
                </a:r>
                <a:endParaRPr lang="en-US" altLang="zh-CN" dirty="0"/>
              </a:p>
              <a:p>
                <a:r>
                  <a:rPr lang="zh-CN" altLang="en-US" dirty="0"/>
                  <a:t>求所有划分方式的权值和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3B9CD9-AB2E-470D-80DB-9FF163480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05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5A728-7A82-4129-B5D9-B7E569A0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1A0F4F-C1F8-4BCD-9F55-62548843C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首先写出朴素的动态规划：</a:t>
                </a:r>
                <a:endParaRPr lang="en-US" altLang="zh-CN" dirty="0"/>
              </a:p>
              <a:p>
                <a:r>
                  <a:rPr lang="zh-CN" altLang="en-US" dirty="0"/>
                  <a:t>记特殊点的集合为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记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 表示对线段的前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单位长度进行划分，且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作为划分点的权值和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显然难以通过，考虑优化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1A0F4F-C1F8-4BCD-9F55-62548843C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89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ACD5BCC-FDD7-4CFD-A6DF-DDF74CC4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集合幂级数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E53069-3DD7-4FB3-AF17-110623F6E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853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C0A51-7B81-4742-955D-A0B7DB00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0DD787-35CD-4A56-88DE-CD4580EDD0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赋予组合意义</a:t>
                </a:r>
                <a:endParaRPr lang="en-US" altLang="zh-CN" dirty="0"/>
              </a:p>
              <a:p>
                <a:r>
                  <a:rPr lang="zh-CN" altLang="en-US" dirty="0"/>
                  <a:t>将长度为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 的线段均分为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 格，并在其中放置黑白棋子各一枚的方案数为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记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表示对线段的前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单位长度进行划分，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不一定是划分点，使得第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单位长度所在线段现在分别摆放了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枚黑白棋子的方案数</a:t>
                </a:r>
                <a:endParaRPr lang="en-US" altLang="zh-CN" dirty="0"/>
              </a:p>
              <a:p>
                <a:r>
                  <a:rPr lang="zh-CN" altLang="en-US" dirty="0"/>
                  <a:t>转移：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−1, 1, 1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的连续一段，将此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中后两维写成矩阵乘法快速转移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0DD787-35CD-4A56-88DE-CD4580EDD0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8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BDD8A-54D0-478C-8A82-77D4FF3D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Prüfer </a:t>
            </a:r>
            <a:r>
              <a:rPr lang="zh-CN" altLang="en-US" dirty="0"/>
              <a:t>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724C00-09B9-4FCD-BD21-2A7AABB19B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个点的有标号无根树，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每次找到编号最小的叶子，将其相邻结点的编号写到序列末尾，然后删去这片叶子</a:t>
                </a:r>
                <a:endParaRPr lang="en-US" altLang="zh-CN" dirty="0"/>
              </a:p>
              <a:p>
                <a:r>
                  <a:rPr lang="zh-CN" altLang="en-US" dirty="0"/>
                  <a:t>重复此过程，直到剩余两个点，这样的序列就是该树的 </a:t>
                </a:r>
                <a:r>
                  <a:rPr lang="en-US" altLang="zh-CN" dirty="0"/>
                  <a:t>Prüfer </a:t>
                </a:r>
                <a:r>
                  <a:rPr lang="zh-CN" altLang="en-US" dirty="0"/>
                  <a:t>序列，其长度为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此映射是可逆的</a:t>
                </a:r>
                <a:endParaRPr lang="en-US" altLang="zh-CN" dirty="0"/>
              </a:p>
              <a:p>
                <a:r>
                  <a:rPr lang="zh-CN" altLang="en-US" dirty="0"/>
                  <a:t>每次取不在序列中的未访问最小点，接到序列首项上，然后删除序列首项</a:t>
                </a:r>
                <a:endParaRPr lang="en-US" altLang="zh-CN" dirty="0"/>
              </a:p>
              <a:p>
                <a:r>
                  <a:rPr lang="zh-CN" altLang="en-US" dirty="0"/>
                  <a:t>重复此过程，最后剩余两个未访问点，将它们连接起来，即为原树</a:t>
                </a:r>
                <a:endParaRPr lang="en-US" altLang="zh-CN" dirty="0"/>
              </a:p>
              <a:p>
                <a:r>
                  <a:rPr lang="zh-CN" altLang="en-US" dirty="0"/>
                  <a:t>推论：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个点的有标号无根树有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种</a:t>
                </a:r>
                <a:endParaRPr lang="en-US" altLang="zh-CN" dirty="0"/>
              </a:p>
              <a:p>
                <a:r>
                  <a:rPr lang="zh-CN" altLang="en-US" dirty="0"/>
                  <a:t>若编号为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的结点度数为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:r>
                  <a:rPr lang="en-US" altLang="zh-CN" dirty="0"/>
                  <a:t>Prüfer </a:t>
                </a:r>
                <a:r>
                  <a:rPr lang="zh-CN" altLang="en-US" dirty="0"/>
                  <a:t>序列中恰好出现了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</a:t>
                </a:r>
                <a:endParaRPr lang="en-US" altLang="zh-CN" dirty="0"/>
              </a:p>
              <a:p>
                <a:r>
                  <a:rPr lang="zh-CN" altLang="en-US" dirty="0"/>
                  <a:t>可以类似地推广到有根树上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724C00-09B9-4FCD-BD21-2A7AABB19B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47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15BA7-CBF3-4DD8-910E-6DE78A3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</a:t>
            </a:r>
            <a:r>
              <a:rPr lang="en-US" altLang="zh-CN" dirty="0"/>
              <a:t>-</a:t>
            </a:r>
            <a:r>
              <a:rPr lang="zh-CN" altLang="en-US" dirty="0"/>
              <a:t>树定理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F6AC84-1D9C-4CAF-99B6-B6A76C55E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个点的无向图，设其邻接矩阵为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各点的度数写成对角矩阵为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矩阵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树定理：该图的生成树个数为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的任意一个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阶主子式</a:t>
                </a:r>
                <a:endParaRPr lang="en-US" altLang="zh-CN" dirty="0"/>
              </a:p>
              <a:p>
                <a:r>
                  <a:rPr lang="zh-CN" altLang="en-US" dirty="0"/>
                  <a:t>应用到带权图上：将邻接矩阵的数值改为权值，度数改为权值和</a:t>
                </a:r>
                <a:endParaRPr lang="en-US" altLang="zh-CN" dirty="0"/>
              </a:p>
              <a:p>
                <a:r>
                  <a:rPr lang="zh-CN" altLang="en-US" dirty="0"/>
                  <a:t>应用到有向图上：</a:t>
                </a:r>
                <a:endParaRPr lang="en-US" altLang="zh-CN" dirty="0"/>
              </a:p>
              <a:p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改成出（入）度矩阵</a:t>
                </a:r>
                <a:endParaRPr lang="en-US" altLang="zh-CN" dirty="0"/>
              </a:p>
              <a:p>
                <a:r>
                  <a:rPr lang="zh-CN" altLang="en-US" dirty="0"/>
                  <a:t>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 为根的内（外）向树个数为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划去第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 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 列的余子式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F6AC84-1D9C-4CAF-99B6-B6A76C55E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069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43014-2899-431F-822A-FC439E6D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[CF917D]Stranger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082F01-76F1-42B4-A76E-FBE652D38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给定一棵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分别求该点集上有多少棵树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 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恰有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条公共边</a:t>
                </a:r>
                <a:endParaRPr lang="en-US" altLang="zh-CN" dirty="0"/>
              </a:p>
              <a:p>
                <a:r>
                  <a:rPr lang="zh-CN" altLang="en-US" dirty="0"/>
                  <a:t>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 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256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超级加倍：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082F01-76F1-42B4-A76E-FBE652D38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415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07D36-2607-439B-AE03-298F9CA5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F2E9C3-35D1-405D-A6D7-A2243EBF2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的边赋权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其余边赋权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依照矩阵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树定理求得生成树计数（为一个多项式）</a:t>
                </a:r>
                <a:endParaRPr lang="en-US" altLang="zh-CN" dirty="0"/>
              </a:p>
              <a:p>
                <a:r>
                  <a:rPr lang="zh-CN" altLang="en-US" dirty="0"/>
                  <a:t>注意到答案是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次多项式，代入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1,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分别求生成树计数并插值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F2E9C3-35D1-405D-A6D7-A2243EBF2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199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4A0AC-DB5E-4667-A3FD-2E0279D6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40FB88-71F9-4527-BD43-155CC09DD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将问题转化为选取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条边并令它们属于新树，二项式反演即得答案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条边将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连成了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个大小分别为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的连通块</a:t>
                </a:r>
                <a:endParaRPr lang="en-US" altLang="zh-CN" dirty="0"/>
              </a:p>
              <a:p>
                <a:r>
                  <a:rPr lang="zh-CN" altLang="en-US" dirty="0"/>
                  <a:t>将连通块压缩成一个点，那么点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间的边有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种连法</a:t>
                </a:r>
                <a:endParaRPr lang="en-US" altLang="zh-CN" dirty="0"/>
              </a:p>
              <a:p>
                <a:r>
                  <a:rPr lang="zh-CN" altLang="en-US" dirty="0"/>
                  <a:t>对它进行生成树计数，用 </a:t>
                </a:r>
                <a:r>
                  <a:rPr lang="en-US" altLang="zh-CN" dirty="0"/>
                  <a:t>Prüfer </a:t>
                </a:r>
                <a:r>
                  <a:rPr lang="zh-CN" altLang="en-US" dirty="0"/>
                  <a:t>序列或者矩阵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树定理都可以</a:t>
                </a:r>
                <a:endParaRPr lang="en-US" altLang="zh-CN" dirty="0"/>
              </a:p>
              <a:p>
                <a:r>
                  <a:rPr lang="zh-CN" altLang="en-US" dirty="0"/>
                  <a:t>最终推导出的式子为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因此现在问题转化为：求所有选取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条边的方案中，各连通块大小的积之和</a:t>
                </a:r>
                <a:endParaRPr lang="en-US" altLang="zh-CN" dirty="0"/>
              </a:p>
              <a:p>
                <a:r>
                  <a:rPr lang="zh-CN" altLang="en-US" dirty="0"/>
                  <a:t>直接树形动态规划的时间复杂度惨不忍睹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40FB88-71F9-4527-BD43-155CC09DD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252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9CFEA-1B60-4938-9466-3531F845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595431-82E0-45A5-9A37-A2F242223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的组合意义：在每个连通块中各选出恰好一个特殊点</a:t>
                </a:r>
                <a:endParaRPr lang="en-US" altLang="zh-CN" dirty="0"/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表示以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为根的子树中，选取了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条边，恰好有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个特殊点的方案数</a:t>
                </a:r>
                <a:endParaRPr lang="en-US" altLang="zh-CN" dirty="0"/>
              </a:p>
              <a:p>
                <a:r>
                  <a:rPr lang="zh-CN" altLang="en-US" dirty="0"/>
                  <a:t>转移显然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结合生成函数思想，还可以做</a:t>
                </a:r>
                <a:r>
                  <a:rPr lang="en-US" altLang="zh-CN" dirty="0"/>
                  <a:t>《[WC2019]</a:t>
                </a:r>
                <a:r>
                  <a:rPr lang="zh-CN" altLang="en-US" dirty="0"/>
                  <a:t>数树</a:t>
                </a:r>
                <a:r>
                  <a:rPr lang="en-US" altLang="zh-CN" dirty="0"/>
                  <a:t>》</a:t>
                </a:r>
                <a:r>
                  <a:rPr lang="zh-CN" altLang="en-US" dirty="0"/>
                  <a:t>的第一问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595431-82E0-45A5-9A37-A2F242223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521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512EB-E152-4965-BECA-CB13B355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[NOI.AC 2201]</a:t>
            </a:r>
            <a:r>
              <a:rPr lang="zh-CN" altLang="en-US" dirty="0"/>
              <a:t>连续子数列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4B0120-51B8-4A4D-B2C0-C8A207717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的一个排列</a:t>
                </a:r>
                <a:endParaRPr lang="en-US" altLang="zh-CN" dirty="0"/>
              </a:p>
              <a:p>
                <a:r>
                  <a:rPr lang="zh-CN" altLang="en-US" dirty="0"/>
                  <a:t>如果连续子序列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满足相邻两项的差的绝对值为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则说它是一个顺子</a:t>
                </a:r>
                <a:endParaRPr lang="en-US" altLang="zh-CN" dirty="0"/>
              </a:p>
              <a:p>
                <a:r>
                  <a:rPr lang="zh-CN" altLang="en-US" dirty="0"/>
                  <a:t>现已知任意顺子的长度均不超过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求满足该条件的排列数，对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取模</a:t>
                </a:r>
                <a:endParaRPr lang="en-US" altLang="zh-CN" dirty="0"/>
              </a:p>
              <a:p>
                <a:r>
                  <a:rPr lang="zh-CN" altLang="en-US" dirty="0"/>
                  <a:t>原数据范围：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≤5000, 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128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4B0120-51B8-4A4D-B2C0-C8A207717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757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AD92D-1BFF-43BA-91AE-A2EFB8BD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AA2920-1322-42D6-A7D6-7598E1E96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长度不超过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b="0" dirty="0">
                    <a:solidFill>
                      <a:srgbClr val="000000"/>
                    </a:solidFill>
                    <a:effectLst/>
                  </a:rPr>
                  <a:t> </a:t>
                </a:r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等价于没有长度为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b="0" dirty="0">
                    <a:solidFill>
                      <a:srgbClr val="000000"/>
                    </a:solidFill>
                    <a:effectLst/>
                  </a:rPr>
                  <a:t> </a:t>
                </a:r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的</a:t>
                </a:r>
                <a:endParaRPr lang="en-US" altLang="zh-CN" dirty="0">
                  <a:solidFill>
                    <a:srgbClr val="000000"/>
                  </a:solidFill>
                </a:endParaRPr>
              </a:p>
              <a:p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容斥，变成强制取一些长度为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 的区间，使得它们构成顺子</a:t>
                </a:r>
                <a:endParaRPr lang="en-US" altLang="zh-CN" b="0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zh-CN" altLang="en-US" dirty="0">
                    <a:solidFill>
                      <a:srgbClr val="000000"/>
                    </a:solidFill>
                  </a:rPr>
                  <a:t>如果</a:t>
                </a:r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两段限制区间有公共元素，那么它们的公差必须相同</a:t>
                </a:r>
                <a:endParaRPr lang="en-US" altLang="zh-CN" b="0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合并有公共元素的限制区间，合并后两两交集为空</a:t>
                </a:r>
              </a:p>
              <a:p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设限制区间有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>
                    <a:solidFill>
                      <a:srgbClr val="000000"/>
                    </a:solidFill>
                    <a:effectLst/>
                  </a:rPr>
                  <a:t> </a:t>
                </a:r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个，不在限制区间里的有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b="0" dirty="0">
                    <a:solidFill>
                      <a:srgbClr val="000000"/>
                    </a:solidFill>
                    <a:effectLst/>
                  </a:rPr>
                  <a:t> </a:t>
                </a:r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个</a:t>
                </a:r>
                <a:endParaRPr lang="en-US" altLang="zh-CN" b="0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先把所有限制区间各看作一个数，排列所有数的相对大小，有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 种情况</a:t>
                </a:r>
                <a:endParaRPr lang="en-US" altLang="zh-CN" b="0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再考虑限制区间的公差，有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b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种情况</a:t>
                </a:r>
                <a:endParaRPr lang="en-US" altLang="zh-CN" b="0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因此总方案数为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zh-CN" altLang="en-US" b="0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AA2920-1322-42D6-A7D6-7598E1E96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242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BA761-CAC8-4847-B4F1-DAA882BE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E18646-E130-4A57-BDAC-493A5E1C3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000000"/>
                    </a:solidFill>
                  </a:rPr>
                  <a:t>可得动态规划</a:t>
                </a:r>
                <a:endParaRPr lang="en-US" altLang="zh-CN" b="0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记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b="0" dirty="0">
                    <a:solidFill>
                      <a:srgbClr val="000000"/>
                    </a:solidFill>
                    <a:effectLst/>
                  </a:rPr>
                  <a:t> </a:t>
                </a:r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表示把前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 个点分成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b="0" dirty="0">
                    <a:solidFill>
                      <a:srgbClr val="000000"/>
                    </a:solidFill>
                    <a:effectLst/>
                  </a:rPr>
                  <a:t> </a:t>
                </a:r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个限制区间和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b="0" dirty="0">
                    <a:solidFill>
                      <a:srgbClr val="000000"/>
                    </a:solidFill>
                    <a:effectLst/>
                  </a:rPr>
                  <a:t> </a:t>
                </a:r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个无限制点的容斥系数和</a:t>
                </a:r>
                <a:endParaRPr lang="en-US" altLang="zh-CN" b="0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记</a:t>
                </a:r>
                <a:r>
                  <a:rPr lang="en-US" altLang="zh-CN" b="0" dirty="0">
                    <a:solidFill>
                      <a:srgbClr val="00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b="0" dirty="0">
                    <a:solidFill>
                      <a:srgbClr val="000000"/>
                    </a:solidFill>
                    <a:effectLst/>
                  </a:rPr>
                  <a:t> </a:t>
                </a:r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表示在上述条件下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b="0" dirty="0">
                    <a:solidFill>
                      <a:srgbClr val="000000"/>
                    </a:solidFill>
                    <a:effectLst/>
                  </a:rPr>
                  <a:t> </a:t>
                </a:r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作为限制区间末尾的容斥系数和</a:t>
                </a:r>
                <a:endParaRPr lang="en-US" altLang="zh-CN" b="0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初值 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(0, 0, 0)=</m:t>
                    </m:r>
                    <m:r>
                      <a:rPr lang="zh-CN" alt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(0, 0, 0)=1</m:t>
                    </m:r>
                  </m:oMath>
                </a14:m>
                <a:endParaRPr lang="en-US" altLang="zh-CN" b="0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转移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zh-CN" alt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zh-CN" alt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&amp;=−</m:t>
                        </m:r>
                        <m:nary>
                          <m:naryPr>
                            <m:chr m:val="∑"/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CN" altLang="en-US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CN" altLang="en-US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e>
                        <m:r>
                          <a:rPr lang="zh-CN" alt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&amp;=</m:t>
                        </m:r>
                        <m:r>
                          <a:rPr lang="zh-CN" alt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eqArr>
                  </m:oMath>
                </a14:m>
                <a:endParaRPr lang="en-US" altLang="zh-CN" b="0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zh-CN" altLang="en-US" b="0" dirty="0">
                    <a:solidFill>
                      <a:srgbClr val="000000"/>
                    </a:solidFill>
                    <a:effectLst/>
                  </a:rPr>
                  <a:t>答案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CN" altLang="en-US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CN" altLang="en-US" b="0" i="1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zh-CN" altLang="en-US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zh-CN" alt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zh-CN" alt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nary>
                  </m:oMath>
                </a14:m>
                <a:endParaRPr lang="en-US" altLang="zh-CN" b="0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zh-CN" altLang="en-US" dirty="0">
                    <a:solidFill>
                      <a:srgbClr val="000000"/>
                    </a:solidFill>
                  </a:rPr>
                  <a:t>照此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DP,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前缀和优化后时间复杂度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E18646-E130-4A57-BDAC-493A5E1C3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21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D903D-ED94-4A03-8D29-9DCE515F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集合幂级数的卷积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1539DF-CD18-45E1-A6EF-CD1D777D5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集合幂级数，是一个映射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即关于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/>
                  <a:t> 的子集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均有一个量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 与之对应</a:t>
                </a:r>
                <a:endParaRPr lang="en-US" altLang="zh-CN" dirty="0"/>
              </a:p>
              <a:p>
                <a:r>
                  <a:rPr lang="zh-CN" altLang="en-US" dirty="0"/>
                  <a:t>形式上可以写成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并卷积，即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通常用高维前缀和与差分计算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交卷积和并卷积本质相同</a:t>
                </a:r>
                <a:endParaRPr lang="en-US" altLang="zh-CN" dirty="0"/>
              </a:p>
              <a:p>
                <a:r>
                  <a:rPr lang="zh-CN" altLang="en-US" dirty="0"/>
                  <a:t>对称差卷积，即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通常用高维沃尔什变换计算</a:t>
                </a:r>
                <a:endParaRPr lang="en-US" altLang="zh-CN" dirty="0"/>
              </a:p>
              <a:p>
                <a:r>
                  <a:rPr lang="zh-CN" altLang="en-US" dirty="0"/>
                  <a:t>子集卷积，即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通常用</a:t>
                </a:r>
                <a:r>
                  <a:rPr lang="zh-CN" altLang="en-US" strike="sngStrike" dirty="0"/>
                  <a:t>占位多项式</a:t>
                </a:r>
                <a:r>
                  <a:rPr lang="zh-CN" altLang="en-US" dirty="0"/>
                  <a:t>暴力计算</a:t>
                </a:r>
                <a:endParaRPr lang="en-US" altLang="zh-CN" dirty="0"/>
              </a:p>
              <a:p>
                <a:r>
                  <a:rPr lang="zh-CN" altLang="en-US" dirty="0"/>
                  <a:t>这些卷积的单位元显然均为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=∅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1539DF-CD18-45E1-A6EF-CD1D777D5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129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3952F-1539-4848-B43E-548904A4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B904E3-536B-470C-8778-740CBAB45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注意到在上述转移式中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的地位很低。设</a:t>
                </a:r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&amp;=</m:t>
                        </m:r>
                        <m:nary>
                          <m:naryPr>
                            <m:chr m:val="∑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e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&amp;=</m:t>
                        </m:r>
                        <m:nary>
                          <m:naryPr>
                            <m:chr m:val="∑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e>
                    </m:eqAr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不难改写上述动态规划为：</a:t>
                </a:r>
              </a:p>
              <a:p>
                <a:r>
                  <a:rPr lang="zh-CN" altLang="en-US" dirty="0"/>
                  <a:t>初值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(0, 0)=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(0, 0)=1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转移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&amp;=−</m:t>
                        </m:r>
                        <m:nary>
                          <m:naryPr>
                            <m:chr m:val="∑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&amp;=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eqAr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答案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前缀和优化后时间复杂度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滚动数组优化后空间复杂度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B904E3-536B-470C-8778-740CBAB45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b="-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210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EF94D-7EC7-4CED-BE58-AEE3C0D6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[AGC024E]Sequence Growing Hard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0CAFF1-A1BA-40A1-AD1D-00E807BA8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从空序列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开始，往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中插入一个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的整数，得到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重复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轮</a:t>
                </a:r>
                <a:endParaRPr lang="en-US" altLang="zh-CN" dirty="0"/>
              </a:p>
              <a:p>
                <a:r>
                  <a:rPr lang="zh-CN" altLang="en-US" dirty="0"/>
                  <a:t>求字典序递增的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的方案数，模给定的数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≤300, 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GB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0CAFF1-A1BA-40A1-AD1D-00E807BA8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135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C2732-1979-401F-BDB9-6872476D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EDFA6A-9292-46B1-8998-5858D99B7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步将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插入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的第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个位置前（或者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即放在最后一个）</a:t>
                </a:r>
                <a:endParaRPr lang="en-US" altLang="zh-CN" dirty="0"/>
              </a:p>
              <a:p>
                <a:r>
                  <a:rPr lang="zh-CN" altLang="en-US" dirty="0"/>
                  <a:t>则需要保证的就是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dirty="0"/>
                  <a:t> 中，考虑每个数的加入时刻，构成笛卡尔树（小根）</a:t>
                </a:r>
                <a:endParaRPr lang="en-US" altLang="zh-CN" dirty="0"/>
              </a:p>
              <a:p>
                <a:r>
                  <a:rPr lang="zh-CN" altLang="en-US" dirty="0"/>
                  <a:t>那么意思就是，一个结点的左子树内所有结点的值，要小于它自身的值</a:t>
                </a:r>
                <a:endParaRPr lang="en-US" altLang="zh-CN" dirty="0"/>
              </a:p>
              <a:p>
                <a:r>
                  <a:rPr lang="zh-CN" altLang="en-US" dirty="0"/>
                  <a:t>因此将序列的计数转化为了笛卡尔树的计数</a:t>
                </a:r>
                <a:endParaRPr lang="en-US" altLang="zh-CN" dirty="0"/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个点的合法带权二叉树，所有权值属于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的方案数</a:t>
                </a:r>
                <a:endParaRPr lang="en-US" altLang="zh-CN" dirty="0"/>
              </a:p>
              <a:p>
                <a:r>
                  <a:rPr lang="zh-CN" altLang="en-US" dirty="0"/>
                  <a:t>列出动态规划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后缀和优化后时间复杂度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EDFA6A-9292-46B1-8998-5858D99B7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658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895C9-6E0A-4C36-A180-B8B380EB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[CF506E]Mr. Kitayuta's Gift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05695B-D338-46E5-A7B6-BF7372B6A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字符集为小写英文字母</a:t>
                </a:r>
                <a:endParaRPr lang="en-US" altLang="zh-CN" dirty="0"/>
              </a:p>
              <a:p>
                <a:r>
                  <a:rPr lang="zh-CN" altLang="en-US" dirty="0"/>
                  <a:t>给出一个字符串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往里添加恰好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个字符</a:t>
                </a:r>
                <a:endParaRPr lang="en-US" altLang="zh-CN" dirty="0"/>
              </a:p>
              <a:p>
                <a:r>
                  <a:rPr lang="zh-CN" altLang="en-US" dirty="0"/>
                  <a:t>求能生成的本质不同回文串个数，对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10007</m:t>
                    </m:r>
                  </m:oMath>
                </a14:m>
                <a:r>
                  <a:rPr lang="zh-CN" altLang="en-US" dirty="0"/>
                  <a:t> 取模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05695B-D338-46E5-A7B6-BF7372B6A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556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BE403-A3FF-4094-BB06-57388AE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D06940-E003-4893-B2E0-608C650482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首先可以写出朴素的 </a:t>
                </a:r>
                <a:r>
                  <a:rPr lang="en-US" altLang="zh-CN" dirty="0"/>
                  <a:t>DP</a:t>
                </a:r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的回文串使得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/>
                  <a:t> 为其子序列的方案数</a:t>
                </a:r>
                <a:endParaRPr lang="en-US" altLang="zh-CN" dirty="0"/>
              </a:p>
              <a:p>
                <a:r>
                  <a:rPr lang="zh-CN" altLang="en-US" dirty="0"/>
                  <a:t>边界：对于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边界：对于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/>
                  <a:t>; </a:t>
                </a:r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转移：对于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转移：对于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答案：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直接矩阵快速幂显然也不行，考虑优化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D06940-E003-4893-B2E0-608C650482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b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608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B24FC-E04A-4181-8145-6D35184F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13F2FA-1A9E-4FBC-91E0-153FE7812C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将状态看成图，转化为路径计数</a:t>
                </a:r>
                <a:endParaRPr lang="en-US" altLang="zh-CN" dirty="0"/>
              </a:p>
              <a:p>
                <a:r>
                  <a:rPr lang="zh-CN" altLang="en-US" dirty="0"/>
                  <a:t>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的奇偶性讨论，先讨论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为偶数的情况</a:t>
                </a:r>
                <a:endParaRPr lang="en-US" altLang="zh-CN" dirty="0"/>
              </a:p>
              <a:p>
                <a:r>
                  <a:rPr lang="zh-CN" altLang="en-US" dirty="0"/>
                  <a:t>点可分为三类：目标点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相等点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不等点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DP </a:t>
                </a:r>
                <a:r>
                  <a:rPr lang="zh-CN" altLang="en-US" dirty="0"/>
                  <a:t>算出经过恰好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个不等点、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个相等点（不计重数）的路径数</a:t>
                </a:r>
                <a:endParaRPr lang="en-US" altLang="zh-CN" dirty="0"/>
              </a:p>
              <a:p>
                <a:r>
                  <a:rPr lang="zh-CN" altLang="en-US" dirty="0"/>
                  <a:t>建立一张新图：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→⋯→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→⋯→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d>
                          <m:dPr>
                            <m:begChr m:val="⌈"/>
                            <m:endChr m:val="⌉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分别有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24, 25, 26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个自环，令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经过恰好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个不等点、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个相等点的路径，就等效于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的路径</a:t>
                </a:r>
                <a:endParaRPr lang="en-US" altLang="zh-CN" dirty="0"/>
              </a:p>
              <a:p>
                <a:r>
                  <a:rPr lang="zh-CN" altLang="en-US" dirty="0"/>
                  <a:t>用矩阵快速幂算出这些点两两之间长度为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 的路径数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13F2FA-1A9E-4FBC-91E0-153FE7812C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250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92E74-5E9E-4A19-9D1F-5E348146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46A22A-94A8-496B-B11F-A1F824D94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接下来考虑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为奇数的情况</a:t>
                </a:r>
                <a:endParaRPr lang="en-US" altLang="zh-CN" dirty="0"/>
              </a:p>
              <a:p>
                <a:r>
                  <a:rPr lang="zh-CN" altLang="en-US" dirty="0"/>
                  <a:t>和偶数一样做一个长度为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 的路径计数</a:t>
                </a:r>
                <a:endParaRPr lang="en-US" altLang="zh-CN" dirty="0"/>
              </a:p>
              <a:p>
                <a:r>
                  <a:rPr lang="zh-CN" altLang="en-US" dirty="0"/>
                  <a:t>但是最后一步不能从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直通目标点</a:t>
                </a:r>
                <a:endParaRPr lang="en-US" altLang="zh-CN" dirty="0"/>
              </a:p>
              <a:p>
                <a:r>
                  <a:rPr lang="zh-CN" altLang="en-US" dirty="0"/>
                  <a:t>因此要扣除的路径含有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个不等点、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个相等点，且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步终于一个相等点</a:t>
                </a:r>
                <a:endParaRPr lang="en-US" altLang="zh-CN" dirty="0"/>
              </a:p>
              <a:p>
                <a:r>
                  <a:rPr lang="zh-CN" altLang="en-US" dirty="0"/>
                  <a:t>所以这等价于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的一条长度为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的路径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46A22A-94A8-496B-B11F-A1F824D94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40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0A8E3-69A2-4044-A18C-358B668B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彩蛋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52E7D7-9EA2-4912-AC3F-A993813DB0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从刚刚的推理中可发现答案是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 阶线性递推</a:t>
                </a:r>
                <a:endParaRPr lang="en-US" altLang="zh-CN" dirty="0"/>
              </a:p>
              <a:p>
                <a:r>
                  <a:rPr lang="zh-CN" altLang="en-US" dirty="0"/>
                  <a:t>用暴力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算出前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 项，</a:t>
                </a:r>
                <a:r>
                  <a:rPr lang="en-US" altLang="zh-CN" dirty="0"/>
                  <a:t>BM </a:t>
                </a:r>
                <a:r>
                  <a:rPr lang="zh-CN" altLang="en-US" dirty="0"/>
                  <a:t>求递推式并递推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52E7D7-9EA2-4912-AC3F-A993813DB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502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E7325-5D24-4302-ABA2-CF39C05A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生成函数的应用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DF8F06-DB18-49B3-8426-6F4D261983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9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AB86B-2C49-40F8-9101-B30B027C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例题（</a:t>
            </a:r>
            <a:r>
              <a:rPr lang="en-US" altLang="zh-CN" dirty="0"/>
              <a:t>2019</a:t>
            </a:r>
            <a:r>
              <a:rPr lang="zh-CN" altLang="en-US" dirty="0"/>
              <a:t>福建省队集训）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CDE17F-4002-4FFC-9B2B-B2797CE16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给出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维空间中的点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禁入点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自由路：一条格点路径，每步都选择恰好一维坐标增加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合法路径：除了两个端点，不经过任意禁入点的自由路</a:t>
                </a:r>
                <a:endParaRPr lang="en-US" altLang="zh-CN" dirty="0"/>
              </a:p>
              <a:p>
                <a:r>
                  <a:rPr lang="zh-CN" altLang="en-US" dirty="0"/>
                  <a:t>求从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 的合法路径数，模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CDE17F-4002-4FFC-9B2B-B2797CE16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23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7262F-BEF5-4025-A888-96D96F4E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高维前缀和与差分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571DD9-07A1-41EF-90A1-55D2E23615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高维前缀和（</a:t>
                </a:r>
                <a:r>
                  <a:rPr lang="zh-CN" altLang="en-US" dirty="0"/>
                  <a:t>莫比乌斯变换）</a:t>
                </a:r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高维差分（</a:t>
                </a:r>
                <a:r>
                  <a:rPr lang="zh-CN" altLang="en-US" dirty="0"/>
                  <a:t>莫比乌斯反演</a:t>
                </a:r>
                <a:r>
                  <a:rPr lang="zh-CN" altLang="en-US" b="0" dirty="0"/>
                  <a:t>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对于每一维依次进行前缀和或差分，时间复杂度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的高维前缀和为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的高维前缀和为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并卷积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的高维前缀和为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的高维差分</a:t>
                </a:r>
                <a:endParaRPr lang="en-US" altLang="zh-CN" dirty="0"/>
              </a:p>
              <a:p>
                <a:r>
                  <a:rPr lang="zh-CN" altLang="en-US" dirty="0"/>
                  <a:t>高维差分就是容斥原理！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571DD9-07A1-41EF-90A1-55D2E23615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561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7AC73-7303-4EA3-8479-5935B2A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FF5D85-857A-41D4-A2FD-15DF4D8D26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记禁入点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的合法路径数为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的合法路径数为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答案即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由平移不变性，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间的自由路数均只与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有关，且必有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的自由路数</a:t>
                </a:r>
                <a:r>
                  <a:rPr lang="en-US" altLang="zh-CN" dirty="0"/>
                  <a:t> OGF,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 各次项系数均可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求出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的 </a:t>
                </a:r>
                <a:r>
                  <a:rPr lang="en-US" altLang="zh-CN" dirty="0"/>
                  <a:t>OGF </a:t>
                </a:r>
                <a:r>
                  <a:rPr lang="zh-CN" altLang="en-US" dirty="0"/>
                  <a:t>分别为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即有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解得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𝑉𝑊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FF5D85-857A-41D4-A2FD-15DF4D8D2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053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BDD36-2A16-41FE-AF00-4FF89218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[LibreOJ </a:t>
            </a:r>
            <a:r>
              <a:rPr lang="el-GR" altLang="zh-CN" dirty="0"/>
              <a:t>β </a:t>
            </a:r>
            <a:r>
              <a:rPr lang="en-US" altLang="zh-CN" dirty="0"/>
              <a:t>Round #7]</a:t>
            </a:r>
            <a:r>
              <a:rPr lang="zh-CN" altLang="en-US" dirty="0"/>
              <a:t>匹配字符串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AF6799-1863-4EAC-A24B-221543264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请求出所有长度为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01 </a:t>
                </a:r>
                <a:r>
                  <a:rPr lang="zh-CN" altLang="en-US" dirty="0"/>
                  <a:t>串中，有多少不含子串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答案对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65537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取模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≤68721573904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AF6799-1863-4EAC-A24B-221543264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060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E6DD6-CD5B-462B-9271-9143D039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8ECB3A-37B2-4D3D-8472-4E14DED62D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 表示长度为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不存在子串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 的 </a:t>
                </a:r>
                <a:r>
                  <a:rPr lang="en-US" altLang="zh-CN" dirty="0"/>
                  <a:t>01 </a:t>
                </a:r>
                <a:r>
                  <a:rPr lang="zh-CN" altLang="en-US" dirty="0"/>
                  <a:t>串数</a:t>
                </a:r>
                <a:endParaRPr lang="en-US" altLang="zh-CN" dirty="0"/>
              </a:p>
              <a:p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算法一：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阶线性递推，时间复杂度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算法二：设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的 </a:t>
                </a:r>
                <a:r>
                  <a:rPr lang="en-US" altLang="zh-CN" dirty="0"/>
                  <a:t>OGF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利用广义二项式展开（组合意义上可以说是容斥原理）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讨论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的大小，使复杂度平衡，可得时间复杂度为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8ECB3A-37B2-4D3D-8472-4E14DED62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580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06EF3-C083-4227-A995-CDD23569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Dyck </a:t>
            </a:r>
            <a:r>
              <a:rPr lang="zh-CN" altLang="en-US" dirty="0"/>
              <a:t>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1E4F85-20C1-475D-986E-D2823FE99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网格的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画了一条线</a:t>
                </a:r>
                <a:endParaRPr lang="en-US" altLang="zh-CN" dirty="0"/>
              </a:p>
              <a:p>
                <a:r>
                  <a:rPr lang="zh-CN" altLang="en-US" dirty="0"/>
                  <a:t>一条从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</m:oMath>
                </a14:m>
                <a:r>
                  <a:rPr lang="zh-CN" altLang="en-US" dirty="0"/>
                  <a:t> 通过向右、向上到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 且始终在线以下的路径，就称为 </a:t>
                </a:r>
                <a:r>
                  <a:rPr lang="en-US" altLang="zh-CN" dirty="0"/>
                  <a:t>Dyck </a:t>
                </a:r>
                <a:r>
                  <a:rPr lang="zh-CN" altLang="en-US" dirty="0"/>
                  <a:t>路</a:t>
                </a:r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网格，如果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Dyck </a:t>
                </a:r>
                <a:r>
                  <a:rPr lang="zh-CN" altLang="en-US" dirty="0"/>
                  <a:t>路数为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1E4F85-20C1-475D-986E-D2823FE99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329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4ED3D-12CF-4BB9-A7A2-47766A18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复合逆与拉格朗日反演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01B602-CD2E-40C2-9F9A-C6E172AD36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考虑某域上一类形式幂级数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复合逆：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这样的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总是存在，可以用牛顿迭代算出</a:t>
                </a:r>
                <a:endParaRPr lang="en-US" altLang="zh-CN" dirty="0"/>
              </a:p>
              <a:p>
                <a:r>
                  <a:rPr lang="zh-CN" altLang="en-US" dirty="0"/>
                  <a:t>事实上，这类形式幂级数关于复合构成群</a:t>
                </a:r>
                <a:endParaRPr lang="en-US" altLang="zh-CN" dirty="0"/>
              </a:p>
              <a:p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拉格朗日反演：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有一个基于 </a:t>
                </a:r>
                <a:r>
                  <a:rPr lang="en-US" altLang="zh-CN" dirty="0"/>
                  <a:t>Dyck </a:t>
                </a:r>
                <a:r>
                  <a:rPr lang="zh-CN" altLang="en-US" dirty="0"/>
                  <a:t>路的组合证法</a:t>
                </a:r>
                <a:endParaRPr lang="en-US" altLang="zh-CN" dirty="0"/>
              </a:p>
              <a:p>
                <a:r>
                  <a:rPr lang="zh-CN" altLang="en-US" dirty="0"/>
                  <a:t>扩展的拉格朗日反演：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01B602-CD2E-40C2-9F9A-C6E172AD36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784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9337C-9E6E-48FA-9521-DF297EE2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[FJOI2020]</a:t>
            </a:r>
            <a:r>
              <a:rPr lang="zh-CN" altLang="en-US" dirty="0"/>
              <a:t>凸多边形正则划分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3043FE-860F-421F-92EB-ED8B034BAD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把一个凸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dirty="0"/>
                  <a:t> 边形添加一些不相交的对角线划分成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个凸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边形区域</a:t>
                </a:r>
                <a:endParaRPr lang="en-US" altLang="zh-CN" dirty="0"/>
              </a:p>
              <a:p>
                <a:r>
                  <a:rPr lang="zh-CN" altLang="en-US" dirty="0"/>
                  <a:t>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求方案数之和模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≤200, 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≤555555,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GB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3043FE-860F-421F-92EB-ED8B034BA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471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3AFE4-C01D-481E-8713-13C133F1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2C01CC-A323-4425-99ED-3BB41E48B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首先转对偶图，除了无穷大区域对应的点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外，度数均为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删去点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则得到一棵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个点的无标号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叉（有根）树，其子结点有序</a:t>
                </a:r>
                <a:endParaRPr lang="en-US" altLang="zh-CN" dirty="0"/>
              </a:p>
              <a:p>
                <a:r>
                  <a:rPr lang="zh-CN" altLang="en-US" dirty="0"/>
                  <a:t>这是一个一一对应关系</a:t>
                </a:r>
                <a:endParaRPr lang="en-US" altLang="zh-CN" dirty="0"/>
              </a:p>
              <a:p>
                <a:r>
                  <a:rPr lang="zh-CN" altLang="en-US" dirty="0"/>
                  <a:t>注意到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时即卡特兰数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事实上有：答案为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设答案的 </a:t>
                </a:r>
                <a:r>
                  <a:rPr lang="en-US" altLang="zh-CN" dirty="0"/>
                  <a:t>OGF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其中空树方案数为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拉格朗日反演：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2C01CC-A323-4425-99ED-3BB41E48B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95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ACE41C3-8E70-4887-95DC-58821DFC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C3123CE-0F86-40EB-A02C-D8B9A256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集合幂级数：三类卷积，高维前缀和与差分，高维沃尔什变换</a:t>
            </a:r>
            <a:endParaRPr lang="en-US" altLang="zh-CN" dirty="0"/>
          </a:p>
          <a:p>
            <a:r>
              <a:rPr lang="zh-CN" altLang="en-US" dirty="0"/>
              <a:t>计数 </a:t>
            </a:r>
            <a:r>
              <a:rPr lang="en-US" altLang="zh-CN" dirty="0"/>
              <a:t>DP </a:t>
            </a:r>
            <a:r>
              <a:rPr lang="zh-CN" altLang="en-US" dirty="0"/>
              <a:t>选讲：组合意义，容斥 </a:t>
            </a:r>
            <a:r>
              <a:rPr lang="en-US" altLang="zh-CN" dirty="0"/>
              <a:t>DP, </a:t>
            </a:r>
            <a:r>
              <a:rPr lang="zh-CN" altLang="en-US" dirty="0"/>
              <a:t>利用笛卡尔树，合并等价转移路径</a:t>
            </a:r>
            <a:endParaRPr lang="en-US" altLang="zh-CN" dirty="0"/>
          </a:p>
          <a:p>
            <a:r>
              <a:rPr lang="zh-CN" altLang="en-US" dirty="0"/>
              <a:t>生成函数的应用：解 </a:t>
            </a:r>
            <a:r>
              <a:rPr lang="en-US" altLang="zh-CN" dirty="0"/>
              <a:t>GF </a:t>
            </a:r>
            <a:r>
              <a:rPr lang="zh-CN" altLang="en-US" dirty="0"/>
              <a:t>的方程，广义二项式，</a:t>
            </a:r>
            <a:r>
              <a:rPr lang="en-US" altLang="zh-CN" dirty="0"/>
              <a:t>Dyck </a:t>
            </a:r>
            <a:r>
              <a:rPr lang="zh-CN" altLang="en-US" dirty="0"/>
              <a:t>路、复合逆与拉格朗日反演</a:t>
            </a:r>
            <a:endParaRPr lang="en-US" altLang="zh-CN" dirty="0"/>
          </a:p>
          <a:p>
            <a:r>
              <a:rPr lang="zh-CN" altLang="en-US" dirty="0"/>
              <a:t>彩蛋：通过打表找出线性递推式或整式递推式</a:t>
            </a:r>
            <a:endParaRPr lang="en-US" altLang="zh-CN" dirty="0"/>
          </a:p>
          <a:p>
            <a:r>
              <a:rPr lang="zh-CN" altLang="en-US"/>
              <a:t>谢谢大家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693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EFBB7-B6DC-4E4A-BB53-9E105F71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D5E9E6-C17A-473E-BE14-904B39D2D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条边的带边权简单无向图</a:t>
                </a:r>
                <a:endParaRPr lang="en-US" altLang="zh-CN" dirty="0"/>
              </a:p>
              <a:p>
                <a:r>
                  <a:rPr lang="zh-CN" altLang="en-US" dirty="0"/>
                  <a:t>然后给出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组询问：</a:t>
                </a:r>
                <a:endParaRPr lang="en-US" altLang="zh-CN" dirty="0"/>
              </a:p>
              <a:p>
                <a:r>
                  <a:rPr lang="zh-CN" altLang="en-US" dirty="0"/>
                  <a:t>给定点集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选择一些边使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连通（可以借助别的点），最小化边权和，或声明无解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256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D5E9E6-C17A-473E-BE14-904B39D2D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42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8237A-1A12-408B-88BA-90B8D5D4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3A6D50-3083-43C6-BD2F-7B29D67BE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本题和组合计数无关，不过是集合信息处理的良好练习题</a:t>
                </a:r>
                <a:endParaRPr lang="en-US" altLang="zh-CN" dirty="0"/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 为集合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不借助别的点就能连通的最小代价，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那么一定有一棵生成树，因此一定有叶子，所以有：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间的最短边长（不存在设为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∅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=+∞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的任意元素</a:t>
                </a:r>
                <a:endParaRPr lang="en-US" altLang="zh-CN" dirty="0"/>
              </a:p>
              <a:p>
                <a:r>
                  <a:rPr lang="zh-CN" altLang="en-US" dirty="0"/>
                  <a:t>随后只需要一次高维后缀最小值就能求出答案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3A6D50-3083-43C6-BD2F-7B29D67BE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43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3F03-2778-485A-8335-D4FFE4B2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[FJOI2019]</a:t>
            </a:r>
            <a:r>
              <a:rPr lang="zh-CN" altLang="en-US" dirty="0"/>
              <a:t>新家具设计方案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4B3AD-FCC3-4D6F-8F49-1FD119CA8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 维空间中的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个整点</a:t>
                </a:r>
                <a:endParaRPr lang="en-US" altLang="zh-CN" dirty="0"/>
              </a:p>
              <a:p>
                <a:r>
                  <a:rPr lang="zh-CN" altLang="en-US" dirty="0"/>
                  <a:t>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当且仅当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组询问，每次给出给定点的子集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 维空间中有多少个整点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满足：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的每一维的坐标都是非负整数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的所有维度的坐标和不超过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对于每一个给定点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均有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输出答案的精确值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3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512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4B3AD-FCC3-4D6F-8F49-1FD119CA8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62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00622-2A0C-4384-AD9D-7AFDC45A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A744F0-7C44-4C08-98AC-747416DCA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现在简记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的各维度坐标之和</a:t>
                </a:r>
                <a:endParaRPr lang="en-US" altLang="zh-CN" dirty="0"/>
              </a:p>
              <a:p>
                <a:r>
                  <a:rPr lang="zh-CN" altLang="en-US" dirty="0"/>
                  <a:t>对于点集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简记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表示点集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中各维度坐标均取最大值所得的点</a:t>
                </a:r>
                <a:endParaRPr lang="en-US" altLang="zh-CN" dirty="0"/>
              </a:p>
              <a:p>
                <a:r>
                  <a:rPr lang="zh-CN" altLang="en-US" b="0" dirty="0"/>
                  <a:t>那么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的方案数是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可以预处理</a:t>
                </a:r>
                <a:endParaRPr lang="en-US" altLang="zh-CN" dirty="0"/>
              </a:p>
              <a:p>
                <a:r>
                  <a:rPr lang="zh-CN" altLang="en-US" dirty="0"/>
                  <a:t>一方面，要求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这只需要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容易预处理</a:t>
                </a:r>
                <a:endParaRPr lang="en-US" altLang="zh-CN" dirty="0"/>
              </a:p>
              <a:p>
                <a:r>
                  <a:rPr lang="zh-CN" altLang="en-US" dirty="0"/>
                  <a:t>设集合幂级数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func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另一方面，要求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不好处理，考虑容斥</a:t>
                </a:r>
                <a:endParaRPr lang="en-US" altLang="zh-CN" dirty="0"/>
              </a:p>
              <a:p>
                <a:r>
                  <a:rPr lang="zh-CN" altLang="en-US" dirty="0"/>
                  <a:t>设答案的集合幂级数为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的高维前缀和，因此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的高维差分</a:t>
                </a:r>
                <a:endParaRPr lang="en-US" altLang="zh-CN" dirty="0"/>
              </a:p>
              <a:p>
                <a:r>
                  <a:rPr lang="zh-CN" altLang="en-US" b="0" dirty="0"/>
                  <a:t>预处理时空复杂度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单次查询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A744F0-7C44-4C08-98AC-747416DCA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b="-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23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7262F-BEF5-4025-A888-96D96F4E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高维沃尔什变换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571DD9-07A1-41EF-90A1-55D2E23615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高维沃尔什变换：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逆变换：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对于每一维依次进行沃尔什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哈达玛变换，时间复杂度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的高维沃尔什变换为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的高维沃尔什变换为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对称差卷积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的高维沃尔什变换为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的高维沃尔什逆变换</a:t>
                </a:r>
                <a:endParaRPr lang="en-US" altLang="zh-CN" dirty="0"/>
              </a:p>
              <a:p>
                <a:r>
                  <a:rPr lang="zh-CN" altLang="en-US" dirty="0"/>
                  <a:t>扩展一下可得多元多项式的高维 </a:t>
                </a:r>
                <a:r>
                  <a:rPr lang="en-US" altLang="zh-CN" dirty="0"/>
                  <a:t>DFT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571DD9-07A1-41EF-90A1-55D2E23615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23652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标准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3204</TotalTime>
  <Words>3968</Words>
  <Application>Microsoft Office PowerPoint</Application>
  <PresentationFormat>宽屏</PresentationFormat>
  <Paragraphs>319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3" baseType="lpstr">
      <vt:lpstr>Arial</vt:lpstr>
      <vt:lpstr>Cambria Math</vt:lpstr>
      <vt:lpstr>Consolas</vt:lpstr>
      <vt:lpstr>Times New Roman</vt:lpstr>
      <vt:lpstr>Wingdings 3</vt:lpstr>
      <vt:lpstr>丝状</vt:lpstr>
      <vt:lpstr>OI 中的组合计数</vt:lpstr>
      <vt:lpstr>1. 集合幂级数</vt:lpstr>
      <vt:lpstr>集合幂级数的卷积</vt:lpstr>
      <vt:lpstr>高维前缀和与差分</vt:lpstr>
      <vt:lpstr>例题</vt:lpstr>
      <vt:lpstr>解</vt:lpstr>
      <vt:lpstr>例：[FJOI2019]新家具设计方案</vt:lpstr>
      <vt:lpstr>解</vt:lpstr>
      <vt:lpstr>高维沃尔什变换</vt:lpstr>
      <vt:lpstr>例：[AGC034F]RNG and XOR</vt:lpstr>
      <vt:lpstr>解</vt:lpstr>
      <vt:lpstr>子集和超集的枚举</vt:lpstr>
      <vt:lpstr>子集卷积的计算</vt:lpstr>
      <vt:lpstr>子集卷积意义下的集合幂级数操作</vt:lpstr>
      <vt:lpstr>例：[北大集训2020]杏仁</vt:lpstr>
      <vt:lpstr>解</vt:lpstr>
      <vt:lpstr>2. 计数 DP 选讲</vt:lpstr>
      <vt:lpstr>例：[AGC013E]Placing Squares</vt:lpstr>
      <vt:lpstr>解</vt:lpstr>
      <vt:lpstr>解</vt:lpstr>
      <vt:lpstr>Prüfer 序列</vt:lpstr>
      <vt:lpstr>矩阵-树定理</vt:lpstr>
      <vt:lpstr>例：[CF917D]Stranger Trees</vt:lpstr>
      <vt:lpstr>解</vt:lpstr>
      <vt:lpstr>解</vt:lpstr>
      <vt:lpstr>解</vt:lpstr>
      <vt:lpstr>例：[NOI.AC 2201]连续子数列</vt:lpstr>
      <vt:lpstr>解</vt:lpstr>
      <vt:lpstr>解</vt:lpstr>
      <vt:lpstr>解</vt:lpstr>
      <vt:lpstr>例：[AGC024E]Sequence Growing Hard</vt:lpstr>
      <vt:lpstr>解</vt:lpstr>
      <vt:lpstr>例：[CF506E]Mr. Kitayuta's Gift</vt:lpstr>
      <vt:lpstr>解</vt:lpstr>
      <vt:lpstr>解</vt:lpstr>
      <vt:lpstr>解</vt:lpstr>
      <vt:lpstr>彩蛋</vt:lpstr>
      <vt:lpstr>3. 生成函数的应用</vt:lpstr>
      <vt:lpstr>例题（2019福建省队集训）</vt:lpstr>
      <vt:lpstr>解</vt:lpstr>
      <vt:lpstr>例：[LibreOJ β Round #7]匹配字符串</vt:lpstr>
      <vt:lpstr>解</vt:lpstr>
      <vt:lpstr>Dyck 路</vt:lpstr>
      <vt:lpstr>复合逆与拉格朗日反演 </vt:lpstr>
      <vt:lpstr>例：[FJOI2020]凸多边形正则划分</vt:lpstr>
      <vt:lpstr>解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568826782@qq.com</dc:creator>
  <cp:lastModifiedBy>568826782@qq.com</cp:lastModifiedBy>
  <cp:revision>144</cp:revision>
  <dcterms:created xsi:type="dcterms:W3CDTF">2021-02-18T03:39:49Z</dcterms:created>
  <dcterms:modified xsi:type="dcterms:W3CDTF">2021-02-21T11:21:59Z</dcterms:modified>
</cp:coreProperties>
</file>