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73" r:id="rId3"/>
    <p:sldId id="258" r:id="rId4"/>
    <p:sldId id="259" r:id="rId5"/>
    <p:sldId id="260" r:id="rId6"/>
    <p:sldId id="265" r:id="rId7"/>
    <p:sldId id="300" r:id="rId8"/>
    <p:sldId id="301" r:id="rId9"/>
    <p:sldId id="257" r:id="rId10"/>
    <p:sldId id="268" r:id="rId11"/>
    <p:sldId id="288" r:id="rId12"/>
    <p:sldId id="289" r:id="rId13"/>
    <p:sldId id="272" r:id="rId14"/>
    <p:sldId id="274" r:id="rId15"/>
    <p:sldId id="261" r:id="rId16"/>
    <p:sldId id="304" r:id="rId17"/>
    <p:sldId id="305" r:id="rId18"/>
    <p:sldId id="262" r:id="rId19"/>
    <p:sldId id="263" r:id="rId20"/>
    <p:sldId id="264" r:id="rId21"/>
    <p:sldId id="294" r:id="rId22"/>
    <p:sldId id="295" r:id="rId23"/>
    <p:sldId id="296" r:id="rId24"/>
    <p:sldId id="266" r:id="rId25"/>
    <p:sldId id="269" r:id="rId26"/>
    <p:sldId id="284" r:id="rId27"/>
    <p:sldId id="285" r:id="rId28"/>
    <p:sldId id="286" r:id="rId29"/>
    <p:sldId id="287" r:id="rId30"/>
    <p:sldId id="298" r:id="rId31"/>
    <p:sldId id="299" r:id="rId32"/>
    <p:sldId id="279" r:id="rId33"/>
    <p:sldId id="271" r:id="rId34"/>
    <p:sldId id="275" r:id="rId35"/>
    <p:sldId id="292" r:id="rId36"/>
    <p:sldId id="291" r:id="rId37"/>
    <p:sldId id="293" r:id="rId38"/>
    <p:sldId id="267" r:id="rId39"/>
    <p:sldId id="302" r:id="rId40"/>
    <p:sldId id="303" r:id="rId41"/>
    <p:sldId id="270" r:id="rId42"/>
    <p:sldId id="277" r:id="rId43"/>
    <p:sldId id="280" r:id="rId44"/>
    <p:sldId id="281" r:id="rId45"/>
    <p:sldId id="282" r:id="rId46"/>
    <p:sldId id="283" r:id="rId47"/>
    <p:sldId id="29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9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37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459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32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97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5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43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0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4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0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7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0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7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8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0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7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A199F-6B43-4051-A16B-DA3EC9147EC2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92E206-15C3-41D2-AE32-65F2CA023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3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0FCE6-7F7D-43EA-8C67-20323199F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OI </a:t>
            </a:r>
            <a:r>
              <a:rPr lang="zh-CN" altLang="en-US" dirty="0"/>
              <a:t>中的数论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D643E-E13A-4696-8A7A-563D3D35A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陈雨昕</a:t>
            </a:r>
          </a:p>
        </p:txBody>
      </p:sp>
    </p:spTree>
    <p:extLst>
      <p:ext uri="{BB962C8B-B14F-4D97-AF65-F5344CB8AC3E}">
        <p14:creationId xmlns:p14="http://schemas.microsoft.com/office/powerpoint/2010/main" val="75642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2124-9231-4685-84C2-1B07EEAB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例题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C8B33-99D9-46D6-9A52-B15C8154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NOI2018《</a:t>
            </a:r>
            <a:r>
              <a:rPr lang="zh-CN" altLang="en-US" dirty="0"/>
              <a:t>屠龙勇士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虽然是裸题，坑还真不少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1095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9B2BD-9367-4EC3-85DC-07F00731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例：循环数组问题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28ECED-6451-4917-8C2F-327D38F22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个序列，元素为不超过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的、两两不同的正整数，第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个长度为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每个时刻，这些序列会同时循环左移一位，此过程无限进行下去</a:t>
                </a:r>
                <a:endParaRPr lang="en-US" altLang="zh-CN" dirty="0"/>
              </a:p>
              <a:p>
                <a:r>
                  <a:rPr lang="zh-CN" altLang="en-US" dirty="0"/>
                  <a:t>把这些序列的第一个元素写下，构成该时刻的数组</a:t>
                </a:r>
                <a:endParaRPr lang="en-US" altLang="zh-CN" dirty="0"/>
              </a:p>
              <a:p>
                <a:r>
                  <a:rPr lang="zh-CN" altLang="en-US" dirty="0"/>
                  <a:t>对于每个整数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求任意时刻数组中最长能找到多长的连续一段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≤40,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28ECED-6451-4917-8C2F-327D38F22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97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51FF9-C8AD-4D98-8464-2488193A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211F4C-6D00-405B-805F-92EFEB8E4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分别求解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问题转化为：</a:t>
                </a:r>
                <a:endParaRPr lang="en-US" altLang="zh-CN" dirty="0"/>
              </a:p>
              <a:p>
                <a:r>
                  <a:rPr lang="zh-CN" altLang="en-US" dirty="0"/>
                  <a:t>关于时间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个线性同余方程，求最长的一段有解区间</a:t>
                </a:r>
                <a:endParaRPr lang="en-US" altLang="zh-CN" dirty="0"/>
              </a:p>
              <a:p>
                <a:r>
                  <a:rPr lang="zh-CN" altLang="en-US" dirty="0"/>
                  <a:t>容易想到尺蠖法，不过向右延伸区间容易，从左缩短区间难</a:t>
                </a:r>
                <a:endParaRPr lang="en-US" altLang="zh-CN" dirty="0"/>
              </a:p>
              <a:p>
                <a:r>
                  <a:rPr lang="zh-CN" altLang="en-US" dirty="0"/>
                  <a:t>一种想法是直接硬上线段树，不过有更简单的办法</a:t>
                </a:r>
                <a:endParaRPr lang="en-US" altLang="zh-CN" dirty="0"/>
              </a:p>
              <a:p>
                <a:r>
                  <a:rPr lang="zh-CN" altLang="en-US" dirty="0"/>
                  <a:t>注意到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分开讨论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zh-CN" altLang="en-US" dirty="0"/>
                  <a:t> 以内每一个素数幂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个方程对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的余数提出了限制</a:t>
                </a:r>
                <a:endParaRPr lang="en-US" altLang="zh-CN" dirty="0"/>
              </a:p>
              <a:p>
                <a:r>
                  <a:rPr lang="zh-CN" altLang="en-US" dirty="0"/>
                  <a:t>维护模每个素数幂的限制的具体值和被多少个方程限制</a:t>
                </a:r>
                <a:endParaRPr lang="en-US" altLang="zh-CN" dirty="0"/>
              </a:p>
              <a:p>
                <a:r>
                  <a:rPr lang="zh-CN" altLang="en-US" dirty="0"/>
                  <a:t>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211F4C-6D00-405B-805F-92EFEB8E4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60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604162-3A6C-47F0-B386-5AA0AE43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同余方程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D99F4-A2E6-49B1-9728-4BF132928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2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8A186F-77E9-408D-AF6D-4B3C0DA5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拉格朗日定理（群论）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DCA632-21D7-4E19-A6AE-17AACF7C5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互素的全体模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的剩余类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关于乘法构成群</a:t>
                </a:r>
                <a:endParaRPr lang="en-US" altLang="zh-CN" dirty="0"/>
              </a:p>
              <a:p>
                <a:r>
                  <a:rPr lang="zh-CN" altLang="en-US" dirty="0"/>
                  <a:t>拉格朗日定理：群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的子群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可以划分成若干个集合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𝑎𝐻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𝑎𝐻</m:t>
                    </m:r>
                  </m:oMath>
                </a14:m>
                <a:r>
                  <a:rPr lang="zh-CN" altLang="en-US" dirty="0"/>
                  <a:t> 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相等或者不相交，每个大小都为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得证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DCA632-21D7-4E19-A6AE-17AACF7C5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43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4CD8B-95C9-44F4-8EAC-AFA7EA9A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03ABA-C311-4FD6-A8B0-1C17A8C3B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欧拉定理：对于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考虑最小的正整数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这样的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求阶算法：从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开始，每次试除一个质因子，时间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03ABA-C311-4FD6-A8B0-1C17A8C3B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3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04669-C3CE-4BEC-BBF6-98D893BE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[HDU5393]</a:t>
            </a:r>
            <a:r>
              <a:rPr lang="en-US" altLang="zh-CN" dirty="0" err="1"/>
              <a:t>Falsyta</a:t>
            </a:r>
            <a:r>
              <a:rPr lang="en-US" altLang="zh-CN" dirty="0"/>
              <a:t> in Tina Town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C2DEFA-3B7E-40EF-9CF7-E04471431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给出随机数生成器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求最小的</a:t>
                </a:r>
                <a:r>
                  <a:rPr lang="zh-CN" altLang="en-US" b="1" dirty="0"/>
                  <a:t>正整数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或者说明这样的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不存在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 组数据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128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C2DEFA-3B7E-40EF-9CF7-E04471431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5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452E-66F6-455A-BFDB-896B6512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9BFBD0-25A5-4819-8C37-A52C31640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首先处理掉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的特殊情形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等价于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/>
                  <a:t> 时，</a:t>
                </a:r>
                <a:r>
                  <a:rPr lang="zh-CN" altLang="en-US" b="0" dirty="0"/>
                  <a:t>等价于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现在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dirty="0"/>
                  <a:t> 可以看作一个整体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b="0" dirty="0"/>
                  <a:t>,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可以看作一个整体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解线性同余方程组得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如果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则无解</a:t>
                </a:r>
                <a:endParaRPr lang="en-US" altLang="zh-CN" b="0" dirty="0"/>
              </a:p>
              <a:p>
                <a:r>
                  <a:rPr lang="zh-CN" altLang="en-US" dirty="0"/>
                  <a:t>否则答案就是阶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9BFBD0-25A5-4819-8C37-A52C31640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68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35309-DDAA-4D74-BE96-839BC3FD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1879F9-2E2C-4AAA-BDC3-9D9DDE540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是模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的原根当且仅当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的阶为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原根存在当且仅当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形如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2, 4, 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是奇素数</a:t>
                </a:r>
                <a:endParaRPr lang="en-US" altLang="zh-CN" dirty="0"/>
              </a:p>
              <a:p>
                <a:r>
                  <a:rPr lang="zh-CN" altLang="en-US" dirty="0"/>
                  <a:t>求模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的原根：从小到大枚举尝试</a:t>
                </a:r>
                <a:endParaRPr lang="en-US" altLang="zh-CN" dirty="0"/>
              </a:p>
              <a:p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的原根有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 个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是模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的原根，那么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中至少一个为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的原根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是模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的原根，那么它是模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zh-CN" altLang="en-US" dirty="0"/>
                  <a:t> 的原根</a:t>
                </a:r>
                <a:endParaRPr lang="en-US" altLang="zh-CN" dirty="0"/>
              </a:p>
              <a:p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的原根有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1879F9-2E2C-4AAA-BDC3-9D9DDE540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35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806C7-832F-43B2-8294-CD930F31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大步小步算法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798DC9-7AFA-48DC-87C9-93529ED0F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求离散对数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如果有解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那么通解形如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ord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所以存在非负解小于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次幂一大步，作稍作修改的带余除法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预处理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𝑞𝑘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放入哈希表，查询时枚举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查询</a:t>
                </a:r>
                <a:endParaRPr lang="en-US" altLang="zh-CN" dirty="0"/>
              </a:p>
              <a:p>
                <a:r>
                  <a:rPr lang="zh-CN" altLang="en-US" dirty="0"/>
                  <a:t>预处理时间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查询时间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798DC9-7AFA-48DC-87C9-93529ED0F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09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3BBA195-7F48-4D64-9B85-40203D3A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线性不定</a:t>
            </a:r>
            <a:r>
              <a:rPr lang="en-US" altLang="zh-CN" dirty="0"/>
              <a:t>/</a:t>
            </a:r>
            <a:r>
              <a:rPr lang="zh-CN" altLang="en-US" dirty="0"/>
              <a:t>同余方程（组）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8E6457-C6A2-4B73-A129-ADAA1921E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73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4A4D9-894C-41F6-A79C-C7744827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大步小步算法的应用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97EAB9-B90C-4B6E-A9BC-B5D4EE1B2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有原根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并给出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则可以求解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即“开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次方”</a:t>
                </a:r>
                <a:endParaRPr lang="en-US" altLang="zh-CN" dirty="0"/>
              </a:p>
              <a:p>
                <a:r>
                  <a:rPr lang="zh-CN" altLang="en-US" b="0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dirty="0"/>
                  <a:t>原方程等价于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转化为线性同余方程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97EAB9-B90C-4B6E-A9BC-B5D4EE1B2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888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3331B-3CC3-435E-96DC-1930AEE1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[WC2020]</a:t>
            </a:r>
            <a:r>
              <a:rPr lang="zh-CN" altLang="en-US" dirty="0"/>
              <a:t>猜数游戏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B945E6-69FB-4B10-B7D1-BE4CF54C9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游戏在模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意义下进行，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是奇素数</a:t>
                </a:r>
                <a:endParaRPr lang="en-US" altLang="zh-CN" dirty="0"/>
              </a:p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个互不相同的整数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值均在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内</a:t>
                </a:r>
                <a:endParaRPr lang="en-US" altLang="zh-CN" dirty="0"/>
              </a:p>
              <a:p>
                <a:r>
                  <a:rPr lang="zh-CN" altLang="en-US" dirty="0"/>
                  <a:t>黑箱生成一个上述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个数的非空子集</a:t>
                </a:r>
                <a:endParaRPr lang="en-US" altLang="zh-CN" dirty="0"/>
              </a:p>
              <a:p>
                <a:r>
                  <a:rPr lang="zh-CN" altLang="en-US" dirty="0"/>
                  <a:t>猜数规则：向黑箱询问一个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不属于子集，回答空集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否则回答子集中所有形如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的数</a:t>
                </a:r>
                <a:endParaRPr lang="en-US" altLang="zh-CN" dirty="0"/>
              </a:p>
              <a:p>
                <a:r>
                  <a:rPr lang="zh-CN" altLang="en-US" dirty="0"/>
                  <a:t>求对于所有非空子集，（运气最好情况下）最小猜数次数的和，模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≤5000, 3≤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128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B945E6-69FB-4B10-B7D1-BE4CF54C9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87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D7730-3C3C-4646-9F9E-269E2605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3FD34B-167F-49B8-BB86-89EEBE5F9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若存在非负整数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关系具有传递性</a:t>
                </a:r>
                <a:endParaRPr lang="en-US" altLang="zh-CN" dirty="0"/>
              </a:p>
              <a:p>
                <a:r>
                  <a:rPr lang="zh-CN" altLang="en-US" dirty="0"/>
                  <a:t>假设已经得出了所有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关系，那么把它看成一张图，缩 </a:t>
                </a:r>
                <a:r>
                  <a:rPr lang="en-US" altLang="zh-CN" dirty="0"/>
                  <a:t>SCC </a:t>
                </a:r>
                <a:r>
                  <a:rPr lang="zh-CN" altLang="en-US" dirty="0"/>
                  <a:t>以后变 </a:t>
                </a:r>
                <a:r>
                  <a:rPr lang="en-US" altLang="zh-CN" dirty="0"/>
                  <a:t>DAG</a:t>
                </a:r>
              </a:p>
              <a:p>
                <a:r>
                  <a:rPr lang="zh-CN" altLang="en-US" dirty="0"/>
                  <a:t>由于假设了我们运气最好，实际上是在已选集的导出子图上，有多少个源 </a:t>
                </a:r>
                <a:r>
                  <a:rPr lang="en-US" altLang="zh-CN" dirty="0"/>
                  <a:t>SCC</a:t>
                </a:r>
              </a:p>
              <a:p>
                <a:r>
                  <a:rPr lang="zh-CN" altLang="en-US" dirty="0"/>
                  <a:t>可以换个角度：一个 </a:t>
                </a:r>
                <a:r>
                  <a:rPr lang="en-US" altLang="zh-CN" dirty="0"/>
                  <a:t>SCC </a:t>
                </a:r>
                <a:r>
                  <a:rPr lang="zh-CN" altLang="en-US" dirty="0"/>
                  <a:t>在多少种情况下是源</a:t>
                </a:r>
                <a:endParaRPr lang="en-US" altLang="zh-CN" dirty="0"/>
              </a:p>
              <a:p>
                <a:r>
                  <a:rPr lang="zh-CN" altLang="en-US" dirty="0"/>
                  <a:t>这等价于：</a:t>
                </a:r>
                <a:r>
                  <a:rPr lang="en-US" altLang="zh-CN" dirty="0"/>
                  <a:t>SCC </a:t>
                </a:r>
                <a:r>
                  <a:rPr lang="zh-CN" altLang="en-US" dirty="0"/>
                  <a:t>内有至少一个被选，且其前驱都不选</a:t>
                </a:r>
                <a:endParaRPr lang="en-US" altLang="zh-CN" dirty="0"/>
              </a:p>
              <a:p>
                <a:r>
                  <a:rPr lang="zh-CN" altLang="en-US" dirty="0"/>
                  <a:t>缩 </a:t>
                </a:r>
                <a:r>
                  <a:rPr lang="en-US" altLang="zh-CN" dirty="0"/>
                  <a:t>SCC </a:t>
                </a:r>
                <a:r>
                  <a:rPr lang="zh-CN" altLang="en-US" dirty="0"/>
                  <a:t>的时候记录 </a:t>
                </a:r>
                <a:r>
                  <a:rPr lang="en-US" altLang="zh-CN" dirty="0"/>
                  <a:t>SCC </a:t>
                </a:r>
                <a:r>
                  <a:rPr lang="zh-CN" altLang="en-US" dirty="0"/>
                  <a:t>大小，</a:t>
                </a:r>
                <a:r>
                  <a:rPr lang="en-US" altLang="zh-CN" dirty="0"/>
                  <a:t>DAG DP </a:t>
                </a:r>
                <a:r>
                  <a:rPr lang="zh-CN" altLang="en-US" dirty="0"/>
                  <a:t>处理出前驱大小总和</a:t>
                </a:r>
                <a:endParaRPr lang="en-US" altLang="zh-CN" dirty="0"/>
              </a:p>
              <a:p>
                <a:r>
                  <a:rPr lang="zh-CN" altLang="en-US" b="0" dirty="0"/>
                  <a:t>这步是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时间的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3FD34B-167F-49B8-BB86-89EEBE5F9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013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E0CBC-906E-4197-9561-991998EA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92ABF6-BCBE-4F47-8D3A-C6BF12DB9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现在只要判定是否存在非负整数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使得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对于素数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中所含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的幂次，先将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升序排好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直接判定（预先排序可以省掉算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的复杂度）</a:t>
                </a:r>
                <a:endParaRPr lang="en-US" altLang="zh-CN" dirty="0"/>
              </a:p>
              <a:p>
                <a:r>
                  <a:rPr lang="zh-CN" altLang="en-US" dirty="0"/>
                  <a:t>否则应有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因此转化为离散对数问题</a:t>
                </a:r>
                <a:endParaRPr lang="en-US" altLang="zh-CN" dirty="0"/>
              </a:p>
              <a:p>
                <a:r>
                  <a:rPr lang="zh-CN" altLang="en-US" dirty="0"/>
                  <a:t>每次暴力大步小步显然复杂度爆炸了</a:t>
                </a:r>
                <a:endParaRPr lang="en-US" altLang="zh-CN" dirty="0"/>
              </a:p>
              <a:p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的一个原根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的离散对数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ind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对于这类，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当且仅当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ind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ind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92ABF6-BCBE-4F47-8D3A-C6BF12DB9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b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90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CB579-C31D-47CC-AC2C-4F67C845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二次剩余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7831AC-023D-4D6E-AF17-8E5F0DBEC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对于奇素数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若存在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是模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的二次剩余，否则称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是模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的非二次剩余，它们各占一半</a:t>
                </a:r>
                <a:endParaRPr lang="en-US" altLang="zh-CN" dirty="0"/>
              </a:p>
              <a:p>
                <a:r>
                  <a:rPr lang="zh-CN" altLang="en-US" dirty="0"/>
                  <a:t>欧拉判别法：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是模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的二次剩余，当且仅当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勒让德符号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勒让德符号是完全积性的，因此只要解决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（平方）和素数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二次互反律：对奇素数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7831AC-023D-4D6E-AF17-8E5F0DBEC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831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E800A-8CAF-429D-B139-2A0E018B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Cipolla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68060A-2DD6-455B-AF51-06FA29B50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更快地求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的二次剩余</a:t>
                </a:r>
                <a:endParaRPr lang="en-US" altLang="zh-CN" dirty="0"/>
              </a:p>
              <a:p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非二次剩余（只需随机检验）</a:t>
                </a:r>
                <a:endParaRPr lang="en-US" altLang="zh-CN" dirty="0"/>
              </a:p>
              <a:p>
                <a:r>
                  <a:rPr lang="zh-CN" altLang="en-US" dirty="0"/>
                  <a:t>二次扩域，把数表示成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的形式，其中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取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68060A-2DD6-455B-AF51-06FA29B50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063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E39F6-C54E-45BF-A653-595D00C8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例：「</a:t>
            </a:r>
            <a:r>
              <a:rPr lang="en-US" altLang="zh-CN" dirty="0" err="1"/>
              <a:t>CodePlus</a:t>
            </a:r>
            <a:r>
              <a:rPr lang="en-US" altLang="zh-CN" dirty="0"/>
              <a:t> 7</a:t>
            </a:r>
            <a:r>
              <a:rPr lang="zh-CN" altLang="en-US" dirty="0"/>
              <a:t>」同余方程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0D641-8009-458B-9DCC-2B5322758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组正整数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在模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意义下解的组数，其中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是奇数，且不包含平方因子。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1.2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0D641-8009-458B-9DCC-2B5322758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 r="-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160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B4D4F-E68A-4835-9DD3-58137BBA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826AAD-AF84-4FFC-9267-841AC5B1A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首先不同素因子直接拆开，根据 </a:t>
                </a:r>
                <a:r>
                  <a:rPr lang="en-US" altLang="zh-CN" dirty="0"/>
                  <a:t>CRT, </a:t>
                </a:r>
                <a:r>
                  <a:rPr lang="zh-CN" altLang="en-US" dirty="0"/>
                  <a:t>只需要直接把各自答案乘起来</a:t>
                </a:r>
                <a:endParaRPr lang="en-US" altLang="zh-CN" dirty="0"/>
              </a:p>
              <a:p>
                <a:r>
                  <a:rPr lang="zh-CN" altLang="en-US" dirty="0"/>
                  <a:t>可以用欧拉筛预处理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的质因子分解</a:t>
                </a:r>
                <a:endParaRPr lang="en-US" altLang="zh-CN" dirty="0"/>
              </a:p>
              <a:p>
                <a:r>
                  <a:rPr lang="zh-CN" altLang="en-US" dirty="0"/>
                  <a:t>赛场做法：找规律！</a:t>
                </a:r>
                <a:endParaRPr lang="en-US" altLang="zh-CN" dirty="0"/>
              </a:p>
              <a:p>
                <a:r>
                  <a:rPr lang="zh-CN" altLang="en-US" dirty="0"/>
                  <a:t>我们直接对小素数打表</a:t>
                </a:r>
                <a:endParaRPr lang="en-US" altLang="zh-CN" dirty="0"/>
              </a:p>
              <a:p>
                <a:r>
                  <a:rPr lang="zh-CN" altLang="en-US" dirty="0"/>
                  <a:t>对于奇素数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时有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组解，否则有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组</a:t>
                </a:r>
                <a:endParaRPr lang="en-US" altLang="zh-CN" dirty="0"/>
              </a:p>
              <a:p>
                <a:r>
                  <a:rPr lang="zh-CN" altLang="en-US" dirty="0"/>
                  <a:t>对于奇素数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≡3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时有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组解，否则有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组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826AAD-AF84-4FFC-9267-841AC5B1A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954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E3E4D-9750-4D41-BA2F-6026D402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25D885-D5EC-44E0-AD6A-9E9D744A4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的情况显然，以下考虑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对于奇素数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≡−1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𝑏𝑡</m:t>
                        </m:r>
                      </m:e>
                    </m:d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𝑏𝑡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一一对应</a:t>
                </a:r>
                <a:endParaRPr lang="en-US" altLang="zh-CN" dirty="0"/>
              </a:p>
              <a:p>
                <a:r>
                  <a:rPr lang="zh-CN" altLang="en-US" dirty="0"/>
                  <a:t>每个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均唯一对应了一个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组解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25D885-D5EC-44E0-AD6A-9E9D744A4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747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78A4E-BA4C-4BC0-826B-74C77C1C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891459-9778-411D-A377-8C71507A4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的情况显然，以下考虑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考虑奇素数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≡3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对于一个固定的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组解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枚举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总解数可写成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的解数</a:t>
                </a:r>
                <a:endParaRPr lang="en-US" altLang="zh-CN" dirty="0"/>
              </a:p>
              <a:p>
                <a:r>
                  <a:rPr lang="zh-CN" altLang="en-US" dirty="0"/>
                  <a:t>所以原方程有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组解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891459-9778-411D-A377-8C71507A4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EF6D-6BB5-4ACA-B6F3-EF8E0217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FBEAC3-A90F-4053-888F-AC5D8E280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裴蜀定理：对于整数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，不定方程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存在整数解当且仅当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扩展欧几里得算法，即求出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的一组整数解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辗转相除，若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则有解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否则作带余除法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的一组解，则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是原不定方程的一组解</a:t>
                </a:r>
                <a:endParaRPr lang="en-US" altLang="zh-CN" dirty="0"/>
              </a:p>
              <a:p>
                <a:r>
                  <a:rPr lang="zh-CN" altLang="en-US" dirty="0"/>
                  <a:t>递归，时间复杂度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求出来的解一定满足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对于特解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，所有通解为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FBEAC3-A90F-4053-888F-AC5D8E280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053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C09C6-E0F7-4F06-AB47-BD826A4E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[CC OCT13]Fibonacci Number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E173AC-2481-4FFD-A1AC-F248F6196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定义斐波那契数列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次询问，每次给出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求最小正整数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 11≤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≡±1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为素数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E173AC-2481-4FFD-A1AC-F248F6196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545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97D7A-4E68-47E1-BCF3-3109CAFB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7C17E8-AFF9-4D4F-8260-E5D9949E7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不难发现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 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有二次剩余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写出通项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整理一下，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的奇偶性讨论，解出根号内二次剩余后再解离散对数</a:t>
                </a:r>
                <a:endParaRPr lang="en-US" altLang="zh-CN" dirty="0"/>
              </a:p>
              <a:p>
                <a:r>
                  <a:rPr lang="zh-CN" altLang="en-US" b="0" dirty="0"/>
                  <a:t>时空复杂度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ra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7C17E8-AFF9-4D4F-8260-E5D9949E7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139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AD1E1-F7E0-4CB6-A04B-22738DB8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质因数分解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66504-0452-4F19-AAD6-8A7D88F7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616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1DF3C-37F4-4C0A-A402-7EBCD53F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Miller-Rabin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BBE249-C16E-4970-BD18-AD745A3B2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费马小定理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的二次剩余一定是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对于待检验数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随机取底数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是奇数</a:t>
                </a:r>
                <a:endParaRPr lang="en-US" altLang="zh-CN" dirty="0"/>
              </a:p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则跳过</a:t>
                </a:r>
                <a:endParaRPr lang="en-US" altLang="zh-CN" dirty="0"/>
              </a:p>
              <a:p>
                <a:r>
                  <a:rPr lang="zh-CN" altLang="en-US" dirty="0"/>
                  <a:t>平方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次，如果所得到的所有幂都不是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则说明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不是素数</a:t>
                </a:r>
                <a:endParaRPr lang="en-US" altLang="zh-CN" dirty="0"/>
              </a:p>
              <a:p>
                <a:r>
                  <a:rPr lang="zh-CN" altLang="en-US" dirty="0"/>
                  <a:t>每次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概率正确</a:t>
                </a:r>
                <a:endParaRPr lang="en-US" altLang="zh-CN" dirty="0"/>
              </a:p>
              <a:p>
                <a:r>
                  <a:rPr lang="zh-CN" altLang="en-US" dirty="0"/>
                  <a:t>使用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24251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检验，在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以内只有合数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46856248255981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漏网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BBE249-C16E-4970-BD18-AD745A3B2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911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F4805-F642-4AA6-A7D3-361C9A96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/>
              <a:t>Pollard-Rho</a:t>
            </a:r>
            <a:r>
              <a:rPr lang="zh-CN" altLang="en-US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35E550-3643-4245-819F-AF9F711CE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用于质因数分解，期望时间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为素数，已经分解完毕；否则考虑找到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的一个因子，并递归处理</a:t>
                </a:r>
                <a:endParaRPr lang="en-US" altLang="zh-CN" dirty="0"/>
              </a:p>
              <a:p>
                <a:r>
                  <a:rPr lang="zh-CN" altLang="en-US" dirty="0"/>
                  <a:t>如果找到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则目标达成</a:t>
                </a:r>
                <a:endParaRPr lang="en-US" altLang="zh-CN" dirty="0"/>
              </a:p>
              <a:p>
                <a:r>
                  <a:rPr lang="zh-CN" altLang="en-US" dirty="0"/>
                  <a:t>利用生成器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生成伪随机数</a:t>
                </a:r>
                <a:endParaRPr lang="en-US" altLang="zh-CN" dirty="0"/>
              </a:p>
              <a:p>
                <a:r>
                  <a:rPr lang="zh-CN" altLang="en-US" dirty="0"/>
                  <a:t>迟早要在某个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/>
                  <a:t> 上出环，生成路径长得像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期望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zh-CN" altLang="en-US" dirty="0"/>
                  <a:t> 次就会存在两个模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同余；如果很不幸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重新随机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就好了</a:t>
                </a:r>
                <a:endParaRPr lang="en-US" altLang="zh-CN" dirty="0"/>
              </a:p>
              <a:p>
                <a:r>
                  <a:rPr lang="en-US" altLang="zh-CN" dirty="0"/>
                  <a:t>Floyd</a:t>
                </a:r>
                <a:r>
                  <a:rPr lang="zh-CN" altLang="en-US" dirty="0"/>
                  <a:t> 判环：拿两个指针，一个每次走一步，一个每次走两步</a:t>
                </a:r>
                <a:endParaRPr lang="en-US" altLang="zh-CN" dirty="0"/>
              </a:p>
              <a:p>
                <a:r>
                  <a:rPr lang="en-US" altLang="zh-CN" dirty="0"/>
                  <a:t>Brent </a:t>
                </a:r>
                <a:r>
                  <a:rPr lang="zh-CN" altLang="en-US" dirty="0"/>
                  <a:t>判环：拿两个指针，一个每次走一步，另一个步长从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开始倍增；如果后者没有成功套圈，就让前者前进到后者的当前位置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35E550-3643-4245-819F-AF9F711CE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  <a:blipFill>
                <a:blip r:embed="rId5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240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AD1E1-F7E0-4CB6-A04B-22738DB8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杂谈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66504-0452-4F19-AAD6-8A7D88F7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27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3868D-1E58-4899-9820-1E007C04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[CC May15]CHAPD</a:t>
            </a:r>
            <a:br>
              <a:rPr lang="en-US" altLang="zh-CN" dirty="0"/>
            </a:br>
            <a:r>
              <a:rPr lang="en-US" altLang="zh-CN" dirty="0"/>
              <a:t>Chef and Prime Divisors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3EA8D-CBBB-487D-B171-7173D4482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的质因数分解为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定义根数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组询问，每组给出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回答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是否成立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3EA8D-CBBB-487D-B171-7173D4482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735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828B8-57A9-441E-9A0E-487EF1E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D2B33E-5058-4B59-9817-F003875A2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是一个最大公约数性质的活用题</a:t>
                </a:r>
                <a:endParaRPr lang="en-US" altLang="zh-CN" dirty="0"/>
              </a:p>
              <a:p>
                <a:r>
                  <a:rPr lang="zh-CN" altLang="en-US" dirty="0"/>
                  <a:t>约定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/>
                  <a:t> 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 表示足够高的幂次</a:t>
                </a:r>
                <a:endParaRPr lang="en-US" altLang="zh-CN" dirty="0"/>
              </a:p>
              <a:p>
                <a:r>
                  <a:rPr lang="zh-CN" altLang="en-US" dirty="0"/>
                  <a:t>首先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rad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rad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rad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故不妨令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综上，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rad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rad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递归到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说明成立</a:t>
                </a:r>
                <a:endParaRPr lang="en-US" altLang="zh-CN" dirty="0"/>
              </a:p>
              <a:p>
                <a:r>
                  <a:rPr lang="zh-CN" altLang="en-US" dirty="0"/>
                  <a:t>递归到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说明不成立</a:t>
                </a:r>
                <a:endParaRPr lang="en-US" altLang="zh-CN" dirty="0"/>
              </a:p>
              <a:p>
                <a:r>
                  <a:rPr lang="zh-CN" altLang="en-US" dirty="0"/>
                  <a:t>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D2B33E-5058-4B59-9817-F003875A2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326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FF83E-8BBB-4A6C-A7A2-33A7E2FA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指数提升引理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DB137A-D393-43DA-98AD-89F92366E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互素，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不过若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配合阶可以推一些式子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DB137A-D393-43DA-98AD-89F92366E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961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324EF-7AC8-4A65-B9C0-EF0AC347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例题（</a:t>
            </a:r>
            <a:r>
              <a:rPr lang="en-US" altLang="zh-CN" dirty="0"/>
              <a:t>FJWC2020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0EA0D6-684F-4F48-B2DC-ACB04C493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给出二阶线性递推数列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迭代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dirty="0"/>
                  <a:t> 组询问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0EA0D6-684F-4F48-B2DC-ACB04C493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56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6C6E2-CCB3-4776-A7DC-9BF3CBE0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A0D44B-8192-4C40-BD7F-22B29838C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则由裴蜀定理知存在整数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这样的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的乘法逆元，在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固定时可记作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乘法逆元可以用扩展欧几里得求</a:t>
                </a:r>
                <a:endParaRPr lang="en-US" altLang="zh-CN" dirty="0"/>
              </a:p>
              <a:p>
                <a:r>
                  <a:rPr lang="zh-CN" altLang="en-US" dirty="0"/>
                  <a:t>也可以用欧拉定理求，即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的情况，有一种递推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1, 2, 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的逆元的方法：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同乘以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 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A0D44B-8192-4C40-BD7F-22B29838C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420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B2ECF-538D-478E-B74F-2167C02B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64C058-F63C-43D1-BE43-B3F87B47B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本题实际上分为两步：求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的循环节；矩阵快速幂逐层求值（此部分显然）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的循环节是模各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的循环节之最小公倍数</a:t>
                </a:r>
                <a:endParaRPr lang="en-US" altLang="zh-CN" dirty="0"/>
              </a:p>
              <a:p>
                <a:r>
                  <a:rPr lang="zh-CN" altLang="en-US" dirty="0"/>
                  <a:t>先考虑求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模素数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的一个循环节，记为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打表得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有循环节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有循环节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用特征根法展开数列</a:t>
                </a:r>
                <a:r>
                  <a:rPr lang="zh-CN" altLang="en-US" strike="sngStrike" dirty="0"/>
                  <a:t>（实际上是靠打表）</a:t>
                </a:r>
                <a:r>
                  <a:rPr lang="zh-CN" altLang="en-US" dirty="0"/>
                  <a:t>易得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≡1, 9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有循环节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≡3, 7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有循环节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（这个其实就是 </a:t>
                </a:r>
                <a:r>
                  <a:rPr lang="en-US" altLang="zh-CN" dirty="0" err="1"/>
                  <a:t>Cipolla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算法）</a:t>
                </a:r>
                <a:endParaRPr lang="en-US" altLang="zh-CN" dirty="0"/>
              </a:p>
              <a:p>
                <a:r>
                  <a:rPr lang="zh-CN" altLang="en-US" dirty="0"/>
                  <a:t>考虑素数幂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由指数提升引理可得有一个循环节是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类似题：</a:t>
                </a:r>
                <a:r>
                  <a:rPr lang="en-US" altLang="zh-CN" dirty="0"/>
                  <a:t>[51nod1195]</a:t>
                </a:r>
                <a:r>
                  <a:rPr lang="zh-CN" altLang="en-US" dirty="0"/>
                  <a:t>斐波那契数列的循环节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64C058-F63C-43D1-BE43-B3F87B47B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289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C13EE-D920-444C-B780-D889543A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阶乘、组合数相关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D5283A-87EB-4728-8B6D-687008F6F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威尔逊定理：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!≡−1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卢卡斯定理：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组合数模合数较复杂</a:t>
                </a:r>
                <a:endParaRPr lang="en-US" altLang="zh-CN" dirty="0"/>
              </a:p>
              <a:p>
                <a:r>
                  <a:rPr lang="zh-CN" altLang="en-US" dirty="0"/>
                  <a:t>勒让德公式：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库默尔定理：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进制下的加法进位次数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D5283A-87EB-4728-8B6D-687008F6F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87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EFC3E-92CD-4F06-8205-E5EDC27E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高斯整数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6B7E3F-1C11-495B-B1CF-574E97DE8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形如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dirty="0"/>
                  <a:t> 的复数</a:t>
                </a:r>
                <a:endParaRPr lang="en-US" altLang="zh-CN" dirty="0"/>
              </a:p>
              <a:p>
                <a:r>
                  <a:rPr lang="zh-CN" altLang="en-US" dirty="0"/>
                  <a:t>高斯整数环是唯一分解整环，不可再分的就是高斯素数</a:t>
                </a:r>
                <a:endParaRPr lang="en-US" altLang="zh-CN" dirty="0"/>
              </a:p>
              <a:p>
                <a:r>
                  <a:rPr lang="zh-CN" altLang="en-US" dirty="0"/>
                  <a:t>甚至可以做辗转相除，但是涉及到：怎么定义取模？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表示取整，但是取整又如何定义？</a:t>
                </a:r>
                <a:endParaRPr lang="en-US" altLang="zh-CN" dirty="0"/>
              </a:p>
              <a:p>
                <a:r>
                  <a:rPr lang="zh-CN" altLang="en-US" dirty="0"/>
                  <a:t>取整的时候，横纵坐标都四舍五入就可以了</a:t>
                </a:r>
                <a:endParaRPr lang="en-US" altLang="zh-CN" dirty="0"/>
              </a:p>
              <a:p>
                <a:r>
                  <a:rPr lang="zh-CN" altLang="en-US" dirty="0"/>
                  <a:t>费马平方和定理：一个素数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可以表示成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6B7E3F-1C11-495B-B1CF-574E97DE8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938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1AD68-B2F0-465B-B3D1-B36F149F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[HAOI2008]</a:t>
            </a:r>
            <a:r>
              <a:rPr lang="zh-CN" altLang="en-US" dirty="0"/>
              <a:t>圆上的整点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E2A684-323C-4A46-958C-C85AC44D1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求原点为圆心、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为半径的圆周上的整点个数。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超级加倍：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E2A684-323C-4A46-958C-C85AC44D1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174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BA623-5CEA-4C5E-9046-670D1AF5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D53F2B-3553-4093-BA39-7BF248070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相差一个可逆元（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±1, ±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dirty="0"/>
                  <a:t>）的先视为本质相同，答案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依次考虑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的每一个（整）素因子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及其幂次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如何将其分配进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dirty="0"/>
                  <a:t> 呢？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≡3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只能两边均等分配，不影响答案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其在高斯整数环上分解为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所以也只能两边均等分配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其能分解为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且两项本质不同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所以分配到每边的个数要相等，但是具体是谁没关系，有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种分配法</a:t>
                </a:r>
                <a:endParaRPr lang="en-US" altLang="zh-CN" dirty="0"/>
              </a:p>
              <a:p>
                <a:r>
                  <a:rPr lang="zh-CN" altLang="en-US" dirty="0"/>
                  <a:t>所以答案就是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≡1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4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D53F2B-3553-4093-BA39-7BF248070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b="-12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811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A3746-FCDF-434F-A80E-471DA1C0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[IJPC2]Porter-Tele-Porter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BF28E3-688F-4EE5-8B26-DFF6A3B76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在蓝绿正方形拼成的一张图上（如图），蓝色、绿色正方形边长分别为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该图结构是无限延伸的，且两个同色正方形的对应位置是本质相同的</a:t>
                </a:r>
                <a:endParaRPr lang="en-US" altLang="zh-CN" dirty="0"/>
              </a:p>
              <a:p>
                <a:r>
                  <a:rPr lang="zh-CN" altLang="en-US" dirty="0"/>
                  <a:t>你一开始在一个绿色正方形的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zh-CN" altLang="en-US" dirty="0"/>
                  <a:t> 位置</a:t>
                </a:r>
                <a:endParaRPr lang="en-US" altLang="zh-CN" dirty="0"/>
              </a:p>
              <a:p>
                <a:r>
                  <a:rPr lang="zh-CN" altLang="en-US" dirty="0"/>
                  <a:t>一个传送器形如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效果是向前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步，然后左转，最后向前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</a:t>
                </a:r>
                <a:endParaRPr lang="en-US" altLang="zh-CN" dirty="0"/>
              </a:p>
              <a:p>
                <a:r>
                  <a:rPr lang="zh-CN" altLang="en-US" dirty="0"/>
                  <a:t>只能用这个传送器移动，不过你可以调整朝向（东西南北）</a:t>
                </a:r>
                <a:endParaRPr lang="en-US" altLang="zh-CN" dirty="0"/>
              </a:p>
              <a:p>
                <a:r>
                  <a:rPr lang="zh-CN" altLang="en-US" dirty="0"/>
                  <a:t>接下来你会依次接到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次命令，每次形如：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使用传送器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/>
                  <a:t> 移动至某个绿色正方形的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位置</a:t>
                </a:r>
                <a:endParaRPr lang="en-US" altLang="zh-CN" dirty="0"/>
              </a:p>
              <a:p>
                <a:r>
                  <a:rPr lang="zh-CN" altLang="en-US" dirty="0"/>
                  <a:t>如果能，输出最小传送器使用次数；如果不能，你会强行走过去，需要输出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BF28E3-688F-4EE5-8B26-DFF6A3B76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75AC7A7-82CB-4845-822D-BCCFE181B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51" y="62884"/>
            <a:ext cx="2456155" cy="18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3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326E9-F268-44C0-B81C-2BB18761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31881D-DFEE-4744-96FF-F12C85C7A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把格子对应到复数上，那么该图的重复结构就是模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设需要位移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给出传送器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那么使用后产生位移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传送次数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也就是要求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只不过这回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dirty="0"/>
                  <a:t> 是复数</a:t>
                </a:r>
                <a:r>
                  <a:rPr lang="en-US" altLang="zh-CN" b="0" dirty="0"/>
                  <a:t>……</a:t>
                </a:r>
              </a:p>
              <a:p>
                <a:r>
                  <a:rPr lang="zh-CN" altLang="en-US" dirty="0"/>
                  <a:t>一样解就好了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最小的话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可以在周围九宫区域都扫一扫</a:t>
                </a:r>
                <a:r>
                  <a:rPr lang="en-US" altLang="zh-CN"/>
                  <a:t>2333333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31881D-DFEE-4744-96FF-F12C85C7A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401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387AF-E022-46D5-B173-F6A2471B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9BB40-E611-45C0-AEFF-E2E7F872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线性方程：裴蜀定理</a:t>
            </a:r>
            <a:r>
              <a:rPr lang="en-US" altLang="zh-CN" dirty="0"/>
              <a:t>/</a:t>
            </a:r>
            <a:r>
              <a:rPr lang="zh-CN" altLang="en-US" dirty="0"/>
              <a:t>扩展欧几里得算法，线性同余方程（组），逆元</a:t>
            </a:r>
            <a:endParaRPr lang="en-US" altLang="zh-CN" dirty="0"/>
          </a:p>
          <a:p>
            <a:r>
              <a:rPr lang="zh-CN" altLang="en-US" dirty="0"/>
              <a:t>同余方程：阶，原根，离散对数</a:t>
            </a:r>
            <a:r>
              <a:rPr lang="en-US" altLang="zh-CN" dirty="0"/>
              <a:t>/</a:t>
            </a:r>
            <a:r>
              <a:rPr lang="zh-CN" altLang="en-US" dirty="0"/>
              <a:t>大步小步算法，二次剩余</a:t>
            </a:r>
            <a:r>
              <a:rPr lang="en-US" altLang="zh-CN" dirty="0"/>
              <a:t>/</a:t>
            </a:r>
            <a:r>
              <a:rPr lang="en-US" altLang="zh-CN" dirty="0" err="1"/>
              <a:t>Cipolla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质因数分解：</a:t>
            </a:r>
            <a:r>
              <a:rPr lang="en-US" altLang="zh-CN" dirty="0"/>
              <a:t>Miller-Rabin </a:t>
            </a:r>
            <a:r>
              <a:rPr lang="zh-CN" altLang="en-US" dirty="0"/>
              <a:t>算法，</a:t>
            </a:r>
            <a:r>
              <a:rPr lang="en-US" altLang="zh-CN" dirty="0"/>
              <a:t>Pollard-Rho 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杂谈</a:t>
            </a:r>
            <a:endParaRPr lang="en-US" altLang="zh-CN" dirty="0"/>
          </a:p>
          <a:p>
            <a:pPr lvl="1"/>
            <a:r>
              <a:rPr lang="zh-CN" altLang="en-US" dirty="0"/>
              <a:t>最大公约数的活用</a:t>
            </a:r>
            <a:endParaRPr lang="en-US" altLang="zh-CN" dirty="0"/>
          </a:p>
          <a:p>
            <a:pPr lvl="1"/>
            <a:r>
              <a:rPr lang="zh-CN" altLang="en-US" dirty="0"/>
              <a:t>指数提升引理</a:t>
            </a:r>
            <a:endParaRPr lang="en-US" altLang="zh-CN" dirty="0"/>
          </a:p>
          <a:p>
            <a:pPr lvl="1"/>
            <a:r>
              <a:rPr lang="zh-CN" altLang="en-US" dirty="0"/>
              <a:t>阶乘与组合数的公式定理</a:t>
            </a:r>
            <a:endParaRPr lang="en-US" altLang="zh-CN" dirty="0"/>
          </a:p>
          <a:p>
            <a:pPr lvl="1"/>
            <a:r>
              <a:rPr lang="zh-CN" altLang="en-US" dirty="0"/>
              <a:t>高斯整数</a:t>
            </a:r>
            <a:endParaRPr lang="en-US" altLang="zh-CN" dirty="0"/>
          </a:p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23486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82F0C-4122-4C7B-A0A6-2FE63285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离线求逆元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408AA-9890-4C1A-A855-686138E04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互素的数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求它们模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的逆元可以做到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先求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推论：可以通过阶乘逆元处理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的逆元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D408AA-9890-4C1A-A855-686138E04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63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1C757-DAE3-4665-8386-18E96598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线性同余方程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68EC74-A6AB-42B2-BA58-7172DD467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时无解</a:t>
                </a:r>
                <a:endParaRPr lang="en-US" altLang="zh-CN" dirty="0"/>
              </a:p>
              <a:p>
                <a:r>
                  <a:rPr lang="zh-CN" altLang="en-US" dirty="0"/>
                  <a:t>否则设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否则等价于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68EC74-A6AB-42B2-BA58-7172DD467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45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73F47-7B59-4D95-987A-308A95E9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</a:t>
            </a:r>
            <a:r>
              <a:rPr lang="en-US" altLang="zh-CN" dirty="0" err="1"/>
              <a:t>LibreOJ</a:t>
            </a:r>
            <a:r>
              <a:rPr lang="en-US" altLang="zh-CN" dirty="0"/>
              <a:t> NOI Round #1]</a:t>
            </a:r>
            <a:r>
              <a:rPr lang="zh-CN" altLang="en-US" dirty="0"/>
              <a:t>失控的未来交通工具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CE5EF-BE24-4DE9-A1E0-BE27E2D18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个点的带边权无向图，一开始没有边</a:t>
                </a:r>
                <a:endParaRPr lang="en-US" altLang="zh-CN" dirty="0"/>
              </a:p>
              <a:p>
                <a:r>
                  <a:rPr lang="zh-CN" altLang="en-US" dirty="0"/>
                  <a:t>修改：加一条长度为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的边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询问：求在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中，有多少存在一条长度与之模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同余的、从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的（不必简单）路径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CCE5EF-BE24-4DE9-A1E0-BE27E2D18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19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F0B62-EF7C-40B9-B03B-577DADA6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2EE304-CA67-47AE-BE0C-848F91E1A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首先取一棵生成树，可以自由地在一条边上来回走、自由地绕一个环</a:t>
                </a:r>
                <a:endParaRPr lang="en-US" altLang="zh-CN" dirty="0"/>
              </a:p>
              <a:p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的树上路径长度基础上，加上任意整数倍的此自由元</a:t>
                </a:r>
                <a:endParaRPr lang="en-US" altLang="zh-CN" dirty="0"/>
              </a:p>
              <a:p>
                <a:r>
                  <a:rPr lang="zh-CN" altLang="en-US" dirty="0"/>
                  <a:t>因此所求即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的形式，其中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是自由元</a:t>
                </a:r>
                <a:endParaRPr lang="en-US" altLang="zh-CN" dirty="0"/>
              </a:p>
              <a:p>
                <a:r>
                  <a:rPr lang="zh-CN" altLang="en-US" dirty="0"/>
                  <a:t>根据多元情况的裴蜀定理，这等价于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带权并查集维护每个连通块的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和各点到并查集根的一种路径长度</a:t>
                </a:r>
                <a:endParaRPr lang="en-US" altLang="zh-CN" dirty="0"/>
              </a:p>
              <a:p>
                <a:r>
                  <a:rPr lang="zh-CN" altLang="en-US" dirty="0"/>
                  <a:t>于是只需要求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解此线性同余方程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2EE304-CA67-47AE-BE0C-848F91E1A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58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A0ECD-5FDA-4432-8E6B-7ED08A50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线性同余方程组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8720CD-4A92-494E-B717-5513F274C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则无解</a:t>
                </a:r>
                <a:endParaRPr lang="en-US" altLang="zh-CN" b="0" dirty="0"/>
              </a:p>
              <a:p>
                <a:r>
                  <a:rPr lang="zh-CN" altLang="en-US" dirty="0"/>
                  <a:t>否则有解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对于多个的情况，只需要逐个合并</a:t>
                </a:r>
                <a:endParaRPr lang="en-US" altLang="zh-CN" dirty="0"/>
              </a:p>
              <a:p>
                <a:r>
                  <a:rPr lang="zh-CN" altLang="en-US" dirty="0"/>
                  <a:t>中国剩余定理：如果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有唯一解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8720CD-4A92-494E-B717-5513F274C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5089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标准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2982</TotalTime>
  <Words>3682</Words>
  <Application>Microsoft Office PowerPoint</Application>
  <PresentationFormat>宽屏</PresentationFormat>
  <Paragraphs>298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Arial</vt:lpstr>
      <vt:lpstr>Cambria Math</vt:lpstr>
      <vt:lpstr>Times New Roman</vt:lpstr>
      <vt:lpstr>Wingdings 3</vt:lpstr>
      <vt:lpstr>丝状</vt:lpstr>
      <vt:lpstr>OI 中的数论</vt:lpstr>
      <vt:lpstr>1. 线性不定/同余方程（组）</vt:lpstr>
      <vt:lpstr>扩展欧几里得算法</vt:lpstr>
      <vt:lpstr>乘法逆元</vt:lpstr>
      <vt:lpstr>离线求逆元</vt:lpstr>
      <vt:lpstr>线性同余方程</vt:lpstr>
      <vt:lpstr>例：[LibreOJ NOI Round #1]失控的未来交通工具</vt:lpstr>
      <vt:lpstr>解</vt:lpstr>
      <vt:lpstr>线性同余方程组 </vt:lpstr>
      <vt:lpstr>例题作业</vt:lpstr>
      <vt:lpstr>例：循环数组问题</vt:lpstr>
      <vt:lpstr>解</vt:lpstr>
      <vt:lpstr>2. 同余方程</vt:lpstr>
      <vt:lpstr>拉格朗日定理（群论）</vt:lpstr>
      <vt:lpstr>阶</vt:lpstr>
      <vt:lpstr>[HDU5393]Falsyta in Tina Town</vt:lpstr>
      <vt:lpstr>解</vt:lpstr>
      <vt:lpstr>原根</vt:lpstr>
      <vt:lpstr>大步小步算法</vt:lpstr>
      <vt:lpstr>大步小步算法的应用</vt:lpstr>
      <vt:lpstr>例：[WC2020]猜数游戏</vt:lpstr>
      <vt:lpstr>解</vt:lpstr>
      <vt:lpstr>解</vt:lpstr>
      <vt:lpstr>二次剩余</vt:lpstr>
      <vt:lpstr>Cipolla 算法</vt:lpstr>
      <vt:lpstr>例：「CodePlus 7」同余方程</vt:lpstr>
      <vt:lpstr>解</vt:lpstr>
      <vt:lpstr>证明？</vt:lpstr>
      <vt:lpstr>证明？</vt:lpstr>
      <vt:lpstr>例：[CC OCT13]Fibonacci Number</vt:lpstr>
      <vt:lpstr>解</vt:lpstr>
      <vt:lpstr>3. 质因数分解</vt:lpstr>
      <vt:lpstr>Miller-Rabin 算法</vt:lpstr>
      <vt:lpstr>Pollard-Rho算法</vt:lpstr>
      <vt:lpstr>4. 杂谈</vt:lpstr>
      <vt:lpstr>例：[CC May15]CHAPD Chef and Prime Divisors</vt:lpstr>
      <vt:lpstr>解</vt:lpstr>
      <vt:lpstr>指数提升引理</vt:lpstr>
      <vt:lpstr>例题（FJWC2020）</vt:lpstr>
      <vt:lpstr>解</vt:lpstr>
      <vt:lpstr>阶乘、组合数相关</vt:lpstr>
      <vt:lpstr>高斯整数</vt:lpstr>
      <vt:lpstr>例：[HAOI2008]圆上的整点</vt:lpstr>
      <vt:lpstr>解</vt:lpstr>
      <vt:lpstr>例：[IJPC2]Porter-Tele-Porter</vt:lpstr>
      <vt:lpstr>解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中的不定方程</dc:title>
  <dc:creator>568826782@qq.com</dc:creator>
  <cp:lastModifiedBy>568826782@qq.com</cp:lastModifiedBy>
  <cp:revision>118</cp:revision>
  <dcterms:created xsi:type="dcterms:W3CDTF">2021-02-09T04:01:14Z</dcterms:created>
  <dcterms:modified xsi:type="dcterms:W3CDTF">2021-02-17T13:26:13Z</dcterms:modified>
</cp:coreProperties>
</file>