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68" r:id="rId3"/>
    <p:sldId id="276" r:id="rId4"/>
    <p:sldId id="270" r:id="rId5"/>
    <p:sldId id="267" r:id="rId6"/>
    <p:sldId id="258" r:id="rId7"/>
    <p:sldId id="257" r:id="rId8"/>
    <p:sldId id="259" r:id="rId9"/>
    <p:sldId id="262" r:id="rId10"/>
    <p:sldId id="263" r:id="rId11"/>
    <p:sldId id="264" r:id="rId12"/>
    <p:sldId id="260" r:id="rId13"/>
    <p:sldId id="261" r:id="rId14"/>
    <p:sldId id="265" r:id="rId15"/>
    <p:sldId id="266" r:id="rId16"/>
    <p:sldId id="271" r:id="rId17"/>
    <p:sldId id="272" r:id="rId18"/>
    <p:sldId id="273" r:id="rId19"/>
    <p:sldId id="274" r:id="rId20"/>
    <p:sldId id="275" r:id="rId21"/>
    <p:sldId id="286" r:id="rId22"/>
    <p:sldId id="287" r:id="rId23"/>
    <p:sldId id="289" r:id="rId24"/>
    <p:sldId id="288" r:id="rId25"/>
    <p:sldId id="300" r:id="rId26"/>
    <p:sldId id="292" r:id="rId27"/>
    <p:sldId id="293" r:id="rId28"/>
    <p:sldId id="294" r:id="rId29"/>
    <p:sldId id="297" r:id="rId30"/>
    <p:sldId id="298" r:id="rId31"/>
    <p:sldId id="281" r:id="rId32"/>
    <p:sldId id="283" r:id="rId33"/>
    <p:sldId id="290" r:id="rId34"/>
    <p:sldId id="291" r:id="rId35"/>
    <p:sldId id="284" r:id="rId36"/>
    <p:sldId id="285" r:id="rId37"/>
    <p:sldId id="282" r:id="rId38"/>
    <p:sldId id="277" r:id="rId39"/>
    <p:sldId id="278" r:id="rId40"/>
    <p:sldId id="279" r:id="rId41"/>
    <p:sldId id="280" r:id="rId42"/>
    <p:sldId id="295" r:id="rId43"/>
    <p:sldId id="296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5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0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30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1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46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8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0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0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8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CB21-C76C-4336-980C-338F78E105D8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78E09E-04B4-492A-943B-4854304F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434FE-DF8E-4987-839D-3B53B9506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OI </a:t>
            </a:r>
            <a:r>
              <a:rPr lang="zh-CN" altLang="en-US" dirty="0"/>
              <a:t>中的概率期望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9D8D19-B776-4657-8865-F58C2559F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</a:t>
            </a:r>
          </a:p>
        </p:txBody>
      </p:sp>
    </p:spTree>
    <p:extLst>
      <p:ext uri="{BB962C8B-B14F-4D97-AF65-F5344CB8AC3E}">
        <p14:creationId xmlns:p14="http://schemas.microsoft.com/office/powerpoint/2010/main" val="132919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43EE3-9B22-422A-B807-0A76E776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3DBF28-B17D-455B-9420-AD6796E11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可以从两个角度看，殊途同归，设黑格集合为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记总骨牌数为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覆盖格子集合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中任意一格（简称覆盖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）的骨牌数为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那么等概率抽取一张骨牌且覆盖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的方案数就是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r>
                  <a:rPr lang="en-US" altLang="zh-CN" dirty="0"/>
                  <a:t>Min-max </a:t>
                </a:r>
                <a:r>
                  <a:rPr lang="zh-CN" altLang="en-US" dirty="0"/>
                  <a:t>容斥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 是首次覆盖格子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的时刻，答案为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/>
                  <a:t> 服从参数为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dirty="0"/>
                  <a:t> 的几何分布，因此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r>
                  <a:rPr lang="zh-CN" altLang="en-US" dirty="0"/>
                  <a:t>直接容斥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答案等于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其中事件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时刻至少一个黑格不能覆盖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可以容斥为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交换求和顺序后也可以得出类似的式子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3DBF28-B17D-455B-9420-AD6796E11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935" b="-1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4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756D1-1D8A-4E81-B488-DB8F7C93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23F03F-E763-46FD-8F77-0559388BA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是总骨牌数，那么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是覆盖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的骨牌数</a:t>
                </a:r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dirty="0"/>
                  <a:t> 可以转化为求多少个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可以通过轮廓线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来求解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/>
                  <a:t> 表示当前轮廓线拐角为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只考虑轮廓线以内的格与骨牌，轮廓线上的选取情况为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时，有多少个黑格子集恰被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张骨牌覆盖</a:t>
                </a:r>
                <a:endParaRPr lang="en-US" altLang="zh-CN" dirty="0"/>
              </a:p>
              <a:p>
                <a:r>
                  <a:rPr lang="zh-CN" altLang="en-US" dirty="0"/>
                  <a:t>这样做，时间复杂度为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可以通过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23F03F-E763-46FD-8F77-0559388BA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38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BCEB-711E-41D0-8729-6F468B94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二项式反演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9B83B0-F3D5-4BAB-9F01-ECBA2827E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zh-CN" altLang="en-US" dirty="0"/>
                  <a:t> 满足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那么反过来有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从 </a:t>
                </a:r>
                <a:r>
                  <a:rPr lang="en-US" altLang="zh-CN" dirty="0"/>
                  <a:t>EGF </a:t>
                </a:r>
                <a:r>
                  <a:rPr lang="zh-CN" altLang="en-US" dirty="0"/>
                  <a:t>的角度看这个很显然，既然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当然也可以一本正经推式子</a:t>
                </a:r>
                <a:endParaRPr lang="en-US" altLang="zh-CN" dirty="0"/>
              </a:p>
              <a:p>
                <a:r>
                  <a:rPr lang="zh-CN" altLang="en-US" dirty="0"/>
                  <a:t>作用：将“恰好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个”化为“除了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个都不”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9B83B0-F3D5-4BAB-9F01-ECBA2827E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7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BCEB-711E-41D0-8729-6F468B94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二项式反演（反向）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9B83B0-F3D5-4BAB-9F01-ECBA2827E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满足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那么反过来有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作用：将“恰好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个”化为“选取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9B83B0-F3D5-4BAB-9F01-ECBA2827E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5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E7B6-055E-4D38-8521-25D31B47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[CTS2019]</a:t>
            </a:r>
            <a:r>
              <a:rPr lang="zh-CN" altLang="en-US" dirty="0"/>
              <a:t>随机立方体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FA7581-C6E8-4755-9845-EFD7CB216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的立方体</a:t>
                </a:r>
                <a:endParaRPr lang="en-US" altLang="zh-CN" dirty="0"/>
              </a:p>
              <a:p>
                <a:r>
                  <a:rPr lang="zh-CN" altLang="en-US" dirty="0"/>
                  <a:t>等概率地将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的排列填入立方体的每个格子</a:t>
                </a:r>
                <a:endParaRPr lang="en-US" altLang="zh-CN" dirty="0"/>
              </a:p>
              <a:p>
                <a:r>
                  <a:rPr lang="zh-CN" altLang="en-US" dirty="0"/>
                  <a:t>如果某个格子上的数比三维坐标</a:t>
                </a:r>
                <a:r>
                  <a:rPr lang="zh-CN" altLang="en-US" b="1" dirty="0"/>
                  <a:t>至少有一维</a:t>
                </a:r>
                <a:r>
                  <a:rPr lang="zh-CN" altLang="en-US" dirty="0"/>
                  <a:t>相同的格子上的数都大，称为极大的</a:t>
                </a:r>
                <a:endParaRPr lang="en-US" altLang="zh-CN" dirty="0"/>
              </a:p>
              <a:p>
                <a:r>
                  <a:rPr lang="zh-CN" altLang="en-US" dirty="0"/>
                  <a:t>求恰好有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个极大的格子的概率</a:t>
                </a:r>
                <a:endParaRPr lang="en-US" altLang="zh-CN" dirty="0"/>
              </a:p>
              <a:p>
                <a:r>
                  <a:rPr lang="zh-CN" altLang="en-US" dirty="0"/>
                  <a:t>显然答案为有理数，输出它对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取模的值</a:t>
                </a:r>
                <a:endParaRPr lang="en-US" altLang="zh-CN" dirty="0"/>
              </a:p>
              <a:p>
                <a:r>
                  <a:rPr lang="zh-CN" altLang="en-US" dirty="0"/>
                  <a:t>保证正常的计算过程中分母一定有逆元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 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FA7581-C6E8-4755-9845-EFD7CB216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51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31700-41EC-4BA6-BA70-E92C854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62A536-7B8D-42AF-A309-B0E80F66D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利用二项式反演，可将“恰好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个”改写为“选取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个”</a:t>
                </a:r>
                <a:endParaRPr lang="en-US" altLang="zh-CN" dirty="0"/>
              </a:p>
              <a:p>
                <a:r>
                  <a:rPr lang="zh-CN" altLang="en-US" dirty="0"/>
                  <a:t>首先选定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个位置，这些位置的三维坐标互不相同，因此方案数为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这里位置是有序的</a:t>
                </a:r>
                <a:endParaRPr lang="en-US" altLang="zh-CN" dirty="0"/>
              </a:p>
              <a:p>
                <a:r>
                  <a:rPr lang="zh-CN" altLang="en-US" dirty="0"/>
                  <a:t>从小到大考虑，假设前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小的极大值已经放置在前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</a:t>
                </a:r>
                <a:endParaRPr lang="en-US" altLang="zh-CN" dirty="0"/>
              </a:p>
              <a:p>
                <a:r>
                  <a:rPr lang="zh-CN" altLang="en-US" dirty="0"/>
                  <a:t>考虑第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个位置确实是第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小的极大值的概率</a:t>
                </a:r>
                <a:endParaRPr lang="en-US" altLang="zh-CN" dirty="0"/>
              </a:p>
              <a:p>
                <a:r>
                  <a:rPr lang="zh-CN" altLang="en-US" dirty="0"/>
                  <a:t>注意到一个极大值是第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小，意味着它是前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个位置所占的截面的并上的最大值</a:t>
                </a:r>
                <a:endParaRPr lang="en-US" altLang="zh-CN" dirty="0"/>
              </a:p>
              <a:p>
                <a:r>
                  <a:rPr lang="zh-CN" altLang="en-US" dirty="0"/>
                  <a:t>这就是树的拓扑序模型，因此此情况概率为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𝑛𝑚𝑙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利用离线求逆元，单组询问时空复杂度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62A536-7B8D-42AF-A309-B0E80F66D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05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C9A80E-A7BF-46B1-8B2E-375C15C8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概率期望 </a:t>
            </a:r>
            <a:r>
              <a:rPr lang="en-US" altLang="zh-CN" dirty="0"/>
              <a:t>DP </a:t>
            </a:r>
            <a:r>
              <a:rPr lang="zh-CN" altLang="en-US" dirty="0"/>
              <a:t>选讲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0667E-AB46-41B5-91FD-AB06B54C0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概率正着算，期望倒着算</a:t>
            </a:r>
            <a:r>
              <a:rPr lang="en-US" altLang="zh-CN" dirty="0"/>
              <a:t>——</a:t>
            </a:r>
            <a:r>
              <a:rPr lang="zh-CN" altLang="en-US" dirty="0"/>
              <a:t>谚语</a:t>
            </a:r>
          </a:p>
        </p:txBody>
      </p:sp>
    </p:spTree>
    <p:extLst>
      <p:ext uri="{BB962C8B-B14F-4D97-AF65-F5344CB8AC3E}">
        <p14:creationId xmlns:p14="http://schemas.microsoft.com/office/powerpoint/2010/main" val="276944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13F1-8BFE-495F-AB17-465B6E0C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[CF605E]</a:t>
            </a:r>
            <a:r>
              <a:rPr lang="en-US" altLang="zh-CN" dirty="0" err="1"/>
              <a:t>Intergalaxy</a:t>
            </a:r>
            <a:r>
              <a:rPr lang="en-US" altLang="zh-CN" dirty="0"/>
              <a:t> Trips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2EDB5F-9EC0-4B2A-A0BA-41CECFAC7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个点的图，目标是花费最小的天数从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每一天，都有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的概率存在边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，花费恰好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天</a:t>
                </a:r>
                <a:endParaRPr lang="en-US" altLang="zh-CN" dirty="0"/>
              </a:p>
              <a:p>
                <a:r>
                  <a:rPr lang="zh-CN" altLang="en-US" dirty="0"/>
                  <a:t>每天可以选定一条存在的边出发，也可以选择留在原地不动（即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求最优策略下的期望天数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一种加强版：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2EDB5F-9EC0-4B2A-A0BA-41CECFAC7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16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3365-1F3D-483E-A734-8A53565E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32CBEF-2FD1-4C8F-8F8A-7F7D188BD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设点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的最优策略期望天数为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2, …,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但是无法确认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的大小关系</a:t>
                </a:r>
                <a:endParaRPr lang="en-US" altLang="zh-CN" dirty="0"/>
              </a:p>
              <a:p>
                <a:r>
                  <a:rPr lang="zh-CN" altLang="en-US" dirty="0"/>
                  <a:t>可以采用最短路的 </a:t>
                </a:r>
                <a:r>
                  <a:rPr lang="en-US" altLang="zh-CN" dirty="0"/>
                  <a:t>Dijkstra </a:t>
                </a:r>
                <a:r>
                  <a:rPr lang="zh-CN" altLang="en-US" dirty="0"/>
                  <a:t>算法来消除后效性，具体地说：</a:t>
                </a:r>
                <a:endParaRPr lang="en-US" altLang="zh-CN" dirty="0"/>
              </a:p>
              <a:p>
                <a:r>
                  <a:rPr lang="zh-CN" altLang="en-US" dirty="0"/>
                  <a:t>假设已经确认了期望最小的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个点，依次为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小的点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满足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nary>
                          <m:naryPr>
                            <m:chr m:val="∏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按照此公式算出所有未确认点的期望，取其中最小的</a:t>
                </a:r>
                <a:endParaRPr lang="en-US" altLang="zh-CN" dirty="0"/>
              </a:p>
              <a:p>
                <a:r>
                  <a:rPr lang="zh-CN" altLang="en-US" dirty="0"/>
                  <a:t>这些量可以动态更新，时间复杂度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对于加强版，可以堆优化，时间复杂度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32CBEF-2FD1-4C8F-8F8A-7F7D188BD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176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43383-F05D-4F82-AF46-209FDF85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[CF963E]Circles of Waiting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A07E1B-59F2-478F-9DC1-B54DAB3AB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平面直角坐标系上有一个醉汉位于原点</a:t>
                </a:r>
                <a:endParaRPr lang="en-US" altLang="zh-CN" dirty="0"/>
              </a:p>
              <a:p>
                <a:r>
                  <a:rPr lang="zh-CN" altLang="en-US" dirty="0"/>
                  <a:t>每一步，他分别有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 概率向西、南、东、北方向走一个单位长度</a:t>
                </a:r>
                <a:endParaRPr lang="en-US" altLang="zh-CN" dirty="0"/>
              </a:p>
              <a:p>
                <a:r>
                  <a:rPr lang="zh-CN" altLang="en-US" dirty="0"/>
                  <a:t>读入方式：给出整数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现在给定一个圆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求此醉汉期望多少步走到圆外部（不含边界）</a:t>
                </a:r>
                <a:endParaRPr lang="en-US" altLang="zh-CN" dirty="0"/>
              </a:p>
              <a:p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A07E1B-59F2-478F-9DC1-B54DAB3AB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11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4A0B4-135C-4101-834E-E0CEB524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</a:t>
            </a:r>
            <a:r>
              <a:rPr lang="zh-CN" altLang="en-US" dirty="0"/>
              <a:t>准备知识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FD140-D811-4652-BA7C-0B5FA820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25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6539-98EE-4560-9A40-EAFB3738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E16DAC-FDE1-40D4-AC73-0C4460BE1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为从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出发走到圆外的期望步数</a:t>
                </a:r>
                <a:endParaRPr lang="en-US" altLang="zh-CN" dirty="0"/>
              </a:p>
              <a:p>
                <a:r>
                  <a:rPr lang="zh-CN" altLang="en-US" dirty="0"/>
                  <a:t>边界：对于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没有拓扑序，不能递推</a:t>
                </a:r>
                <a:endParaRPr lang="en-US" altLang="zh-CN" dirty="0"/>
              </a:p>
              <a:p>
                <a:r>
                  <a:rPr lang="zh-CN" altLang="en-US" dirty="0"/>
                  <a:t>不过这是线性方程组，可以用高斯消元法求解，但是时间复杂度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过不去</a:t>
                </a:r>
                <a:endParaRPr lang="en-US" altLang="zh-CN" dirty="0"/>
              </a:p>
              <a:p>
                <a:r>
                  <a:rPr lang="zh-CN" altLang="en-US" dirty="0"/>
                  <a:t>将每条经线的最北端的期望作为主元，其余点的期望可以用主元线性表示</a:t>
                </a:r>
                <a:endParaRPr lang="en-US" altLang="zh-CN" dirty="0"/>
              </a:p>
              <a:p>
                <a:r>
                  <a:rPr lang="zh-CN" altLang="en-US" dirty="0"/>
                  <a:t>如图：使用主元表示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后，利用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对应的方程，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也能被主元表示</a:t>
                </a:r>
                <a:endParaRPr lang="en-US" altLang="zh-CN" dirty="0"/>
              </a:p>
              <a:p>
                <a:r>
                  <a:rPr lang="zh-CN" altLang="en-US" dirty="0"/>
                  <a:t>解每条经线的最南端对应的方程组，这样做，时间复杂度降为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E16DAC-FDE1-40D4-AC73-0C4460BE1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D13B534-DDB5-4479-B64E-BD6A71AE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50" y="244875"/>
            <a:ext cx="3320249" cy="33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8D99C-F61E-44EE-9FEA-451506FB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[300iq Contest 1]Expected 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A2F4F5-40E2-48E4-B6C6-D669AB6E8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个点的连通平面图，初始醉汉位于顶点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每一步他会均匀随机选取一个相邻点并移动到这个点上</a:t>
                </a:r>
                <a:endParaRPr lang="en-US" altLang="zh-CN" dirty="0"/>
              </a:p>
              <a:p>
                <a:r>
                  <a:rPr lang="zh-CN" altLang="en-US" dirty="0"/>
                  <a:t>计算第一次移动到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的步数期望，对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≤3000, 1.5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A2F4F5-40E2-48E4-B6C6-D669AB6E8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0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E529-0000-48A9-A1A7-CAFF4E88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07186-A311-4EB7-9D4E-0CBA7F10E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由于是平面图，边数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记从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出发，游走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步，过程中不经过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的概率为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所求即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所求即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以下考虑求解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先考虑怎么求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不难写出动态规划：</a:t>
                </a:r>
                <a:endParaRPr lang="en-US" altLang="zh-CN" dirty="0"/>
              </a:p>
              <a:p>
                <a:r>
                  <a:rPr lang="zh-CN" altLang="en-US" b="0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步后位于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点的概率，则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可以写成矩阵形式：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=⋯=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1, …, 1</m:t>
                        </m:r>
                      </m:e>
                    </m:d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 1, …, 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1, 0, …, 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407186-A311-4EB7-9D4E-0CBA7F10E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21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ED840-29C4-4C5E-AF78-5F5C8BC0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45322-5FC5-45D6-9371-C2DC27FA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的特征多项式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1, …, 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0, …, 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所以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阶线性递推数列</a:t>
                </a:r>
                <a:endParaRPr lang="en-US" altLang="zh-CN" dirty="0"/>
              </a:p>
              <a:p>
                <a:r>
                  <a:rPr lang="zh-CN" altLang="en-US" dirty="0"/>
                  <a:t>一次性求出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项，用 </a:t>
                </a:r>
                <a:r>
                  <a:rPr lang="en-US" altLang="zh-CN" dirty="0"/>
                  <a:t>BM </a:t>
                </a:r>
                <a:r>
                  <a:rPr lang="zh-CN" altLang="en-US" dirty="0"/>
                  <a:t>算法来求解递推式</a:t>
                </a:r>
                <a:endParaRPr lang="en-US" altLang="zh-CN" dirty="0"/>
              </a:p>
              <a:p>
                <a:r>
                  <a:rPr lang="zh-CN" altLang="en-US" dirty="0"/>
                  <a:t>注意到线性递推数列的生成函数形如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45322-5FC5-45D6-9371-C2DC27FA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402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B96FF-00C0-4399-8405-570F00FE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Berlekamp</a:t>
            </a:r>
            <a:r>
              <a:rPr lang="en-US" altLang="zh-CN" dirty="0"/>
              <a:t>-Massey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A6EADF-D003-4D4B-AF42-A524E2964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用于求解有限线性递推数列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的最短线性递推式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成立，在此基础上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的最短线性递推式为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初始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逐项加入，设目前加入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算出差距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则说明目前的线性递推式仍适用，以下考虑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的情形</a:t>
                </a:r>
                <a:endParaRPr lang="en-US" altLang="zh-CN" dirty="0"/>
              </a:p>
              <a:p>
                <a:r>
                  <a:rPr lang="zh-CN" altLang="en-US" dirty="0"/>
                  <a:t>结论：若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的线性递推式，那么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显然，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可从生成函数视角切入进行反证</a:t>
                </a:r>
                <a:endParaRPr lang="en-US" altLang="zh-CN" dirty="0"/>
              </a:p>
              <a:p>
                <a:r>
                  <a:rPr lang="zh-CN" altLang="en-US" dirty="0"/>
                  <a:t>取等的证明可用数学归纳法，只需构造长度为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的线性递推式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A6EADF-D003-4D4B-AF42-A524E2964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7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1497F-0E31-4BDA-A03C-63FF272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Berlekamp</a:t>
            </a:r>
            <a:r>
              <a:rPr lang="en-US" altLang="zh-CN" dirty="0"/>
              <a:t>-Massey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AEFDFC-D7B0-4C09-B58C-88557F8D3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=⋯=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结论成立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的情况，考虑上次</a:t>
                </a:r>
                <a:r>
                  <a:rPr lang="zh-CN" altLang="en-US" b="1" dirty="0"/>
                  <a:t>增长</a:t>
                </a:r>
                <a:r>
                  <a:rPr lang="zh-CN" altLang="en-US" dirty="0"/>
                  <a:t>递推式，设为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等价变形为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所以这是一个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阶线性递推式</a:t>
                </a:r>
                <a:endParaRPr lang="en-US" altLang="zh-CN" dirty="0"/>
              </a:p>
              <a:p>
                <a:r>
                  <a:rPr lang="zh-CN" altLang="en-US"/>
                  <a:t>新</a:t>
                </a:r>
                <a:r>
                  <a:rPr lang="zh-CN" altLang="en-US" dirty="0"/>
                  <a:t>线性递</a:t>
                </a:r>
                <a:r>
                  <a:rPr lang="zh-CN" altLang="en-US"/>
                  <a:t>推式构好了，因此结论仍成立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阶线性递推数列，最短递推式就是其前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项的最短递推式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AEFDFC-D7B0-4C09-B58C-88557F8D3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5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29637-5A5D-416E-A7D4-B9758FA4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[AGC020F]Arcs on a Circle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AF341F-9031-4860-8114-CB46C04A9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的圆周</a:t>
                </a:r>
                <a:endParaRPr lang="en-US" altLang="zh-CN" dirty="0"/>
              </a:p>
              <a:p>
                <a:r>
                  <a:rPr lang="zh-CN" altLang="en-US" b="0" dirty="0"/>
                  <a:t>现有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段圆弧，长度分别为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将每个圆弧等概率随机放置</a:t>
                </a:r>
                <a:endParaRPr lang="en-US" altLang="zh-CN" dirty="0"/>
              </a:p>
              <a:p>
                <a:r>
                  <a:rPr lang="zh-CN" altLang="en-US" dirty="0"/>
                  <a:t>求每个位置都至少有一段圆弧覆盖的概率</a:t>
                </a:r>
                <a:endParaRPr lang="en-US" altLang="zh-CN" dirty="0"/>
              </a:p>
              <a:p>
                <a:r>
                  <a:rPr lang="zh-CN" altLang="en-US" dirty="0"/>
                  <a:t>要求绝对误差不超过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≤6, 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≤50, 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输入均为整数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AF341F-9031-4860-8114-CB46C04A9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59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35A6C-4BBC-46DE-BFD3-C8F3BACE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1C79D-5B8F-489F-93DB-DC573B15D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我们肯定希望破环为链，不妨设逆时针为正方向，第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条线段最长并占据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对于余下的部分，设第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个圆弧的起始位置为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只需要考虑其大小关系，可以枚举，每种大小关系均有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概率</a:t>
                </a:r>
                <a:endParaRPr lang="en-US" altLang="zh-CN" dirty="0"/>
              </a:p>
              <a:p>
                <a:r>
                  <a:rPr lang="zh-CN" altLang="en-US" dirty="0"/>
                  <a:t>将所有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作为关键点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处关键点，当前放置的圆弧集合为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最远覆盖到了第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个关键点的概率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𝐶𝑁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𝐶𝑁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D1C79D-5B8F-489F-93DB-DC573B15D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497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40565-5DED-4674-B283-7A36F51D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40DF68-55A7-437A-B269-F4D6419DD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不妨设逆时针为正方向，第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条线段最长并占据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把每个单位长度平均分成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段，它们的端点作为关键点，只能在关键点放置线段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处关键点，当前放置的圆弧集合为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最远覆盖到了第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个关键点的方案数</a:t>
                </a:r>
                <a:endParaRPr lang="en-US" altLang="zh-CN" dirty="0"/>
              </a:p>
              <a:p>
                <a:r>
                  <a:rPr lang="zh-CN" altLang="en-US" dirty="0"/>
                  <a:t>这个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的时间复杂度为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设总方案数为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那么答案即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从组合意义看，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的多项式，且次数必然不高于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处的点值，求其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次项系数</a:t>
                </a:r>
                <a:endParaRPr lang="en-US" altLang="zh-CN" dirty="0"/>
              </a:p>
              <a:p>
                <a:r>
                  <a:rPr lang="zh-CN" altLang="en-US" dirty="0"/>
                  <a:t>总时间复杂度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40DF68-55A7-437A-B269-F4D6419DD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73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7DDA6-34C0-43A3-A86E-45CD0D23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[USACO18DEC]Balance Beam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BBFAED-E752-4CB9-81F9-9E2FF10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现在有一条纸带，纸带上有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个格子，第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个格子上写有数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初始将棋子放进第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格，玩一个游戏，规则是：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每一轮可以选择结束游戏或者继续游戏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如果选择结束游戏，得分为当前棋子所在格子的数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如果选择继续游戏，则棋子会以相同概率走到左侧或右侧相邻格子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如果棋子走出了纸带，游戏立刻结束，得分为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求最优策略下，最大期望得分，要求绝对或相对误差不超过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BBFAED-E752-4CB9-81F9-9E2FF10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50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3A12D-2E3F-4BAB-8D30-65D0D623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27E0B6-31A2-4B3B-8DAB-D2D4B75BF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概率期望题有两类：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真实值型，即要求输出答案的真实值，保留一定精度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取模型，即保证答案为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给出素数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要求输出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前者比起后者，对数值的精度有要求</a:t>
                </a:r>
                <a:endParaRPr lang="en-US" altLang="zh-CN" dirty="0"/>
              </a:p>
              <a:p>
                <a:r>
                  <a:rPr lang="en-US" altLang="zh-CN" dirty="0"/>
                  <a:t>IEEE 754 </a:t>
                </a:r>
                <a:r>
                  <a:rPr lang="zh-CN" altLang="en-US" dirty="0"/>
                  <a:t>对非负数的加法、乘除对相对精度的保持较好</a:t>
                </a:r>
                <a:endParaRPr lang="en-US" altLang="zh-CN" dirty="0"/>
              </a:p>
              <a:p>
                <a:r>
                  <a:rPr lang="zh-CN" altLang="en-US" dirty="0"/>
                  <a:t>减法可能大幅度降低精度（特别大的两个数相减得到一个特别小的差）</a:t>
                </a:r>
                <a:endParaRPr lang="en-US" altLang="zh-CN" dirty="0"/>
              </a:p>
              <a:p>
                <a:r>
                  <a:rPr lang="zh-CN" altLang="en-US" dirty="0"/>
                  <a:t>因此要慎用容斥原理、高斯消元等涉及减法的东西</a:t>
                </a:r>
                <a:endParaRPr lang="en-US" altLang="zh-CN" dirty="0"/>
              </a:p>
              <a:p>
                <a:r>
                  <a:rPr lang="zh-CN" altLang="en-US" dirty="0"/>
                  <a:t>当然，在精度要求不高的情况下，也为蒙特卡洛、泰勒展开等算法打开了生路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27E0B6-31A2-4B3B-8DAB-D2D4B75BF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136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4BA5A-0EBC-40B0-879E-442EE59D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F5CA1-28D7-43DD-BEAF-48443B624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容易列出动态规划：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为从第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格出发的最大期望得分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中相邻两项，则对于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点集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的上凸壳即为所求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F5CA1-28D7-43DD-BEAF-48443B624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251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968F5-D221-41C9-BFCA-E76C86F9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概率生成函数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BFE2F-D1D6-4984-9E42-EA9A89E5C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30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5D51ACE-15DA-4DFF-AD53-0F7A3B49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79BF0E9-6BF8-4FE0-B6FD-E002BE795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取值为非负整数的随机变量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它的概率生成函数为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779BF0E9-6BF8-4FE0-B6FD-E002BE795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33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C5306-8851-47AD-949F-8AC8A096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[CTSC2006]</a:t>
            </a:r>
            <a:r>
              <a:rPr lang="zh-CN" altLang="en-US" dirty="0"/>
              <a:t>歌唱王国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A9B0C-B22A-424B-B5BE-75B8E8166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给定一个随机模板序列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其每一位都在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中均匀随机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组询问，每组询问给定一个长度为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的模式序列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对于序列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和非负整数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是匹配的</a:t>
                </a:r>
                <a:endParaRPr lang="en-US" altLang="zh-CN" dirty="0"/>
              </a:p>
              <a:p>
                <a:r>
                  <a:rPr lang="zh-CN" altLang="en-US" dirty="0"/>
                  <a:t>对于一个序列，取最小的匹配的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的期望，保证为整数，输出后四位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≤50, 3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250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A9B0C-B22A-424B-B5BE-75B8E8166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99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789E9-C260-409D-BA8F-D00B0BC8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3D859E-44E2-4729-8CAB-AD3FA8D0B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的前后缀，当且仅当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的所有真前后缀（即去掉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）集合为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于是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func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的概率生成函数为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于是可以写出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因此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3D859E-44E2-4729-8CAB-AD3FA8D0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96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8E3C8-9B1E-4953-B657-4E81AE2C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8F974-6EAD-4896-8B99-70052F206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平面直角坐标系上有一个醉汉位于原点</a:t>
                </a:r>
                <a:endParaRPr lang="en-US" altLang="zh-CN" dirty="0"/>
              </a:p>
              <a:p>
                <a:r>
                  <a:rPr lang="zh-CN" altLang="en-US" dirty="0"/>
                  <a:t>每一步，他分别有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 概率向西、南、东、北方向走一个单位长度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保留三位小数，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移动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步，求经过的点数期望值（经过多次只算一次），保留三位小数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8F974-6EAD-4896-8B99-70052F206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215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3B89-4F63-41B7-8911-0808F3D9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5093C4-0824-4ADD-B344-66C7570D3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可以分开来，计算：对于格子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有多大概率在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步以内经过它至少一次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第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步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落脚于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这是一个普通的形式幂级数</a:t>
                </a:r>
                <a:endParaRPr lang="en-US" altLang="zh-CN" dirty="0"/>
              </a:p>
              <a:p>
                <a:r>
                  <a:rPr lang="zh-CN" altLang="en-US" dirty="0"/>
                  <a:t>设第一次到达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的步数的概率生成函数为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先用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并算出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的前缀和为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求出所有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的和，乘以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贡献答案</a:t>
                </a:r>
                <a:endParaRPr lang="en-US" altLang="zh-CN" dirty="0"/>
              </a:p>
              <a:p>
                <a:r>
                  <a:rPr lang="zh-CN" altLang="en-US" dirty="0"/>
                  <a:t>时空复杂度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实验表明这样做能够胜任精度要求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5093C4-0824-4ADD-B344-66C7570D3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744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968F5-D221-41C9-BFCA-E76C86F9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杂谈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BFE2F-D1D6-4984-9E42-EA9A89E5C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54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50B110-1467-4FE3-A18E-814FB431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[AGC028B]Removing Blocks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9AD16D8-7CFA-4AD6-BC81-7214CBECC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现在有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条线段排成一行，其中第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条线段的长度为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现在要按照一个顺序删除所有线段，以下定义其代价</a:t>
                </a:r>
                <a:endParaRPr lang="en-US" altLang="zh-CN" dirty="0"/>
              </a:p>
              <a:p>
                <a:r>
                  <a:rPr lang="zh-CN" altLang="en-US" dirty="0"/>
                  <a:t>相邻的没有被删除的线段会连在一起</a:t>
                </a:r>
                <a:endParaRPr lang="en-US" altLang="zh-CN" dirty="0"/>
              </a:p>
              <a:p>
                <a:r>
                  <a:rPr lang="zh-CN" altLang="en-US" dirty="0"/>
                  <a:t>删除连起来的一些线段中的任意一条线段，花费的代价为这些线段的总长</a:t>
                </a:r>
                <a:endParaRPr lang="en-US" altLang="zh-CN" dirty="0"/>
              </a:p>
              <a:p>
                <a:r>
                  <a:rPr lang="zh-CN" altLang="en-US" dirty="0"/>
                  <a:t>一个删除顺序的代价，就是每条线段的删除代价总和</a:t>
                </a:r>
                <a:endParaRPr lang="en-US" altLang="zh-CN" dirty="0"/>
              </a:p>
              <a:p>
                <a:r>
                  <a:rPr lang="zh-CN" altLang="en-US" dirty="0"/>
                  <a:t>对于所有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求依次删除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的代价之和</a:t>
                </a:r>
                <a:endParaRPr lang="en-US" altLang="zh-CN" dirty="0"/>
              </a:p>
              <a:p>
                <a:r>
                  <a:rPr lang="zh-CN" altLang="en-US" dirty="0"/>
                  <a:t>答案对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9AD16D8-7CFA-4AD6-BC81-7214CBECC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190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6DFBF-929C-4F2A-A3AD-59700422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62AD98-028F-4FA0-AB01-941E2FABA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均匀随机一个顺序，计算代价的期望，再乘以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就是答案</a:t>
                </a:r>
                <a:endParaRPr lang="en-US" altLang="zh-CN" dirty="0"/>
              </a:p>
              <a:p>
                <a:r>
                  <a:rPr lang="zh-CN" altLang="en-US" dirty="0"/>
                  <a:t>建立删除时间的笛卡尔树（小根）</a:t>
                </a:r>
                <a:endParaRPr lang="en-US" altLang="zh-CN" dirty="0"/>
              </a:p>
              <a:p>
                <a:r>
                  <a:rPr lang="zh-CN" altLang="en-US" dirty="0"/>
                  <a:t>一条线段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对代价的贡献倍率，就是其在笛卡尔树上的深度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（根的深度为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现在只需知道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的期望深度，又转化为对于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的祖先的概率之和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的祖先，当且仅当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均迟于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同理若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因此设调和级数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62AD98-028F-4FA0-AB01-941E2FABA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90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83245-7ECA-43D9-A75F-2A46E0A8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概率期望的一些公式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59F85-FD7D-479B-A737-6B6069582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线性性：对于随机变量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方差公式：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概率期望形式的和式变换：对于取值为非负整数的随机变量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59F85-FD7D-479B-A737-6B6069582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437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22AD3-CD00-4BC9-8F0E-B03385B4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07B895-D762-459B-A5DE-D27ABF62A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个结点的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中，各结点的键值为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设键值为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的点权值为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的排列中均匀随机</a:t>
                </a:r>
                <a:endParaRPr lang="en-US" altLang="zh-CN" dirty="0"/>
              </a:p>
              <a:p>
                <a:r>
                  <a:rPr lang="zh-CN" altLang="en-US" dirty="0"/>
                  <a:t>根的深度为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求所有结点的深度平均值的期望</a:t>
                </a:r>
                <a:endParaRPr lang="en-US" altLang="zh-CN" dirty="0"/>
              </a:p>
              <a:p>
                <a:r>
                  <a:rPr lang="zh-CN" altLang="en-US" dirty="0"/>
                  <a:t>保留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位小数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128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加强版：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组询问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07B895-D762-459B-A5DE-D27ABF62A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698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BB8A5-9878-4F74-BD93-406D18F7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3E0A1-7198-4D44-96EE-A54B5B51E17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直接利用刚才的结论，期望为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=&amp;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=&amp;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=&amp;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=&amp;2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eqAr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利用不等式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3E0A1-7198-4D44-96EE-A54B5B51E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0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8ABB172-A758-455D-B059-B6914E30CD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于是有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取上下界平均值作为近似值</a:t>
                </a:r>
                <a:endParaRPr lang="en-US" altLang="zh-CN" dirty="0"/>
              </a:p>
              <a:p>
                <a:r>
                  <a:rPr lang="zh-CN" altLang="en-US" dirty="0"/>
                  <a:t>取阈值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=5000000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以内的部分打表</a:t>
                </a:r>
                <a:endParaRPr lang="en-US" altLang="zh-CN" dirty="0"/>
              </a:p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以上的部分利用近似公式计算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8ABB172-A758-455D-B059-B6914E30C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85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7E4152C-538F-49F1-8D0F-97B54BA7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例题（</a:t>
            </a:r>
            <a:r>
              <a:rPr lang="en-US" altLang="zh-CN" dirty="0"/>
              <a:t>FJWC2018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0B215523-8C70-4E51-B255-25F5913EF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给定一个算术表达式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其中含有加号、减号、乘号、左右括号和若干空位</a:t>
                </a:r>
                <a:endParaRPr lang="en-US" altLang="zh-CN" dirty="0"/>
              </a:p>
              <a:p>
                <a:r>
                  <a:rPr lang="zh-CN" altLang="en-US" dirty="0"/>
                  <a:t>保证将空位填上操作数后是一个合法表达式</a:t>
                </a:r>
                <a:endParaRPr lang="en-US" altLang="zh-CN" dirty="0"/>
              </a:p>
              <a:p>
                <a:r>
                  <a:rPr lang="zh-CN" altLang="en-US" dirty="0"/>
                  <a:t>现在给空位均匀随机，但不重复地填入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求该算式的结果的期望值</a:t>
                </a:r>
                <a:endParaRPr lang="en-US" altLang="zh-CN" dirty="0"/>
              </a:p>
              <a:p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0B215523-8C70-4E51-B255-25F5913EF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516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A66CE-6E18-481F-B91B-53C317D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66622A-2A05-49ED-A99A-BE69995FE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利用期望的线性性，我们可以将括号展开</a:t>
                </a:r>
                <a:endParaRPr lang="en-US" altLang="zh-CN" dirty="0"/>
              </a:p>
              <a:p>
                <a:r>
                  <a:rPr lang="zh-CN" altLang="en-US" dirty="0"/>
                  <a:t>记由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个操作数连乘组成的项系数和为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可以通过树形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求出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表示从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1, 2, 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中均匀（无序）随机的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个不同数的连乘积之和</a:t>
                </a:r>
                <a:endParaRPr lang="en-US" altLang="zh-CN" dirty="0"/>
              </a:p>
              <a:p>
                <a:r>
                  <a:rPr lang="zh-CN" altLang="en-US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显然是关于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次多项式，可以用下降幂多项式来递推，然后枚举最大的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66622A-2A05-49ED-A99A-BE69995FE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40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8F8D6-0332-463A-BDE2-BA6F5959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C19A-04F4-4E33-99A8-84C2859C89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树的拓扑序模型</a:t>
            </a:r>
            <a:endParaRPr lang="en-US" altLang="zh-CN" dirty="0"/>
          </a:p>
          <a:p>
            <a:r>
              <a:rPr lang="zh-CN" altLang="en-US" dirty="0"/>
              <a:t>容斥原理</a:t>
            </a:r>
            <a:endParaRPr lang="en-US" altLang="zh-CN" dirty="0"/>
          </a:p>
          <a:p>
            <a:pPr lvl="1"/>
            <a:r>
              <a:rPr lang="en-US" altLang="zh-CN" dirty="0"/>
              <a:t>min-max </a:t>
            </a:r>
            <a:r>
              <a:rPr lang="zh-CN" altLang="en-US" dirty="0"/>
              <a:t>容斥原理</a:t>
            </a:r>
            <a:endParaRPr lang="en-US" altLang="zh-CN" dirty="0"/>
          </a:p>
          <a:p>
            <a:pPr lvl="1"/>
            <a:r>
              <a:rPr lang="zh-CN" altLang="en-US" dirty="0"/>
              <a:t>二项式反演</a:t>
            </a:r>
            <a:endParaRPr lang="en-US" altLang="zh-CN" dirty="0"/>
          </a:p>
          <a:p>
            <a:r>
              <a:rPr lang="zh-CN" altLang="en-US" dirty="0"/>
              <a:t>概率期望 </a:t>
            </a:r>
            <a:r>
              <a:rPr lang="en-US" altLang="zh-CN" dirty="0"/>
              <a:t>DP</a:t>
            </a:r>
          </a:p>
          <a:p>
            <a:pPr lvl="1"/>
            <a:r>
              <a:rPr lang="zh-CN" altLang="en-US" dirty="0"/>
              <a:t>模仿 </a:t>
            </a:r>
            <a:r>
              <a:rPr lang="en-US" altLang="zh-CN" dirty="0"/>
              <a:t>Dijkstra </a:t>
            </a:r>
            <a:r>
              <a:rPr lang="zh-CN" altLang="en-US" dirty="0"/>
              <a:t>算法赋序</a:t>
            </a:r>
            <a:endParaRPr lang="en-US" altLang="zh-CN" dirty="0"/>
          </a:p>
          <a:p>
            <a:pPr lvl="1"/>
            <a:r>
              <a:rPr lang="zh-CN" altLang="en-US" dirty="0"/>
              <a:t>主元法高斯消元</a:t>
            </a:r>
            <a:endParaRPr lang="en-US" altLang="zh-CN" dirty="0"/>
          </a:p>
          <a:p>
            <a:pPr lvl="1"/>
            <a:r>
              <a:rPr lang="zh-CN" altLang="en-US" dirty="0"/>
              <a:t>利用 </a:t>
            </a:r>
            <a:r>
              <a:rPr lang="en-US" altLang="zh-CN" dirty="0"/>
              <a:t>BM </a:t>
            </a:r>
            <a:r>
              <a:rPr lang="zh-CN" altLang="en-US" dirty="0"/>
              <a:t>算法解线性递推</a:t>
            </a:r>
            <a:endParaRPr lang="en-US" altLang="zh-CN" dirty="0"/>
          </a:p>
          <a:p>
            <a:pPr lvl="1"/>
            <a:r>
              <a:rPr lang="zh-CN" altLang="en-US" dirty="0"/>
              <a:t>无厘头插值</a:t>
            </a:r>
            <a:endParaRPr lang="en-US" altLang="zh-CN" dirty="0"/>
          </a:p>
          <a:p>
            <a:pPr lvl="1"/>
            <a:r>
              <a:rPr lang="zh-CN" altLang="en-US" dirty="0"/>
              <a:t>讨论取等项形态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D5072F-417A-44BA-983A-25C4FA7B5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概率生成函数</a:t>
            </a:r>
            <a:endParaRPr lang="en-US" altLang="zh-CN" dirty="0"/>
          </a:p>
          <a:p>
            <a:r>
              <a:rPr lang="zh-CN" altLang="en-US" dirty="0"/>
              <a:t>杂谈</a:t>
            </a:r>
          </a:p>
          <a:p>
            <a:pPr lvl="1"/>
            <a:r>
              <a:rPr lang="zh-CN" altLang="en-US" dirty="0"/>
              <a:t>利用期望的线性性</a:t>
            </a:r>
            <a:endParaRPr lang="en-US" altLang="zh-CN" dirty="0"/>
          </a:p>
          <a:p>
            <a:pPr lvl="1"/>
            <a:r>
              <a:rPr lang="zh-CN" altLang="en-US" dirty="0"/>
              <a:t>近似估计</a:t>
            </a:r>
          </a:p>
        </p:txBody>
      </p:sp>
    </p:spTree>
    <p:extLst>
      <p:ext uri="{BB962C8B-B14F-4D97-AF65-F5344CB8AC3E}">
        <p14:creationId xmlns:p14="http://schemas.microsoft.com/office/powerpoint/2010/main" val="193830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5A2F8-FC59-42E7-860C-C2654212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树的拓扑序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B7002F-5EF0-4A94-B960-A31A590CD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对于一棵有标号有根树，设结点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的子树大小为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该树拓扑序数量为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等价表述：均匀随机一个标号的排列，它是该树的拓扑序的概率为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B7002F-5EF0-4A94-B960-A31A590CD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2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490B02-4A4E-4650-8677-9E9097FC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容斥原理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4381A6-C043-4622-9A40-5184704B6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9AFC5-2BD9-43E8-80F5-022F19C0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043F4A-EB0F-4EBA-8202-0D1881889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对于有限集合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∅≠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2, …,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推论：对于有限全集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 2, …,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作用：将“或”型或“都不”型条件转化为“全都”型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043F4A-EB0F-4EBA-8202-0D1881889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7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6F6C8-E68A-4CCB-9CD8-9DE8D557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Min-max </a:t>
            </a:r>
            <a:r>
              <a:rPr lang="zh-CN" altLang="en-US" dirty="0"/>
              <a:t>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F406F9-B969-4450-B6CE-C19BFB11A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看成集合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就是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就是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因此形式上将容斥原理转写可得</a:t>
                </a:r>
                <a:endParaRPr lang="en-US" altLang="zh-CN" dirty="0"/>
              </a:p>
              <a:p>
                <a:r>
                  <a:rPr lang="zh-CN" altLang="en-US" dirty="0"/>
                  <a:t>对于实数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∅≠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2, …,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作用：将“最大”型化为“最小”型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F406F9-B969-4450-B6CE-C19BFB11A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04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BB24E-BBE3-4F05-95D7-EE6E9B54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</a:t>
            </a:r>
            <a:r>
              <a:rPr lang="zh-CN" altLang="en-US" dirty="0"/>
              <a:t>集训队作业 </a:t>
            </a:r>
            <a:r>
              <a:rPr lang="en-US" altLang="zh-CN" dirty="0"/>
              <a:t>2018]</a:t>
            </a:r>
            <a:r>
              <a:rPr lang="zh-CN" altLang="en-US" dirty="0"/>
              <a:t>小 </a:t>
            </a:r>
            <a:r>
              <a:rPr lang="en-US" altLang="zh-CN" dirty="0"/>
              <a:t>Z </a:t>
            </a:r>
            <a:r>
              <a:rPr lang="zh-CN" altLang="en-US" dirty="0"/>
              <a:t>的礼物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A41DED-A540-4C9E-9BAE-4D5AD428D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网格，其中一些格子是黑色的，其余是白色的</a:t>
                </a:r>
                <a:endParaRPr lang="en-US" altLang="zh-CN" dirty="0"/>
              </a:p>
              <a:p>
                <a:r>
                  <a:rPr lang="zh-CN" altLang="en-US" dirty="0"/>
                  <a:t>定义一张骨牌为一对相邻的格子，横向或纵向皆可</a:t>
                </a:r>
                <a:endParaRPr lang="en-US" altLang="zh-CN" dirty="0"/>
              </a:p>
              <a:p>
                <a:r>
                  <a:rPr lang="zh-CN" altLang="en-US" dirty="0"/>
                  <a:t>每次抽奖会从所有骨牌中等概率选出一张，覆盖这两个格子，可以重复抽到同一张</a:t>
                </a:r>
                <a:endParaRPr lang="en-US" altLang="zh-CN" dirty="0"/>
              </a:p>
              <a:p>
                <a:r>
                  <a:rPr lang="zh-CN" altLang="en-US" dirty="0"/>
                  <a:t>求期望抽多少次能覆盖所有黑色格子</a:t>
                </a:r>
                <a:endParaRPr lang="en-US" altLang="zh-CN" dirty="0"/>
              </a:p>
              <a:p>
                <a:r>
                  <a:rPr lang="zh-CN" altLang="en-US" dirty="0"/>
                  <a:t>答案显然是有理数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输出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998244353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有逆元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≤6, 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A41DED-A540-4C9E-9BAE-4D5AD428D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17274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标准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1706</TotalTime>
  <Words>3706</Words>
  <Application>Microsoft Office PowerPoint</Application>
  <PresentationFormat>宽屏</PresentationFormat>
  <Paragraphs>305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Times New Roman</vt:lpstr>
      <vt:lpstr>Wingdings 3</vt:lpstr>
      <vt:lpstr>丝状</vt:lpstr>
      <vt:lpstr>OI 中的概率期望</vt:lpstr>
      <vt:lpstr>0. 准备知识</vt:lpstr>
      <vt:lpstr>精度</vt:lpstr>
      <vt:lpstr>概率期望的一些公式</vt:lpstr>
      <vt:lpstr>树的拓扑序</vt:lpstr>
      <vt:lpstr>1. 容斥原理</vt:lpstr>
      <vt:lpstr>容斥原理</vt:lpstr>
      <vt:lpstr>Min-max 容斥</vt:lpstr>
      <vt:lpstr>例：[集训队作业 2018]小 Z 的礼物</vt:lpstr>
      <vt:lpstr>解</vt:lpstr>
      <vt:lpstr>解</vt:lpstr>
      <vt:lpstr>二项式反演</vt:lpstr>
      <vt:lpstr>二项式反演（反向）</vt:lpstr>
      <vt:lpstr>例：[CTS2019]随机立方体</vt:lpstr>
      <vt:lpstr>解</vt:lpstr>
      <vt:lpstr>2. 概率期望 DP 选讲</vt:lpstr>
      <vt:lpstr>例：[CF605E]Intergalaxy Trips</vt:lpstr>
      <vt:lpstr>解</vt:lpstr>
      <vt:lpstr>例：[CF963E]Circles of Waiting</vt:lpstr>
      <vt:lpstr>解</vt:lpstr>
      <vt:lpstr>例：[300iq Contest 1]Expected Value</vt:lpstr>
      <vt:lpstr>解</vt:lpstr>
      <vt:lpstr>解</vt:lpstr>
      <vt:lpstr>Berlekamp-Massey 算法</vt:lpstr>
      <vt:lpstr>Berlekamp-Massey 算法</vt:lpstr>
      <vt:lpstr>例：[AGC020F]Arcs on a Circle</vt:lpstr>
      <vt:lpstr>解</vt:lpstr>
      <vt:lpstr>另解</vt:lpstr>
      <vt:lpstr>例：[USACO18DEC]Balance Beam</vt:lpstr>
      <vt:lpstr>解</vt:lpstr>
      <vt:lpstr>3. 概率生成函数</vt:lpstr>
      <vt:lpstr>概率生成函数</vt:lpstr>
      <vt:lpstr>例：[CTSC2006]歌唱王国</vt:lpstr>
      <vt:lpstr>解</vt:lpstr>
      <vt:lpstr>例题</vt:lpstr>
      <vt:lpstr>解</vt:lpstr>
      <vt:lpstr>4. 杂谈</vt:lpstr>
      <vt:lpstr>例：[AGC028B]Removing Blocks</vt:lpstr>
      <vt:lpstr>解</vt:lpstr>
      <vt:lpstr>例题</vt:lpstr>
      <vt:lpstr>解</vt:lpstr>
      <vt:lpstr>例题（FJWC2018）</vt:lpstr>
      <vt:lpstr>解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组合数学①</dc:title>
  <dc:creator>568826782@qq.com</dc:creator>
  <cp:lastModifiedBy>568826782@qq.com</cp:lastModifiedBy>
  <cp:revision>154</cp:revision>
  <dcterms:created xsi:type="dcterms:W3CDTF">2021-02-15T03:51:22Z</dcterms:created>
  <dcterms:modified xsi:type="dcterms:W3CDTF">2021-02-19T12:55:38Z</dcterms:modified>
</cp:coreProperties>
</file>