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74" r:id="rId4"/>
    <p:sldId id="258" r:id="rId5"/>
    <p:sldId id="275" r:id="rId6"/>
    <p:sldId id="261" r:id="rId7"/>
    <p:sldId id="299" r:id="rId8"/>
    <p:sldId id="273" r:id="rId9"/>
    <p:sldId id="269" r:id="rId10"/>
    <p:sldId id="257" r:id="rId11"/>
    <p:sldId id="259" r:id="rId12"/>
    <p:sldId id="260" r:id="rId13"/>
    <p:sldId id="266" r:id="rId14"/>
    <p:sldId id="267" r:id="rId15"/>
    <p:sldId id="262" r:id="rId16"/>
    <p:sldId id="263" r:id="rId17"/>
    <p:sldId id="264" r:id="rId18"/>
    <p:sldId id="293" r:id="rId19"/>
    <p:sldId id="294" r:id="rId20"/>
    <p:sldId id="300" r:id="rId21"/>
    <p:sldId id="301" r:id="rId22"/>
    <p:sldId id="302" r:id="rId23"/>
    <p:sldId id="270" r:id="rId24"/>
    <p:sldId id="271" r:id="rId25"/>
    <p:sldId id="265" r:id="rId26"/>
    <p:sldId id="276" r:id="rId27"/>
    <p:sldId id="277" r:id="rId28"/>
    <p:sldId id="296" r:id="rId29"/>
    <p:sldId id="278" r:id="rId30"/>
    <p:sldId id="297" r:id="rId31"/>
    <p:sldId id="295" r:id="rId32"/>
    <p:sldId id="298" r:id="rId33"/>
    <p:sldId id="279" r:id="rId34"/>
    <p:sldId id="280" r:id="rId35"/>
    <p:sldId id="281" r:id="rId36"/>
    <p:sldId id="282" r:id="rId37"/>
    <p:sldId id="283" r:id="rId38"/>
    <p:sldId id="284" r:id="rId39"/>
    <p:sldId id="289" r:id="rId40"/>
    <p:sldId id="290" r:id="rId41"/>
    <p:sldId id="291" r:id="rId42"/>
    <p:sldId id="285" r:id="rId43"/>
    <p:sldId id="286" r:id="rId44"/>
    <p:sldId id="287" r:id="rId45"/>
    <p:sldId id="288" r:id="rId46"/>
    <p:sldId id="29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6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0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517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39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34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5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6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2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1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5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2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2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1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D7A7-7C33-4059-AF94-FDD604018473}" type="datetimeFigureOut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476454-3C67-43BA-81E0-FBF6DD484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5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B045A-34E0-4365-8680-77A9A31D8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OI </a:t>
            </a:r>
            <a:r>
              <a:rPr lang="zh-CN" altLang="en-US" dirty="0"/>
              <a:t>中的筛法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3628F-1F4D-4536-9328-F5C2EF310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</a:t>
            </a:r>
          </a:p>
        </p:txBody>
      </p:sp>
    </p:spTree>
    <p:extLst>
      <p:ext uri="{BB962C8B-B14F-4D97-AF65-F5344CB8AC3E}">
        <p14:creationId xmlns:p14="http://schemas.microsoft.com/office/powerpoint/2010/main" val="316440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11A03-05C4-4248-B2E6-82E9C4AC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狄利克雷卷积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19D989-D8B2-4FA5-84DB-9CD13FC9E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是狄利克雷卷积的单位元</a:t>
                </a:r>
                <a:endParaRPr lang="en-US" altLang="zh-CN" dirty="0"/>
              </a:p>
              <a:p>
                <a:r>
                  <a:rPr lang="zh-CN" altLang="en-US" dirty="0"/>
                  <a:t>显然有交换律、结合律、关于加法的分配律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是（完全）积性函数，那么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也是（完全）积性函数</a:t>
                </a:r>
                <a:endParaRPr lang="en-US" altLang="zh-CN" dirty="0"/>
              </a:p>
              <a:p>
                <a:r>
                  <a:rPr lang="zh-CN" altLang="en-US" dirty="0"/>
                  <a:t>对比：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处的点值，求解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在这些点处的点值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19D989-D8B2-4FA5-84DB-9CD13FC9E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65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4413-A2AB-44AB-B9B1-97EE4A8F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莫比乌斯变换与反演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54496F-5685-47C1-BBA7-B5AF81C8B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莫比乌斯变换：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构造莫比乌斯函数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莫比乌斯反演：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朴素算法时间：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反向同样成立：若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54496F-5685-47C1-BBA7-B5AF81C8B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60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11FAD-3A38-49F5-9084-ADB0BC0F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莫比乌斯变换与反演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6FE744-9D13-4CE9-B98A-5BC06F181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从另一个角度来看整数的乘法</a:t>
                </a:r>
                <a:endParaRPr lang="en-US" altLang="zh-CN" dirty="0"/>
              </a:p>
              <a:p>
                <a:r>
                  <a:rPr lang="zh-CN" altLang="en-US" dirty="0"/>
                  <a:t>把所有素数看作一组基，那么乘法对应向量的加法</a:t>
                </a:r>
                <a:endParaRPr lang="en-US" altLang="zh-CN" dirty="0"/>
              </a:p>
              <a:p>
                <a:r>
                  <a:rPr lang="zh-CN" altLang="en-US" dirty="0"/>
                  <a:t>所以莫比乌斯变换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反演，相当于高维前缀和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差分</a:t>
                </a:r>
                <a:endParaRPr lang="en-US" altLang="zh-CN" dirty="0"/>
              </a:p>
              <a:p>
                <a:r>
                  <a:rPr lang="zh-CN" altLang="en-US" dirty="0"/>
                  <a:t>我们知道维度之间互不影响，可以分开来做</a:t>
                </a:r>
                <a:endParaRPr lang="en-US" altLang="zh-CN" dirty="0"/>
              </a:p>
              <a:p>
                <a:r>
                  <a:rPr lang="zh-CN" altLang="en-US" dirty="0"/>
                  <a:t>写出的代码类似于埃氏筛法</a:t>
                </a:r>
                <a:endParaRPr lang="en-US" altLang="zh-CN" dirty="0"/>
              </a:p>
              <a:p>
                <a:r>
                  <a:rPr lang="zh-CN" altLang="en-US" b="0" dirty="0"/>
                  <a:t>时间优化到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6FE744-9D13-4CE9-B98A-5BC06F181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43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1D872-B8D3-4DB1-9C77-65479A77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[CF990G]GCD Counting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4FDBD-8A35-4890-8A1C-0E3062461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个点的树，每个点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有一个权值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以内正整数</a:t>
                </a:r>
                <a:endParaRPr lang="en-US" altLang="zh-CN" dirty="0"/>
              </a:p>
              <a:p>
                <a:r>
                  <a:rPr lang="zh-CN" altLang="en-US" dirty="0"/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间简单路径的权值最大公约数</a:t>
                </a:r>
                <a:endParaRPr lang="en-US" altLang="zh-CN" dirty="0"/>
              </a:p>
              <a:p>
                <a:r>
                  <a:rPr lang="zh-CN" altLang="en-US" dirty="0"/>
                  <a:t>对于所有可能的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分别求有多少对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4.5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4FDBD-8A35-4890-8A1C-0E3062461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15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02E2-44A4-41D9-B1B3-33EC76C7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5F7874-2339-45CD-B1BA-65C269D4A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限定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较为困难，但是限定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相对容易，然后莫比乌斯反演</a:t>
                </a:r>
                <a:endParaRPr lang="en-US" altLang="zh-CN" dirty="0"/>
              </a:p>
              <a:p>
                <a:r>
                  <a:rPr lang="zh-CN" altLang="en-US" dirty="0"/>
                  <a:t>只需要取出所有权值被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整除的点，一个大小为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 的连通块贡献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用并查集来维护连通块大小</a:t>
                </a:r>
                <a:endParaRPr lang="en-US" altLang="zh-CN" dirty="0"/>
              </a:p>
              <a:p>
                <a:r>
                  <a:rPr lang="zh-CN" altLang="en-US" dirty="0"/>
                  <a:t>对于边，可以设定其边权为两端点权值的最大公约数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5F7874-2339-45CD-B1BA-65C269D4A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1ABE7CA-52BE-463C-8C1C-96EADB1259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t="7248" r="1657" b="4145"/>
          <a:stretch/>
        </p:blipFill>
        <p:spPr>
          <a:xfrm>
            <a:off x="3437138" y="4434852"/>
            <a:ext cx="5317724" cy="20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3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420D1-F62D-4CC8-A820-28D2DDF2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[SDOI2015]</a:t>
            </a:r>
            <a:r>
              <a:rPr lang="zh-CN" altLang="en-US" dirty="0"/>
              <a:t>约数个数和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23AE1-C516-45D3-B315-CA223980D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50000,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≤50000,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923AE1-C516-45D3-B315-CA223980D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0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A5C6F-5361-45E6-B142-E5D91F6E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2DE317-FC16-4907-8BBE-51154E1EF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首先肯定要把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分离开来</a:t>
                </a:r>
                <a:endParaRPr lang="en-US" altLang="zh-CN" dirty="0"/>
              </a:p>
              <a:p>
                <a:r>
                  <a:rPr lang="zh-CN" altLang="en-US" dirty="0"/>
                  <a:t>先考虑素数的幂：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组合意义：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因此只需要求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2DE317-FC16-4907-8BBE-51154E1EF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2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21EE6-BC6D-4D47-92E1-74383D69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04EB44-1CE1-45FA-961A-EB899C7E2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式子中的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项常用莫比乌斯反演化解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转化为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的前缀和</a:t>
                </a:r>
                <a:endParaRPr lang="en-US" altLang="zh-CN" dirty="0"/>
              </a:p>
              <a:p>
                <a:r>
                  <a:rPr lang="zh-CN" altLang="en-US" dirty="0"/>
                  <a:t>本质不同的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种，单次询问时间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04EB44-1CE1-45FA-961A-EB899C7E2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>
            <a:extLst>
              <a:ext uri="{FF2B5EF4-FFF2-40B4-BE49-F238E27FC236}">
                <a16:creationId xmlns:a16="http://schemas.microsoft.com/office/drawing/2014/main" id="{25CE7F0D-500C-4969-A8C0-0B20E6AE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77" y="2624137"/>
            <a:ext cx="35433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5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BDDB-497C-4FB8-87A6-8C054AE0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CD99A-1F51-43B7-9B7B-03F160A93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的矩形房间，四壁都是镜面</a:t>
                </a:r>
                <a:endParaRPr lang="en-US" altLang="zh-CN" dirty="0"/>
              </a:p>
              <a:p>
                <a:r>
                  <a:rPr lang="zh-CN" altLang="en-US" dirty="0"/>
                  <a:t>从一角沿角平分线方向发射一束光，不断反射</a:t>
                </a:r>
                <a:endParaRPr lang="en-US" altLang="zh-CN" dirty="0"/>
              </a:p>
              <a:p>
                <a:r>
                  <a:rPr lang="zh-CN" altLang="en-US" dirty="0"/>
                  <a:t>抵达角落则被传感器吸收</a:t>
                </a:r>
                <a:endParaRPr lang="en-US" altLang="zh-CN" dirty="0"/>
              </a:p>
              <a:p>
                <a:r>
                  <a:rPr lang="zh-CN" altLang="en-US" dirty="0"/>
                  <a:t>被吸收前反射次数记为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答案对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 dirty="0"/>
                  <a:t> 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组询问，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0FCD99A-1F51-43B7-9B7B-03F160A93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AB31A01-C4DF-4CB7-BF4C-EF1CAE70D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49" y="2133600"/>
            <a:ext cx="1838109" cy="33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2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B0BD0-3845-437C-981B-6D7CF027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1A0FA3-DEBF-4BFF-BB7D-6ECAB597C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通过平移将房间扩充成边长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/>
                  <a:t> 的正方形</a:t>
                </a:r>
                <a:endParaRPr lang="en-US" altLang="zh-CN" dirty="0"/>
              </a:p>
              <a:p>
                <a:r>
                  <a:rPr lang="zh-CN" altLang="en-US" dirty="0"/>
                  <a:t>遇到边界时假设光线径直穿过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推式子</a:t>
                </a:r>
                <a:endParaRPr lang="en-US" altLang="zh-CN" dirty="0"/>
              </a:p>
              <a:p>
                <a:r>
                  <a:rPr lang="zh-CN" altLang="en-US" dirty="0"/>
                  <a:t>预处理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/>
                  <a:t> 的前缀和</a:t>
                </a:r>
                <a:endParaRPr lang="en-US" altLang="zh-CN" dirty="0"/>
              </a:p>
              <a:p>
                <a:r>
                  <a:rPr lang="zh-CN" altLang="en-US" dirty="0"/>
                  <a:t>这是一个积性函数，欧拉筛处理</a:t>
                </a:r>
                <a:endParaRPr lang="en-US" altLang="zh-CN" dirty="0"/>
              </a:p>
              <a:p>
                <a:r>
                  <a:rPr lang="zh-CN" altLang="en-US" dirty="0"/>
                  <a:t>余下的可以整除分块来算</a:t>
                </a:r>
                <a:endParaRPr lang="en-US" altLang="zh-CN" dirty="0"/>
              </a:p>
              <a:p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1A0FA3-DEBF-4BFF-BB7D-6ECAB597C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6713AE7-180B-4E12-AF82-669013D2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92" y="311772"/>
            <a:ext cx="4496190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BA4407-1E2D-43DF-82B7-11D38AD1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 </a:t>
            </a:r>
            <a:r>
              <a:rPr lang="zh-CN" altLang="en-US" dirty="0"/>
              <a:t>筛法基础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48CAF2-9840-4244-B345-7DD7D2E98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4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2B60D-9101-4643-BE49-7A2B8B55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例题（</a:t>
            </a:r>
            <a:r>
              <a:rPr lang="en-US" altLang="zh-CN" dirty="0"/>
              <a:t>FJWC2020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EC03AD-A853-476D-9A31-0A6E26886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≤2×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考虑所有长度为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每个元素为前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个正整数的序列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对于所有这样的序列，求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lcm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 之积，对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=998244353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提示（</a:t>
                </a:r>
                <a:r>
                  <a:rPr lang="en-US" altLang="zh-CN" dirty="0"/>
                  <a:t>lcm-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容斥原理）</a:t>
                </a:r>
                <a:endParaRPr lang="en-US" altLang="zh-CN" dirty="0"/>
              </a:p>
              <a:p>
                <a:r>
                  <a:rPr lang="zh-CN" altLang="en-US" dirty="0"/>
                  <a:t>对于一个（可重）数集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lcm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这是 </a:t>
                </a:r>
                <a:r>
                  <a:rPr lang="en-US" altLang="zh-CN" dirty="0"/>
                  <a:t>min-max </a:t>
                </a:r>
                <a:r>
                  <a:rPr lang="zh-CN" altLang="en-US" dirty="0"/>
                  <a:t>容斥原理在数论上的应用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EC03AD-A853-476D-9A31-0A6E26886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865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E1CB9-122D-4345-8420-9B4FBEA5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254C6-F76D-4598-A5B1-94D24532A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由于 </a:t>
                </a:r>
                <a:r>
                  <a:rPr lang="en-US" altLang="zh-CN" dirty="0"/>
                  <a:t>lcm </a:t>
                </a:r>
                <a:r>
                  <a:rPr lang="zh-CN" altLang="en-US" dirty="0"/>
                  <a:t>的范围相当大，我们用容斥原理将它转化为不超过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 err="1"/>
                  <a:t>gcd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Sup>
                                          <m:sSubSupPr>
                                            <m:ctrlPr>
                                              <a:rPr lang="en-US" altLang="zh-C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lcm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bSup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sSubSup>
                                  <m:sSubSup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sup>
                            </m:sSup>
                          </m:fName>
                          <m:e>
                            <m:sSub>
                              <m:sSub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∅≠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 2, …,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limLow>
                                          <m:limLowPr>
                                            <m:ctrlPr>
                                              <a:rPr lang="en-US" altLang="zh-C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Low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i="0" smtClean="0">
                                                <a:latin typeface="Cambria Math" panose="02040503050406030204" pitchFamily="18" charset="0"/>
                                              </a:rPr>
                                              <m:t>gcd</m:t>
                                            </m:r>
                                          </m:e>
                                          <m:li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lim>
                                        </m:limLow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gcd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func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现在可以枚举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这样的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数级别为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因此现在目标变为：对于数组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和非空位置集合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nary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同样用莫比乌斯反演化解最大公约数，现在设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254C6-F76D-4598-A5B1-94D24532A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r="-137" b="-16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188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1FE8B-645F-4B94-A7BD-E1BF747C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1B5C3-C3A5-446F-97CA-641D25C6E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考虑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中被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整除的可重数集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∅≠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总贡献为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接下来考虑反演得到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需要先反演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维，再反演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维</a:t>
                </a:r>
                <a:endParaRPr lang="en-US" altLang="zh-CN" dirty="0"/>
              </a:p>
              <a:p>
                <a:r>
                  <a:rPr lang="zh-CN" altLang="en-US" dirty="0"/>
                  <a:t>对每个底数一次性求值，时间复杂度为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71B5C3-C3A5-446F-97CA-641D25C6E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71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E7C84C-7636-427E-9A1C-A96E946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积性函数求和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9968E8-4705-45B0-9A9F-8879FC474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99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ECFDB5-5E7A-4A05-B416-6D4119B2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7AC4C5-1295-4CE9-8B65-06EDC8D47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有时需要副产品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7AC4C5-1295-4CE9-8B65-06EDC8D47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71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E87E-1E8E-4827-B7C5-9AB2CDD5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杜教筛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A961F7-72DF-4F5C-A74E-3E49AF05EB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构造狄利克雷卷积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的前缀和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的前缀和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均容易求得</a:t>
                </a:r>
                <a:endParaRPr lang="en-US" altLang="zh-CN" dirty="0"/>
              </a:p>
              <a:p>
                <a:r>
                  <a:rPr lang="zh-CN" altLang="en-US" dirty="0"/>
                  <a:t>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时空内求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及副产品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因此考虑先算出所有副产品，然后可以整除分块求出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处求解用时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总用时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rad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A961F7-72DF-4F5C-A74E-3E49AF05E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15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59BFA-E7AD-4E78-9A5C-CE039EAE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杜教筛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078DA-9152-4CF4-B4C0-3A2F4EBC17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可以用欧拉筛法处理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时空复杂度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内存管理：将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存储在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处，将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存储在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078DA-9152-4CF4-B4C0-3A2F4EBC1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759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F9A1B7-50C5-4D52-9207-BC54F5A758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应用：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前缀和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F9A1B7-50C5-4D52-9207-BC54F5A75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D359-3016-4C66-BEAD-0978C0B77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D359-3016-4C66-BEAD-0978C0B77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EC27F-E62F-48F6-A134-129EEED0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8A0792-E35D-4001-ABA8-27465567A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构造狄利克雷卷积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二者的前缀和显然</a:t>
                </a:r>
                <a:endParaRPr lang="en-US" altLang="zh-CN" dirty="0"/>
              </a:p>
              <a:p>
                <a:r>
                  <a:rPr lang="zh-CN" altLang="en-US" dirty="0"/>
                  <a:t>时空复杂度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8A0792-E35D-4001-ABA8-27465567A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825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F9A1B7-50C5-4D52-9207-BC54F5A758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应用：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dirty="0"/>
                  <a:t> 前缀和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F9A1B7-50C5-4D52-9207-BC54F5A75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D359-3016-4C66-BEAD-0978C0B77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D359-3016-4C66-BEAD-0978C0B77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60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C8ED97F-927E-41A7-BCD1-8F0E2F4B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埃氏</a:t>
            </a:r>
            <a:r>
              <a:rPr lang="en-US" altLang="zh-CN" dirty="0"/>
              <a:t>/</a:t>
            </a:r>
            <a:r>
              <a:rPr lang="zh-CN" altLang="en-US" dirty="0"/>
              <a:t>欧拉筛法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FEAFB7C-345B-4FD0-8E60-4584A7DEE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埃拉托斯特尼筛法：从小到大，对于每个素数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标记其倍数不是素数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𝑟𝑖𝑚𝑒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欧拉筛法：枚举一个不超过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的最小素因子的素数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标记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zh-CN" altLang="en-US" dirty="0"/>
                  <a:t> 不是素数</a:t>
                </a:r>
                <a:endParaRPr lang="en-US" altLang="zh-CN" dirty="0"/>
              </a:p>
              <a:p>
                <a:pPr lvl="1"/>
                <a:r>
                  <a:rPr lang="zh-CN" altLang="en-US" b="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易于处理最小素因子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FEAFB7C-345B-4FD0-8E60-4584A7DEE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812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4508-CC0D-4CE9-8607-E5301701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25B5A-D1A8-424B-887E-8EA7A3110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构造狄利克雷卷积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id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二者的前缀和显然</a:t>
                </a:r>
                <a:endParaRPr lang="en-US" altLang="zh-CN" dirty="0"/>
              </a:p>
              <a:p>
                <a:r>
                  <a:rPr lang="zh-CN" altLang="en-US" dirty="0"/>
                  <a:t>时空复杂度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25B5A-D1A8-424B-887E-8EA7A3110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319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F9A1B7-50C5-4D52-9207-BC54F5A758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应用：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id</m:t>
                    </m:r>
                  </m:oMath>
                </a14:m>
                <a:r>
                  <a:rPr lang="zh-CN" altLang="en-US" dirty="0"/>
                  <a:t> 前缀和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3F9A1B7-50C5-4D52-9207-BC54F5A75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D359-3016-4C66-BEAD-0978C0B77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等价的表述是，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C9D359-3016-4C66-BEAD-0978C0B77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58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BC6CA-AD72-4EBF-A796-86D08E1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1D376E-010A-4CCB-8455-79D2BCC96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等价的表述是，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构造狄利克雷卷积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二者的前缀和显然</a:t>
                </a:r>
                <a:endParaRPr lang="en-US" altLang="zh-CN" dirty="0"/>
              </a:p>
              <a:p>
                <a:r>
                  <a:rPr lang="zh-CN" altLang="en-US" dirty="0"/>
                  <a:t>时空复杂度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1D376E-010A-4CCB-8455-79D2BCC96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7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953BE-6CD5-4BEA-8852-CEC58850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 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DBCB01-A6DC-4ADD-941A-7DCF9D944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洲阁筛和 </a:t>
                </a:r>
                <a:r>
                  <a:rPr lang="en-US" altLang="zh-CN" dirty="0"/>
                  <a:t>Min_25 </a:t>
                </a:r>
                <a:r>
                  <a:rPr lang="zh-CN" altLang="en-US" dirty="0"/>
                  <a:t>筛的第一部分，我比较喜欢把它叫做筛法 </a:t>
                </a:r>
                <a:r>
                  <a:rPr lang="en-US" altLang="zh-CN" dirty="0"/>
                  <a:t>DP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以内所有素数的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次幂和，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时间、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空间内解决</a:t>
                </a:r>
                <a:endParaRPr lang="en-US" altLang="zh-CN" dirty="0"/>
              </a:p>
              <a:p>
                <a:r>
                  <a:rPr lang="zh-CN" altLang="en-US" dirty="0"/>
                  <a:t>首先欧拉筛出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以内素数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先把它们的幂计入答案</a:t>
                </a:r>
                <a:endParaRPr lang="en-US" altLang="zh-CN" dirty="0"/>
              </a:p>
              <a:p>
                <a:r>
                  <a:rPr lang="zh-CN" altLang="en-US" dirty="0"/>
                  <a:t>用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描述筛法过程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中不含前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个素因子的数的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次幂和，写出 </a:t>
                </a:r>
                <a:r>
                  <a:rPr lang="en-US" altLang="zh-CN" dirty="0"/>
                  <a:t>DP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用插值等方式求出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DBCB01-A6DC-4ADD-941A-7DCF9D944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346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9C2BF-43BE-40E2-9CDE-90B12D5C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 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9BDC71-50E5-4CE4-906B-D5762F0A0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中不含前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个素因子的数的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次幂和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用插值等方式求出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优化：只有形如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是有用的</a:t>
                </a:r>
                <a:endParaRPr lang="en-US" altLang="zh-CN" dirty="0"/>
              </a:p>
              <a:p>
                <a:r>
                  <a:rPr lang="zh-CN" altLang="en-US" dirty="0"/>
                  <a:t>优化：当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所以对于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处理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 的前缀和，记录最后一次转移的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即可省略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的转移</a:t>
                </a:r>
                <a:endParaRPr lang="en-US" altLang="zh-CN" dirty="0"/>
              </a:p>
              <a:p>
                <a:r>
                  <a:rPr lang="zh-CN" altLang="en-US" dirty="0"/>
                  <a:t>因此在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时间、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空间内得以解决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9BDC71-50E5-4CE4-906B-D5762F0A0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367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55BAE-67DA-4824-A37E-0395307A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洲阁筛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5D583-9D36-4A57-94A6-4FB2B1F94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求前缀和的强硬做法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1, 2, 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中不含前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个素因子的数的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可利用筛法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算出，现在倒推回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func>
                          </m:e>
                        </m:d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</m:e>
                        </m: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的后缀和，从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处开始转移</a:t>
                </a:r>
                <a:endParaRPr lang="en-US" altLang="zh-CN" dirty="0"/>
              </a:p>
              <a:p>
                <a:r>
                  <a:rPr lang="zh-CN" altLang="en-US" dirty="0"/>
                  <a:t>不难看出时空复杂度与筛法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相同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E5D583-9D36-4A57-94A6-4FB2B1F94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03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C88E3-574F-4548-9953-9330D6D8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Min_25 </a:t>
            </a:r>
            <a:r>
              <a:rPr lang="zh-CN" altLang="en-US" dirty="0"/>
              <a:t>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BCC6A-4415-4F0E-95C0-B01A82743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和洲阁筛基本一致</a:t>
                </a:r>
                <a:endParaRPr lang="en-US" altLang="zh-CN" dirty="0"/>
              </a:p>
              <a:p>
                <a:r>
                  <a:rPr lang="zh-CN" altLang="en-US" dirty="0"/>
                  <a:t>区别：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理论时间复杂度较高，但是跑得飞快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没有副产品</a:t>
                </a:r>
                <a:endParaRPr lang="en-US" altLang="zh-CN" dirty="0"/>
              </a:p>
              <a:p>
                <a:r>
                  <a:rPr lang="zh-CN" altLang="en-US" dirty="0"/>
                  <a:t>使用搜索计算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中不含前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个素因子的数的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和</a:t>
                </a:r>
                <a:endParaRPr lang="en-US" altLang="zh-CN" dirty="0"/>
              </a:p>
              <a:p>
                <a:r>
                  <a:rPr lang="zh-CN" altLang="en-US" b="0" dirty="0"/>
                  <a:t>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3,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中素数的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和，可用筛法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求出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≥1, 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+1, </m:t>
                                    </m:r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sSubSup>
                                              <m:sSub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CBCC6A-4415-4F0E-95C0-B01A82743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28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3431A-7EBC-4F39-B1C6-B363FFF7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[LOJ6053]</a:t>
            </a:r>
            <a:r>
              <a:rPr lang="zh-CN" altLang="en-US" dirty="0"/>
              <a:t>简单的函数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4B2ADF-5DAA-4F51-BB55-A2B0A1C82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4B2ADF-5DAA-4F51-BB55-A2B0A1C82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02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5EFBE-B2EE-4D31-BA0E-3FED6808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7619B-93E4-4AA9-88DD-AD4A56BCC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  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  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 基本上是低次多项式，可以对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分别进行筛法 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稍作特判即可洲阁筛</a:t>
                </a:r>
                <a:r>
                  <a:rPr lang="en-US" altLang="zh-CN" dirty="0"/>
                  <a:t>/Min_25 </a:t>
                </a:r>
                <a:r>
                  <a:rPr lang="zh-CN" altLang="en-US" dirty="0"/>
                  <a:t>筛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57619B-93E4-4AA9-88DD-AD4A56BCC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755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F351-D4AC-4347-9618-78453E50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[NOI2016]</a:t>
            </a:r>
            <a:r>
              <a:rPr lang="zh-CN" altLang="en-US" dirty="0"/>
              <a:t>循环之美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66DCC5-254D-4FE9-852C-A46819368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对于已知的十进制数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进制下，求有多少个数值上</a:t>
                </a:r>
                <a:r>
                  <a:rPr lang="zh-CN" altLang="en-US" b="1" dirty="0"/>
                  <a:t>互不相等</a:t>
                </a:r>
                <a:r>
                  <a:rPr lang="zh-CN" altLang="en-US" dirty="0"/>
                  <a:t>的纯循环小数，可以用分数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/>
                  <a:t> 表示，其中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1 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是整数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≤2000, 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66DCC5-254D-4FE9-852C-A46819368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4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1FE2-C747-4D4B-BA80-65B1EF7C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52017B-1796-4CA3-9AF9-BCCE80AD43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的定义域为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r>
                  <a:rPr lang="zh-CN" altLang="en-US" dirty="0"/>
                  <a:t> 是积性函数</a:t>
                </a:r>
                <a:endParaRPr lang="en-US" altLang="zh-CN" dirty="0"/>
              </a:p>
              <a:p>
                <a:r>
                  <a:rPr lang="zh-CN" altLang="en-US" dirty="0"/>
                  <a:t>对于积性函数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进一步地，如果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</m:oMath>
                </a14:m>
                <a:r>
                  <a:rPr lang="zh-CN" altLang="en-US" dirty="0"/>
                  <a:t> 是完全积性函数</a:t>
                </a:r>
                <a:endParaRPr lang="en-US" altLang="zh-CN" dirty="0"/>
              </a:p>
              <a:p>
                <a:r>
                  <a:rPr lang="zh-CN" altLang="en-US" dirty="0"/>
                  <a:t>对于完全积性函数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经常直接使用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处的点值来表示</a:t>
                </a:r>
                <a:endParaRPr lang="en-US" altLang="zh-CN" dirty="0"/>
              </a:p>
              <a:p>
                <a:r>
                  <a:rPr lang="zh-CN" altLang="en-US" dirty="0"/>
                  <a:t>对于积性函数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欧拉筛法可以很好地处理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52017B-1796-4CA3-9AF9-BCCE80AD43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437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AA92B-F6A6-4E68-832D-A9686FA5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289E9A-8941-4517-A276-EDF71F801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答案即为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先莫比乌斯一下变成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现可设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其前缀和分别为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余下的只需整除分块</a:t>
                </a:r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都是积性函数求和，已经可以硬上洲阁筛（可惜不能用 </a:t>
                </a:r>
                <a:r>
                  <a:rPr lang="en-US" altLang="zh-CN" dirty="0"/>
                  <a:t>Min_25 </a:t>
                </a:r>
                <a:r>
                  <a:rPr lang="zh-CN" altLang="en-US" dirty="0"/>
                  <a:t>筛）</a:t>
                </a:r>
                <a:endParaRPr lang="en-US" altLang="zh-CN" dirty="0"/>
              </a:p>
              <a:p>
                <a:r>
                  <a:rPr lang="zh-CN" altLang="en-US" dirty="0"/>
                  <a:t>更进一步，注意到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有周期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已经会算了，只需要关注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289E9A-8941-4517-A276-EDF71F801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5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B7B1-8E1D-4895-A8E7-8B56EFB5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872385-4594-40D7-A998-97B8AD24C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&amp;=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nary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rad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den>
                                    </m:f>
                                  </m:e>
                                </m:d>
                              </m:sup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e>
                    </m:eqAr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写作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rad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边界：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前缀和，可以杜教筛；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时空复杂度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872385-4594-40D7-A998-97B8AD24C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06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BB599-B3D1-4BD9-B043-947E3B85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幂数 </a:t>
            </a:r>
            <a:r>
              <a:rPr lang="en-US" altLang="zh-CN" dirty="0"/>
              <a:t>(Powerful Number)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DF5FD3-BD7A-40BE-980A-F6C8482A1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每个素因子的幂次都不为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的数，可以写成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的形式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以内的幂数数为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级别</a:t>
                </a:r>
                <a:endParaRPr lang="en-US" altLang="zh-CN" dirty="0"/>
              </a:p>
              <a:p>
                <a:r>
                  <a:rPr lang="zh-CN" altLang="en-US" dirty="0"/>
                  <a:t>通过欧拉筛求出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以内素数，然后搜索即可求出所有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以内的所有幂数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DF5FD3-BD7A-40BE-980A-F6C8482A1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400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85957-5379-47D7-B6DD-62B3F5E9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AD9008-341B-48E2-9826-2B68117F5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是积性函数，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d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需要求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 的前缀和，可能需要利用杜教筛</a:t>
                </a:r>
                <a:endParaRPr lang="en-US" altLang="zh-CN" dirty="0"/>
              </a:p>
              <a:p>
                <a:r>
                  <a:rPr lang="zh-CN" altLang="en-US" dirty="0"/>
                  <a:t>然后枚举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和幂数依次考虑贡献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AD9008-341B-48E2-9826-2B68117F5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661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6ADD5-B321-4B07-9C70-C3C0E8106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例题（五校联训）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282B1-2BFB-40FC-9326-253FED4F99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的可重质因子数目</a:t>
                </a:r>
                <a:endParaRPr lang="en-US" altLang="zh-CN" dirty="0"/>
              </a:p>
              <a:p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2×3×5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2×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你需要求出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对输入的质数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9×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282B1-2BFB-40FC-9326-253FED4F99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276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5E148-E51C-4521-9122-6817B65B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62071-FF05-4AB0-95D9-4AFCA7D72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是积性函数，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注意到卷积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会使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减少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可以使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∗1∗1=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我们知道求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时间的算法</a:t>
                </a:r>
                <a:endParaRPr lang="en-US" altLang="zh-CN" dirty="0"/>
              </a:p>
              <a:p>
                <a:r>
                  <a:rPr lang="zh-CN" altLang="en-US" dirty="0"/>
                  <a:t>直接用此算法，时间为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就通过了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062071-FF05-4AB0-95D9-4AFCA7D72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75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47470-A1A1-48CB-BDF3-38D2C54D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F0698-D017-4E75-8C52-14534BC4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筛法基础：埃氏筛法、欧拉筛法、积性函数、整除分块</a:t>
            </a:r>
            <a:endParaRPr lang="en-US" altLang="zh-CN" dirty="0"/>
          </a:p>
          <a:p>
            <a:r>
              <a:rPr lang="zh-CN" altLang="en-US" dirty="0"/>
              <a:t>莫比乌斯反演</a:t>
            </a:r>
            <a:endParaRPr lang="en-US" altLang="zh-CN" dirty="0"/>
          </a:p>
          <a:p>
            <a:r>
              <a:rPr lang="zh-CN" altLang="en-US" dirty="0"/>
              <a:t>积性函数求和：杜教筛、洲阁筛、幂数法</a:t>
            </a:r>
            <a:endParaRPr lang="en-US" altLang="zh-CN" dirty="0"/>
          </a:p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27406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4848-27BE-4FFF-B80A-D1FD45AE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常见积性函数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FA3AC-EEE9-45A1-9288-6F0A53A94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元函数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单位函数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幂函数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常数函数</a:t>
                </a:r>
                <a:endParaRPr lang="en-US" altLang="zh-CN" dirty="0"/>
              </a:p>
              <a:p>
                <a:r>
                  <a:rPr lang="zh-CN" altLang="en-US" dirty="0"/>
                  <a:t>因子函数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为约数个数，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为约数和</a:t>
                </a:r>
                <a:endParaRPr lang="en-US" altLang="zh-CN" dirty="0"/>
              </a:p>
              <a:p>
                <a:r>
                  <a:rPr lang="zh-CN" altLang="en-US" dirty="0"/>
                  <a:t>莫比乌斯函数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欧拉函数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FA3AC-EEE9-45A1-9288-6F0A53A94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0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5B1ECB-AA6E-4CEB-A2CD-00B3208BCB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应用</a:t>
                </a:r>
                <a:r>
                  <a:rPr lang="zh-CN" altLang="en-US" b="0" dirty="0"/>
                  <a:t>：预处理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次幂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85B1ECB-AA6E-4CEB-A2CD-00B3208BC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52" t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F81652-B5C3-433B-AC51-C0431847C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均对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取模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F81652-B5C3-433B-AC51-C0431847C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1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BA517-D121-4440-8B0C-A75CC7E2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1F428-D644-4ABF-8095-C96E8AE39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均对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取模</a:t>
                </a:r>
                <a:endParaRPr lang="en-US" altLang="zh-CN" dirty="0"/>
              </a:p>
              <a:p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次幂函数是完全积性的</a:t>
                </a:r>
                <a:endParaRPr lang="en-US" altLang="zh-CN" dirty="0"/>
              </a:p>
              <a:p>
                <a:r>
                  <a:rPr lang="zh-CN" altLang="en-US" dirty="0"/>
                  <a:t>所以只需对于素数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除此之外的部分可以用欧拉筛处理</a:t>
                </a:r>
                <a:endParaRPr lang="en-US" altLang="zh-CN" dirty="0"/>
              </a:p>
              <a:p>
                <a:r>
                  <a:rPr lang="zh-CN" altLang="en-US" dirty="0"/>
                  <a:t>因此时间是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41F428-D644-4ABF-8095-C96E8AE39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9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291A-71D4-4B6E-930D-ED9B9852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整除分块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80ECE8-27CF-4208-A64B-3BC504FA8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的取值仅有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 种</a:t>
                </a:r>
                <a:endParaRPr lang="en-US" altLang="zh-CN" dirty="0"/>
              </a:p>
              <a:p>
                <a:r>
                  <a:rPr lang="zh-CN" altLang="en-US" dirty="0"/>
                  <a:t>应用：设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的约数个数，求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整除分块，设对于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 有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那么它对答案贡献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80ECE8-27CF-4208-A64B-3BC504FA8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0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F7BFD-0DD6-461A-894B-3F42C40D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莫比乌斯反演的应用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C9827-B977-40CB-9F12-01B449D70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3051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3256</TotalTime>
  <Words>2642</Words>
  <Application>Microsoft Office PowerPoint</Application>
  <PresentationFormat>宽屏</PresentationFormat>
  <Paragraphs>255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Arial</vt:lpstr>
      <vt:lpstr>Cambria Math</vt:lpstr>
      <vt:lpstr>Times New Roman</vt:lpstr>
      <vt:lpstr>Wingdings 3</vt:lpstr>
      <vt:lpstr>丝状</vt:lpstr>
      <vt:lpstr>OI 中的筛法</vt:lpstr>
      <vt:lpstr>0. 筛法基础</vt:lpstr>
      <vt:lpstr>埃氏/欧拉筛法</vt:lpstr>
      <vt:lpstr>积性函数</vt:lpstr>
      <vt:lpstr>常见积性函数</vt:lpstr>
      <vt:lpstr>应用：预处理 k 次幂</vt:lpstr>
      <vt:lpstr>解</vt:lpstr>
      <vt:lpstr>整除分块</vt:lpstr>
      <vt:lpstr>1. 莫比乌斯反演的应用</vt:lpstr>
      <vt:lpstr>狄利克雷卷积</vt:lpstr>
      <vt:lpstr>莫比乌斯变换与反演</vt:lpstr>
      <vt:lpstr>莫比乌斯变换与反演</vt:lpstr>
      <vt:lpstr>例：[CF990G]GCD Counting</vt:lpstr>
      <vt:lpstr>解</vt:lpstr>
      <vt:lpstr>例：[SDOI2015]约数个数和</vt:lpstr>
      <vt:lpstr>解</vt:lpstr>
      <vt:lpstr>解</vt:lpstr>
      <vt:lpstr>例题</vt:lpstr>
      <vt:lpstr>解</vt:lpstr>
      <vt:lpstr>例题（FJWC2020）</vt:lpstr>
      <vt:lpstr>解</vt:lpstr>
      <vt:lpstr>解</vt:lpstr>
      <vt:lpstr>2. 积性函数求和</vt:lpstr>
      <vt:lpstr>积性函数求和</vt:lpstr>
      <vt:lpstr>杜教筛</vt:lpstr>
      <vt:lpstr>杜教筛</vt:lpstr>
      <vt:lpstr>应用：μ 前缀和</vt:lpstr>
      <vt:lpstr>解</vt:lpstr>
      <vt:lpstr>应用：φ 前缀和</vt:lpstr>
      <vt:lpstr>解</vt:lpstr>
      <vt:lpstr>应用：φ⋅id 前缀和</vt:lpstr>
      <vt:lpstr>解</vt:lpstr>
      <vt:lpstr>筛法 DP</vt:lpstr>
      <vt:lpstr>筛法 DP</vt:lpstr>
      <vt:lpstr>洲阁筛</vt:lpstr>
      <vt:lpstr>Min_25 筛</vt:lpstr>
      <vt:lpstr>例：[LOJ6053]简单的函数</vt:lpstr>
      <vt:lpstr>解</vt:lpstr>
      <vt:lpstr>例：[NOI2016]循环之美</vt:lpstr>
      <vt:lpstr>解</vt:lpstr>
      <vt:lpstr>解</vt:lpstr>
      <vt:lpstr>幂数 (Powerful Number)</vt:lpstr>
      <vt:lpstr>幂数法</vt:lpstr>
      <vt:lpstr>例题（五校联训）</vt:lpstr>
      <vt:lpstr>解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中的筛法</dc:title>
  <dc:creator>568826782@qq.com</dc:creator>
  <cp:lastModifiedBy>568826782@qq.com</cp:lastModifiedBy>
  <cp:revision>156</cp:revision>
  <dcterms:created xsi:type="dcterms:W3CDTF">2021-02-11T05:29:50Z</dcterms:created>
  <dcterms:modified xsi:type="dcterms:W3CDTF">2021-02-18T13:49:35Z</dcterms:modified>
</cp:coreProperties>
</file>