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305" r:id="rId6"/>
    <p:sldId id="303" r:id="rId7"/>
    <p:sldId id="304" r:id="rId8"/>
    <p:sldId id="260" r:id="rId9"/>
    <p:sldId id="273" r:id="rId10"/>
    <p:sldId id="267" r:id="rId11"/>
    <p:sldId id="272" r:id="rId12"/>
    <p:sldId id="270" r:id="rId13"/>
    <p:sldId id="271" r:id="rId14"/>
    <p:sldId id="268" r:id="rId15"/>
    <p:sldId id="269" r:id="rId16"/>
    <p:sldId id="274" r:id="rId17"/>
    <p:sldId id="275" r:id="rId18"/>
    <p:sldId id="262" r:id="rId19"/>
    <p:sldId id="276" r:id="rId20"/>
    <p:sldId id="277" r:id="rId21"/>
    <p:sldId id="278" r:id="rId22"/>
    <p:sldId id="279" r:id="rId23"/>
    <p:sldId id="296" r:id="rId24"/>
    <p:sldId id="297" r:id="rId25"/>
    <p:sldId id="265" r:id="rId26"/>
    <p:sldId id="281" r:id="rId27"/>
    <p:sldId id="282" r:id="rId28"/>
    <p:sldId id="284" r:id="rId29"/>
    <p:sldId id="263" r:id="rId30"/>
    <p:sldId id="264" r:id="rId31"/>
    <p:sldId id="295" r:id="rId32"/>
    <p:sldId id="28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0" r:id="rId43"/>
    <p:sldId id="301" r:id="rId44"/>
    <p:sldId id="302" r:id="rId45"/>
    <p:sldId id="306" r:id="rId46"/>
    <p:sldId id="307" r:id="rId47"/>
    <p:sldId id="308" r:id="rId48"/>
    <p:sldId id="294" r:id="rId49"/>
    <p:sldId id="298" r:id="rId50"/>
    <p:sldId id="28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uogu.org/problem/P337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简单字符串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yfzcsc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9273"/>
            <a:ext cx="8596668" cy="4702089"/>
          </a:xfrm>
        </p:spPr>
        <p:txBody>
          <a:bodyPr/>
          <a:lstStyle/>
          <a:p>
            <a:r>
              <a:rPr lang="zh-CN" altLang="en-US" dirty="0" smtClean="0"/>
              <a:t>算法过程如下：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如果当前能匹配则直接匹配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不能匹配则跳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，重复</a:t>
            </a:r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如果跳不了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则将匹配位置置为开头。注意到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最长的</a:t>
            </a:r>
            <a:r>
              <a:rPr lang="zh-CN" altLang="en-US" dirty="0" smtClean="0"/>
              <a:t>满足开头一段等于末尾一段的，所以这个算法是正确的。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1" y="3356507"/>
            <a:ext cx="4051508" cy="1733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36" y="3356507"/>
            <a:ext cx="4076910" cy="1924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090146"/>
            <a:ext cx="3740342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如何计算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70183"/>
            <a:ext cx="8596668" cy="4471180"/>
          </a:xfrm>
        </p:spPr>
        <p:txBody>
          <a:bodyPr/>
          <a:lstStyle/>
          <a:p>
            <a:r>
              <a:rPr lang="zh-CN" altLang="en-US" dirty="0" smtClean="0"/>
              <a:t>发现可以通过相同的思路来计算。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如果当前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能拓展就拓展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不能拓展则跳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并回到</a:t>
            </a:r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如果跳不了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则置为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08" y="3867125"/>
            <a:ext cx="4083260" cy="9525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867125"/>
            <a:ext cx="3810196" cy="1289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13" y="5055849"/>
            <a:ext cx="3994355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这里给出一个代码 </a:t>
            </a:r>
            <a:r>
              <a:rPr lang="en-US" altLang="zh-CN" dirty="0">
                <a:hlinkClick r:id="rId2"/>
              </a:rPr>
              <a:t>P3375 【</a:t>
            </a:r>
            <a:r>
              <a:rPr lang="zh-CN" altLang="en-US" dirty="0">
                <a:hlinkClick r:id="rId2"/>
              </a:rPr>
              <a:t>模板</a:t>
            </a:r>
            <a:r>
              <a:rPr lang="en-US" altLang="zh-CN" dirty="0">
                <a:hlinkClick r:id="rId2"/>
              </a:rPr>
              <a:t>】KMP</a:t>
            </a:r>
            <a:r>
              <a:rPr lang="zh-CN" altLang="en-US" dirty="0">
                <a:hlinkClick r:id="rId2"/>
              </a:rPr>
              <a:t>字符串匹配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5" y="2670682"/>
            <a:ext cx="4482312" cy="40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看似暴力的跳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，其实复杂度是正确的。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考虑匹配位置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的变化情况，有如下两种：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匹配成功，</a:t>
            </a:r>
            <a:r>
              <a:rPr lang="en-US" altLang="zh-CN" dirty="0" smtClean="0"/>
              <a:t>p=p+1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匹配失败，</a:t>
            </a:r>
            <a:r>
              <a:rPr lang="en-US" altLang="zh-CN" dirty="0" smtClean="0"/>
              <a:t>p=fail(p)</a:t>
            </a:r>
          </a:p>
          <a:p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fail(p)&lt;p</a:t>
            </a:r>
            <a:r>
              <a:rPr lang="zh-CN" altLang="en-US" dirty="0" smtClean="0"/>
              <a:t>，所以每次跳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时</a:t>
            </a:r>
            <a:r>
              <a:rPr lang="en-US" altLang="zh-CN" dirty="0" smtClean="0"/>
              <a:t>p</a:t>
            </a:r>
            <a:r>
              <a:rPr lang="zh-CN" altLang="en-US" dirty="0" smtClean="0"/>
              <a:t>至少减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。由于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减的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都来自于匹配成功加的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，且匹配成功加的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个，所以可以得到跳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次数为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总复杂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P3193 GT</a:t>
            </a:r>
            <a:r>
              <a:rPr lang="zh-CN" altLang="en-US" dirty="0" smtClean="0"/>
              <a:t>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6" y="1364833"/>
            <a:ext cx="6788499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P3193 GT</a:t>
            </a:r>
            <a:r>
              <a:rPr lang="zh-CN" altLang="en-US" dirty="0" smtClean="0"/>
              <a:t>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位，匹配到第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位的时候字符串的方案数。</a:t>
            </a:r>
            <a:endParaRPr lang="en-US" altLang="zh-CN" dirty="0" smtClean="0"/>
          </a:p>
          <a:p>
            <a:r>
              <a:rPr lang="zh-CN" altLang="en-US" dirty="0" smtClean="0"/>
              <a:t>我们可以得到一个</a:t>
            </a:r>
            <a:r>
              <a:rPr lang="en-US" altLang="zh-CN" dirty="0" smtClean="0"/>
              <a:t>trans(</a:t>
            </a:r>
            <a:r>
              <a:rPr lang="en-US" altLang="zh-CN" dirty="0" err="1" smtClean="0"/>
              <a:t>j,A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表示匹配到第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位的时候若下一个字符为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，匹配位置会转移到哪里。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枚举这个字符串的下一个字符，可得如下代码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发现这是个矩阵快速幂的形式，</a:t>
            </a:r>
            <a:r>
              <a:rPr lang="en-US" altLang="zh-CN" dirty="0" smtClean="0"/>
              <a:t>O(M^3log 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67" y="4018098"/>
            <a:ext cx="5876344" cy="8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P2375 [NOI2014]</a:t>
            </a:r>
            <a:r>
              <a:rPr lang="zh-CN" altLang="en-US" dirty="0"/>
              <a:t>动物园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58624"/>
            <a:ext cx="7899967" cy="46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P2375 [NOI2014]</a:t>
            </a:r>
            <a:r>
              <a:rPr lang="zh-CN" altLang="en-US" dirty="0"/>
              <a:t>动物园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我们要找不超过总长一半的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 smtClean="0"/>
              <a:t>对于</a:t>
            </a:r>
            <a:r>
              <a:rPr lang="zh-CN" altLang="en-US" dirty="0"/>
              <a:t>每个字符串，先求出</a:t>
            </a:r>
            <a:r>
              <a:rPr lang="en-US" altLang="zh-CN" dirty="0"/>
              <a:t>fail</a:t>
            </a:r>
            <a:r>
              <a:rPr lang="zh-CN" altLang="en-US" dirty="0"/>
              <a:t>数组，也就是失配函数，记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[fail[</a:t>
            </a:r>
            <a:r>
              <a:rPr lang="en-US" altLang="zh-CN" dirty="0" err="1"/>
              <a:t>i</a:t>
            </a:r>
            <a:r>
              <a:rPr lang="en-US" altLang="zh-CN" dirty="0"/>
              <a:t>]]+1.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然后再做一遍类似于求</a:t>
            </a:r>
            <a:r>
              <a:rPr lang="en-US" altLang="zh-CN" dirty="0"/>
              <a:t>fail</a:t>
            </a:r>
            <a:r>
              <a:rPr lang="zh-CN" altLang="en-US" dirty="0"/>
              <a:t>数组的循环，设现在求的是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。不过需要限定长度，即如果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]*2&gt;</a:t>
            </a:r>
            <a:r>
              <a:rPr lang="en-US" altLang="zh-CN" dirty="0" err="1"/>
              <a:t>i</a:t>
            </a:r>
            <a:r>
              <a:rPr lang="zh-CN" altLang="en-US" dirty="0"/>
              <a:t>则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]=f[g[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然后就是</a:t>
            </a:r>
            <a:r>
              <a:rPr lang="en-US" altLang="zh-CN" dirty="0" err="1"/>
              <a:t>num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[g[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，处理一下即</a:t>
            </a:r>
            <a:r>
              <a:rPr lang="zh-CN" altLang="en-US" dirty="0" smtClean="0"/>
              <a:t>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自动机和</a:t>
            </a:r>
            <a:r>
              <a:rPr lang="en-US" altLang="zh-CN" dirty="0" smtClean="0"/>
              <a:t>KMP</a:t>
            </a:r>
            <a:r>
              <a:rPr lang="zh-CN" altLang="en-US" dirty="0" smtClean="0"/>
              <a:t>算法的想法差不多。将串搞到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上，然后每个点的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仍然指向最长的</a:t>
            </a:r>
            <a:r>
              <a:rPr lang="zh-CN" altLang="en-US" b="1" dirty="0" smtClean="0"/>
              <a:t>字符串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比原串短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满足它是一个后缀。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</a:t>
            </a:r>
            <a:r>
              <a:rPr lang="zh-CN" altLang="en-US" dirty="0" smtClean="0"/>
              <a:t>所有字符串长度之和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58" y="3686968"/>
            <a:ext cx="4800847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P4045 [JSOI2009]</a:t>
            </a:r>
            <a:r>
              <a:rPr lang="zh-CN" altLang="en-US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0918"/>
            <a:ext cx="7294591" cy="32770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41" y="3076"/>
            <a:ext cx="6648792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本课所讲内容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字符串哈希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(2)KMP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(3) </a:t>
            </a:r>
            <a:r>
              <a:rPr lang="en-US" altLang="zh-CN" dirty="0" err="1" smtClean="0"/>
              <a:t>Manacher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后缀数组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(5)SAM(*)</a:t>
            </a:r>
          </a:p>
          <a:p>
            <a:endParaRPr lang="en-US" altLang="zh-CN" dirty="0"/>
          </a:p>
          <a:p>
            <a:r>
              <a:rPr lang="zh-CN" altLang="en-US" dirty="0" smtClean="0"/>
              <a:t>为了方便，本课所有字符串都是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下标开始的。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4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P4045 [JSOI2009]</a:t>
            </a:r>
            <a:r>
              <a:rPr lang="zh-CN" altLang="en-US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建造</a:t>
            </a:r>
            <a:r>
              <a:rPr lang="en-US" altLang="zh-CN" dirty="0"/>
              <a:t>AC</a:t>
            </a:r>
            <a:r>
              <a:rPr lang="zh-CN" altLang="en-US" dirty="0"/>
              <a:t>自动机，状压</a:t>
            </a:r>
            <a:r>
              <a:rPr lang="en-US" altLang="zh-CN" dirty="0"/>
              <a:t>DP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i,S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表示到字符串的第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表示已经出现的字符串集合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P2444 [POI2000]</a:t>
            </a:r>
            <a:r>
              <a:rPr lang="zh-CN" altLang="en-US" dirty="0"/>
              <a:t>病毒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4" y="1270000"/>
            <a:ext cx="6788499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P2444 [POI2000]</a:t>
            </a:r>
            <a:r>
              <a:rPr lang="zh-CN" altLang="en-US" dirty="0"/>
              <a:t>病毒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无限长的意思就是从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开始可以永远失配。除掉单词结尾的节点，如果仍然可以找到一个包含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的环，那么说明有无限长的安全代码。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建造</a:t>
            </a:r>
            <a:r>
              <a:rPr lang="en-US" altLang="zh-CN" dirty="0"/>
              <a:t>AC</a:t>
            </a:r>
            <a:r>
              <a:rPr lang="zh-CN" altLang="en-US" dirty="0"/>
              <a:t>自动机，直接</a:t>
            </a:r>
            <a:r>
              <a:rPr lang="en-US" altLang="zh-CN" dirty="0" err="1"/>
              <a:t>dfs</a:t>
            </a:r>
            <a:r>
              <a:rPr lang="zh-CN" altLang="en-US" dirty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9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P2414 [NOI2011]</a:t>
            </a:r>
            <a:r>
              <a:rPr lang="zh-CN" altLang="it-IT" dirty="0"/>
              <a:t>阿狸的打字机</a:t>
            </a:r>
            <a:br>
              <a:rPr lang="zh-CN" altLang="it-IT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961133" cy="359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471187"/>
            <a:ext cx="4629388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P2414 [NOI2011]</a:t>
            </a:r>
            <a:r>
              <a:rPr lang="zh-CN" altLang="it-IT" dirty="0"/>
              <a:t>阿狸的打字机</a:t>
            </a:r>
            <a:br>
              <a:rPr lang="zh-CN" altLang="it-IT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按照题目中的操作建造</a:t>
            </a:r>
            <a:r>
              <a:rPr lang="en-US" altLang="zh-CN" dirty="0" err="1"/>
              <a:t>trie</a:t>
            </a:r>
            <a:r>
              <a:rPr lang="zh-CN" altLang="en-US" dirty="0"/>
              <a:t>，直接构建</a:t>
            </a:r>
            <a:r>
              <a:rPr lang="en-US" altLang="zh-CN" dirty="0"/>
              <a:t>AC</a:t>
            </a:r>
            <a:r>
              <a:rPr lang="zh-CN" altLang="en-US" dirty="0"/>
              <a:t>自动机，你会发现这个</a:t>
            </a:r>
            <a:r>
              <a:rPr lang="en-US" altLang="zh-CN" dirty="0"/>
              <a:t>AC</a:t>
            </a:r>
            <a:r>
              <a:rPr lang="zh-CN" altLang="en-US" dirty="0"/>
              <a:t>自动机的构造复杂度为</a:t>
            </a:r>
            <a:r>
              <a:rPr lang="en-US" altLang="zh-CN" dirty="0"/>
              <a:t>O(26n)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AC</a:t>
            </a:r>
            <a:r>
              <a:rPr lang="zh-CN" altLang="en-US" dirty="0"/>
              <a:t>自动机里，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的子串相当于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前缀</a:t>
            </a:r>
            <a:r>
              <a:rPr lang="en-US" altLang="zh-CN" dirty="0"/>
              <a:t>fail</a:t>
            </a:r>
            <a:r>
              <a:rPr lang="zh-CN" altLang="en-US" dirty="0"/>
              <a:t>树上的父亲。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将询问离线，然后在</a:t>
            </a:r>
            <a:r>
              <a:rPr lang="en-US" altLang="zh-CN" dirty="0" err="1"/>
              <a:t>trie</a:t>
            </a:r>
            <a:r>
              <a:rPr lang="zh-CN" altLang="en-US" dirty="0"/>
              <a:t>上走，相当于每次在</a:t>
            </a:r>
            <a:r>
              <a:rPr lang="en-US" altLang="zh-CN" dirty="0"/>
              <a:t>fail</a:t>
            </a:r>
            <a:r>
              <a:rPr lang="zh-CN" altLang="en-US" dirty="0"/>
              <a:t>树上，</a:t>
            </a:r>
            <a:r>
              <a:rPr lang="en-US" altLang="zh-CN" dirty="0"/>
              <a:t>x</a:t>
            </a:r>
            <a:r>
              <a:rPr lang="zh-CN" altLang="en-US" dirty="0"/>
              <a:t>到根都</a:t>
            </a:r>
            <a:r>
              <a:rPr lang="en-US" altLang="zh-CN" dirty="0"/>
              <a:t>+1/-1</a:t>
            </a:r>
            <a:r>
              <a:rPr lang="zh-CN" altLang="en-US" dirty="0"/>
              <a:t>；然后每次询问一个点上的值。这可以使用树状数组维护</a:t>
            </a:r>
            <a:r>
              <a:rPr lang="en-US" altLang="zh-CN" dirty="0" err="1"/>
              <a:t>dfs</a:t>
            </a:r>
            <a:r>
              <a:rPr lang="zh-CN" altLang="en-US" dirty="0"/>
              <a:t>序实现。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4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Manacher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3411"/>
          </a:xfrm>
        </p:spPr>
        <p:txBody>
          <a:bodyPr/>
          <a:lstStyle/>
          <a:p>
            <a:r>
              <a:rPr lang="zh-CN" altLang="en-US" dirty="0" smtClean="0"/>
              <a:t>对于一个字符串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，如何计算出它的所有回文串？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首先在所有字符前后加入特殊字符</a:t>
            </a:r>
            <a:r>
              <a:rPr lang="en-US" altLang="zh-CN" dirty="0" smtClean="0"/>
              <a:t>#</a:t>
            </a:r>
            <a:r>
              <a:rPr lang="zh-CN" altLang="en-US" dirty="0" smtClean="0"/>
              <a:t>。这样我们就只需考虑由某个字符为中心的回文串长度。如</a:t>
            </a:r>
            <a:r>
              <a:rPr lang="en-US" altLang="zh-CN" dirty="0" err="1" smtClean="0"/>
              <a:t>aab</a:t>
            </a:r>
            <a:r>
              <a:rPr lang="en-US" altLang="zh-CN" dirty="0" smtClean="0">
                <a:sym typeface="Wingdings" panose="05000000000000000000" pitchFamily="2" charset="2"/>
              </a:rPr>
              <a:t>#</a:t>
            </a:r>
            <a:r>
              <a:rPr lang="en-US" altLang="zh-CN" dirty="0" err="1" smtClean="0">
                <a:sym typeface="Wingdings" panose="05000000000000000000" pitchFamily="2" charset="2"/>
              </a:rPr>
              <a:t>a#a#b</a:t>
            </a:r>
            <a:r>
              <a:rPr lang="en-US" altLang="zh-CN" dirty="0" smtClean="0">
                <a:sym typeface="Wingdings" panose="05000000000000000000" pitchFamily="2" charset="2"/>
              </a:rPr>
              <a:t>#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算法过程如下：记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为以字符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为中心能拓展多少层，一个字符记做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，记做</a:t>
            </a:r>
            <a:r>
              <a:rPr lang="en-US" altLang="zh-CN" dirty="0" smtClean="0"/>
              <a:t>mx</a:t>
            </a:r>
            <a:r>
              <a:rPr lang="zh-CN" altLang="en-US" dirty="0" smtClean="0"/>
              <a:t>；以及对应的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，记做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每次从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[2*id-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],mx-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开始暴力拓展。</a:t>
            </a:r>
            <a:endParaRPr lang="zh-CN" altLang="en-US" dirty="0"/>
          </a:p>
        </p:txBody>
      </p:sp>
      <p:pic>
        <p:nvPicPr>
          <p:cNvPr id="2050" name="Picture 2" descr="https://segmentfault.com/img/remote/1460000014416801?w=590&amp;h=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38" y="5273819"/>
            <a:ext cx="561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Manacher</a:t>
            </a: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我们发现这个算法有两种情况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(1)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[2*id-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]&lt;mx-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。这种情况字符串无法拓展，复杂度为</a:t>
            </a:r>
            <a:r>
              <a:rPr lang="en-US" altLang="zh-CN" dirty="0" smtClean="0"/>
              <a:t>O(1)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mx-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开始拓展。这时</a:t>
            </a:r>
            <a:r>
              <a:rPr lang="en-US" altLang="zh-CN" dirty="0" smtClean="0"/>
              <a:t>mx</a:t>
            </a:r>
            <a:r>
              <a:rPr lang="zh-CN" altLang="en-US" dirty="0" smtClean="0"/>
              <a:t>必定会增加，而</a:t>
            </a:r>
            <a:r>
              <a:rPr lang="en-US" altLang="zh-CN" dirty="0" smtClean="0"/>
              <a:t>mx</a:t>
            </a:r>
            <a:r>
              <a:rPr lang="zh-CN" altLang="en-US" dirty="0" smtClean="0"/>
              <a:t>最多</a:t>
            </a:r>
            <a:r>
              <a:rPr lang="en-US" altLang="zh-CN" dirty="0"/>
              <a:t>n</a:t>
            </a:r>
            <a:r>
              <a:rPr lang="zh-CN" altLang="en-US" dirty="0" smtClean="0"/>
              <a:t>。故复杂度为</a:t>
            </a:r>
            <a:r>
              <a:rPr lang="en-US" altLang="zh-CN" dirty="0" smtClean="0"/>
              <a:t>O(n)</a:t>
            </a:r>
          </a:p>
          <a:p>
            <a:endParaRPr lang="en-US" altLang="zh-CN" dirty="0"/>
          </a:p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689744"/>
            <a:ext cx="10917703" cy="14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P4287 [SHOI2011]</a:t>
            </a:r>
            <a:r>
              <a:rPr lang="zh-CN" altLang="en-US" dirty="0"/>
              <a:t>双倍回文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831385"/>
            <a:ext cx="8503611" cy="4124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5956271"/>
            <a:ext cx="6636091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P4287 [SHOI2011]</a:t>
            </a:r>
            <a:r>
              <a:rPr lang="zh-CN" altLang="en-US" dirty="0"/>
              <a:t>双倍回文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枚举中点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和左边的中点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，然后发现需要满足如下条件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(1)B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r>
              <a:rPr lang="en-US" altLang="zh-CN" dirty="0" smtClean="0"/>
              <a:t>(2)B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范围内</a:t>
            </a:r>
            <a:endParaRPr lang="en-US" altLang="zh-CN" dirty="0" smtClean="0"/>
          </a:p>
          <a:p>
            <a:r>
              <a:rPr lang="en-US" altLang="zh-CN" dirty="0" smtClean="0"/>
              <a:t>(3)A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范围内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发现可以拿个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什么的维护。非常高速。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8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其实就是将后缀按照字典序排序</a:t>
            </a:r>
            <a:r>
              <a:rPr lang="zh-CN" altLang="en-US" dirty="0" smtClean="0"/>
              <a:t>。将后缀数组排序后就可以处理一些特殊的操作。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普通的方法可以使用</a:t>
            </a:r>
            <a:r>
              <a:rPr lang="zh-CN" altLang="en-US" dirty="0"/>
              <a:t>字符串</a:t>
            </a:r>
            <a:r>
              <a:rPr lang="zh-CN" altLang="en-US" dirty="0" smtClean="0"/>
              <a:t>哈希。每次比较使用二分哈希进行比较。可以</a:t>
            </a:r>
            <a:r>
              <a:rPr lang="zh-CN" altLang="en-US" dirty="0"/>
              <a:t>轻易地做到</a:t>
            </a:r>
            <a:r>
              <a:rPr lang="en-US" altLang="zh-CN" dirty="0"/>
              <a:t>O(nlog^2n)</a:t>
            </a:r>
            <a:r>
              <a:rPr lang="zh-CN" altLang="en-US" dirty="0"/>
              <a:t>，但是常数和复杂度都大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后缀数组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构造方法：倍增</a:t>
            </a:r>
            <a:r>
              <a:rPr lang="en-US" altLang="zh-CN" dirty="0"/>
              <a:t>+</a:t>
            </a:r>
            <a:r>
              <a:rPr lang="zh-CN" altLang="en-US" dirty="0"/>
              <a:t>基数排序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字符串哈希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，将这个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视作一个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进制的数</a:t>
            </a:r>
            <a:r>
              <a:rPr lang="en-US" altLang="zh-CN" dirty="0" smtClean="0"/>
              <a:t>(BASE</a:t>
            </a:r>
            <a:r>
              <a:rPr lang="zh-CN" altLang="en-US" dirty="0" smtClean="0"/>
              <a:t>大于字符集大小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Hash(S)=S[0]+BASE*S[1]+BASE^2*S[2]+…+</a:t>
            </a:r>
            <a:r>
              <a:rPr lang="en-US" altLang="zh-CN" dirty="0" err="1" smtClean="0"/>
              <a:t>BASE^m</a:t>
            </a:r>
            <a:r>
              <a:rPr lang="en-US" altLang="zh-CN" dirty="0" smtClean="0"/>
              <a:t>*S[m]</a:t>
            </a:r>
          </a:p>
          <a:p>
            <a:endParaRPr lang="en-US" altLang="zh-CN" dirty="0"/>
          </a:p>
          <a:p>
            <a:r>
              <a:rPr lang="zh-CN" altLang="en-US" dirty="0" smtClean="0"/>
              <a:t>显然每个字符串是唯一对应一个数的。但是这个数实际上非常大。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取一个较大模数（如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），将</a:t>
            </a:r>
            <a:r>
              <a:rPr lang="en-US" altLang="zh-CN" dirty="0" smtClean="0"/>
              <a:t>Hash(S)</a:t>
            </a:r>
            <a:r>
              <a:rPr lang="zh-CN" altLang="en-US" dirty="0" smtClean="0"/>
              <a:t>对模数取模。这样虽然有概率出错，但是概率非常低。如果我们把一个字符串的哈希值视作一个随机数，那么期望要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(mod))</a:t>
            </a:r>
            <a:r>
              <a:rPr lang="zh-CN" altLang="en-US" dirty="0" smtClean="0"/>
              <a:t>个字符串就会出现一对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相同但字符串不同。所以我们一般使用双</a:t>
            </a:r>
            <a:r>
              <a:rPr lang="en-US" altLang="zh-CN" dirty="0" smtClean="0"/>
              <a:t>1e9</a:t>
            </a:r>
            <a:r>
              <a:rPr lang="zh-CN" altLang="en-US" dirty="0" smtClean="0"/>
              <a:t>质数哈希或者一个</a:t>
            </a:r>
            <a:r>
              <a:rPr lang="en-US" altLang="zh-CN" dirty="0" smtClean="0"/>
              <a:t>1e18</a:t>
            </a:r>
            <a:r>
              <a:rPr lang="zh-CN" altLang="en-US" dirty="0" smtClean="0"/>
              <a:t>质数哈希。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如图所示，如果得到长为</a:t>
            </a:r>
            <a:r>
              <a:rPr lang="en-US" altLang="zh-CN" dirty="0" smtClean="0"/>
              <a:t>2^i</a:t>
            </a:r>
            <a:r>
              <a:rPr lang="zh-CN" altLang="en-US" dirty="0" smtClean="0"/>
              <a:t>的字符串排序结果，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我们就可以通过一系列操作得到长为</a:t>
            </a:r>
            <a:r>
              <a:rPr lang="en-US" altLang="zh-CN" dirty="0" smtClean="0"/>
              <a:t>2^(i+1)</a:t>
            </a:r>
          </a:p>
          <a:p>
            <a:pPr marL="0" indent="0">
              <a:buNone/>
            </a:pPr>
            <a:r>
              <a:rPr lang="zh-CN" altLang="en-US" dirty="0" smtClean="0"/>
              <a:t>字符串排序结果。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具体而言，每次我们要处理的就是快速排序一对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数。由于要做到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，所以我们需要基数排序。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1" y="1675262"/>
            <a:ext cx="6176048" cy="4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Height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如何求任意两个子串的</a:t>
            </a:r>
            <a:r>
              <a:rPr lang="en-US" altLang="zh-CN" dirty="0" smtClean="0"/>
              <a:t>LCP?</a:t>
            </a:r>
          </a:p>
          <a:p>
            <a:endParaRPr lang="en-US" altLang="zh-CN" dirty="0"/>
          </a:p>
          <a:p>
            <a:r>
              <a:rPr lang="zh-CN" altLang="en-US" dirty="0" smtClean="0"/>
              <a:t>找到这两个子串所在后缀，对这两个后缀求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。问题现在转化为后缀如何求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。</a:t>
            </a:r>
            <a:r>
              <a:rPr lang="zh-CN" altLang="en-US" dirty="0"/>
              <a:t>将后缀进行字典序排序</a:t>
            </a:r>
            <a:r>
              <a:rPr lang="zh-CN" altLang="en-US" dirty="0" smtClean="0"/>
              <a:t>后，我们试图快速求所有相邻的后缀的</a:t>
            </a:r>
            <a:r>
              <a:rPr lang="en-US" altLang="zh-CN" dirty="0" smtClean="0"/>
              <a:t>LCP</a:t>
            </a:r>
            <a:r>
              <a:rPr lang="zh-CN" altLang="en-US" dirty="0" smtClean="0"/>
              <a:t>，这样任意两个后缀的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就是他们之间的所有相邻后缀</a:t>
            </a:r>
            <a:r>
              <a:rPr lang="en-US" altLang="zh-CN" dirty="0" smtClean="0"/>
              <a:t>LCP</a:t>
            </a:r>
            <a:r>
              <a:rPr lang="zh-CN" altLang="en-US" dirty="0" smtClean="0">
                <a:solidFill>
                  <a:srgbClr val="FF0000"/>
                </a:solidFill>
              </a:rPr>
              <a:t>取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Height(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)=LCP(</a:t>
            </a:r>
            <a:r>
              <a:rPr lang="en-US" altLang="zh-CN" dirty="0" err="1" smtClean="0">
                <a:solidFill>
                  <a:schemeClr val="tx1"/>
                </a:solidFill>
              </a:rPr>
              <a:t>rk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),</a:t>
            </a:r>
            <a:r>
              <a:rPr lang="en-US" altLang="zh-CN" dirty="0" err="1" smtClean="0">
                <a:solidFill>
                  <a:schemeClr val="tx1"/>
                </a:solidFill>
              </a:rPr>
              <a:t>rk</a:t>
            </a:r>
            <a:r>
              <a:rPr lang="en-US" altLang="zh-CN" dirty="0" smtClean="0">
                <a:solidFill>
                  <a:schemeClr val="tx1"/>
                </a:solidFill>
              </a:rPr>
              <a:t>(i+1))</a:t>
            </a:r>
            <a:r>
              <a:rPr lang="zh-CN" altLang="en-US" dirty="0" smtClean="0">
                <a:solidFill>
                  <a:schemeClr val="tx1"/>
                </a:solidFill>
              </a:rPr>
              <a:t>，其中</a:t>
            </a:r>
            <a:r>
              <a:rPr lang="en-US" altLang="zh-CN" dirty="0" err="1" smtClean="0">
                <a:solidFill>
                  <a:schemeClr val="tx1"/>
                </a:solidFill>
              </a:rPr>
              <a:t>rk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指排名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的后缀。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重要性质</a:t>
            </a:r>
            <a:r>
              <a:rPr lang="en-US" altLang="zh-CN" dirty="0" smtClean="0">
                <a:solidFill>
                  <a:schemeClr val="tx1"/>
                </a:solidFill>
              </a:rPr>
              <a:t>:Height(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)&gt;=Height(i-1)-1</a:t>
            </a:r>
            <a:r>
              <a:rPr lang="zh-CN" altLang="en-US" dirty="0" smtClean="0">
                <a:solidFill>
                  <a:schemeClr val="tx1"/>
                </a:solidFill>
              </a:rPr>
              <a:t>。于是暴力求</a:t>
            </a:r>
            <a:r>
              <a:rPr lang="en-US" altLang="zh-CN" dirty="0" smtClean="0">
                <a:solidFill>
                  <a:schemeClr val="tx1"/>
                </a:solidFill>
              </a:rPr>
              <a:t>Height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（其实</a:t>
            </a:r>
            <a:r>
              <a:rPr lang="en-US" altLang="zh-CN" dirty="0" smtClean="0">
                <a:solidFill>
                  <a:schemeClr val="tx1"/>
                </a:solidFill>
              </a:rPr>
              <a:t>SAM</a:t>
            </a:r>
            <a:r>
              <a:rPr lang="zh-CN" altLang="en-US" dirty="0" smtClean="0">
                <a:solidFill>
                  <a:schemeClr val="tx1"/>
                </a:solidFill>
              </a:rPr>
              <a:t>也可以搞这个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后缀数组有一点好：求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SAM</a:t>
            </a:r>
            <a:r>
              <a:rPr lang="zh-CN" altLang="en-US" dirty="0" smtClean="0"/>
              <a:t>好写，可能常数还小一些。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但是还是</a:t>
            </a:r>
            <a:r>
              <a:rPr lang="en-US" altLang="zh-CN" dirty="0" smtClean="0"/>
              <a:t>SAM</a:t>
            </a:r>
            <a:r>
              <a:rPr lang="zh-CN" altLang="en-US" dirty="0" smtClean="0"/>
              <a:t>好，所以接下来咱们讲</a:t>
            </a:r>
            <a:r>
              <a:rPr lang="en-US" altLang="zh-CN" dirty="0" smtClean="0"/>
              <a:t>SAM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浅谈后缀自动机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0284"/>
          </a:xfrm>
        </p:spPr>
        <p:txBody>
          <a:bodyPr>
            <a:normAutofit/>
          </a:bodyPr>
          <a:lstStyle/>
          <a:p>
            <a:r>
              <a:rPr lang="zh-CN" altLang="en-US" dirty="0"/>
              <a:t>后缀自动机是一个自动机，从根节点开始走可以走出所有后缀。他同时也能识别出该串的所有子串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SAM</a:t>
            </a:r>
            <a:r>
              <a:rPr lang="zh-CN" altLang="en-US" dirty="0"/>
              <a:t>中的每个节点代表着一个字符串集合</a:t>
            </a:r>
            <a:r>
              <a:rPr lang="en-US" altLang="zh-CN" dirty="0"/>
              <a:t>{S}</a:t>
            </a:r>
            <a:r>
              <a:rPr lang="zh-CN" altLang="en-US" dirty="0"/>
              <a:t>，使得这些字符串的右端点出现集合相同（即</a:t>
            </a:r>
            <a:r>
              <a:rPr lang="en-US" altLang="zh-CN" dirty="0"/>
              <a:t>right</a:t>
            </a:r>
            <a:r>
              <a:rPr lang="zh-CN" altLang="en-US" dirty="0"/>
              <a:t>集合相同）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后缀链接</a:t>
            </a:r>
            <a:r>
              <a:rPr lang="en-US" altLang="zh-CN" dirty="0"/>
              <a:t>(suffix link)</a:t>
            </a:r>
            <a:r>
              <a:rPr lang="zh-CN" altLang="en-US" dirty="0"/>
              <a:t>指向最小的能包含该节点</a:t>
            </a:r>
            <a:r>
              <a:rPr lang="en-US" altLang="zh-CN" dirty="0"/>
              <a:t>right</a:t>
            </a:r>
            <a:r>
              <a:rPr lang="zh-CN" altLang="en-US" dirty="0"/>
              <a:t>集合的点（用</a:t>
            </a:r>
            <a:r>
              <a:rPr lang="en-US" altLang="zh-CN" dirty="0"/>
              <a:t>fail[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表示）。可以理解为若干个节点上的字符串不断减少前端的字符，这样在某一时刻</a:t>
            </a:r>
            <a:r>
              <a:rPr lang="en-US" altLang="zh-CN" dirty="0"/>
              <a:t>right</a:t>
            </a:r>
            <a:r>
              <a:rPr lang="zh-CN" altLang="en-US" dirty="0"/>
              <a:t>集合会增大，代表这个集合的节点就是</a:t>
            </a:r>
            <a:r>
              <a:rPr lang="en-US" altLang="zh-CN" dirty="0"/>
              <a:t>fail[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所以，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表示这个点最大能代表的长度。所以这个点所能代表的长度就是</a:t>
            </a:r>
            <a:r>
              <a:rPr lang="en-US" altLang="zh-CN" dirty="0"/>
              <a:t>x </a:t>
            </a:r>
            <a:r>
              <a:rPr lang="zh-CN" altLang="en-US" dirty="0"/>
              <a:t>∈</a:t>
            </a:r>
            <a:r>
              <a:rPr lang="en-US" altLang="zh-CN" dirty="0"/>
              <a:t>[</a:t>
            </a:r>
            <a:r>
              <a:rPr lang="en-US" altLang="zh-CN" dirty="0" err="1"/>
              <a:t>len</a:t>
            </a:r>
            <a:r>
              <a:rPr lang="en-US" altLang="zh-CN" dirty="0"/>
              <a:t>[fail[</a:t>
            </a:r>
            <a:r>
              <a:rPr lang="en-US" altLang="zh-CN" dirty="0" err="1"/>
              <a:t>i</a:t>
            </a:r>
            <a:r>
              <a:rPr lang="en-US" altLang="zh-CN" dirty="0"/>
              <a:t>]]+1,len[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连向</a:t>
            </a:r>
            <a:r>
              <a:rPr lang="en-US" altLang="zh-CN" dirty="0"/>
              <a:t>fail[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，就组成了一棵树。这棵树就是</a:t>
            </a:r>
            <a:r>
              <a:rPr lang="en-US" altLang="zh-CN" dirty="0"/>
              <a:t>parent</a:t>
            </a:r>
            <a:r>
              <a:rPr lang="zh-CN" altLang="en-US" dirty="0"/>
              <a:t>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01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浅谈后缀自动机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比如右边这个是串</a:t>
            </a:r>
            <a:r>
              <a:rPr lang="en-US" altLang="zh-CN" dirty="0" err="1"/>
              <a:t>aabbabd</a:t>
            </a:r>
            <a:r>
              <a:rPr lang="zh-CN" altLang="en-US" dirty="0"/>
              <a:t>，绿色代表后缀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</a:t>
            </a:r>
            <a:r>
              <a:rPr lang="zh-CN" altLang="en-US" dirty="0"/>
              <a:t>蓝色是转移边。顺着蓝色边走到所有子串。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这个点代表了</a:t>
            </a:r>
            <a:r>
              <a:rPr lang="en-US" altLang="zh-CN" dirty="0"/>
              <a:t>{</a:t>
            </a:r>
            <a:r>
              <a:rPr lang="en-US" altLang="zh-CN" dirty="0" err="1"/>
              <a:t>aabbab,bab,bbab,abbab</a:t>
            </a:r>
            <a:r>
              <a:rPr lang="en-US" altLang="zh-CN" dirty="0"/>
              <a:t>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这些</a:t>
            </a:r>
            <a:r>
              <a:rPr lang="zh-CN" altLang="en-US" dirty="0"/>
              <a:t>点的</a:t>
            </a:r>
            <a:r>
              <a:rPr lang="en-US" altLang="zh-CN" dirty="0"/>
              <a:t>right</a:t>
            </a:r>
            <a:r>
              <a:rPr lang="zh-CN" altLang="en-US" dirty="0"/>
              <a:t>集合为</a:t>
            </a:r>
            <a:r>
              <a:rPr lang="en-US" altLang="zh-CN" dirty="0"/>
              <a:t>{6}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这个点代表了</a:t>
            </a:r>
            <a:r>
              <a:rPr lang="en-US" altLang="zh-CN" dirty="0"/>
              <a:t>{ab}</a:t>
            </a:r>
            <a:r>
              <a:rPr lang="zh-CN" altLang="en-US" dirty="0"/>
              <a:t>，他的</a:t>
            </a:r>
            <a:r>
              <a:rPr lang="en-US" altLang="zh-CN" dirty="0"/>
              <a:t>right</a:t>
            </a:r>
            <a:r>
              <a:rPr lang="zh-CN" altLang="en-US" dirty="0"/>
              <a:t>集合为</a:t>
            </a:r>
            <a:r>
              <a:rPr lang="en-US" altLang="zh-CN" dirty="0"/>
              <a:t>{3,6}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这个点代表了</a:t>
            </a:r>
            <a:r>
              <a:rPr lang="en-US" altLang="zh-CN" dirty="0"/>
              <a:t>{</a:t>
            </a:r>
            <a:r>
              <a:rPr lang="en-US" altLang="zh-CN" dirty="0" err="1"/>
              <a:t>aab</a:t>
            </a:r>
            <a:r>
              <a:rPr lang="en-US" altLang="zh-CN" dirty="0"/>
              <a:t>}</a:t>
            </a:r>
            <a:r>
              <a:rPr lang="zh-CN" altLang="en-US" dirty="0"/>
              <a:t>，他的</a:t>
            </a:r>
            <a:r>
              <a:rPr lang="en-US" altLang="zh-CN" dirty="0"/>
              <a:t>right</a:t>
            </a:r>
            <a:r>
              <a:rPr lang="zh-CN" altLang="en-US" dirty="0"/>
              <a:t>集合为</a:t>
            </a:r>
            <a:r>
              <a:rPr lang="en-US" altLang="zh-CN" dirty="0"/>
              <a:t>{3}</a:t>
            </a:r>
          </a:p>
          <a:p>
            <a:r>
              <a:rPr lang="en-US" altLang="zh-CN" dirty="0"/>
              <a:t>Fail[7]=Fail[3]=8,8</a:t>
            </a:r>
            <a:r>
              <a:rPr lang="zh-CN" altLang="en-US" dirty="0"/>
              <a:t>的</a:t>
            </a:r>
            <a:r>
              <a:rPr lang="en-US" altLang="zh-CN" dirty="0"/>
              <a:t>right</a:t>
            </a:r>
            <a:r>
              <a:rPr lang="zh-CN" altLang="en-US" dirty="0"/>
              <a:t>集合包含了</a:t>
            </a:r>
            <a:r>
              <a:rPr lang="en-US" altLang="zh-CN" dirty="0"/>
              <a:t>3,7</a:t>
            </a:r>
            <a:r>
              <a:rPr lang="zh-CN" altLang="en-US" dirty="0"/>
              <a:t>的</a:t>
            </a:r>
            <a:r>
              <a:rPr lang="en-US" altLang="zh-CN" dirty="0"/>
              <a:t>right</a:t>
            </a:r>
            <a:r>
              <a:rPr lang="zh-CN" altLang="en-US" dirty="0"/>
              <a:t>集合。且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的</a:t>
            </a:r>
            <a:r>
              <a:rPr lang="en-US" altLang="zh-CN" dirty="0"/>
              <a:t>right</a:t>
            </a:r>
            <a:r>
              <a:rPr lang="zh-CN" altLang="en-US" dirty="0"/>
              <a:t>集合没有交集。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1,2,3,4,6,7,9</a:t>
            </a:r>
            <a:r>
              <a:rPr lang="zh-CN" altLang="en-US" dirty="0"/>
              <a:t>是</a:t>
            </a:r>
            <a:r>
              <a:rPr lang="zh-CN" altLang="en-US" dirty="0" smtClean="0"/>
              <a:t>代表</a:t>
            </a:r>
            <a:r>
              <a:rPr lang="zh-CN" altLang="en-US" dirty="0"/>
              <a:t>前</a:t>
            </a:r>
            <a:r>
              <a:rPr lang="zh-CN" altLang="en-US" dirty="0" smtClean="0"/>
              <a:t>缀</a:t>
            </a:r>
            <a:r>
              <a:rPr lang="zh-CN" altLang="en-US" dirty="0"/>
              <a:t>的节点，这些节点</a:t>
            </a:r>
            <a:r>
              <a:rPr lang="en-US" altLang="zh-CN" dirty="0"/>
              <a:t>right</a:t>
            </a:r>
            <a:r>
              <a:rPr lang="zh-CN" altLang="en-US" dirty="0"/>
              <a:t>集合上自带一个</a:t>
            </a:r>
            <a:r>
              <a:rPr lang="zh-CN" altLang="en-US" dirty="0" smtClean="0"/>
              <a:t>该前缀</a:t>
            </a:r>
            <a:r>
              <a:rPr lang="zh-CN" altLang="en-US" dirty="0"/>
              <a:t>位置。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062ED-808D-433E-8BD6-BB30DFD7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252" y="145711"/>
            <a:ext cx="4908910" cy="37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如何构建后缀自动机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845357" cy="46281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可以证明，后缀自动机的状态和转移个数都是</a:t>
            </a:r>
            <a:r>
              <a:rPr lang="en-US" altLang="zh-CN" dirty="0"/>
              <a:t>O(N)</a:t>
            </a:r>
            <a:r>
              <a:rPr lang="zh-CN" altLang="en-US" dirty="0"/>
              <a:t>的，构建复杂度也可以做到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自行查看论文及</a:t>
            </a:r>
            <a:r>
              <a:rPr lang="en-US" altLang="zh-CN" dirty="0" err="1"/>
              <a:t>clj</a:t>
            </a:r>
            <a:r>
              <a:rPr lang="zh-CN" altLang="en-US" dirty="0"/>
              <a:t>课件）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使用增量法构建后缀自动机，考虑每次在字符串后加入一个字符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从代表上一个后缀的点</a:t>
            </a:r>
            <a:r>
              <a:rPr lang="en-US" altLang="zh-CN" dirty="0"/>
              <a:t>p</a:t>
            </a:r>
            <a:r>
              <a:rPr lang="zh-CN" altLang="en-US" dirty="0"/>
              <a:t>开始，跳</a:t>
            </a:r>
            <a:r>
              <a:rPr lang="en-US" altLang="zh-CN" dirty="0"/>
              <a:t>fail</a:t>
            </a:r>
            <a:r>
              <a:rPr lang="zh-CN" altLang="en-US" dirty="0"/>
              <a:t>，如果没有转移</a:t>
            </a:r>
            <a:r>
              <a:rPr lang="en-US" altLang="zh-CN" dirty="0"/>
              <a:t>c</a:t>
            </a:r>
            <a:r>
              <a:rPr lang="zh-CN" altLang="en-US" dirty="0"/>
              <a:t>则加入转移</a:t>
            </a:r>
            <a:r>
              <a:rPr lang="en-US" altLang="zh-CN" dirty="0"/>
              <a:t>c.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令</a:t>
            </a:r>
            <a:r>
              <a:rPr lang="en-US" altLang="zh-CN" dirty="0" err="1" smtClean="0"/>
              <a:t>nw</a:t>
            </a:r>
            <a:r>
              <a:rPr lang="zh-CN" altLang="en-US" dirty="0" smtClean="0"/>
              <a:t>为新加的节点。如果</a:t>
            </a:r>
            <a:r>
              <a:rPr lang="zh-CN" altLang="en-US" dirty="0"/>
              <a:t>碰到了一个</a:t>
            </a:r>
            <a:r>
              <a:rPr lang="en-US" altLang="zh-CN" dirty="0"/>
              <a:t>trans[p][c]!=0,</a:t>
            </a:r>
            <a:r>
              <a:rPr lang="zh-CN" altLang="en-US" dirty="0"/>
              <a:t>令</a:t>
            </a:r>
            <a:r>
              <a:rPr lang="en-US" altLang="zh-CN" dirty="0"/>
              <a:t>q=trans[p][c]</a:t>
            </a:r>
            <a:r>
              <a:rPr lang="zh-CN" altLang="en-US" dirty="0"/>
              <a:t>，此时有如下情况：</a:t>
            </a:r>
            <a:endParaRPr lang="en-US" altLang="zh-CN" dirty="0"/>
          </a:p>
          <a:p>
            <a:pPr lvl="1"/>
            <a:r>
              <a:rPr lang="en-US" altLang="zh-CN" dirty="0"/>
              <a:t>Len[q]=</a:t>
            </a:r>
            <a:r>
              <a:rPr lang="en-US" altLang="zh-CN" dirty="0" err="1"/>
              <a:t>len</a:t>
            </a:r>
            <a:r>
              <a:rPr lang="en-US" altLang="zh-CN" dirty="0"/>
              <a:t>[p]+1.</a:t>
            </a:r>
            <a:r>
              <a:rPr lang="zh-CN" altLang="en-US" dirty="0"/>
              <a:t>此时直接将</a:t>
            </a:r>
            <a:r>
              <a:rPr lang="en-US" altLang="zh-CN" dirty="0" smtClean="0"/>
              <a:t>fail[</a:t>
            </a:r>
            <a:r>
              <a:rPr lang="en-US" altLang="zh-CN" dirty="0" err="1" smtClean="0"/>
              <a:t>nw</a:t>
            </a:r>
            <a:r>
              <a:rPr lang="en-US" altLang="zh-CN" dirty="0" smtClean="0"/>
              <a:t>]=</a:t>
            </a:r>
            <a:r>
              <a:rPr lang="en-US" altLang="zh-CN" dirty="0"/>
              <a:t>q.</a:t>
            </a:r>
          </a:p>
          <a:p>
            <a:pPr lvl="1"/>
            <a:r>
              <a:rPr lang="zh-CN" altLang="en-US" dirty="0"/>
              <a:t>否则兴建一个节点</a:t>
            </a:r>
            <a:r>
              <a:rPr lang="en-US" altLang="zh-CN" dirty="0"/>
              <a:t>cl</a:t>
            </a:r>
            <a:r>
              <a:rPr lang="zh-CN" altLang="en-US" dirty="0"/>
              <a:t>，使得</a:t>
            </a:r>
            <a:r>
              <a:rPr lang="en-US" altLang="zh-CN" dirty="0" err="1"/>
              <a:t>len</a:t>
            </a:r>
            <a:r>
              <a:rPr lang="en-US" altLang="zh-CN" dirty="0"/>
              <a:t>[cl]=</a:t>
            </a:r>
            <a:r>
              <a:rPr lang="en-US" altLang="zh-CN" dirty="0" err="1"/>
              <a:t>len</a:t>
            </a:r>
            <a:r>
              <a:rPr lang="en-US" altLang="zh-CN" dirty="0"/>
              <a:t>[p]+1,</a:t>
            </a:r>
            <a:r>
              <a:rPr lang="zh-CN" altLang="en-US" dirty="0"/>
              <a:t>把</a:t>
            </a:r>
            <a:r>
              <a:rPr lang="en-US" altLang="zh-CN" dirty="0"/>
              <a:t>q</a:t>
            </a:r>
            <a:r>
              <a:rPr lang="zh-CN" altLang="en-US" dirty="0"/>
              <a:t>的转移</a:t>
            </a:r>
            <a:r>
              <a:rPr lang="en-US" altLang="zh-CN" dirty="0"/>
              <a:t>copy</a:t>
            </a:r>
            <a:r>
              <a:rPr lang="zh-CN" altLang="en-US" dirty="0"/>
              <a:t>过去，并把所有</a:t>
            </a:r>
            <a:r>
              <a:rPr lang="en-US" altLang="zh-CN" dirty="0"/>
              <a:t>trans[p][c]=q</a:t>
            </a:r>
            <a:r>
              <a:rPr lang="zh-CN" altLang="en-US" dirty="0"/>
              <a:t>的地方改成</a:t>
            </a:r>
            <a:r>
              <a:rPr lang="en-US" altLang="zh-CN" dirty="0"/>
              <a:t>cl</a:t>
            </a:r>
            <a:r>
              <a:rPr lang="zh-CN" altLang="en-US" dirty="0"/>
              <a:t>，并将</a:t>
            </a:r>
            <a:r>
              <a:rPr lang="en-US" altLang="zh-CN" dirty="0" smtClean="0"/>
              <a:t>fail[</a:t>
            </a:r>
            <a:r>
              <a:rPr lang="en-US" altLang="zh-CN" dirty="0" err="1" smtClean="0"/>
              <a:t>nw</a:t>
            </a:r>
            <a:r>
              <a:rPr lang="en-US" altLang="zh-CN" dirty="0" smtClean="0"/>
              <a:t>]=</a:t>
            </a:r>
            <a:r>
              <a:rPr lang="en-US" altLang="zh-CN" dirty="0"/>
              <a:t>fail[q]=cl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为何要兴建？是因为</a:t>
            </a:r>
            <a:r>
              <a:rPr lang="en-US" altLang="zh-CN" dirty="0" err="1"/>
              <a:t>len</a:t>
            </a:r>
            <a:r>
              <a:rPr lang="en-US" altLang="zh-CN" dirty="0"/>
              <a:t>[q]!=</a:t>
            </a:r>
            <a:r>
              <a:rPr lang="en-US" altLang="zh-CN" dirty="0" err="1"/>
              <a:t>len</a:t>
            </a:r>
            <a:r>
              <a:rPr lang="en-US" altLang="zh-CN" dirty="0"/>
              <a:t>[p]+1</a:t>
            </a:r>
            <a:r>
              <a:rPr lang="zh-CN" altLang="en-US" dirty="0"/>
              <a:t>时需要区分这两个串。虽然转移边是一样的，但是他们的</a:t>
            </a:r>
            <a:r>
              <a:rPr lang="en-US" altLang="zh-CN" dirty="0"/>
              <a:t>right</a:t>
            </a:r>
            <a:r>
              <a:rPr lang="zh-CN" altLang="en-US" dirty="0"/>
              <a:t>集合并不是互相包含的</a:t>
            </a:r>
            <a:r>
              <a:rPr lang="zh-CN" altLang="en-US" dirty="0" smtClean="0"/>
              <a:t>。考虑往上走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是前面减字符，那么就是前面带了一个奇怪的字符，和现在这个不一样，所以得区分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09" y="2618727"/>
            <a:ext cx="3197925" cy="13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说那么多不如敲几遍代码就记住了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12FE2-166B-4B83-A435-4567C09E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9" y="1279236"/>
            <a:ext cx="4541850" cy="55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一些基础题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该串的本质不同子串个数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答案为∑</a:t>
            </a:r>
            <a:r>
              <a:rPr lang="en-US" altLang="zh-CN" dirty="0" err="1"/>
              <a:t>len</a:t>
            </a:r>
            <a:r>
              <a:rPr lang="en-US" altLang="zh-CN" dirty="0"/>
              <a:t>[u]-</a:t>
            </a:r>
            <a:r>
              <a:rPr lang="en-US" altLang="zh-CN" dirty="0" err="1"/>
              <a:t>len</a:t>
            </a:r>
            <a:r>
              <a:rPr lang="en-US" altLang="zh-CN" dirty="0"/>
              <a:t>[fail[u]]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多次询问一个串</a:t>
            </a:r>
            <a:r>
              <a:rPr lang="en-US" altLang="zh-CN" dirty="0"/>
              <a:t>S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中出现次数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求出每个点的</a:t>
            </a:r>
            <a:r>
              <a:rPr lang="en-US" altLang="zh-CN" dirty="0"/>
              <a:t>right</a:t>
            </a:r>
            <a:r>
              <a:rPr lang="zh-CN" altLang="en-US" dirty="0"/>
              <a:t>集合大小，记为</a:t>
            </a:r>
            <a:r>
              <a:rPr lang="en-US" altLang="zh-CN" dirty="0" err="1"/>
              <a:t>sz</a:t>
            </a:r>
            <a:r>
              <a:rPr lang="en-US" altLang="zh-CN" dirty="0"/>
              <a:t>[u]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注意在</a:t>
            </a:r>
            <a:r>
              <a:rPr lang="en-US" altLang="zh-CN" dirty="0"/>
              <a:t>parent</a:t>
            </a:r>
            <a:r>
              <a:rPr lang="zh-CN" altLang="en-US" dirty="0"/>
              <a:t>树上，每个节点的儿子</a:t>
            </a:r>
            <a:r>
              <a:rPr lang="en-US" altLang="zh-CN" dirty="0"/>
              <a:t>right</a:t>
            </a:r>
            <a:r>
              <a:rPr lang="zh-CN" altLang="en-US" dirty="0"/>
              <a:t>集合互不相交，且他们的并集为该节点的</a:t>
            </a:r>
            <a:r>
              <a:rPr lang="en-US" altLang="zh-CN" dirty="0"/>
              <a:t>right</a:t>
            </a:r>
            <a:r>
              <a:rPr lang="zh-CN" altLang="en-US" dirty="0"/>
              <a:t>集合。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求出</a:t>
            </a:r>
            <a:r>
              <a:rPr lang="en-US" altLang="zh-CN" dirty="0"/>
              <a:t>T</a:t>
            </a:r>
            <a:r>
              <a:rPr lang="zh-CN" altLang="en-US" dirty="0"/>
              <a:t>的后缀自动机，从根节点开始走，如果走不动了答案就为</a:t>
            </a:r>
            <a:r>
              <a:rPr lang="en-US" altLang="zh-CN" dirty="0"/>
              <a:t>0.</a:t>
            </a:r>
            <a:r>
              <a:rPr lang="zh-CN" altLang="en-US" dirty="0"/>
              <a:t>否则为终点的</a:t>
            </a:r>
            <a:r>
              <a:rPr lang="en-US" altLang="zh-CN" dirty="0"/>
              <a:t>right</a:t>
            </a:r>
            <a:r>
              <a:rPr lang="zh-CN" altLang="en-US" dirty="0"/>
              <a:t>集合大小。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BZOJ3998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6FAAC0-070D-42FF-AA9D-029E130C7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25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BZOJ3998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如果你使用</a:t>
            </a:r>
            <a:r>
              <a:rPr lang="en-US" altLang="zh-CN" dirty="0"/>
              <a:t>SAM</a:t>
            </a:r>
            <a:r>
              <a:rPr lang="zh-CN" altLang="en-US" dirty="0"/>
              <a:t>，一个显而易见的方法是：算出每个节点往下走能走到的子串个数，然后从根节点往下贪心走。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现在来解决如何算出这个值。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T=0</a:t>
            </a:r>
            <a:r>
              <a:rPr lang="zh-CN" altLang="en-US" dirty="0"/>
              <a:t>，则每个节点标记为</a:t>
            </a:r>
            <a:r>
              <a:rPr lang="en-US" altLang="zh-CN" dirty="0"/>
              <a:t>1</a:t>
            </a:r>
            <a:r>
              <a:rPr lang="zh-CN" altLang="en-US" dirty="0"/>
              <a:t>，然后做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T=1</a:t>
            </a:r>
            <a:r>
              <a:rPr lang="zh-CN" altLang="en-US" dirty="0"/>
              <a:t>，则每个节点标记为</a:t>
            </a:r>
            <a:r>
              <a:rPr lang="en-US" altLang="zh-CN" dirty="0" err="1"/>
              <a:t>sz</a:t>
            </a:r>
            <a:r>
              <a:rPr lang="en-US" altLang="zh-CN" dirty="0"/>
              <a:t>[u]</a:t>
            </a:r>
            <a:r>
              <a:rPr lang="zh-CN" altLang="en-US" dirty="0"/>
              <a:t>，然后做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2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字符串哈希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59393" cy="3880773"/>
          </a:xfrm>
        </p:spPr>
        <p:txBody>
          <a:bodyPr/>
          <a:lstStyle/>
          <a:p>
            <a:r>
              <a:rPr lang="zh-CN" altLang="en-US" dirty="0" smtClean="0"/>
              <a:t>那么这样哈希有什么用呢？一个用处就是能</a:t>
            </a:r>
            <a:r>
              <a:rPr lang="zh-CN" altLang="en-US" b="1" dirty="0" smtClean="0"/>
              <a:t>快速合并和取其中一段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个字符串</a:t>
            </a:r>
            <a:r>
              <a:rPr lang="en-US" altLang="zh-CN" dirty="0" smtClean="0"/>
              <a:t>(S1,S2)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Hash(S1+S2)=Hash(S1)+BASE^|S1|*Hash(S2)</a:t>
            </a:r>
          </a:p>
          <a:p>
            <a:endParaRPr lang="en-US" altLang="zh-CN" dirty="0"/>
          </a:p>
          <a:p>
            <a:r>
              <a:rPr lang="zh-CN" altLang="en-US" dirty="0" smtClean="0"/>
              <a:t>对于一个字符串取</a:t>
            </a:r>
            <a:r>
              <a:rPr lang="en-US" altLang="zh-CN" dirty="0" smtClean="0"/>
              <a:t>(L,R]</a:t>
            </a:r>
            <a:r>
              <a:rPr lang="zh-CN" altLang="en-US" dirty="0" smtClean="0"/>
              <a:t>段的哈希值，有</a:t>
            </a:r>
            <a:r>
              <a:rPr lang="en-US" altLang="zh-CN" dirty="0" smtClean="0"/>
              <a:t>ANS=Hash(S[1…R])-BASE^(R-L)*Hash(S[1…L])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E7ACA-773E-4DDD-A9CA-CE004DEB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182"/>
            <a:ext cx="10775852" cy="42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考虑二分答案，则问题变为判断在一个区间内是否存在一个字符串。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每次倍增得到该字符串的对应节点，则问题转化为判断是否</a:t>
            </a:r>
            <a:r>
              <a:rPr lang="en-US" altLang="zh-CN" dirty="0"/>
              <a:t>right</a:t>
            </a:r>
            <a:r>
              <a:rPr lang="zh-CN" altLang="en-US" dirty="0"/>
              <a:t>集合中有一个元素在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主席树</a:t>
            </a:r>
            <a:r>
              <a:rPr lang="en-US" altLang="zh-CN" dirty="0"/>
              <a:t>/</a:t>
            </a:r>
            <a:r>
              <a:rPr lang="zh-CN" altLang="en-US" dirty="0"/>
              <a:t>线段树合并均可，时间复杂度为</a:t>
            </a:r>
            <a:r>
              <a:rPr lang="en-US" altLang="zh-CN" dirty="0"/>
              <a:t>O(nlog^2n)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7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BZOJ2555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3131E-3CE7-4491-ACBF-6378D06D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152381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BZOJ2555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离线做法：离线建出</a:t>
            </a:r>
            <a:r>
              <a:rPr lang="en-US" altLang="zh-CN" dirty="0"/>
              <a:t>SAM</a:t>
            </a:r>
            <a:r>
              <a:rPr lang="zh-CN" altLang="en-US" dirty="0"/>
              <a:t>，然后树剖维护</a:t>
            </a:r>
            <a:r>
              <a:rPr lang="en-US" altLang="zh-CN" dirty="0"/>
              <a:t>parent</a:t>
            </a:r>
            <a:r>
              <a:rPr lang="zh-CN" altLang="en-US" dirty="0"/>
              <a:t>树，每次链加，查一个点。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在线做法：用</a:t>
            </a:r>
            <a:r>
              <a:rPr lang="en-US" altLang="zh-CN" dirty="0" err="1"/>
              <a:t>lct</a:t>
            </a:r>
            <a:r>
              <a:rPr lang="zh-CN" altLang="en-US" dirty="0"/>
              <a:t>维护</a:t>
            </a:r>
            <a:r>
              <a:rPr lang="en-US" altLang="zh-CN" dirty="0"/>
              <a:t>parent</a:t>
            </a:r>
            <a:r>
              <a:rPr lang="zh-CN" altLang="en-US" dirty="0"/>
              <a:t>树，每次链加，查一个点。这个点只需要从根开始暴力走即可。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4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NOI2018 </a:t>
            </a:r>
            <a:r>
              <a:rPr lang="zh-CN" altLang="en-US" dirty="0" smtClean="0"/>
              <a:t>你的名字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1849709" cy="39181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129080"/>
            <a:ext cx="7185891" cy="15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NOI2018 </a:t>
            </a:r>
            <a:r>
              <a:rPr lang="zh-CN" altLang="en-US" dirty="0" smtClean="0"/>
              <a:t>你的名字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7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BZOJ4963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C84D8F-5BF6-4971-BA23-C5B680C4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7" y="2538680"/>
            <a:ext cx="10627172" cy="19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BZOJ4963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考虑</a:t>
            </a:r>
            <a:r>
              <a:rPr lang="zh-CN" altLang="en-US" dirty="0"/>
              <a:t>扫描线。就是每次加入字符时维护所有左端点的答案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SAM</a:t>
            </a:r>
            <a:r>
              <a:rPr lang="zh-CN" altLang="en-US" dirty="0"/>
              <a:t>的时候，每个点记上一次出现的位置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然后这一次出现时，可以把所有跟这一次有关的节点提出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(1)</a:t>
            </a:r>
            <a:r>
              <a:rPr lang="zh-CN" altLang="en-US" dirty="0"/>
              <a:t>这一次出现会带来一些字符串。</a:t>
            </a:r>
          </a:p>
          <a:p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每个节点有一个区间表示长度在</a:t>
            </a:r>
            <a:r>
              <a:rPr lang="en-US" altLang="zh-CN" dirty="0"/>
              <a:t>[L,R]</a:t>
            </a:r>
            <a:r>
              <a:rPr lang="zh-CN" altLang="en-US" dirty="0"/>
              <a:t>字符串可以拿来更新</a:t>
            </a:r>
          </a:p>
          <a:p>
            <a:r>
              <a:rPr lang="zh-CN" altLang="en-US" dirty="0"/>
              <a:t>上一次出现的节点之前的答案。</a:t>
            </a:r>
          </a:p>
          <a:p>
            <a:endParaRPr lang="zh-CN" altLang="en-US" dirty="0"/>
          </a:p>
          <a:p>
            <a:r>
              <a:rPr lang="zh-CN" altLang="en-US" dirty="0"/>
              <a:t>等差数列要求个</a:t>
            </a:r>
            <a:r>
              <a:rPr lang="en-US" altLang="zh-CN" dirty="0"/>
              <a:t>max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你发现，这是</a:t>
            </a:r>
            <a:r>
              <a:rPr lang="en-US" altLang="zh-CN" dirty="0"/>
              <a:t>LCT</a:t>
            </a:r>
            <a:r>
              <a:rPr lang="zh-CN" altLang="en-US" dirty="0"/>
              <a:t>的</a:t>
            </a:r>
            <a:r>
              <a:rPr lang="en-US" altLang="zh-CN" dirty="0"/>
              <a:t>access</a:t>
            </a:r>
            <a:r>
              <a:rPr lang="zh-CN" altLang="en-US" dirty="0"/>
              <a:t>过程</a:t>
            </a:r>
            <a:r>
              <a:rPr lang="zh-CN" altLang="en-US" dirty="0" smtClean="0"/>
              <a:t>。所以就是</a:t>
            </a:r>
            <a:r>
              <a:rPr lang="en-US" altLang="zh-CN" dirty="0" smtClean="0"/>
              <a:t>LCT+SAM+</a:t>
            </a:r>
            <a:r>
              <a:rPr lang="zh-CN" altLang="en-US" dirty="0" smtClean="0"/>
              <a:t>可持久化线段树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浅谈如何卡自然溢出哈希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8829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字符串，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</a:t>
            </a:r>
            <a:r>
              <a:rPr lang="en-US" altLang="zh-CN" dirty="0" smtClean="0"/>
              <a:t>1,1</a:t>
            </a:r>
            <a:r>
              <a:rPr lang="zh-CN" altLang="en-US" dirty="0" smtClean="0"/>
              <a:t>变</a:t>
            </a:r>
            <a:r>
              <a:rPr lang="en-US" altLang="zh-CN" dirty="0" smtClean="0"/>
              <a:t>0</a:t>
            </a:r>
            <a:r>
              <a:rPr lang="zh-CN" altLang="en-US" dirty="0" smtClean="0"/>
              <a:t>生成的字符串。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(1)Hash(S’)=(BASE^|S|+…+1)-Hash(S)</a:t>
            </a:r>
            <a:endParaRPr lang="en-US" altLang="zh-CN" dirty="0"/>
          </a:p>
          <a:p>
            <a:r>
              <a:rPr lang="en-US" altLang="zh-CN" dirty="0" smtClean="0"/>
              <a:t>(2)Hash(S+S’)=BASE^|S|*</a:t>
            </a:r>
            <a:r>
              <a:rPr lang="en-US" altLang="zh-CN" dirty="0"/>
              <a:t>(BASE^|S|+…+</a:t>
            </a:r>
            <a:r>
              <a:rPr lang="en-US" altLang="zh-CN" dirty="0" smtClean="0"/>
              <a:t>1)-(BASE^|S|-1)*Hash(S)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令</a:t>
            </a:r>
            <a:r>
              <a:rPr lang="en-US" altLang="zh-CN" dirty="0" smtClean="0"/>
              <a:t>S=S+S’</a:t>
            </a:r>
            <a:r>
              <a:rPr lang="zh-CN" altLang="en-US" dirty="0" smtClean="0"/>
              <a:t>，重复操作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为偶数，那么不用我卡大概自己就挂了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为奇数，那么搞若干次后</a:t>
            </a:r>
            <a:r>
              <a:rPr lang="en-US" altLang="zh-CN" dirty="0" smtClean="0"/>
              <a:t>Hash(T)</a:t>
            </a:r>
            <a:r>
              <a:rPr lang="zh-CN" altLang="en-US" dirty="0" smtClean="0"/>
              <a:t>就完全和</a:t>
            </a:r>
            <a:r>
              <a:rPr lang="en-US" altLang="zh-CN" dirty="0" smtClean="0"/>
              <a:t>Hash(S)</a:t>
            </a:r>
            <a:r>
              <a:rPr lang="zh-CN" altLang="en-US" dirty="0" smtClean="0"/>
              <a:t>无关了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2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浅谈如何对着固定模数</a:t>
            </a:r>
            <a:r>
              <a:rPr lang="en-US" altLang="zh-CN" dirty="0" smtClean="0"/>
              <a:t>(1e9)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问题：如何制造一个给定哈希值的字符串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随机一堆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，然后在里面提几个地方出来解方程。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meet-in-middle</a:t>
            </a:r>
            <a:r>
              <a:rPr lang="zh-CN" altLang="en-US" dirty="0" smtClean="0"/>
              <a:t>，可以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(mod))</a:t>
            </a:r>
            <a:r>
              <a:rPr lang="zh-CN" altLang="en-US" dirty="0" smtClean="0"/>
              <a:t>左右，非常快。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：二分哈希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有了判定是否相等的方法，我们多次询问求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就再也不用每次暴力了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可以二分答案，然后直接判定是否哈希值相等。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字符串比较时也可以用二分哈希。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1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其实吧字符串挺难的，我这里限于篇幅也只能讲点简单字符串。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比如字符串上的各种定理，各种组合性质，到现在人们还在持续探究着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最近看洛谷赛题感觉总是借了</a:t>
            </a:r>
            <a:r>
              <a:rPr lang="en-US" altLang="zh-CN" dirty="0"/>
              <a:t>SAM</a:t>
            </a:r>
            <a:r>
              <a:rPr lang="zh-CN" altLang="en-US" dirty="0"/>
              <a:t>的框架没有触及它的魂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码题没啥字符串相关思维，套来套去</a:t>
            </a:r>
            <a:r>
              <a:rPr lang="zh-CN" altLang="en-US" dirty="0" smtClean="0"/>
              <a:t>的，唉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681249" cy="27941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BZOJ4569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BZOJ4569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有一个经典做法是倍增并查集，很好写。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这里介绍一个稍微麻烦一点的做法。注意到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个点每次连一条有效边到联通只需要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次。所以需要快速找有效边。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假设我们在并查集。记每个点的所属集合编号。可以使用二分哈希比较两个区间的编号是否相同，若不相同则暴力提出不相同的点，然后启发式合并。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O(nlog^2n)</a:t>
            </a:r>
            <a:r>
              <a:rPr lang="zh-CN" altLang="en-US" dirty="0" smtClean="0"/>
              <a:t>略高。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3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字符串中有个最经典的问题：如何在一个大串里求小串出现次数？设大串长度为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，小串长度为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。那么暴力方法就是</a:t>
            </a:r>
            <a:r>
              <a:rPr lang="en-US" altLang="zh-CN" dirty="0" smtClean="0"/>
              <a:t>O(nm)</a:t>
            </a:r>
            <a:r>
              <a:rPr lang="zh-CN" altLang="en-US" dirty="0" smtClean="0"/>
              <a:t>的。如果用前文的哈希，那么复杂度是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的。但哈希较局限，没有对字符串探求更深的组合性质。</a:t>
            </a:r>
            <a:endParaRPr lang="en-US" altLang="zh-CN" dirty="0" smtClean="0"/>
          </a:p>
          <a:p>
            <a:r>
              <a:rPr lang="zh-CN" altLang="en-US" dirty="0" smtClean="0"/>
              <a:t>考虑朴素的匹配算法，每次都</a:t>
            </a:r>
            <a:r>
              <a:rPr lang="zh-CN" altLang="en-US" b="1" dirty="0" smtClean="0"/>
              <a:t>被迫回到原点开始匹配</a:t>
            </a:r>
            <a:r>
              <a:rPr lang="zh-CN" altLang="en-US" dirty="0" smtClean="0"/>
              <a:t>。我们开始思考，是否能利用之前得到的信息来迅速优化呢？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04" y="3767213"/>
            <a:ext cx="4159464" cy="2667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38" y="3767213"/>
            <a:ext cx="4362674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一个字符串</a:t>
            </a:r>
            <a:r>
              <a:rPr lang="en-US" altLang="zh-CN" b="1" dirty="0"/>
              <a:t>S</a:t>
            </a:r>
            <a:r>
              <a:rPr lang="zh-CN" altLang="en-US" b="1" dirty="0"/>
              <a:t>的</a:t>
            </a:r>
            <a:r>
              <a:rPr lang="en-US" altLang="zh-CN" b="1" dirty="0"/>
              <a:t>Border</a:t>
            </a:r>
            <a:r>
              <a:rPr lang="zh-CN" altLang="en-US" b="1" dirty="0">
                <a:sym typeface="Wingdings" panose="05000000000000000000" pitchFamily="2" charset="2"/>
              </a:rPr>
              <a:t>：最大的</a:t>
            </a:r>
            <a:r>
              <a:rPr lang="en-US" altLang="zh-CN" b="1" dirty="0" err="1"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ym typeface="Wingdings" panose="05000000000000000000" pitchFamily="2" charset="2"/>
              </a:rPr>
              <a:t>&lt;|S|</a:t>
            </a:r>
            <a:r>
              <a:rPr lang="zh-CN" altLang="en-US" b="1" dirty="0">
                <a:sym typeface="Wingdings" panose="05000000000000000000" pitchFamily="2" charset="2"/>
              </a:rPr>
              <a:t>满足</a:t>
            </a:r>
            <a:r>
              <a:rPr lang="en-US" altLang="zh-CN" b="1" dirty="0">
                <a:sym typeface="Wingdings" panose="05000000000000000000" pitchFamily="2" charset="2"/>
              </a:rPr>
              <a:t>S[1…</a:t>
            </a:r>
            <a:r>
              <a:rPr lang="en-US" altLang="zh-CN" b="1" dirty="0" err="1"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ym typeface="Wingdings" panose="05000000000000000000" pitchFamily="2" charset="2"/>
              </a:rPr>
              <a:t>]=S[|S|-i+1…|S</a:t>
            </a:r>
            <a:r>
              <a:rPr lang="en-US" altLang="zh-CN" b="1" dirty="0" smtClean="0">
                <a:sym typeface="Wingdings" panose="05000000000000000000" pitchFamily="2" charset="2"/>
              </a:rPr>
              <a:t>|]</a:t>
            </a:r>
            <a:r>
              <a:rPr lang="zh-CN" altLang="en-US" b="1" dirty="0" smtClean="0">
                <a:sym typeface="Wingdings" panose="05000000000000000000" pitchFamily="2" charset="2"/>
              </a:rPr>
              <a:t>，即</a:t>
            </a:r>
            <a:r>
              <a:rPr lang="zh-CN" altLang="en-US" b="1" dirty="0"/>
              <a:t>最长的前缀满足它同时是一个后缀</a:t>
            </a:r>
            <a:r>
              <a:rPr lang="zh-CN" altLang="en-US" b="1" dirty="0" smtClean="0">
                <a:sym typeface="Wingdings" panose="05000000000000000000" pitchFamily="2" charset="2"/>
              </a:rPr>
              <a:t>，</a:t>
            </a:r>
            <a:r>
              <a:rPr lang="zh-CN" altLang="en-US" b="1" dirty="0">
                <a:sym typeface="Wingdings" panose="05000000000000000000" pitchFamily="2" charset="2"/>
              </a:rPr>
              <a:t>如下图所示。</a:t>
            </a:r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zh-CN" altLang="en-US" dirty="0"/>
              <a:t>定义</a:t>
            </a:r>
            <a:r>
              <a:rPr lang="en-US" altLang="zh-CN" dirty="0"/>
              <a:t>fail(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S[1…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。定义</a:t>
            </a:r>
            <a:r>
              <a:rPr lang="en-US" altLang="zh-CN" dirty="0"/>
              <a:t>fail(1)=0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55" y="2863833"/>
            <a:ext cx="2882071" cy="14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自定义 2">
      <a:majorFont>
        <a:latin typeface="Trebuchet MS"/>
        <a:ea typeface="方正姚体"/>
        <a:cs typeface=""/>
      </a:majorFont>
      <a:minorFont>
        <a:latin typeface="Cambria Math"/>
        <a:ea typeface="宋体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2218</TotalTime>
  <Words>2863</Words>
  <Application>Microsoft Office PowerPoint</Application>
  <PresentationFormat>宽屏</PresentationFormat>
  <Paragraphs>269</Paragraphs>
  <Slides>50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方正姚体</vt:lpstr>
      <vt:lpstr>宋体</vt:lpstr>
      <vt:lpstr>Arial</vt:lpstr>
      <vt:lpstr>Cambria Math</vt:lpstr>
      <vt:lpstr>Trebuchet MS</vt:lpstr>
      <vt:lpstr>Wingdings</vt:lpstr>
      <vt:lpstr>Wingdings 3</vt:lpstr>
      <vt:lpstr>平面</vt:lpstr>
      <vt:lpstr>简单字符串</vt:lpstr>
      <vt:lpstr>本课所讲内容</vt:lpstr>
      <vt:lpstr>字符串哈希</vt:lpstr>
      <vt:lpstr>字符串哈希</vt:lpstr>
      <vt:lpstr>求LCP：二分哈希</vt:lpstr>
      <vt:lpstr>BZOJ4569</vt:lpstr>
      <vt:lpstr>BZOJ4569</vt:lpstr>
      <vt:lpstr>KMP算法</vt:lpstr>
      <vt:lpstr>KMP算法</vt:lpstr>
      <vt:lpstr>KMP算法</vt:lpstr>
      <vt:lpstr>如何计算fail数组</vt:lpstr>
      <vt:lpstr>KMP算法代码</vt:lpstr>
      <vt:lpstr>KMP算法分析</vt:lpstr>
      <vt:lpstr>P3193 GT考试</vt:lpstr>
      <vt:lpstr>P3193 GT考试</vt:lpstr>
      <vt:lpstr>P2375 [NOI2014]动物园</vt:lpstr>
      <vt:lpstr>P2375 [NOI2014]动物园</vt:lpstr>
      <vt:lpstr>AC自动机</vt:lpstr>
      <vt:lpstr>P4045 [JSOI2009]密码</vt:lpstr>
      <vt:lpstr>P4045 [JSOI2009]密码</vt:lpstr>
      <vt:lpstr>P2444 [POI2000]病毒 </vt:lpstr>
      <vt:lpstr>P2444 [POI2000]病毒</vt:lpstr>
      <vt:lpstr>P2414 [NOI2011]阿狸的打字机 </vt:lpstr>
      <vt:lpstr>P2414 [NOI2011]阿狸的打字机 </vt:lpstr>
      <vt:lpstr>Manacher算法</vt:lpstr>
      <vt:lpstr>Manacher算法分析</vt:lpstr>
      <vt:lpstr>P4287 [SHOI2011]双倍回文</vt:lpstr>
      <vt:lpstr>P4287 [SHOI2011]双倍回文</vt:lpstr>
      <vt:lpstr>后缀数组</vt:lpstr>
      <vt:lpstr>后缀数组</vt:lpstr>
      <vt:lpstr>Height数组</vt:lpstr>
      <vt:lpstr>后缀数组</vt:lpstr>
      <vt:lpstr>浅谈后缀自动机</vt:lpstr>
      <vt:lpstr>浅谈后缀自动机</vt:lpstr>
      <vt:lpstr>如何构建后缀自动机</vt:lpstr>
      <vt:lpstr>说那么多不如敲几遍代码就记住了</vt:lpstr>
      <vt:lpstr>一些基础题</vt:lpstr>
      <vt:lpstr>BZOJ3998</vt:lpstr>
      <vt:lpstr>BZOJ3998</vt:lpstr>
      <vt:lpstr>BZOJ4556</vt:lpstr>
      <vt:lpstr>BZOJ4556</vt:lpstr>
      <vt:lpstr>BZOJ2555</vt:lpstr>
      <vt:lpstr>BZOJ2555</vt:lpstr>
      <vt:lpstr>NOI2018 你的名字</vt:lpstr>
      <vt:lpstr>NOI2018 你的名字</vt:lpstr>
      <vt:lpstr>BZOJ4963</vt:lpstr>
      <vt:lpstr>BZOJ4963</vt:lpstr>
      <vt:lpstr>浅谈如何卡自然溢出哈希</vt:lpstr>
      <vt:lpstr>浅谈如何对着固定模数(1e9)卡</vt:lpstr>
      <vt:lpstr>总结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简单字符串</dc:title>
  <dc:creator>yfz</dc:creator>
  <cp:lastModifiedBy>yfz</cp:lastModifiedBy>
  <cp:revision>39</cp:revision>
  <dcterms:created xsi:type="dcterms:W3CDTF">2019-07-27T15:11:17Z</dcterms:created>
  <dcterms:modified xsi:type="dcterms:W3CDTF">2019-07-29T04:09:43Z</dcterms:modified>
</cp:coreProperties>
</file>