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57" r:id="rId4"/>
    <p:sldId id="260" r:id="rId5"/>
    <p:sldId id="258" r:id="rId6"/>
    <p:sldId id="270" r:id="rId7"/>
    <p:sldId id="282" r:id="rId8"/>
    <p:sldId id="277" r:id="rId9"/>
    <p:sldId id="278" r:id="rId10"/>
    <p:sldId id="272" r:id="rId11"/>
    <p:sldId id="276" r:id="rId12"/>
    <p:sldId id="273" r:id="rId13"/>
    <p:sldId id="274" r:id="rId14"/>
    <p:sldId id="283" r:id="rId15"/>
    <p:sldId id="284" r:id="rId16"/>
    <p:sldId id="271" r:id="rId17"/>
    <p:sldId id="261" r:id="rId18"/>
    <p:sldId id="259" r:id="rId19"/>
    <p:sldId id="262" r:id="rId20"/>
    <p:sldId id="263" r:id="rId21"/>
    <p:sldId id="265" r:id="rId22"/>
    <p:sldId id="266" r:id="rId23"/>
    <p:sldId id="267" r:id="rId24"/>
    <p:sldId id="281" r:id="rId25"/>
    <p:sldId id="264" r:id="rId26"/>
    <p:sldId id="268" r:id="rId27"/>
    <p:sldId id="307" r:id="rId28"/>
    <p:sldId id="309" r:id="rId29"/>
    <p:sldId id="279" r:id="rId30"/>
    <p:sldId id="280" r:id="rId31"/>
    <p:sldId id="295" r:id="rId32"/>
    <p:sldId id="296" r:id="rId33"/>
    <p:sldId id="286" r:id="rId34"/>
    <p:sldId id="287" r:id="rId35"/>
    <p:sldId id="290" r:id="rId36"/>
    <p:sldId id="288" r:id="rId37"/>
    <p:sldId id="289" r:id="rId38"/>
    <p:sldId id="291" r:id="rId39"/>
    <p:sldId id="292" r:id="rId40"/>
    <p:sldId id="298" r:id="rId41"/>
    <p:sldId id="299" r:id="rId42"/>
    <p:sldId id="293" r:id="rId43"/>
    <p:sldId id="294" r:id="rId44"/>
    <p:sldId id="304" r:id="rId45"/>
    <p:sldId id="302" r:id="rId46"/>
    <p:sldId id="269" r:id="rId47"/>
    <p:sldId id="301" r:id="rId48"/>
    <p:sldId id="303" r:id="rId49"/>
    <p:sldId id="305" r:id="rId50"/>
    <p:sldId id="306" r:id="rId51"/>
    <p:sldId id="308" r:id="rId52"/>
    <p:sldId id="297" r:id="rId53"/>
    <p:sldId id="30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4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93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6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924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617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091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0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1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6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9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3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3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9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0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2678-2661-404F-9ED0-2C02FF360B28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BA7B60-C2E7-4702-98D6-1B3B4C0F6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32A6E-BEE4-419C-A1CC-8D7EB356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OI </a:t>
            </a:r>
            <a:r>
              <a:rPr lang="zh-CN" altLang="en-US" dirty="0"/>
              <a:t>中的多项式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DC6E59-B3C7-4986-9049-5C84A38DF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</a:t>
            </a:r>
          </a:p>
        </p:txBody>
      </p:sp>
    </p:spTree>
    <p:extLst>
      <p:ext uri="{BB962C8B-B14F-4D97-AF65-F5344CB8AC3E}">
        <p14:creationId xmlns:p14="http://schemas.microsoft.com/office/powerpoint/2010/main" val="352035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36F088-7D16-4908-81E8-DF834266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 </a:t>
            </a:r>
            <a:r>
              <a:rPr lang="zh-CN" altLang="en-US" dirty="0"/>
              <a:t>下降幂多项式与斯特林数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E903E6-A9DB-4BDA-99CD-D6314E749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幂多项式与下降幂多项式相互转化</a:t>
            </a:r>
          </a:p>
        </p:txBody>
      </p:sp>
    </p:spTree>
    <p:extLst>
      <p:ext uri="{BB962C8B-B14F-4D97-AF65-F5344CB8AC3E}">
        <p14:creationId xmlns:p14="http://schemas.microsoft.com/office/powerpoint/2010/main" val="253606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E588-71ED-4729-8ADB-13CDAD29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下降幂多项式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EE079D-57BD-44D1-8ECE-9B582492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其优势主要体现于前缀和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差分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ba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ba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ba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bar>
                              <m:bar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ba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ba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下降幂多项式的差分、前缀和，对应于幂多项式的求导和积分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EE079D-57BD-44D1-8ECE-9B582492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9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CA8F7-DF25-418C-BE0F-C43FA2C7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第一类斯特林数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F95E729-4C8C-4BAD-B606-556F3E120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无符号：将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个元素分成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个非空环排列的方案数，记作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有符号：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递推式：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ar>
                          <m:barPr>
                            <m:pos m:val="to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ba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ar>
                          <m:ba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ba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下降幂多项式→幂多项式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F95E729-4C8C-4BAD-B606-556F3E120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02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56088-2163-4CD0-AB78-EF9BB786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第二类斯特林数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A1DA53-32E3-4FDE-9318-0DA4DB776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个元素分成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个非空集合的方案数，记作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递推式：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封闭形式：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bar>
                              <m:ba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ba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幂多项式→下降幂多项式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A1DA53-32E3-4FDE-9318-0DA4DB776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14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5F995-3BA0-4085-BD9E-703124EA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应用：自然数幂和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2ABBA3-A4BE-481B-9FB0-725BB0CEB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bar>
                                  <m:bar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ba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bar>
                                  <m:ba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ba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2ABBA3-A4BE-481B-9FB0-725BB0CEB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91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99E2-1795-4CD7-B06D-E6B34BB6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应用：幂</a:t>
            </a:r>
            <a:r>
              <a:rPr lang="en-US" altLang="zh-CN" dirty="0"/>
              <a:t>×</a:t>
            </a:r>
            <a:r>
              <a:rPr lang="zh-CN" altLang="en-US" dirty="0"/>
              <a:t>指数数列求和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C2196C-43A9-492C-85E7-D5DCAADF3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bar>
                                  <m:ba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ba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bar>
                                  <m:ba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bar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bar>
                              <m:ba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ba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sup>
                    </m:sSup>
                  </m:oMath>
                </a14:m>
                <a:r>
                  <a:rPr lang="zh-CN" altLang="en-US" dirty="0"/>
                  <a:t>，递归即可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C2196C-43A9-492C-85E7-D5DCAADF3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D2A4D6F7-78BA-45BC-9F97-AF55E8DC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892" y="3209647"/>
            <a:ext cx="2781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07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C7B7457-29F5-4F39-9FAC-8FE257E7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 </a:t>
            </a:r>
            <a:r>
              <a:rPr lang="zh-CN" altLang="en-US" dirty="0"/>
              <a:t>单位根与 </a:t>
            </a:r>
            <a:r>
              <a:rPr lang="en-US" altLang="zh-CN" dirty="0"/>
              <a:t>DFT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5F66C-EB0C-4C71-8D4E-00DDECF8C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幂多项式与单位根处点值相互转化</a:t>
            </a:r>
          </a:p>
        </p:txBody>
      </p:sp>
    </p:spTree>
    <p:extLst>
      <p:ext uri="{BB962C8B-B14F-4D97-AF65-F5344CB8AC3E}">
        <p14:creationId xmlns:p14="http://schemas.microsoft.com/office/powerpoint/2010/main" val="347808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83B8C-E95C-4EA1-82D3-C43D67E5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单位根反演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3D0ABD-8C1D-4C72-9F39-57B152A33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次单位根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p>
                        </m:sSub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,&amp;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,&amp;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≠1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常常用于式子中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条件的转化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3D0ABD-8C1D-4C72-9F39-57B152A33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07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9C2B0-DD91-437F-B4E4-6B2A02C8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离散傅里叶变换 </a:t>
            </a:r>
            <a:r>
              <a:rPr lang="en-US" altLang="zh-CN" dirty="0"/>
              <a:t>(DFT)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42E535-5B69-478F-A4CB-1979DDCCC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幂表示→单位根上的点值表示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它的逆变换？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42E535-5B69-478F-A4CB-1979DDCCC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26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8CF91-25ED-42FD-BCC1-EB0D3D8A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离散傅里叶逆变换 </a:t>
            </a:r>
            <a:r>
              <a:rPr lang="en-US" altLang="zh-CN" dirty="0"/>
              <a:t>(IDFT)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893A35-38BB-406D-A203-217B71652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单位根上的点值表示→幂表示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nary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也就是单位根全部取逆元，然后 </a:t>
                </a:r>
                <a:r>
                  <a:rPr lang="en-US" altLang="zh-CN" dirty="0"/>
                  <a:t>DFT </a:t>
                </a:r>
                <a:r>
                  <a:rPr lang="zh-CN" altLang="en-US" dirty="0"/>
                  <a:t>一次，最后全部除掉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相当于将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序列翻转后 </a:t>
                </a:r>
                <a:r>
                  <a:rPr lang="en-US" altLang="zh-CN" dirty="0"/>
                  <a:t>DFT</a:t>
                </a:r>
                <a:r>
                  <a:rPr lang="zh-CN" altLang="en-US" dirty="0"/>
                  <a:t>，最后全部除掉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893A35-38BB-406D-A203-217B71652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1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1161FE-AC10-41FF-9A7C-E665F100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多项式的表示方法和转化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E25DE-0321-4EC4-BAB0-DDEE59E0E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0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F4C58-B450-46EF-85A3-10D00A4A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沃尔什</a:t>
            </a:r>
            <a:r>
              <a:rPr lang="en-US" altLang="zh-CN" dirty="0"/>
              <a:t>-</a:t>
            </a:r>
            <a:r>
              <a:rPr lang="zh-CN" altLang="en-US" dirty="0"/>
              <a:t>哈达玛变换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DCAEFA-3D8D-4E78-8C90-E461B94D6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 的情形，</a:t>
                </a:r>
                <a:r>
                  <a:rPr lang="en-US" altLang="zh-CN" dirty="0"/>
                  <a:t>DFT </a:t>
                </a:r>
                <a:r>
                  <a:rPr lang="zh-CN" altLang="en-US" dirty="0"/>
                  <a:t>有快速的分治算法</a:t>
                </a:r>
                <a:endParaRPr lang="en-US" altLang="zh-CN" dirty="0"/>
              </a:p>
              <a:p>
                <a:r>
                  <a:rPr lang="zh-CN" altLang="en-US" dirty="0"/>
                  <a:t>我们先考虑一个简单的情形，即对于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假设元素的加法运算量微小，乘法运算量巨大（多项式就是如此！）</a:t>
                </a:r>
                <a:endParaRPr lang="en-US" altLang="zh-CN" dirty="0"/>
              </a:p>
              <a:p>
                <a:r>
                  <a:rPr lang="zh-CN" altLang="en-US" dirty="0"/>
                  <a:t>那么可以将四次乘法优化到三次：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反过来：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化为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称为沃尔什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哈达玛变换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DCAEFA-3D8D-4E78-8C90-E461B94D6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216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1C84C-46DE-4DCD-879D-22711DA6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快速傅里叶变换算法 </a:t>
            </a:r>
            <a:r>
              <a:rPr lang="en-US" altLang="zh-CN" dirty="0"/>
              <a:t>(FFT)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278FF3-133F-4259-A6DE-8E1161FB2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 的情形，</a:t>
                </a:r>
                <a:r>
                  <a:rPr lang="en-US" altLang="zh-CN" dirty="0"/>
                  <a:t>DFT </a:t>
                </a:r>
                <a:r>
                  <a:rPr lang="zh-CN" altLang="en-US" dirty="0"/>
                  <a:t>有快速的分治算法，时间为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的部分，注意到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因此可以将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的偶数次系数放入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，奇数次系数放入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，分治求出其 </a:t>
                </a:r>
                <a:r>
                  <a:rPr lang="en-US" altLang="zh-CN" b="0" dirty="0"/>
                  <a:t>DFT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278FF3-133F-4259-A6DE-8E1161FB2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 b="-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50C6A8DA-883F-41FA-8601-C54FE2AB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4" y="2552699"/>
            <a:ext cx="3786267" cy="203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1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9D439-0F0E-4027-91A2-583DBCA5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快速傅里叶变换算法 </a:t>
            </a:r>
            <a:r>
              <a:rPr lang="en-US" altLang="zh-CN" dirty="0"/>
              <a:t>(FFT)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B6F3C7-F14F-4D74-8CF9-6AA366EB8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这一分治算法有更好的写法</a:t>
                </a:r>
                <a:endParaRPr lang="en-US" altLang="zh-CN" dirty="0"/>
              </a:p>
              <a:p>
                <a:r>
                  <a:rPr lang="zh-CN" altLang="en-US" dirty="0"/>
                  <a:t>在分治过程中，把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放在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的前半部分，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放在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的后半部分</a:t>
                </a:r>
                <a:endParaRPr lang="en-US" altLang="zh-CN" dirty="0"/>
              </a:p>
              <a:p>
                <a:r>
                  <a:rPr lang="zh-CN" altLang="en-US" dirty="0"/>
                  <a:t>相当于把最低位先提到最高位然后去掉</a:t>
                </a:r>
                <a:endParaRPr lang="en-US" altLang="zh-CN" dirty="0"/>
              </a:p>
              <a:p>
                <a:r>
                  <a:rPr lang="zh-CN" altLang="en-US" dirty="0"/>
                  <a:t>所以自底向上做，也就是对于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位二进制表示前后翻转得到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放到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的位置上，然后逐层向上合并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B6F3C7-F14F-4D74-8CF9-6AA366EB8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39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CC03-A0B5-4BB5-8748-56B7646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代码示例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D9A9EC2-DF25-47D7-B87F-6494848B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一种比较快的实现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C9DA6C1-BE6A-491A-B7C4-8E94D6145A5B}"/>
              </a:ext>
            </a:extLst>
          </p:cNvPr>
          <p:cNvSpPr txBox="1">
            <a:spLocks/>
          </p:cNvSpPr>
          <p:nvPr/>
        </p:nvSpPr>
        <p:spPr>
          <a:xfrm>
            <a:off x="5607619" y="624110"/>
            <a:ext cx="5140309" cy="5977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fft(cp *f,R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k,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v) {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(R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i=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,j=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;i&lt;k;++i) {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		if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(j&lt;i) swap(f[i],f[j]);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		for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(R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l=k&gt;&gt;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;(j^=l)&lt;l;l&gt;&gt;=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}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w[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]=(cp){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	for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(R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i=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;i&lt;=k;i&lt;&lt;=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) {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	cp g=(cp){cos(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*pi/i),v*sin(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*pi/i)};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		for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(R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j=i&gt;&gt;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;j&gt;=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;j-=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) w[j]=w[j&gt;&gt;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];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		for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(R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j=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;j</a:t>
            </a:r>
            <a:r>
              <a:rPr lang="en-US" altLang="zh-CN" sz="4800">
                <a:solidFill>
                  <a:srgbClr val="183691"/>
                </a:solidFill>
                <a:latin typeface="Consolas" panose="020B0609020204030204" pitchFamily="49" charset="0"/>
              </a:rPr>
              <a:t>&lt;i&gt;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;j+=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) w[j]=w[j-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]*g;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		for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(R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j=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;j&lt;k;j+=i) {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		R cp *a=f+j,*b=a+(i&gt;&gt;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			for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(R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l=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;l</a:t>
            </a:r>
            <a:r>
              <a:rPr lang="en-US" altLang="zh-CN" sz="4800">
                <a:solidFill>
                  <a:srgbClr val="183691"/>
                </a:solidFill>
                <a:latin typeface="Consolas" panose="020B0609020204030204" pitchFamily="49" charset="0"/>
              </a:rPr>
              <a:t>&lt;i&gt;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;++l) {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			cp o=b[l]*w[l];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			b[l]=a[l]-o;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			a[l]=a[l]+o;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		}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	}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	}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	if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(v==-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(R </a:t>
            </a:r>
            <a:r>
              <a:rPr lang="en-US" altLang="zh-CN" sz="4800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 i=</a:t>
            </a:r>
            <a:r>
              <a:rPr lang="en-US" altLang="zh-CN" sz="48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;i&lt;k;++i) f[i]=f[i]/k;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 fontAlgn="base">
              <a:buFont typeface="Wingdings 3" charset="2"/>
              <a:buNone/>
            </a:pPr>
            <a:r>
              <a:rPr lang="en-US" altLang="zh-CN" sz="480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zh-CN" sz="48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9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A9740-0CB9-4B14-80BE-50911C82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快速数论变换算法</a:t>
            </a:r>
            <a:r>
              <a:rPr lang="en-US" altLang="zh-CN" dirty="0"/>
              <a:t> (NTT)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1370BB-35F1-4DBF-B252-4BFB9C1CD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复数运算慢，如果有一些能够替代单位根的东西就好了</a:t>
                </a:r>
                <a:endParaRPr lang="en-US" altLang="zh-CN" dirty="0"/>
              </a:p>
              <a:p>
                <a:r>
                  <a:rPr lang="zh-CN" altLang="en-US" dirty="0"/>
                  <a:t>这个东西需要满足：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互不相同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模素数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设模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的原根为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，那么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就可以替代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了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的幂，常见的素数有：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998244353=119×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，其原根为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1004535809=479×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，其原根为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1370BB-35F1-4DBF-B252-4BFB9C1CD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13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B8506-145B-4119-B681-F9097661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90DDF-BA29-4A7F-B75E-C1F7C061D5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它们的</a:t>
                </a:r>
                <a:r>
                  <a:rPr lang="zh-CN" altLang="en-US" b="1" dirty="0"/>
                  <a:t>卷积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/>
                  <a:t>，记作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不难发现，只要求出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个点上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 的点值，就可以唯一确定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因此我们令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为长度，分别求出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DFT</a:t>
                </a:r>
              </a:p>
              <a:p>
                <a:r>
                  <a:rPr lang="zh-CN" altLang="en-US" dirty="0"/>
                  <a:t>对应位置相乘，最后 </a:t>
                </a:r>
                <a:r>
                  <a:rPr lang="en-US" altLang="zh-CN" dirty="0"/>
                  <a:t>IDFT </a:t>
                </a:r>
                <a:r>
                  <a:rPr lang="zh-CN" altLang="en-US" dirty="0"/>
                  <a:t>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A90DDF-BA29-4A7F-B75E-C1F7C061D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015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8CF3E-6785-48B5-8081-BD03DFF4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A4748A-3E53-447C-B218-C424A2934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如果长度取得太短，卷积后溢出的部分会循环</a:t>
                </a:r>
                <a:endParaRPr lang="en-US" altLang="zh-CN" dirty="0"/>
              </a:p>
              <a:p>
                <a:r>
                  <a:rPr lang="zh-CN" altLang="en-US" dirty="0"/>
                  <a:t>例如，如果长度为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，那么卷积的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次项系数会加到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次项系数上</a:t>
                </a:r>
                <a:endParaRPr lang="en-US" altLang="zh-CN" dirty="0"/>
              </a:p>
              <a:p>
                <a:r>
                  <a:rPr lang="zh-CN" altLang="en-US" dirty="0"/>
                  <a:t>利用这点可以简化一些操作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A4748A-3E53-447C-B218-C424A2934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829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2C0FC-D70C-452B-998C-AAC90D24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 </a:t>
            </a:r>
            <a:r>
              <a:rPr lang="en-US" altLang="zh-CN" dirty="0"/>
              <a:t>FFT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4B2F71-8DB3-46E8-87E4-1DEFC2075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计算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先按照次数排序</a:t>
                </a:r>
                <a:endParaRPr lang="en-US" altLang="zh-CN" dirty="0"/>
              </a:p>
              <a:p>
                <a:r>
                  <a:rPr lang="zh-CN" altLang="en-US" dirty="0"/>
                  <a:t>分治：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zh-CN" altLang="en-US" dirty="0"/>
                  <a:t> 最接近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用 </a:t>
                </a:r>
                <a:r>
                  <a:rPr lang="en-US" altLang="zh-CN" dirty="0"/>
                  <a:t>FFT </a:t>
                </a:r>
                <a:r>
                  <a:rPr lang="zh-CN" altLang="en-US" dirty="0"/>
                  <a:t>合并两边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4B2F71-8DB3-46E8-87E4-1DEFC2075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152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A5BEB-7EC6-45C2-AEC3-59FD133B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半在线卷积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37F478-CAEC-4677-B5C2-2F5C06015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和一个未知多项式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依赖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的值（比如乘法逆元的非牛顿迭代做法）</a:t>
                </a:r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的前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项系数</a:t>
                </a:r>
                <a:endParaRPr lang="en-US" altLang="zh-CN" dirty="0"/>
              </a:p>
              <a:p>
                <a:r>
                  <a:rPr lang="zh-CN" altLang="en-US" dirty="0"/>
                  <a:t>可以 </a:t>
                </a:r>
                <a:r>
                  <a:rPr lang="en-US" altLang="zh-CN" dirty="0"/>
                  <a:t>CDQ </a:t>
                </a:r>
                <a:r>
                  <a:rPr lang="zh-CN" altLang="en-US" dirty="0"/>
                  <a:t>分治（还有更快的分块做法）</a:t>
                </a:r>
                <a:endParaRPr lang="en-US" altLang="zh-CN" dirty="0"/>
              </a:p>
              <a:p>
                <a:r>
                  <a:rPr lang="zh-CN" altLang="en-US" dirty="0"/>
                  <a:t>假设现在分治的区间是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答案显然</a:t>
                </a:r>
                <a:endParaRPr lang="en-US" altLang="zh-CN" dirty="0"/>
              </a:p>
              <a:p>
                <a:r>
                  <a:rPr lang="zh-CN" altLang="en-US" dirty="0"/>
                  <a:t>根据 </a:t>
                </a:r>
                <a:r>
                  <a:rPr lang="en-US" altLang="zh-CN" dirty="0"/>
                  <a:t>CDQ </a:t>
                </a:r>
                <a:r>
                  <a:rPr lang="zh-CN" altLang="en-US" dirty="0"/>
                  <a:t>分治的过程，已经知道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次项系数以及它们对本区间的贡献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先分治算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然后 </a:t>
                </a:r>
                <a:r>
                  <a:rPr lang="en-US" altLang="zh-CN" dirty="0"/>
                  <a:t>FFT </a:t>
                </a:r>
                <a:r>
                  <a:rPr lang="zh-CN" altLang="en-US" dirty="0"/>
                  <a:t>计算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的贡献，这里只需要用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最后分治算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37F478-CAEC-4677-B5C2-2F5C06015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828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7AC1F-BCBF-4081-B6D1-4C88712B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[LOJ6247]</a:t>
            </a:r>
            <a:r>
              <a:rPr lang="zh-CN" altLang="en-US" dirty="0"/>
              <a:t>九个太阳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338D0B-6A76-45BD-A7B4-D13CD45740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满足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 是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 的幂，求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0≤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对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dirty="0"/>
                  <a:t> 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338D0B-6A76-45BD-A7B4-D13CD4574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17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F5331-5B71-4C98-AA3C-F3C252C0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多项式的表示方法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5B40D-B231-41CB-9D75-384EA0DE3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幂表示法：最直接的当然是记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下降幂表示法：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bar>
                              <m:ba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ba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bar>
                          <m:ba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bar>
                      </m:sup>
                    </m:sSup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点值表示法：互不相同的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经过点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次多项式是唯一的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45B40D-B231-41CB-9D75-384EA0DE3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391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95AA9-6114-482C-A938-F6AA84B8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D7936E-BA72-49BA-B32E-1EB91037E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仍然用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来替代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D7936E-BA72-49BA-B32E-1EB91037E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188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5A589-7F7E-4CD2-88FF-11155E58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[NOI2019]</a:t>
            </a:r>
            <a:r>
              <a:rPr lang="zh-CN" altLang="en-US" dirty="0"/>
              <a:t>机器人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440FF1-4A26-46EE-BF7B-5A75E8926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个整数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在一个区间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中选取</a:t>
                </a:r>
                <a:endParaRPr lang="en-US" altLang="zh-CN" dirty="0"/>
              </a:p>
              <a:p>
                <a:r>
                  <a:rPr lang="zh-CN" altLang="en-US" dirty="0"/>
                  <a:t>比较两个元素的大小，如果大小相同，认为较前的更小</a:t>
                </a:r>
                <a:endParaRPr lang="en-US" altLang="zh-CN" dirty="0"/>
              </a:p>
              <a:p>
                <a:r>
                  <a:rPr lang="zh-CN" altLang="en-US" dirty="0"/>
                  <a:t>从每个位置出发分别进行向左、向右两次试验</a:t>
                </a:r>
                <a:endParaRPr lang="en-US" altLang="zh-CN" dirty="0"/>
              </a:p>
              <a:p>
                <a:r>
                  <a:rPr lang="zh-CN" altLang="en-US" dirty="0"/>
                  <a:t>一次试验是往该方向找到最长的一段位置，使得它们的值都小于出发位置</a:t>
                </a:r>
                <a:endParaRPr lang="en-US" altLang="zh-CN" dirty="0"/>
              </a:p>
              <a:p>
                <a:r>
                  <a:rPr lang="zh-CN" altLang="en-US" dirty="0"/>
                  <a:t>求有多少种方案使得，每个位置的两次试验得到长度差不超过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答案模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440FF1-4A26-46EE-BF7B-5A75E8926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9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42073-5DB1-4928-BB11-21442B7B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3D76CD-E80B-4D38-A7DD-011F0ADEE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表示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有多少种取法，使得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这维上的前缀和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的最小值位置的可能集合，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是关于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的分段多项式</a:t>
                </a:r>
                <a:endParaRPr lang="en-US" altLang="zh-CN" dirty="0"/>
              </a:p>
              <a:p>
                <a:r>
                  <a:rPr lang="zh-CN" altLang="en-US" dirty="0"/>
                  <a:t>需要支持：前缀和，平移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位，卷积</a:t>
                </a:r>
                <a:endParaRPr lang="en-US" altLang="zh-CN" dirty="0"/>
              </a:p>
              <a:p>
                <a:r>
                  <a:rPr lang="zh-CN" altLang="en-US" dirty="0"/>
                  <a:t>每段既可以维护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 1, …,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处点值，也可以维护下降幂多项式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3D76CD-E80B-4D38-A7DD-011F0ADEE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74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4E204B8-C911-4A68-9605-8C542539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形式幂级数与生成函数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592A8-E5E3-44D1-84B5-4FE4C8EC8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37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18486-C5FB-42A0-841C-23A6315F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形式幂级数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5A2DB6-2806-4FA8-8F95-3FF9BF857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幂级数：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形式幂级数：长得跟幂级数一样，但是不要求收敛</a:t>
                </a:r>
                <a:endParaRPr lang="en-US" altLang="zh-CN" dirty="0"/>
              </a:p>
              <a:p>
                <a:r>
                  <a:rPr lang="zh-CN" altLang="en-US" dirty="0"/>
                  <a:t>多项式显然可以看成形式幂级数</a:t>
                </a:r>
                <a:endParaRPr lang="en-US" altLang="zh-CN" dirty="0"/>
              </a:p>
              <a:p>
                <a:r>
                  <a:rPr lang="zh-CN" altLang="en-US" dirty="0"/>
                  <a:t>形式幂级数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（截断）后是多项式</a:t>
                </a:r>
                <a:endParaRPr lang="en-US" altLang="zh-CN" dirty="0"/>
              </a:p>
              <a:p>
                <a:r>
                  <a:rPr lang="zh-CN" altLang="en-US" dirty="0"/>
                  <a:t>因此加法、取负、数乘、卷积都和多项式一样</a:t>
                </a:r>
              </a:p>
              <a:p>
                <a:r>
                  <a:rPr lang="zh-CN" altLang="en-US" dirty="0"/>
                  <a:t>以下讨论都假设前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项截断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5A2DB6-2806-4FA8-8F95-3FF9BF857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942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D1A1A-0030-4456-9576-36B950AB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8B4D0B-7A18-45CD-BE47-8C46276F7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的值，表示成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的形式幂级数</a:t>
                </a:r>
                <a:endParaRPr lang="en-US" altLang="zh-CN" dirty="0"/>
              </a:p>
              <a:p>
                <a:r>
                  <a:rPr lang="zh-CN" altLang="en-US" dirty="0"/>
                  <a:t>先算出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假设已知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处泰勒展开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所以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8B4D0B-7A18-45CD-BE47-8C46276F7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70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90E89-2048-4E49-92B3-5C889650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形式幂级数求逆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C3B437-D57C-4828-9557-52361E281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对于形式幂级数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，求形式幂级数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有解当且仅当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逐项递推，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方程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牛顿迭代求解，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C3B437-D57C-4828-9557-52361E28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420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3387A-56F0-4DFB-9BB6-B068676C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形式幂级数求对数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6FA94B-6D0A-4E51-BB67-8CF997EA9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对于形式幂级数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求对数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视使用的乘法、求逆算法不同，时间为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6FA94B-6D0A-4E51-BB67-8CF997EA9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437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8426-5FC5-45B1-B015-4BE94B4F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形式幂级数求指数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B03B5E-25F5-4B3C-B01B-2C1527076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对于形式幂级数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求指数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方程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牛顿迭代，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但是好像按照定义暴力是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的？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B03B5E-25F5-4B3C-B01B-2C1527076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459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4374E-A774-442C-854B-CCBC2651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构造微分方程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C8DAAF-A9A2-4D2C-A5D6-FBA7C9D8C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按此式递推</a:t>
                </a:r>
                <a:endParaRPr lang="en-US" altLang="zh-CN" dirty="0"/>
              </a:p>
              <a:p>
                <a:r>
                  <a:rPr lang="zh-CN" altLang="en-US" dirty="0"/>
                  <a:t>时间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C8DAAF-A9A2-4D2C-A5D6-FBA7C9D8C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2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DE86E7-BE52-4A71-8F35-135096CD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 </a:t>
            </a:r>
            <a:r>
              <a:rPr lang="zh-CN" altLang="en-US" dirty="0"/>
              <a:t>插值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56DB864-3C28-48D0-A5AE-C4D331A07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由已知点值产生新点值</a:t>
            </a:r>
          </a:p>
        </p:txBody>
      </p:sp>
    </p:spTree>
    <p:extLst>
      <p:ext uri="{BB962C8B-B14F-4D97-AF65-F5344CB8AC3E}">
        <p14:creationId xmlns:p14="http://schemas.microsoft.com/office/powerpoint/2010/main" val="9664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255FE-4711-4162-ADBE-4683C415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EAAA0C-C953-452A-905C-425673B7C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给出形式幂级数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系数对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dirty="0"/>
                  <a:t> 取模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EAAA0C-C953-452A-905C-425673B7C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410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36C9-B6B3-497D-8F90-AFB11AFF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05DE12-854D-4C13-ABFC-604C7FE44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防傻，完全不需要 </a:t>
                </a:r>
                <a:r>
                  <a:rPr lang="en-US" altLang="zh-CN" dirty="0"/>
                  <a:t>NTT</a:t>
                </a:r>
              </a:p>
              <a:p>
                <a:r>
                  <a:rPr lang="zh-CN" altLang="en-US" b="0" dirty="0"/>
                  <a:t>所求即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递推地做除法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05DE12-854D-4C13-ABFC-604C7FE44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4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E4AA-A550-4926-BCC4-BEBC235A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82D48-4AA3-4004-A1E4-65A6C9CC2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次多项式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，系数对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E82D48-4AA3-4004-A1E4-65A6C9CC2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194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944E6-F2FF-49FB-A895-1A88D847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1D5FE4-B092-4323-A3FD-ABD5C212C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构造微分方程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递推求解，时间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1D5FE4-B092-4323-A3FD-ABD5C212C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93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04415AD-75AC-4888-B45C-7BCFC29A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生成函数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A25569-259E-4A12-B135-4FE905730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13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B4ECB-EF5B-406A-A39C-B62880AF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4C2D79-A392-4196-A168-E92597EBA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普通生成函数 </a:t>
                </a:r>
                <a:r>
                  <a:rPr lang="en-US" altLang="zh-CN" dirty="0"/>
                  <a:t>(OGF):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常用于表示数列的卷积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指数生成函数 </a:t>
                </a:r>
                <a:r>
                  <a:rPr lang="en-US" altLang="zh-CN" dirty="0"/>
                  <a:t>(EGF):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常用于表示数列的二项卷积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4C2D79-A392-4196-A168-E92597EBA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643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4C18E-8C4C-48AF-89AF-9495DD12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应用：任意基 </a:t>
            </a:r>
            <a:r>
              <a:rPr lang="en-US" altLang="zh-CN" dirty="0"/>
              <a:t>DFT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614BD5-8F80-4AEB-B2D0-BF2493248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:r>
                  <a:rPr lang="en-US" altLang="zh-CN" dirty="0"/>
                  <a:t>DFT </a:t>
                </a:r>
                <a:r>
                  <a:rPr lang="zh-CN" altLang="en-US" dirty="0"/>
                  <a:t>的长度不是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的幂的情况，有做法可以强行求 </a:t>
                </a:r>
                <a:r>
                  <a:rPr lang="en-US" altLang="zh-CN" dirty="0"/>
                  <a:t>DFT</a:t>
                </a:r>
                <a:r>
                  <a:rPr lang="zh-CN" altLang="en-US" dirty="0"/>
                  <a:t>，用于循环卷积等场合</a:t>
                </a:r>
                <a:endParaRPr lang="en-US" altLang="zh-CN" dirty="0"/>
              </a:p>
              <a:p>
                <a:r>
                  <a:rPr lang="zh-CN" altLang="en-US" dirty="0"/>
                  <a:t>这里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和某任给变量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无区别，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又称为线性调频 </a:t>
                </a:r>
                <a:r>
                  <a:rPr lang="en-US" altLang="zh-CN" dirty="0"/>
                  <a:t>Z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变换 </a:t>
                </a:r>
                <a:r>
                  <a:rPr lang="en-US" altLang="zh-CN" dirty="0"/>
                  <a:t>(CZT)</a:t>
                </a:r>
              </a:p>
              <a:p>
                <a:r>
                  <a:rPr lang="en-US" altLang="zh-CN" dirty="0"/>
                  <a:t>Bluestein </a:t>
                </a:r>
                <a:r>
                  <a:rPr lang="zh-CN" altLang="en-US" dirty="0"/>
                  <a:t>算法：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作代换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因此只需求出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614BD5-8F80-4AEB-B2D0-BF2493248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058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4E2A8-1E1B-4C18-B4D4-93C8C2C5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应用：求第二类斯特林数的一行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2EC99E-C710-474E-90CE-FEAB6B5B5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对于固定的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写成 </a:t>
                </a:r>
                <a:r>
                  <a:rPr lang="en-US" altLang="zh-CN" dirty="0"/>
                  <a:t>OGF</a:t>
                </a:r>
                <a:r>
                  <a:rPr lang="zh-CN" altLang="en-US" dirty="0"/>
                  <a:t> 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2EC99E-C710-474E-90CE-FEAB6B5B5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514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0FD98-4EB3-4D52-844B-E56DAFE0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应用：求两类斯特林数的一列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70F998-3556-4CB8-92F6-62751E86F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第一类斯特林数 </a:t>
                </a:r>
                <a:r>
                  <a:rPr lang="en-US" altLang="zh-CN" dirty="0"/>
                  <a:t>EGF: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第二类斯特林数 </a:t>
                </a:r>
                <a:r>
                  <a:rPr lang="en-US" altLang="zh-CN" dirty="0"/>
                  <a:t>EGF: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70F998-3556-4CB8-92F6-62751E86F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34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19C6D-78DA-4760-80BE-20D1F3EA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应用：伯努利数与自然数幂和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DD4D21-3AFD-4A27-868F-35CD19346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定义伯努利数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计算前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项：对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自然数幂和公式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固定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时间内一并求出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DD4D21-3AFD-4A27-868F-35CD19346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6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A774E-A222-4021-B860-E1D80BF7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99219A-7113-49E0-A2CB-440185FE4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点值表示→新的点值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  <m:nary>
                          <m:naryPr>
                            <m:chr m:val="∏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预处理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查询</a:t>
                </a:r>
                <a:endParaRPr lang="en-US" altLang="zh-CN" dirty="0"/>
              </a:p>
              <a:p>
                <a:r>
                  <a:rPr lang="zh-CN" altLang="en-US" dirty="0"/>
                  <a:t>点值取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预处理阶乘逆元，做到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预处理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99219A-7113-49E0-A2CB-440185FE4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522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0A8C0-953D-4A45-8AEA-CA1AF116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[THUPC2017]</a:t>
            </a:r>
            <a:r>
              <a:rPr lang="zh-CN" altLang="en-US" dirty="0"/>
              <a:t>小 </a:t>
            </a:r>
            <a:r>
              <a:rPr lang="en-US" altLang="zh-CN" dirty="0"/>
              <a:t>L </a:t>
            </a:r>
            <a:r>
              <a:rPr lang="zh-CN" altLang="en-US" dirty="0"/>
              <a:t>的计算题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D3EBBD-3B47-48B9-AAA4-619A3A307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组数据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3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D3EBBD-3B47-48B9-AAA4-619A3A307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474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CF68F-D4D4-4155-A6D0-F8106046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0827D-1F18-4539-85CE-4CDD3DE2F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那么有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∏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得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实际上是将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的各项系数翻转</a:t>
                </a:r>
                <a:endParaRPr lang="en-US" altLang="zh-CN" dirty="0"/>
              </a:p>
              <a:p>
                <a:r>
                  <a:rPr lang="zh-CN" altLang="en-US" dirty="0"/>
                  <a:t>本题结论称为</a:t>
                </a:r>
                <a:r>
                  <a:rPr lang="zh-CN" altLang="en-US" b="1" dirty="0"/>
                  <a:t>牛顿恒等式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0827D-1F18-4539-85CE-4CDD3DE2F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b="-5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152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00804-A703-4B9A-9013-6508FD55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多项式运算的一个总结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4C3FD9E-50B9-409E-924D-8CEAF7EF8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这张表里头点值表示好像秒天秒地了</a:t>
                </a:r>
                <a:endParaRPr lang="en-US" altLang="zh-CN" dirty="0"/>
              </a:p>
              <a:p>
                <a:r>
                  <a:rPr lang="zh-CN" altLang="en-US" dirty="0"/>
                  <a:t>但是如果采用点值，多项式的次数每提升一次，就需要重新插值一遍</a:t>
                </a:r>
                <a:endParaRPr lang="en-US" altLang="zh-CN" dirty="0"/>
              </a:p>
              <a:p>
                <a:r>
                  <a:rPr lang="zh-CN" altLang="en-US" dirty="0"/>
                  <a:t>不过借助 </a:t>
                </a:r>
                <a:r>
                  <a:rPr lang="en-US" altLang="zh-CN" dirty="0"/>
                  <a:t>FFT, </a:t>
                </a:r>
                <a:r>
                  <a:rPr lang="zh-CN" altLang="en-US" dirty="0"/>
                  <a:t>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时间内将次数翻倍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4C3FD9E-50B9-409E-924D-8CEAF7EF8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69B22FAC-A09E-4959-BE22-121E78EF45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9473739"/>
                  </p:ext>
                </p:extLst>
              </p:nvPr>
            </p:nvGraphicFramePr>
            <p:xfrm>
              <a:off x="2589213" y="1905000"/>
              <a:ext cx="8915398" cy="1787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9208">
                      <a:extLst>
                        <a:ext uri="{9D8B030D-6E8A-4147-A177-3AD203B41FA5}">
                          <a16:colId xmlns:a16="http://schemas.microsoft.com/office/drawing/2014/main" val="1056269907"/>
                        </a:ext>
                      </a:extLst>
                    </a:gridCol>
                    <a:gridCol w="877088">
                      <a:extLst>
                        <a:ext uri="{9D8B030D-6E8A-4147-A177-3AD203B41FA5}">
                          <a16:colId xmlns:a16="http://schemas.microsoft.com/office/drawing/2014/main" val="3882074319"/>
                        </a:ext>
                      </a:extLst>
                    </a:gridCol>
                    <a:gridCol w="1694073">
                      <a:extLst>
                        <a:ext uri="{9D8B030D-6E8A-4147-A177-3AD203B41FA5}">
                          <a16:colId xmlns:a16="http://schemas.microsoft.com/office/drawing/2014/main" val="812447987"/>
                        </a:ext>
                      </a:extLst>
                    </a:gridCol>
                    <a:gridCol w="4405029">
                      <a:extLst>
                        <a:ext uri="{9D8B030D-6E8A-4147-A177-3AD203B41FA5}">
                          <a16:colId xmlns:a16="http://schemas.microsoft.com/office/drawing/2014/main" val="4036696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表示方法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卷积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差分、前缀和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±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5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幂多项式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/>
                            <a:t>朴素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CN" b="0" dirty="0"/>
                            <a:t>, </a:t>
                          </a:r>
                          <a:r>
                            <a:rPr lang="zh-CN" altLang="en-US" b="0" dirty="0"/>
                            <a:t>借助 </a:t>
                          </a:r>
                          <a:r>
                            <a:rPr lang="en-US" altLang="zh-CN" b="0" dirty="0"/>
                            <a:t>FFT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127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下降幂多项式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37391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1, …,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r>
                            <a:rPr lang="zh-CN" altLang="en-US" dirty="0"/>
                            <a:t>处点值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/>
                            <a:t>朴素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zh-CN" altLang="en-US" b="0" dirty="0"/>
                            <a:t>借助</a:t>
                          </a:r>
                          <a:r>
                            <a:rPr lang="en-US" altLang="zh-CN" b="0" dirty="0"/>
                            <a:t>FFT</a:t>
                          </a:r>
                          <a:r>
                            <a:rPr lang="zh-CN" alt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8873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69B22FAC-A09E-4959-BE22-121E78EF45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9473739"/>
                  </p:ext>
                </p:extLst>
              </p:nvPr>
            </p:nvGraphicFramePr>
            <p:xfrm>
              <a:off x="2589213" y="1905000"/>
              <a:ext cx="8915398" cy="17879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9208">
                      <a:extLst>
                        <a:ext uri="{9D8B030D-6E8A-4147-A177-3AD203B41FA5}">
                          <a16:colId xmlns:a16="http://schemas.microsoft.com/office/drawing/2014/main" val="1056269907"/>
                        </a:ext>
                      </a:extLst>
                    </a:gridCol>
                    <a:gridCol w="877088">
                      <a:extLst>
                        <a:ext uri="{9D8B030D-6E8A-4147-A177-3AD203B41FA5}">
                          <a16:colId xmlns:a16="http://schemas.microsoft.com/office/drawing/2014/main" val="3882074319"/>
                        </a:ext>
                      </a:extLst>
                    </a:gridCol>
                    <a:gridCol w="1694073">
                      <a:extLst>
                        <a:ext uri="{9D8B030D-6E8A-4147-A177-3AD203B41FA5}">
                          <a16:colId xmlns:a16="http://schemas.microsoft.com/office/drawing/2014/main" val="812447987"/>
                        </a:ext>
                      </a:extLst>
                    </a:gridCol>
                    <a:gridCol w="4405029">
                      <a:extLst>
                        <a:ext uri="{9D8B030D-6E8A-4147-A177-3AD203B41FA5}">
                          <a16:colId xmlns:a16="http://schemas.microsoft.com/office/drawing/2014/main" val="40366964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表示方法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卷积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差分、前缀和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2628" t="-8197" r="-55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5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幂多项式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836" t="-108197" r="-349" b="-3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127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下降幂多项式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1528" t="-208197" r="-69861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950" t="-208197" r="-26057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28" t="-208197" r="-55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7391450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4" t="-169369" r="-361635" b="-11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1528" t="-169369" r="-698611" b="-11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5950" t="-169369" r="-260573" b="-11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628" t="-169369" r="-553" b="-117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873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7240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C9782-F390-4A15-ACA0-C9D0B064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1D6B8-7495-46AA-AB4A-023EB476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插值：拉格朗日插值，牛顿插值</a:t>
            </a:r>
            <a:endParaRPr lang="en-US" altLang="zh-CN" dirty="0"/>
          </a:p>
          <a:p>
            <a:r>
              <a:rPr lang="zh-CN" altLang="en-US" dirty="0"/>
              <a:t>下降幂多项式、斯特林数</a:t>
            </a:r>
            <a:endParaRPr lang="en-US" altLang="zh-CN" dirty="0"/>
          </a:p>
          <a:p>
            <a:r>
              <a:rPr lang="zh-CN" altLang="en-US" dirty="0"/>
              <a:t>单位根和 </a:t>
            </a:r>
            <a:r>
              <a:rPr lang="en-US" altLang="zh-CN" dirty="0"/>
              <a:t>DFT</a:t>
            </a:r>
            <a:r>
              <a:rPr lang="zh-CN" altLang="en-US" dirty="0"/>
              <a:t>：</a:t>
            </a:r>
            <a:r>
              <a:rPr lang="en-US" altLang="zh-CN" dirty="0"/>
              <a:t>FFT, NTT, </a:t>
            </a:r>
            <a:r>
              <a:rPr lang="zh-CN" altLang="en-US" dirty="0"/>
              <a:t>循环卷积</a:t>
            </a:r>
            <a:endParaRPr lang="en-US" altLang="zh-CN" dirty="0"/>
          </a:p>
          <a:p>
            <a:r>
              <a:rPr lang="zh-CN" altLang="en-US" dirty="0"/>
              <a:t>形式幂级数：牛顿迭代，乘法逆元，对数，指数，构造微分方程</a:t>
            </a:r>
            <a:endParaRPr lang="en-US" altLang="zh-CN" dirty="0"/>
          </a:p>
          <a:p>
            <a:r>
              <a:rPr lang="zh-CN" altLang="en-US" dirty="0"/>
              <a:t>生成函数</a:t>
            </a:r>
            <a:endParaRPr lang="en-US" altLang="zh-CN" dirty="0"/>
          </a:p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00747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DFCF-476E-4FD8-A3C2-3082437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牛顿插值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05145-9278-456D-8E52-D55032804B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点值表示→新的点值</a:t>
                </a:r>
                <a:endParaRPr lang="en-US" altLang="zh-CN" dirty="0"/>
              </a:p>
              <a:p>
                <a:r>
                  <a:rPr lang="zh-CN" altLang="en-US" dirty="0"/>
                  <a:t>差商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时间：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预处理，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求单个点值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时：点值表示→下降幂表示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05145-9278-456D-8E52-D55032804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9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5F995-3BA0-4085-BD9E-703124EA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应用：自然数幂和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2ABBA3-A4BE-481B-9FB0-725BB0CEB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次多项式</a:t>
                </a:r>
                <a:endParaRPr lang="en-US" altLang="zh-CN" dirty="0"/>
              </a:p>
              <a:p>
                <a:r>
                  <a:rPr lang="zh-CN" altLang="en-US" dirty="0"/>
                  <a:t>所以可以插值求出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2ABBA3-A4BE-481B-9FB0-725BB0CEB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85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0676B-BA11-4D69-A08F-F254D8F3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[BZOJ3453]</a:t>
            </a:r>
            <a:r>
              <a:rPr lang="en-US" altLang="zh-CN" dirty="0" err="1"/>
              <a:t>XLkxc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9EB098-C50E-4853-AF50-02293463A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dirty="0"/>
                  <a:t>，模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1234567891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≤3000, 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&lt;1234567891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9EB098-C50E-4853-AF50-02293463A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4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16FB-3D2B-4768-8867-E8EA63D1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881AE1-B3F7-4583-9A34-509F41BA6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是一个关于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次多项式，插值</a:t>
                </a:r>
                <a:endParaRPr lang="en-US" altLang="zh-CN" dirty="0"/>
              </a:p>
              <a:p>
                <a:r>
                  <a:rPr lang="zh-CN" altLang="en-US" b="0" dirty="0"/>
                  <a:t>所以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zh-CN" altLang="en-US" dirty="0"/>
                  <a:t> 是一个关于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zh-CN" altLang="en-US" dirty="0"/>
                  <a:t> 次多项式，插值</a:t>
                </a:r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zh-CN" altLang="en-US" dirty="0"/>
                  <a:t> 是一个关于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zh-CN" altLang="en-US" dirty="0"/>
                  <a:t> 次多项式，插值</a:t>
                </a:r>
                <a:endParaRPr lang="en-US" altLang="zh-CN" dirty="0"/>
              </a:p>
              <a:p>
                <a:r>
                  <a:rPr lang="zh-CN" altLang="en-US" b="0" dirty="0"/>
                  <a:t>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881AE1-B3F7-4583-9A34-509F41BA6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6172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2263</TotalTime>
  <Words>2882</Words>
  <Application>Microsoft Office PowerPoint</Application>
  <PresentationFormat>宽屏</PresentationFormat>
  <Paragraphs>323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Arial</vt:lpstr>
      <vt:lpstr>Cambria Math</vt:lpstr>
      <vt:lpstr>Century Gothic</vt:lpstr>
      <vt:lpstr>Consolas</vt:lpstr>
      <vt:lpstr>Wingdings 3</vt:lpstr>
      <vt:lpstr>丝状</vt:lpstr>
      <vt:lpstr>OI 中的多项式</vt:lpstr>
      <vt:lpstr>1. 多项式的表示方法和转化</vt:lpstr>
      <vt:lpstr>多项式的表示方法</vt:lpstr>
      <vt:lpstr>1.1. 插值</vt:lpstr>
      <vt:lpstr>拉格朗日插值</vt:lpstr>
      <vt:lpstr>牛顿插值</vt:lpstr>
      <vt:lpstr>应用：自然数幂和</vt:lpstr>
      <vt:lpstr>例：[BZOJ3453]XLkxc</vt:lpstr>
      <vt:lpstr>解</vt:lpstr>
      <vt:lpstr>1.2. 下降幂多项式与斯特林数</vt:lpstr>
      <vt:lpstr>下降幂多项式</vt:lpstr>
      <vt:lpstr>第一类斯特林数</vt:lpstr>
      <vt:lpstr>第二类斯特林数</vt:lpstr>
      <vt:lpstr>应用：自然数幂和</vt:lpstr>
      <vt:lpstr>应用：幂×指数数列求和</vt:lpstr>
      <vt:lpstr>1.3. 单位根与 DFT</vt:lpstr>
      <vt:lpstr>单位根反演</vt:lpstr>
      <vt:lpstr>离散傅里叶变换 (DFT)</vt:lpstr>
      <vt:lpstr>离散傅里叶逆变换 (IDFT)</vt:lpstr>
      <vt:lpstr>沃尔什-哈达玛变换</vt:lpstr>
      <vt:lpstr>快速傅里叶变换算法 (FFT)</vt:lpstr>
      <vt:lpstr>快速傅里叶变换算法 (FFT)</vt:lpstr>
      <vt:lpstr>代码示例</vt:lpstr>
      <vt:lpstr>快速数论变换算法 (NTT)</vt:lpstr>
      <vt:lpstr>卷积</vt:lpstr>
      <vt:lpstr>循环卷积</vt:lpstr>
      <vt:lpstr>分治 FFT</vt:lpstr>
      <vt:lpstr>半在线卷积</vt:lpstr>
      <vt:lpstr>例：[LOJ6247]九个太阳</vt:lpstr>
      <vt:lpstr>解</vt:lpstr>
      <vt:lpstr>例：[NOI2019]机器人</vt:lpstr>
      <vt:lpstr>解</vt:lpstr>
      <vt:lpstr>2. 形式幂级数与生成函数</vt:lpstr>
      <vt:lpstr>形式幂级数</vt:lpstr>
      <vt:lpstr>牛顿迭代法</vt:lpstr>
      <vt:lpstr>形式幂级数求逆</vt:lpstr>
      <vt:lpstr>形式幂级数求对数</vt:lpstr>
      <vt:lpstr>形式幂级数求指数</vt:lpstr>
      <vt:lpstr>构造微分方程</vt:lpstr>
      <vt:lpstr>例</vt:lpstr>
      <vt:lpstr>解</vt:lpstr>
      <vt:lpstr>例</vt:lpstr>
      <vt:lpstr>解</vt:lpstr>
      <vt:lpstr>3. 生成函数</vt:lpstr>
      <vt:lpstr>生成函数</vt:lpstr>
      <vt:lpstr>应用：任意基 DFT</vt:lpstr>
      <vt:lpstr>应用：求第二类斯特林数的一行</vt:lpstr>
      <vt:lpstr>应用：求两类斯特林数的一列</vt:lpstr>
      <vt:lpstr>应用：伯努利数与自然数幂和</vt:lpstr>
      <vt:lpstr>例：[THUPC2017]小 L 的计算题</vt:lpstr>
      <vt:lpstr>解</vt:lpstr>
      <vt:lpstr>多项式运算的一个总结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中的多项式</dc:title>
  <dc:creator>568826782@qq.com</dc:creator>
  <cp:lastModifiedBy>568826782@qq.com</cp:lastModifiedBy>
  <cp:revision>140</cp:revision>
  <dcterms:created xsi:type="dcterms:W3CDTF">2021-02-08T01:52:49Z</dcterms:created>
  <dcterms:modified xsi:type="dcterms:W3CDTF">2021-02-16T13:34:30Z</dcterms:modified>
</cp:coreProperties>
</file>