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595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602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15200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918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1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625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122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07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1/14/2017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467238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072846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531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1/14/2017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8079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杂题选讲</a:t>
            </a:r>
          </a:p>
        </p:txBody>
      </p:sp>
      <p:sp>
        <p:nvSpPr>
          <p:cNvPr id="5" name="副标题 4"/>
          <p:cNvSpPr>
            <a:spLocks noGrp="1"/>
          </p:cNvSpPr>
          <p:nvPr>
            <p:ph type="subTitle" idx="1"/>
          </p:nvPr>
        </p:nvSpPr>
        <p:spPr/>
        <p:txBody>
          <a:bodyPr/>
          <a:lstStyle/>
          <a:p>
            <a:pPr algn="r"/>
            <a:r>
              <a:rPr lang="en-US" altLang="zh-CN" dirty="0"/>
              <a:t>By </a:t>
            </a:r>
            <a:r>
              <a:rPr lang="en-US" altLang="zh-CN" dirty="0" err="1"/>
              <a:t>Owaski</a:t>
            </a:r>
            <a:endParaRPr lang="zh-CN" altLang="en-US" dirty="0"/>
          </a:p>
        </p:txBody>
      </p:sp>
    </p:spTree>
    <p:extLst>
      <p:ext uri="{BB962C8B-B14F-4D97-AF65-F5344CB8AC3E}">
        <p14:creationId xmlns:p14="http://schemas.microsoft.com/office/powerpoint/2010/main" val="253972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a:t>
            </a:r>
            <a:r>
              <a:rPr lang="en-US" altLang="zh-CN" dirty="0"/>
              <a:t>555 </a:t>
            </a:r>
            <a:r>
              <a:rPr lang="en-US" altLang="zh-CN" dirty="0" err="1"/>
              <a:t>MapGuessing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en-US" dirty="0"/>
                  <a:t>已知有一个初始值均未知的长度为</a:t>
                </a:r>
                <a14:m>
                  <m:oMath xmlns:m="http://schemas.openxmlformats.org/officeDocument/2006/math">
                    <m:r>
                      <a:rPr lang="en-US" altLang="zh-CN" b="0" i="1" smtClean="0">
                        <a:latin typeface="Cambria Math" panose="02040503050406030204" pitchFamily="18" charset="0"/>
                      </a:rPr>
                      <m:t>𝑛</m:t>
                    </m:r>
                  </m:oMath>
                </a14:m>
                <a:r>
                  <a:rPr lang="zh-CN" altLang="en-US" dirty="0"/>
                  <a:t>的</a:t>
                </a:r>
                <a14:m>
                  <m:oMath xmlns:m="http://schemas.openxmlformats.org/officeDocument/2006/math">
                    <m:r>
                      <a:rPr lang="en-US" altLang="zh-CN" i="1" dirty="0" smtClean="0">
                        <a:latin typeface="Cambria Math" panose="02040503050406030204" pitchFamily="18" charset="0"/>
                      </a:rPr>
                      <m:t>01</m:t>
                    </m:r>
                  </m:oMath>
                </a14:m>
                <a:r>
                  <a:rPr lang="zh-CN" altLang="en-US" dirty="0"/>
                  <a:t>图灵机和一个磁头</a:t>
                </a:r>
                <a:r>
                  <a:rPr lang="en-US" altLang="zh-CN" dirty="0"/>
                  <a:t>,</a:t>
                </a:r>
                <a:r>
                  <a:rPr lang="zh-CN" altLang="en-US" dirty="0"/>
                  <a:t>定义以下</a:t>
                </a:r>
                <a14:m>
                  <m:oMath xmlns:m="http://schemas.openxmlformats.org/officeDocument/2006/math">
                    <m:r>
                      <a:rPr lang="en-US" altLang="zh-CN" i="1" dirty="0" smtClean="0">
                        <a:latin typeface="Cambria Math" panose="02040503050406030204" pitchFamily="18" charset="0"/>
                      </a:rPr>
                      <m:t>4</m:t>
                    </m:r>
                  </m:oMath>
                </a14:m>
                <a:r>
                  <a:rPr lang="zh-CN" altLang="en-US" dirty="0"/>
                  <a:t>种操作：</a:t>
                </a:r>
                <a:endParaRPr lang="en-US" altLang="zh-CN" dirty="0"/>
              </a:p>
              <a:p>
                <a14:m>
                  <m:oMath xmlns:m="http://schemas.openxmlformats.org/officeDocument/2006/math">
                    <m:r>
                      <a:rPr lang="en-US" altLang="zh-CN" i="1" dirty="0" smtClean="0">
                        <a:latin typeface="Cambria Math" panose="02040503050406030204" pitchFamily="18" charset="0"/>
                      </a:rPr>
                      <m:t>1.</m:t>
                    </m:r>
                  </m:oMath>
                </a14:m>
                <a:r>
                  <a:rPr lang="zh-CN" altLang="en-US" dirty="0"/>
                  <a:t>将磁头左移一位</a:t>
                </a:r>
                <a:r>
                  <a:rPr lang="en-US" altLang="zh-CN" dirty="0"/>
                  <a:t>.</a:t>
                </a:r>
              </a:p>
              <a:p>
                <a14:m>
                  <m:oMath xmlns:m="http://schemas.openxmlformats.org/officeDocument/2006/math">
                    <m:r>
                      <a:rPr lang="en-US" altLang="zh-CN" i="1" dirty="0" smtClean="0">
                        <a:latin typeface="Cambria Math" panose="02040503050406030204" pitchFamily="18" charset="0"/>
                      </a:rPr>
                      <m:t>2.</m:t>
                    </m:r>
                  </m:oMath>
                </a14:m>
                <a:r>
                  <a:rPr lang="zh-CN" altLang="en-US" dirty="0"/>
                  <a:t>将磁头右移一位</a:t>
                </a:r>
                <a:r>
                  <a:rPr lang="en-US" altLang="zh-CN" dirty="0"/>
                  <a:t>.</a:t>
                </a:r>
              </a:p>
              <a:p>
                <a14:m>
                  <m:oMath xmlns:m="http://schemas.openxmlformats.org/officeDocument/2006/math">
                    <m:r>
                      <a:rPr lang="en-US" altLang="zh-CN" i="1" dirty="0" smtClean="0">
                        <a:latin typeface="Cambria Math" panose="02040503050406030204" pitchFamily="18" charset="0"/>
                      </a:rPr>
                      <m:t>3.</m:t>
                    </m:r>
                  </m:oMath>
                </a14:m>
                <a:r>
                  <a:rPr lang="zh-CN" altLang="en-US" dirty="0"/>
                  <a:t>将磁头当前所在位置的值赋为</a:t>
                </a:r>
                <a14:m>
                  <m:oMath xmlns:m="http://schemas.openxmlformats.org/officeDocument/2006/math">
                    <m:r>
                      <a:rPr lang="en-US" altLang="zh-CN" i="1" dirty="0" smtClean="0">
                        <a:latin typeface="Cambria Math" panose="02040503050406030204" pitchFamily="18" charset="0"/>
                      </a:rPr>
                      <m:t>0</m:t>
                    </m:r>
                  </m:oMath>
                </a14:m>
                <a:endParaRPr lang="en-US" altLang="zh-CN" dirty="0"/>
              </a:p>
              <a:p>
                <a:r>
                  <a:rPr lang="en-US" altLang="zh-CN" i="0" dirty="0">
                    <a:latin typeface="+mj-lt"/>
                  </a:rPr>
                  <a:t>4.</a:t>
                </a:r>
                <a:r>
                  <a:rPr lang="zh-CN" altLang="en-US" dirty="0"/>
                  <a:t>将磁头当前所在位置的值赋为</a:t>
                </a:r>
                <a14:m>
                  <m:oMath xmlns:m="http://schemas.openxmlformats.org/officeDocument/2006/math">
                    <m:r>
                      <a:rPr lang="en-US" altLang="zh-CN" i="1" dirty="0" smtClean="0">
                        <a:latin typeface="Cambria Math" panose="02040503050406030204" pitchFamily="18" charset="0"/>
                      </a:rPr>
                      <m:t>1</m:t>
                    </m:r>
                  </m:oMath>
                </a14:m>
                <a:endParaRPr lang="en-US" altLang="zh-CN" dirty="0"/>
              </a:p>
              <a:p>
                <a:r>
                  <a:rPr lang="zh-CN" altLang="en-US" dirty="0"/>
                  <a:t>现在给出一个长度为</a:t>
                </a:r>
                <a14:m>
                  <m:oMath xmlns:m="http://schemas.openxmlformats.org/officeDocument/2006/math">
                    <m:r>
                      <a:rPr lang="en-US" altLang="zh-CN" i="1" dirty="0" smtClean="0">
                        <a:latin typeface="Cambria Math" panose="02040503050406030204" pitchFamily="18" charset="0"/>
                      </a:rPr>
                      <m:t>𝑙𝑒𝑛</m:t>
                    </m:r>
                  </m:oMath>
                </a14:m>
                <a:r>
                  <a:rPr lang="zh-CN" altLang="en-US" dirty="0"/>
                  <a:t>的操作序列和某个状态</a:t>
                </a:r>
                <a:r>
                  <a:rPr lang="en-US" altLang="zh-CN" dirty="0"/>
                  <a:t>,</a:t>
                </a:r>
                <a:r>
                  <a:rPr lang="zh-CN" altLang="en-US" dirty="0"/>
                  <a:t>求有多少初始图灵机状态</a:t>
                </a:r>
                <a:r>
                  <a:rPr lang="en-US" altLang="zh-CN" dirty="0"/>
                  <a:t>,</a:t>
                </a:r>
                <a:r>
                  <a:rPr lang="zh-CN" altLang="en-US" dirty="0"/>
                  <a:t>满足存在一个磁头的初始位置</a:t>
                </a:r>
                <a:r>
                  <a:rPr lang="en-US" altLang="zh-CN" dirty="0"/>
                  <a:t>,</a:t>
                </a:r>
                <a:r>
                  <a:rPr lang="zh-CN" altLang="en-US" dirty="0"/>
                  <a:t>使得磁头在移动中始终不移出图灵机</a:t>
                </a:r>
                <a:r>
                  <a:rPr lang="en-US" altLang="zh-CN" dirty="0"/>
                  <a:t>,</a:t>
                </a:r>
                <a:r>
                  <a:rPr lang="zh-CN" altLang="en-US" dirty="0"/>
                  <a:t>且存在一个中间状态等于给出的状态</a:t>
                </a:r>
                <a:r>
                  <a:rPr lang="en-US" altLang="zh-CN" dirty="0"/>
                  <a:t>.</a:t>
                </a:r>
              </a:p>
              <a:p>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≤36</m:t>
                    </m:r>
                  </m:oMath>
                </a14:m>
                <a:endParaRPr lang="en-US" altLang="zh-CN" dirty="0"/>
              </a:p>
              <a:p>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𝑙𝑒𝑛</m:t>
                    </m:r>
                    <m:r>
                      <a:rPr lang="en-US" altLang="zh-CN" i="1" dirty="0" smtClean="0">
                        <a:latin typeface="Cambria Math" panose="02040503050406030204" pitchFamily="18" charset="0"/>
                      </a:rPr>
                      <m:t>≤555</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019" t="-2121" r="-1373" b="-106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074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a:t>
            </a:r>
            <a:r>
              <a:rPr lang="en-US" altLang="zh-CN" dirty="0"/>
              <a:t>555 </a:t>
            </a:r>
            <a:r>
              <a:rPr lang="en-US" altLang="zh-CN" dirty="0" err="1"/>
              <a:t>MapGuessing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我们先求出合法的起始位置，但是一个合法的方案有可能对应多个起始位置，因此要去重。</a:t>
                </a:r>
                <a:endParaRPr lang="en-US" altLang="zh-CN" sz="2000" dirty="0"/>
              </a:p>
              <a:p>
                <a:r>
                  <a:rPr lang="zh-CN" altLang="en-US" sz="2000" dirty="0"/>
                  <a:t>设合法的起始位置集合为</a:t>
                </a:r>
                <a14:m>
                  <m:oMath xmlns:m="http://schemas.openxmlformats.org/officeDocument/2006/math">
                    <m:r>
                      <a:rPr lang="en-US" altLang="zh-CN" sz="2000" b="0" i="1" smtClean="0">
                        <a:latin typeface="Cambria Math" panose="02040503050406030204" pitchFamily="18" charset="0"/>
                      </a:rPr>
                      <m:t>𝐴</m:t>
                    </m:r>
                  </m:oMath>
                </a14:m>
                <a:r>
                  <a:rPr lang="zh-CN" altLang="en-US" sz="2000" dirty="0"/>
                  <a:t>，修改的区间长度为</a:t>
                </a:r>
                <a14:m>
                  <m:oMath xmlns:m="http://schemas.openxmlformats.org/officeDocument/2006/math">
                    <m:r>
                      <a:rPr lang="en-US" altLang="zh-CN" sz="2000" b="0" i="1" smtClean="0">
                        <a:latin typeface="Cambria Math" panose="02040503050406030204" pitchFamily="18" charset="0"/>
                      </a:rPr>
                      <m:t>𝐿</m:t>
                    </m:r>
                  </m:oMath>
                </a14:m>
                <a:r>
                  <a:rPr lang="zh-CN" altLang="en-US" sz="2000" dirty="0"/>
                  <a:t>，很显然</a:t>
                </a:r>
                <a:endParaRPr lang="en-US" altLang="zh-CN" sz="2000" dirty="0"/>
              </a:p>
              <a:p>
                <a:pPr marL="82296"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i="1">
                          <a:latin typeface="Cambria Math" panose="02040503050406030204" pitchFamily="18" charset="0"/>
                        </a:rPr>
                        <m:t>𝐴</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𝐿</m:t>
                      </m:r>
                      <m:r>
                        <a:rPr lang="en-US" altLang="zh-CN" sz="2000" i="1">
                          <a:latin typeface="Cambria Math" panose="02040503050406030204" pitchFamily="18" charset="0"/>
                        </a:rPr>
                        <m:t>=</m:t>
                      </m:r>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oMath>
                  </m:oMathPara>
                </a14:m>
                <a:endParaRPr lang="en-US" altLang="zh-CN" sz="2000" i="1" dirty="0">
                  <a:latin typeface="Cambria Math" panose="02040503050406030204" pitchFamily="18" charset="0"/>
                </a:endParaRPr>
              </a:p>
              <a:p>
                <a:r>
                  <a:rPr lang="zh-CN" altLang="en-US" sz="2000" dirty="0">
                    <a:latin typeface="Cambria Math" panose="02040503050406030204" pitchFamily="18" charset="0"/>
                  </a:rPr>
                  <a:t>那么我们可以分情况讨论，当</a:t>
                </a:r>
                <a14:m>
                  <m:oMath xmlns:m="http://schemas.openxmlformats.org/officeDocument/2006/math">
                    <m:r>
                      <a:rPr lang="en-US" altLang="zh-CN" sz="2000" b="0" i="1" smtClean="0">
                        <a:latin typeface="Cambria Math" panose="02040503050406030204" pitchFamily="18" charset="0"/>
                      </a:rPr>
                      <m:t>𝐴</m:t>
                    </m:r>
                  </m:oMath>
                </a14:m>
                <a:r>
                  <a:rPr lang="zh-CN" altLang="en-US" sz="2000" b="0" dirty="0">
                    <a:latin typeface="Cambria Math" panose="02040503050406030204" pitchFamily="18" charset="0"/>
                  </a:rPr>
                  <a:t>比较小的时候，我们可以</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sup>
                    </m:sSup>
                  </m:oMath>
                </a14:m>
                <a:r>
                  <a:rPr lang="zh-CN" altLang="en-US" sz="2000" b="0" dirty="0">
                    <a:latin typeface="Cambria Math" panose="02040503050406030204" pitchFamily="18" charset="0"/>
                  </a:rPr>
                  <a:t>枚举</a:t>
                </a:r>
                <a14:m>
                  <m:oMath xmlns:m="http://schemas.openxmlformats.org/officeDocument/2006/math">
                    <m:r>
                      <a:rPr lang="en-US" altLang="zh-CN" sz="2000" b="0" i="1" smtClean="0">
                        <a:latin typeface="Cambria Math" panose="02040503050406030204" pitchFamily="18" charset="0"/>
                      </a:rPr>
                      <m:t>𝐴</m:t>
                    </m:r>
                  </m:oMath>
                </a14:m>
                <a:r>
                  <a:rPr lang="zh-CN" altLang="en-US" sz="2000" b="0" dirty="0">
                    <a:latin typeface="Cambria Math" panose="02040503050406030204" pitchFamily="18" charset="0"/>
                  </a:rPr>
                  <a:t>的子集来容斥，当</a:t>
                </a:r>
                <a14:m>
                  <m:oMath xmlns:m="http://schemas.openxmlformats.org/officeDocument/2006/math">
                    <m:r>
                      <a:rPr lang="en-US" altLang="zh-CN" sz="2000" b="0" i="1" smtClean="0">
                        <a:latin typeface="Cambria Math" panose="02040503050406030204" pitchFamily="18" charset="0"/>
                      </a:rPr>
                      <m:t>𝐿</m:t>
                    </m:r>
                  </m:oMath>
                </a14:m>
                <a:r>
                  <a:rPr lang="zh-CN" altLang="en-US" sz="2000" b="0" dirty="0">
                    <a:latin typeface="Cambria Math" panose="02040503050406030204" pitchFamily="18" charset="0"/>
                  </a:rPr>
                  <a:t>比较小的时候，可以</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𝐿</m:t>
                        </m:r>
                      </m:sup>
                    </m:sSup>
                  </m:oMath>
                </a14:m>
                <a:r>
                  <a:rPr lang="zh-CN" altLang="en-US" sz="2000" b="0" dirty="0">
                    <a:latin typeface="Cambria Math" panose="02040503050406030204" pitchFamily="18" charset="0"/>
                  </a:rPr>
                  <a:t>枚举修改的集合</a:t>
                </a:r>
                <a:endParaRPr lang="en-US" altLang="zh-CN" sz="2000" b="0" dirty="0">
                  <a:latin typeface="Cambria Math" panose="02040503050406030204" pitchFamily="18" charset="0"/>
                </a:endParaRPr>
              </a:p>
              <a:p>
                <a:endParaRPr lang="en-US" altLang="zh-CN" sz="2000" b="0" dirty="0">
                  <a:latin typeface="Cambria Math" panose="02040503050406030204" pitchFamily="18" charset="0"/>
                </a:endParaRPr>
              </a:p>
              <a:p>
                <a:pPr marL="82296" indent="0">
                  <a:buNone/>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r="-5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325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AIM Tech Round 3 E</a:t>
            </a:r>
            <a:endParaRPr lang="zh-CN" altLang="en-US" dirty="0"/>
          </a:p>
        </p:txBody>
      </p:sp>
      <p:sp>
        <p:nvSpPr>
          <p:cNvPr id="3" name="内容占位符 2"/>
          <p:cNvSpPr>
            <a:spLocks noGrp="1"/>
          </p:cNvSpPr>
          <p:nvPr>
            <p:ph idx="1"/>
          </p:nvPr>
        </p:nvSpPr>
        <p:spPr/>
        <p:txBody>
          <a:bodyPr>
            <a:normAutofit/>
          </a:bodyPr>
          <a:lstStyle/>
          <a:p>
            <a:endParaRPr lang="zh-CN" altLang="en-US" sz="2000" dirty="0"/>
          </a:p>
          <a:p>
            <a:endParaRPr lang="zh-CN" altLang="en-US" sz="2000" dirty="0"/>
          </a:p>
        </p:txBody>
      </p:sp>
      <p:pic>
        <p:nvPicPr>
          <p:cNvPr id="4" name="Picture 3"/>
          <p:cNvPicPr>
            <a:picLocks noChangeAspect="1"/>
          </p:cNvPicPr>
          <p:nvPr/>
        </p:nvPicPr>
        <p:blipFill>
          <a:blip r:embed="rId2"/>
          <a:stretch>
            <a:fillRect/>
          </a:stretch>
        </p:blipFill>
        <p:spPr>
          <a:xfrm>
            <a:off x="762000" y="1845734"/>
            <a:ext cx="8047619" cy="904762"/>
          </a:xfrm>
          <a:prstGeom prst="rect">
            <a:avLst/>
          </a:prstGeom>
        </p:spPr>
      </p:pic>
    </p:spTree>
    <p:extLst>
      <p:ext uri="{BB962C8B-B14F-4D97-AF65-F5344CB8AC3E}">
        <p14:creationId xmlns:p14="http://schemas.microsoft.com/office/powerpoint/2010/main" val="381379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304800"/>
            <a:ext cx="7542867" cy="5885714"/>
          </a:xfrm>
          <a:prstGeom prst="rect">
            <a:avLst/>
          </a:prstGeom>
        </p:spPr>
      </p:pic>
    </p:spTree>
    <p:extLst>
      <p:ext uri="{BB962C8B-B14F-4D97-AF65-F5344CB8AC3E}">
        <p14:creationId xmlns:p14="http://schemas.microsoft.com/office/powerpoint/2010/main" val="340911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CC MATCH</a:t>
            </a:r>
            <a:endParaRPr lang="zh-CN" altLang="en-US" dirty="0"/>
          </a:p>
        </p:txBody>
      </p:sp>
      <p:pic>
        <p:nvPicPr>
          <p:cNvPr id="4" name="Picture 3"/>
          <p:cNvPicPr>
            <a:picLocks noChangeAspect="1"/>
          </p:cNvPicPr>
          <p:nvPr/>
        </p:nvPicPr>
        <p:blipFill>
          <a:blip r:embed="rId2"/>
          <a:stretch>
            <a:fillRect/>
          </a:stretch>
        </p:blipFill>
        <p:spPr>
          <a:xfrm>
            <a:off x="794847" y="1981200"/>
            <a:ext cx="7933333" cy="761905"/>
          </a:xfrm>
          <a:prstGeom prst="rect">
            <a:avLst/>
          </a:prstGeom>
        </p:spPr>
      </p:pic>
    </p:spTree>
    <p:extLst>
      <p:ext uri="{BB962C8B-B14F-4D97-AF65-F5344CB8AC3E}">
        <p14:creationId xmlns:p14="http://schemas.microsoft.com/office/powerpoint/2010/main" val="162590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533400"/>
            <a:ext cx="8991600" cy="5257800"/>
          </a:xfrm>
          <a:prstGeom prst="rect">
            <a:avLst/>
          </a:prstGeom>
        </p:spPr>
      </p:pic>
    </p:spTree>
    <p:extLst>
      <p:ext uri="{BB962C8B-B14F-4D97-AF65-F5344CB8AC3E}">
        <p14:creationId xmlns:p14="http://schemas.microsoft.com/office/powerpoint/2010/main" val="155771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HEOI 2016 sum</a:t>
            </a:r>
            <a:endParaRPr lang="zh-CN" altLang="en-US" dirty="0"/>
          </a:p>
        </p:txBody>
      </p:sp>
      <p:pic>
        <p:nvPicPr>
          <p:cNvPr id="4" name="Picture 3"/>
          <p:cNvPicPr>
            <a:picLocks noChangeAspect="1"/>
          </p:cNvPicPr>
          <p:nvPr/>
        </p:nvPicPr>
        <p:blipFill>
          <a:blip r:embed="rId2"/>
          <a:stretch>
            <a:fillRect/>
          </a:stretch>
        </p:blipFill>
        <p:spPr>
          <a:xfrm>
            <a:off x="1447800" y="1828800"/>
            <a:ext cx="5552381" cy="1923810"/>
          </a:xfrm>
          <a:prstGeom prst="rect">
            <a:avLst/>
          </a:prstGeom>
        </p:spPr>
      </p:pic>
      <p:pic>
        <p:nvPicPr>
          <p:cNvPr id="5" name="Picture 4"/>
          <p:cNvPicPr>
            <a:picLocks noChangeAspect="1"/>
          </p:cNvPicPr>
          <p:nvPr/>
        </p:nvPicPr>
        <p:blipFill>
          <a:blip r:embed="rId3"/>
          <a:stretch>
            <a:fillRect/>
          </a:stretch>
        </p:blipFill>
        <p:spPr>
          <a:xfrm>
            <a:off x="1447800" y="3962400"/>
            <a:ext cx="3514286" cy="695238"/>
          </a:xfrm>
          <a:prstGeom prst="rect">
            <a:avLst/>
          </a:prstGeom>
        </p:spPr>
      </p:pic>
      <p:pic>
        <p:nvPicPr>
          <p:cNvPr id="6" name="Picture 5"/>
          <p:cNvPicPr>
            <a:picLocks noChangeAspect="1"/>
          </p:cNvPicPr>
          <p:nvPr/>
        </p:nvPicPr>
        <p:blipFill>
          <a:blip r:embed="rId4"/>
          <a:stretch>
            <a:fillRect/>
          </a:stretch>
        </p:blipFill>
        <p:spPr>
          <a:xfrm>
            <a:off x="1524000" y="3672160"/>
            <a:ext cx="5714286" cy="371429"/>
          </a:xfrm>
          <a:prstGeom prst="rect">
            <a:avLst/>
          </a:prstGeom>
        </p:spPr>
      </p:pic>
    </p:spTree>
    <p:extLst>
      <p:ext uri="{BB962C8B-B14F-4D97-AF65-F5344CB8AC3E}">
        <p14:creationId xmlns:p14="http://schemas.microsoft.com/office/powerpoint/2010/main" val="57457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685800"/>
            <a:ext cx="7600357" cy="5005114"/>
          </a:xfrm>
          <a:prstGeom prst="rect">
            <a:avLst/>
          </a:prstGeom>
        </p:spPr>
      </p:pic>
    </p:spTree>
    <p:extLst>
      <p:ext uri="{BB962C8B-B14F-4D97-AF65-F5344CB8AC3E}">
        <p14:creationId xmlns:p14="http://schemas.microsoft.com/office/powerpoint/2010/main" val="36629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 662C</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sz="2000" dirty="0"/>
                  <a:t>一个</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oMath>
                </a14:m>
                <a:r>
                  <a:rPr lang="zh-CN" altLang="en-US" sz="2000" dirty="0"/>
                  <a:t>的</a:t>
                </a:r>
                <a14:m>
                  <m:oMath xmlns:m="http://schemas.openxmlformats.org/officeDocument/2006/math">
                    <m:r>
                      <a:rPr lang="en-US" altLang="zh-CN" sz="2000" b="0" i="1" dirty="0" smtClean="0">
                        <a:latin typeface="Cambria Math" panose="02040503050406030204" pitchFamily="18" charset="0"/>
                      </a:rPr>
                      <m:t>01</m:t>
                    </m:r>
                  </m:oMath>
                </a14:m>
                <a:r>
                  <a:rPr lang="zh-CN" altLang="en-US" sz="2000" dirty="0"/>
                  <a:t>矩阵，每次可以取反任意一行和任意一列，求最终最少能有多少个</a:t>
                </a:r>
                <a14:m>
                  <m:oMath xmlns:m="http://schemas.openxmlformats.org/officeDocument/2006/math">
                    <m:r>
                      <a:rPr lang="en-US" altLang="zh-CN" sz="2000" b="0" i="1" smtClean="0">
                        <a:latin typeface="Cambria Math" panose="02040503050406030204" pitchFamily="18" charset="0"/>
                      </a:rPr>
                      <m:t>1</m:t>
                    </m:r>
                    <m:r>
                      <a:rPr lang="zh-CN" altLang="en-US" sz="2000" i="1">
                        <a:latin typeface="Cambria Math" panose="02040503050406030204" pitchFamily="18" charset="0"/>
                      </a:rPr>
                      <m:t>。</m:t>
                    </m:r>
                  </m:oMath>
                </a14:m>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≤20,</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zh-CN" alt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19" t="-1970" r="-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768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 662C</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sz="2000" dirty="0"/>
                  <a:t>设行变换为</a:t>
                </a:r>
                <a14:m>
                  <m:oMath xmlns:m="http://schemas.openxmlformats.org/officeDocument/2006/math">
                    <m:r>
                      <a:rPr lang="en-US" altLang="zh-CN" sz="2000" i="1">
                        <a:latin typeface="Cambria Math" panose="02040503050406030204" pitchFamily="18" charset="0"/>
                      </a:rPr>
                      <m:t>𝑆</m:t>
                    </m:r>
                    <m:r>
                      <a:rPr lang="zh-CN" altLang="en-US" sz="2000" i="1">
                        <a:latin typeface="Cambria Math" panose="02040503050406030204" pitchFamily="18" charset="0"/>
                      </a:rPr>
                      <m:t>，</m:t>
                    </m:r>
                  </m:oMath>
                </a14:m>
                <a:r>
                  <a:rPr lang="zh-CN" altLang="en-US" sz="2000" dirty="0"/>
                  <a:t>那么答案可以表示成：</a:t>
                </a:r>
                <a:endParaRPr lang="en-US" altLang="zh-CN" sz="2000" dirty="0"/>
              </a:p>
              <a:p>
                <a:pPr marL="82296" indent="0">
                  <a:buNone/>
                </a:pPr>
                <a14:m>
                  <m:oMathPara xmlns:m="http://schemas.openxmlformats.org/officeDocument/2006/math">
                    <m:oMathParaPr>
                      <m:jc m:val="centerGroup"/>
                    </m:oMathParaPr>
                    <m:oMath xmlns:m="http://schemas.openxmlformats.org/officeDocument/2006/math">
                      <m:nary>
                        <m:naryPr>
                          <m:chr m:val="∑"/>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=0</m:t>
                          </m:r>
                        </m:sub>
                        <m: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𝑛</m:t>
                              </m:r>
                            </m:sup>
                          </m:sSup>
                          <m:r>
                            <a:rPr lang="en-US" altLang="zh-CN" sz="2000" i="1">
                              <a:latin typeface="Cambria Math" panose="02040503050406030204" pitchFamily="18" charset="0"/>
                            </a:rPr>
                            <m:t>−1</m:t>
                          </m:r>
                        </m:sup>
                        <m:e>
                          <m:r>
                            <a:rPr lang="en-US" altLang="zh-CN" sz="2000" i="1">
                              <a:latin typeface="Cambria Math" panose="02040503050406030204" pitchFamily="18" charset="0"/>
                            </a:rPr>
                            <m:t>𝑐</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r>
                            <a:rPr lang="en-US" altLang="zh-CN" sz="2000" i="1">
                              <a:latin typeface="Cambria Math" panose="02040503050406030204" pitchFamily="18" charset="0"/>
                            </a:rPr>
                            <m:t>⋅</m:t>
                          </m:r>
                          <m:r>
                            <a:rPr lang="en-US" altLang="zh-CN" sz="2000" i="1">
                              <a:latin typeface="Cambria Math" panose="02040503050406030204" pitchFamily="18" charset="0"/>
                            </a:rPr>
                            <m:t>𝑑</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 </m:t>
                              </m:r>
                              <m:r>
                                <a:rPr lang="en-US" altLang="zh-CN" sz="2000" i="1">
                                  <a:latin typeface="Cambria Math" panose="02040503050406030204" pitchFamily="18" charset="0"/>
                                </a:rPr>
                                <m:t>𝑥𝑜𝑟</m:t>
                              </m:r>
                              <m:r>
                                <a:rPr lang="en-US" altLang="zh-CN" sz="2000" i="1">
                                  <a:latin typeface="Cambria Math" panose="02040503050406030204" pitchFamily="18" charset="0"/>
                                </a:rPr>
                                <m:t> </m:t>
                              </m:r>
                              <m:r>
                                <a:rPr lang="en-US" altLang="zh-CN" sz="2000" i="1">
                                  <a:latin typeface="Cambria Math" panose="02040503050406030204" pitchFamily="18" charset="0"/>
                                </a:rPr>
                                <m:t>𝑆</m:t>
                              </m:r>
                            </m:e>
                          </m:d>
                        </m:e>
                      </m:nary>
                    </m:oMath>
                  </m:oMathPara>
                </a14:m>
                <a:endParaRPr lang="en-US" altLang="zh-CN" sz="2000" dirty="0"/>
              </a:p>
              <a:p>
                <a:r>
                  <a:rPr lang="zh-CN" altLang="en-US" sz="2000" dirty="0"/>
                  <a:t>其中</a:t>
                </a:r>
                <a14:m>
                  <m:oMath xmlns:m="http://schemas.openxmlformats.org/officeDocument/2006/math">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oMath>
                </a14:m>
                <a:r>
                  <a:rPr lang="zh-CN" altLang="en-US" sz="2000" dirty="0"/>
                  <a:t>表示列状态为</a:t>
                </a:r>
                <a14:m>
                  <m:oMath xmlns:m="http://schemas.openxmlformats.org/officeDocument/2006/math">
                    <m:r>
                      <a:rPr lang="en-US" altLang="zh-CN" sz="2000" b="0" i="1" smtClean="0">
                        <a:latin typeface="Cambria Math" panose="02040503050406030204" pitchFamily="18" charset="0"/>
                      </a:rPr>
                      <m:t>𝑖</m:t>
                    </m:r>
                  </m:oMath>
                </a14:m>
                <a:r>
                  <a:rPr lang="zh-CN" altLang="en-US" sz="2000" dirty="0"/>
                  <a:t>的个数，</a:t>
                </a:r>
                <a14:m>
                  <m:oMath xmlns:m="http://schemas.openxmlformats.org/officeDocument/2006/math">
                    <m:r>
                      <a:rPr lang="en-US" altLang="zh-CN" sz="2000" b="0" i="1" smtClean="0">
                        <a:latin typeface="Cambria Math" panose="02040503050406030204" pitchFamily="18" charset="0"/>
                      </a:rPr>
                      <m:t>𝑑</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r>
                      <a:rPr lang="zh-CN" altLang="en-US" sz="2000" i="1">
                        <a:latin typeface="Cambria Math" panose="02040503050406030204" pitchFamily="18" charset="0"/>
                      </a:rPr>
                      <m:t>表示</m:t>
                    </m:r>
                    <m:r>
                      <a:rPr lang="zh-CN" altLang="en-US" sz="2000" i="1" smtClean="0">
                        <a:latin typeface="Cambria Math" panose="02040503050406030204" pitchFamily="18" charset="0"/>
                      </a:rPr>
                      <m:t>列</m:t>
                    </m:r>
                  </m:oMath>
                </a14:m>
                <a:r>
                  <a:rPr lang="zh-CN" altLang="en-US" sz="2000" dirty="0"/>
                  <a:t>状态为</a:t>
                </a:r>
                <a14:m>
                  <m:oMath xmlns:m="http://schemas.openxmlformats.org/officeDocument/2006/math">
                    <m:r>
                      <a:rPr lang="en-US" altLang="zh-CN" sz="2000" b="0" i="1" smtClean="0">
                        <a:latin typeface="Cambria Math" panose="02040503050406030204" pitchFamily="18" charset="0"/>
                      </a:rPr>
                      <m:t>𝑖</m:t>
                    </m:r>
                    <m:r>
                      <a:rPr lang="zh-CN" altLang="en-US" sz="2000" i="1">
                        <a:latin typeface="Cambria Math" panose="02040503050406030204" pitchFamily="18" charset="0"/>
                      </a:rPr>
                      <m:t>翻转</m:t>
                    </m:r>
                  </m:oMath>
                </a14:m>
                <a:r>
                  <a:rPr lang="zh-CN" altLang="en-US" sz="2000" dirty="0"/>
                  <a:t>或者不翻转能得到的最少的</a:t>
                </a:r>
                <a14:m>
                  <m:oMath xmlns:m="http://schemas.openxmlformats.org/officeDocument/2006/math">
                    <m:r>
                      <a:rPr lang="en-US" altLang="zh-CN" sz="2000" b="0" i="1" smtClean="0">
                        <a:latin typeface="Cambria Math" panose="02040503050406030204" pitchFamily="18" charset="0"/>
                      </a:rPr>
                      <m:t>1</m:t>
                    </m:r>
                  </m:oMath>
                </a14:m>
                <a:r>
                  <a:rPr lang="zh-CN" altLang="en-US" sz="2000" dirty="0"/>
                  <a:t>的个数。</a:t>
                </a:r>
                <a:endParaRPr lang="en-US" altLang="zh-CN" sz="2000" dirty="0"/>
              </a:p>
              <a:p>
                <a14:m>
                  <m:oMath xmlns:m="http://schemas.openxmlformats.org/officeDocument/2006/math">
                    <m:r>
                      <a:rPr lang="en-US" altLang="zh-CN" sz="2000" b="0" i="1" smtClean="0">
                        <a:latin typeface="Cambria Math" panose="02040503050406030204" pitchFamily="18" charset="0"/>
                      </a:rPr>
                      <m:t>𝐹𝑊𝑇</m:t>
                    </m:r>
                    <m:r>
                      <a:rPr lang="zh-CN" altLang="en-US" sz="2000" i="1">
                        <a:latin typeface="Cambria Math" panose="02040503050406030204" pitchFamily="18" charset="0"/>
                      </a:rPr>
                      <m:t>即可</m:t>
                    </m:r>
                  </m:oMath>
                </a14:m>
                <a:r>
                  <a:rPr lang="zh-CN" altLang="en-US" sz="2000" dirty="0"/>
                  <a:t>。</a:t>
                </a:r>
                <a:endParaRPr lang="en-US" altLang="zh-CN" sz="2000" dirty="0"/>
              </a:p>
              <a:p>
                <a:pPr marL="82296" indent="0">
                  <a:buNone/>
                </a:pPr>
                <a:endParaRPr lang="en-US" altLang="zh-C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19" t="-2121" r="-11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047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SRM548 </a:t>
            </a:r>
            <a:r>
              <a:rPr lang="en-US" altLang="zh-CN" dirty="0" err="1"/>
              <a:t>KingdomAndCities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给出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zh-CN" altLang="en-US" sz="2000" i="1">
                        <a:latin typeface="Cambria Math" panose="02040503050406030204" pitchFamily="18" charset="0"/>
                      </a:rPr>
                      <m:t>，</m:t>
                    </m:r>
                  </m:oMath>
                </a14:m>
                <a:r>
                  <a:rPr lang="zh-CN" altLang="en-US" sz="2000" dirty="0"/>
                  <a:t>选出具有</a:t>
                </a:r>
                <a14:m>
                  <m:oMath xmlns:m="http://schemas.openxmlformats.org/officeDocument/2006/math">
                    <m:r>
                      <a:rPr lang="en-US" altLang="zh-CN" sz="2000" b="0" i="1" smtClean="0">
                        <a:latin typeface="Cambria Math" panose="02040503050406030204" pitchFamily="18" charset="0"/>
                      </a:rPr>
                      <m:t>𝑛</m:t>
                    </m:r>
                    <m:r>
                      <a:rPr lang="zh-CN" altLang="en-US" sz="2000" i="1">
                        <a:latin typeface="Cambria Math" panose="02040503050406030204" pitchFamily="18" charset="0"/>
                      </a:rPr>
                      <m:t>个点</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𝑘</m:t>
                    </m:r>
                    <m:r>
                      <a:rPr lang="zh-CN" altLang="en-US" sz="2000" i="1" dirty="0">
                        <a:latin typeface="Cambria Math" panose="02040503050406030204" pitchFamily="18" charset="0"/>
                      </a:rPr>
                      <m:t>条</m:t>
                    </m:r>
                    <m:r>
                      <a:rPr lang="zh-CN" altLang="en-US" sz="2000" i="1" dirty="0" smtClean="0">
                        <a:latin typeface="Cambria Math" panose="02040503050406030204" pitchFamily="18" charset="0"/>
                      </a:rPr>
                      <m:t>边</m:t>
                    </m:r>
                  </m:oMath>
                </a14:m>
                <a:r>
                  <a:rPr lang="zh-CN" altLang="en-US" sz="2000" dirty="0"/>
                  <a:t>，且前</a:t>
                </a:r>
                <a14:m>
                  <m:oMath xmlns:m="http://schemas.openxmlformats.org/officeDocument/2006/math">
                    <m:r>
                      <a:rPr lang="en-US" altLang="zh-CN" sz="2000" b="0" i="1" smtClean="0">
                        <a:latin typeface="Cambria Math" panose="02040503050406030204" pitchFamily="18" charset="0"/>
                      </a:rPr>
                      <m:t>𝑚</m:t>
                    </m:r>
                  </m:oMath>
                </a14:m>
                <a:r>
                  <a:rPr lang="zh-CN" altLang="en-US" sz="2000" dirty="0"/>
                  <a:t>个点的度数恰好为</a:t>
                </a:r>
                <a14:m>
                  <m:oMath xmlns:m="http://schemas.openxmlformats.org/officeDocument/2006/math">
                    <m:r>
                      <a:rPr lang="en-US" altLang="zh-CN" sz="2000" b="0" i="1" smtClean="0">
                        <a:latin typeface="Cambria Math" panose="02040503050406030204" pitchFamily="18" charset="0"/>
                      </a:rPr>
                      <m:t>2</m:t>
                    </m:r>
                    <m:r>
                      <a:rPr lang="zh-CN" altLang="en-US" sz="2000" i="1">
                        <a:latin typeface="Cambria Math" panose="02040503050406030204" pitchFamily="18" charset="0"/>
                      </a:rPr>
                      <m:t>的</m:t>
                    </m:r>
                    <m:r>
                      <a:rPr lang="zh-CN" altLang="en-US" sz="2000" i="1" smtClean="0">
                        <a:latin typeface="Cambria Math" panose="02040503050406030204" pitchFamily="18" charset="0"/>
                      </a:rPr>
                      <m:t>无向</m:t>
                    </m:r>
                  </m:oMath>
                </a14:m>
                <a:r>
                  <a:rPr lang="zh-CN" altLang="en-US" sz="2000" dirty="0"/>
                  <a:t>连通图个数，答案对</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9</m:t>
                        </m:r>
                      </m:sup>
                    </m:sSup>
                    <m:r>
                      <a:rPr lang="en-US" altLang="zh-CN" sz="2000" b="0" i="1" smtClean="0">
                        <a:latin typeface="Cambria Math" panose="02040503050406030204" pitchFamily="18" charset="0"/>
                      </a:rPr>
                      <m:t>+7</m:t>
                    </m:r>
                  </m:oMath>
                </a14:m>
                <a:r>
                  <a:rPr lang="zh-CN" altLang="en-US" sz="2000" dirty="0"/>
                  <a:t>取模。</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≤50,</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≤2</m:t>
                    </m:r>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2761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巧克力</a:t>
            </a:r>
            <a:endParaRPr lang="zh-CN" altLang="en-US" dirty="0"/>
          </a:p>
        </p:txBody>
      </p:sp>
      <p:pic>
        <p:nvPicPr>
          <p:cNvPr id="4" name="Picture 3"/>
          <p:cNvPicPr>
            <a:picLocks noChangeAspect="1"/>
          </p:cNvPicPr>
          <p:nvPr/>
        </p:nvPicPr>
        <p:blipFill>
          <a:blip r:embed="rId2"/>
          <a:stretch>
            <a:fillRect/>
          </a:stretch>
        </p:blipFill>
        <p:spPr>
          <a:xfrm>
            <a:off x="762000" y="1828800"/>
            <a:ext cx="8073638" cy="1609524"/>
          </a:xfrm>
          <a:prstGeom prst="rect">
            <a:avLst/>
          </a:prstGeom>
        </p:spPr>
      </p:pic>
    </p:spTree>
    <p:extLst>
      <p:ext uri="{BB962C8B-B14F-4D97-AF65-F5344CB8AC3E}">
        <p14:creationId xmlns:p14="http://schemas.microsoft.com/office/powerpoint/2010/main" val="126040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533400"/>
            <a:ext cx="8038095" cy="5295238"/>
          </a:xfrm>
          <a:prstGeom prst="rect">
            <a:avLst/>
          </a:prstGeom>
        </p:spPr>
      </p:pic>
    </p:spTree>
    <p:extLst>
      <p:ext uri="{BB962C8B-B14F-4D97-AF65-F5344CB8AC3E}">
        <p14:creationId xmlns:p14="http://schemas.microsoft.com/office/powerpoint/2010/main" val="85416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828800"/>
            <a:ext cx="7228571" cy="1085714"/>
          </a:xfrm>
          <a:prstGeom prst="rect">
            <a:avLst/>
          </a:prstGeom>
        </p:spPr>
      </p:pic>
    </p:spTree>
    <p:extLst>
      <p:ext uri="{BB962C8B-B14F-4D97-AF65-F5344CB8AC3E}">
        <p14:creationId xmlns:p14="http://schemas.microsoft.com/office/powerpoint/2010/main" val="288090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2000" y="0"/>
            <a:ext cx="7866667" cy="6847619"/>
          </a:xfrm>
          <a:prstGeom prst="rect">
            <a:avLst/>
          </a:prstGeom>
        </p:spPr>
      </p:pic>
    </p:spTree>
    <p:extLst>
      <p:ext uri="{BB962C8B-B14F-4D97-AF65-F5344CB8AC3E}">
        <p14:creationId xmlns:p14="http://schemas.microsoft.com/office/powerpoint/2010/main" val="4006796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04800"/>
            <a:ext cx="7800000" cy="5971429"/>
          </a:xfrm>
          <a:prstGeom prst="rect">
            <a:avLst/>
          </a:prstGeom>
        </p:spPr>
      </p:pic>
    </p:spTree>
    <p:extLst>
      <p:ext uri="{BB962C8B-B14F-4D97-AF65-F5344CB8AC3E}">
        <p14:creationId xmlns:p14="http://schemas.microsoft.com/office/powerpoint/2010/main" val="2110813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Intel Code Challenge Final Round (Div. 1 + Div. 2, Combined) G</a:t>
            </a:r>
            <a:endParaRPr lang="zh-CN" altLang="en-US" dirty="0"/>
          </a:p>
        </p:txBody>
      </p:sp>
      <p:pic>
        <p:nvPicPr>
          <p:cNvPr id="4" name="Picture 3"/>
          <p:cNvPicPr>
            <a:picLocks noChangeAspect="1"/>
          </p:cNvPicPr>
          <p:nvPr/>
        </p:nvPicPr>
        <p:blipFill>
          <a:blip r:embed="rId2"/>
          <a:stretch>
            <a:fillRect/>
          </a:stretch>
        </p:blipFill>
        <p:spPr>
          <a:xfrm>
            <a:off x="533400" y="1981200"/>
            <a:ext cx="8416533" cy="3581400"/>
          </a:xfrm>
          <a:prstGeom prst="rect">
            <a:avLst/>
          </a:prstGeom>
        </p:spPr>
      </p:pic>
    </p:spTree>
    <p:extLst>
      <p:ext uri="{BB962C8B-B14F-4D97-AF65-F5344CB8AC3E}">
        <p14:creationId xmlns:p14="http://schemas.microsoft.com/office/powerpoint/2010/main" val="598432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533400"/>
            <a:ext cx="8266667" cy="5571429"/>
          </a:xfrm>
          <a:prstGeom prst="rect">
            <a:avLst/>
          </a:prstGeom>
        </p:spPr>
      </p:pic>
    </p:spTree>
    <p:extLst>
      <p:ext uri="{BB962C8B-B14F-4D97-AF65-F5344CB8AC3E}">
        <p14:creationId xmlns:p14="http://schemas.microsoft.com/office/powerpoint/2010/main" val="4081632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543800" cy="1450757"/>
          </a:xfrm>
        </p:spPr>
        <p:txBody>
          <a:bodyPr>
            <a:noAutofit/>
          </a:bodyPr>
          <a:lstStyle/>
          <a:p>
            <a:r>
              <a:rPr lang="en-US" altLang="zh-CN" sz="4000" dirty="0"/>
              <a:t>CF Intel Code Challenge Elimination Round (Div.1 + Div.2, combined) E</a:t>
            </a:r>
            <a:endParaRPr lang="zh-CN" altLang="en-US" sz="4000" dirty="0"/>
          </a:p>
        </p:txBody>
      </p:sp>
      <p:pic>
        <p:nvPicPr>
          <p:cNvPr id="4" name="Picture 3"/>
          <p:cNvPicPr>
            <a:picLocks noChangeAspect="1"/>
          </p:cNvPicPr>
          <p:nvPr/>
        </p:nvPicPr>
        <p:blipFill>
          <a:blip r:embed="rId2"/>
          <a:stretch>
            <a:fillRect/>
          </a:stretch>
        </p:blipFill>
        <p:spPr>
          <a:xfrm>
            <a:off x="628926" y="1524000"/>
            <a:ext cx="8304762" cy="4800000"/>
          </a:xfrm>
          <a:prstGeom prst="rect">
            <a:avLst/>
          </a:prstGeom>
        </p:spPr>
      </p:pic>
    </p:spTree>
    <p:extLst>
      <p:ext uri="{BB962C8B-B14F-4D97-AF65-F5344CB8AC3E}">
        <p14:creationId xmlns:p14="http://schemas.microsoft.com/office/powerpoint/2010/main" val="306967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143000"/>
            <a:ext cx="8228571" cy="4000000"/>
          </a:xfrm>
          <a:prstGeom prst="rect">
            <a:avLst/>
          </a:prstGeom>
        </p:spPr>
      </p:pic>
    </p:spTree>
    <p:extLst>
      <p:ext uri="{BB962C8B-B14F-4D97-AF65-F5344CB8AC3E}">
        <p14:creationId xmlns:p14="http://schemas.microsoft.com/office/powerpoint/2010/main" val="2161372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CC </a:t>
            </a:r>
            <a:r>
              <a:rPr lang="en-US" altLang="zh-CN" dirty="0"/>
              <a:t>LTM40CD</a:t>
            </a:r>
            <a:endParaRPr lang="zh-CN" altLang="en-US" dirty="0"/>
          </a:p>
        </p:txBody>
      </p:sp>
      <p:pic>
        <p:nvPicPr>
          <p:cNvPr id="4" name="Picture 3"/>
          <p:cNvPicPr>
            <a:picLocks noChangeAspect="1"/>
          </p:cNvPicPr>
          <p:nvPr/>
        </p:nvPicPr>
        <p:blipFill>
          <a:blip r:embed="rId2"/>
          <a:stretch>
            <a:fillRect/>
          </a:stretch>
        </p:blipFill>
        <p:spPr>
          <a:xfrm>
            <a:off x="2219" y="1981200"/>
            <a:ext cx="9133333" cy="1533333"/>
          </a:xfrm>
          <a:prstGeom prst="rect">
            <a:avLst/>
          </a:prstGeom>
        </p:spPr>
      </p:pic>
      <p:pic>
        <p:nvPicPr>
          <p:cNvPr id="5" name="Picture 4"/>
          <p:cNvPicPr>
            <a:picLocks noChangeAspect="1"/>
          </p:cNvPicPr>
          <p:nvPr/>
        </p:nvPicPr>
        <p:blipFill>
          <a:blip r:embed="rId3"/>
          <a:stretch>
            <a:fillRect/>
          </a:stretch>
        </p:blipFill>
        <p:spPr>
          <a:xfrm>
            <a:off x="685800" y="3377420"/>
            <a:ext cx="1457143" cy="380952"/>
          </a:xfrm>
          <a:prstGeom prst="rect">
            <a:avLst/>
          </a:prstGeom>
        </p:spPr>
      </p:pic>
    </p:spTree>
    <p:extLst>
      <p:ext uri="{BB962C8B-B14F-4D97-AF65-F5344CB8AC3E}">
        <p14:creationId xmlns:p14="http://schemas.microsoft.com/office/powerpoint/2010/main" val="13096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SRM548 </a:t>
            </a:r>
            <a:r>
              <a:rPr lang="en-US" altLang="zh-CN" dirty="0" err="1"/>
              <a:t>KingdomAndCities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设</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个点，</a:t>
                </a:r>
                <a14:m>
                  <m:oMath xmlns:m="http://schemas.openxmlformats.org/officeDocument/2006/math">
                    <m:r>
                      <a:rPr lang="en-US" altLang="zh-CN" sz="2000" b="0" i="1" smtClean="0">
                        <a:latin typeface="Cambria Math" panose="02040503050406030204" pitchFamily="18" charset="0"/>
                      </a:rPr>
                      <m:t>𝑘</m:t>
                    </m:r>
                  </m:oMath>
                </a14:m>
                <a:r>
                  <a:rPr lang="zh-CN" altLang="en-US" sz="2000" dirty="0"/>
                  <a:t>条边构成的无向连通图个数为</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e>
                    </m:d>
                    <m:r>
                      <a:rPr lang="zh-CN" altLang="en-US" sz="2000" i="1">
                        <a:latin typeface="Cambria Math" panose="02040503050406030204" pitchFamily="18" charset="0"/>
                      </a:rPr>
                      <m:t>，</m:t>
                    </m:r>
                  </m:oMath>
                </a14:m>
                <a:r>
                  <a:rPr lang="zh-CN" altLang="en-US" sz="2000" dirty="0"/>
                  <a:t>那么：</a:t>
                </a:r>
                <a:endParaRPr lang="en-US" altLang="zh-CN" sz="2000" dirty="0"/>
              </a:p>
              <a:p>
                <a:r>
                  <a:rPr lang="zh-CN" altLang="en-US" sz="2000" dirty="0"/>
                  <a:t>当</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=0</m:t>
                    </m:r>
                    <m:r>
                      <a:rPr lang="zh-CN" altLang="en-US" sz="2000" i="1">
                        <a:latin typeface="Cambria Math" panose="02040503050406030204" pitchFamily="18" charset="0"/>
                      </a:rPr>
                      <m:t>时</m:t>
                    </m:r>
                  </m:oMath>
                </a14:m>
                <a:r>
                  <a:rPr lang="zh-CN" altLang="en-US" sz="2000" dirty="0"/>
                  <a:t>，答案为</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𝑘</m:t>
                        </m:r>
                      </m:e>
                    </m:d>
                  </m:oMath>
                </a14:m>
                <a:endParaRPr lang="en-US" altLang="zh-CN" sz="2000" dirty="0"/>
              </a:p>
              <a:p>
                <a:r>
                  <a:rPr lang="zh-CN" altLang="en-US" sz="2000" dirty="0"/>
                  <a:t>当</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r>
                      <a:rPr lang="zh-CN" altLang="en-US" sz="2000" i="1">
                        <a:latin typeface="Cambria Math" panose="02040503050406030204" pitchFamily="18" charset="0"/>
                      </a:rPr>
                      <m:t>时</m:t>
                    </m:r>
                  </m:oMath>
                </a14:m>
                <a:r>
                  <a:rPr lang="zh-CN" altLang="en-US" sz="2000" dirty="0"/>
                  <a:t>，方案数为</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e>
                    </m:d>
                    <m:r>
                      <a:rPr lang="en-US" altLang="zh-CN" sz="2000" i="1">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e>
                    </m:d>
                    <m:r>
                      <a:rPr lang="zh-CN" altLang="en-US" sz="2000" i="1">
                        <a:latin typeface="Cambria Math" panose="02040503050406030204" pitchFamily="18" charset="0"/>
                      </a:rPr>
                      <m:t>。</m:t>
                    </m:r>
                  </m:oMath>
                </a14:m>
                <a:endParaRPr lang="en-US" altLang="zh-CN" sz="2000" dirty="0"/>
              </a:p>
              <a:p>
                <a:r>
                  <a:rPr lang="zh-CN" altLang="en-US" sz="2000" dirty="0"/>
                  <a:t>当</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=2</m:t>
                    </m:r>
                    <m:r>
                      <a:rPr lang="zh-CN" altLang="en-US" sz="2000" i="1">
                        <a:latin typeface="Cambria Math" panose="02040503050406030204" pitchFamily="18" charset="0"/>
                      </a:rPr>
                      <m:t>时</m:t>
                    </m:r>
                  </m:oMath>
                </a14:m>
                <a:r>
                  <a:rPr lang="zh-CN" altLang="en-US" sz="2000" dirty="0"/>
                  <a:t>，设</a:t>
                </a:r>
                <a14:m>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e>
                    </m:d>
                    <m:r>
                      <a:rPr lang="zh-CN" altLang="en-US" sz="2000" i="1">
                        <a:latin typeface="Cambria Math" panose="02040503050406030204" pitchFamily="18" charset="0"/>
                      </a:rPr>
                      <m:t>表示</m:t>
                    </m:r>
                    <m:r>
                      <a:rPr lang="en-US" altLang="zh-CN" sz="2000" b="0" i="1" smtClean="0">
                        <a:latin typeface="Cambria Math" panose="02040503050406030204" pitchFamily="18" charset="0"/>
                      </a:rPr>
                      <m:t>𝑛</m:t>
                    </m:r>
                    <m:r>
                      <a:rPr lang="zh-CN" altLang="en-US" sz="2000" i="1">
                        <a:latin typeface="Cambria Math" panose="02040503050406030204" pitchFamily="18" charset="0"/>
                      </a:rPr>
                      <m:t>个点</m:t>
                    </m:r>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𝑘</m:t>
                    </m:r>
                    <m:r>
                      <a:rPr lang="zh-CN" altLang="en-US" sz="2000" i="1">
                        <a:latin typeface="Cambria Math" panose="02040503050406030204" pitchFamily="18" charset="0"/>
                      </a:rPr>
                      <m:t>条边</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𝑚</m:t>
                    </m:r>
                    <m:r>
                      <a:rPr lang="en-US" altLang="zh-CN" sz="2000" b="0" i="1" dirty="0" smtClean="0">
                        <a:latin typeface="Cambria Math" panose="02040503050406030204" pitchFamily="18" charset="0"/>
                      </a:rPr>
                      <m:t>=1</m:t>
                    </m:r>
                  </m:oMath>
                </a14:m>
                <a:r>
                  <a:rPr lang="zh-CN" altLang="en-US" sz="2000" dirty="0"/>
                  <a:t>时的答案，那么方案数为：</a:t>
                </a:r>
                <a14:m>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e>
                    </m:d>
                    <m:r>
                      <a:rPr lang="en-US" altLang="zh-CN" sz="2000" i="1">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−4</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8836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219200"/>
            <a:ext cx="7543800" cy="4342857"/>
          </a:xfrm>
          <a:prstGeom prst="rect">
            <a:avLst/>
          </a:prstGeom>
        </p:spPr>
      </p:pic>
    </p:spTree>
    <p:extLst>
      <p:ext uri="{BB962C8B-B14F-4D97-AF65-F5344CB8AC3E}">
        <p14:creationId xmlns:p14="http://schemas.microsoft.com/office/powerpoint/2010/main" val="3354821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059893"/>
            <a:ext cx="7543800" cy="4173869"/>
          </a:xfrm>
          <a:prstGeom prst="rect">
            <a:avLst/>
          </a:prstGeom>
        </p:spPr>
      </p:pic>
    </p:spTree>
    <p:extLst>
      <p:ext uri="{BB962C8B-B14F-4D97-AF65-F5344CB8AC3E}">
        <p14:creationId xmlns:p14="http://schemas.microsoft.com/office/powerpoint/2010/main" val="3377202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玲珑杯 </a:t>
            </a:r>
            <a:r>
              <a:rPr lang="en-US" altLang="zh-CN" dirty="0"/>
              <a:t>Round 5 G</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dirty="0"/>
                  <a:t>You are in a </a:t>
                </a:r>
                <a14:m>
                  <m:oMath xmlns:m="http://schemas.openxmlformats.org/officeDocument/2006/math">
                    <m:r>
                      <a:rPr lang="en-US" altLang="zh-CN" i="1" dirty="0" smtClean="0">
                        <a:latin typeface="Cambria Math" panose="02040503050406030204" pitchFamily="18" charset="0"/>
                      </a:rPr>
                      <m:t>𝐾</m:t>
                    </m:r>
                  </m:oMath>
                </a14:m>
                <a:r>
                  <a:rPr lang="en-US" altLang="zh-CN" dirty="0"/>
                  <a:t> dimensions world.</a:t>
                </a:r>
                <a:br>
                  <a:rPr lang="en-US" altLang="zh-CN" dirty="0"/>
                </a:br>
                <a:r>
                  <a:rPr lang="en-US" altLang="zh-CN" dirty="0"/>
                  <a:t>You only care about all the grid points(all the coordinates are integer) whose Chebyshev distance(from original point) is no larger than </a:t>
                </a:r>
                <a14:m>
                  <m:oMath xmlns:m="http://schemas.openxmlformats.org/officeDocument/2006/math">
                    <m:r>
                      <a:rPr lang="en-US" altLang="zh-CN" i="1" dirty="0" smtClean="0">
                        <a:latin typeface="Cambria Math" panose="02040503050406030204" pitchFamily="18" charset="0"/>
                      </a:rPr>
                      <m:t>𝑁</m:t>
                    </m:r>
                  </m:oMath>
                </a14:m>
                <a:r>
                  <a:rPr lang="en-US" altLang="zh-CN" dirty="0"/>
                  <a:t>.</a:t>
                </a:r>
                <a:br>
                  <a:rPr lang="en-US" altLang="zh-CN" dirty="0"/>
                </a:br>
                <a:r>
                  <a:rPr lang="en-US" altLang="zh-CN" dirty="0"/>
                  <a:t>You want to know sum of these point's Chebyshev distance(from original point).</a:t>
                </a:r>
              </a:p>
              <a:p>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19" t="-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3412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frog.cc/uploads/2016/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01519"/>
            <a:ext cx="7543800" cy="3965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67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SRM550 </a:t>
            </a:r>
            <a:r>
              <a:rPr lang="en-US" altLang="zh-CN" dirty="0" err="1"/>
              <a:t>ConversionMachine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给定两个相同长度的字符串</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oMath>
                </a14:m>
                <a:r>
                  <a:rPr lang="zh-CN" altLang="en-US" sz="2000" dirty="0"/>
                  <a:t>，都只含有</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zh-CN" altLang="en-US" sz="2000" dirty="0"/>
                  <a:t>三种字母，每一轮可以执行三种操作，将</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a14:m>
                <a:r>
                  <a:rPr lang="zh-CN" altLang="en-US" sz="2000" dirty="0"/>
                  <a:t>或者</a:t>
                </a:r>
                <a14:m>
                  <m:oMath xmlns:m="http://schemas.openxmlformats.org/officeDocument/2006/math">
                    <m:r>
                      <a:rPr lang="en-US" altLang="zh-CN" sz="2000" b="0" i="1" dirty="0" smtClean="0">
                        <a:latin typeface="Cambria Math" panose="02040503050406030204" pitchFamily="18" charset="0"/>
                      </a:rPr>
                      <m:t>𝑏</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𝑐</m:t>
                    </m:r>
                  </m:oMath>
                </a14:m>
                <a:r>
                  <a:rPr lang="zh-CN" altLang="en-US" sz="2000" dirty="0"/>
                  <a:t>或者</a:t>
                </a:r>
                <a14:m>
                  <m:oMath xmlns:m="http://schemas.openxmlformats.org/officeDocument/2006/math">
                    <m:r>
                      <a:rPr lang="en-US" altLang="zh-CN" sz="2000" b="0" i="1" dirty="0" smtClean="0">
                        <a:latin typeface="Cambria Math" panose="02040503050406030204" pitchFamily="18" charset="0"/>
                      </a:rPr>
                      <m:t>𝑐</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𝑎</m:t>
                    </m:r>
                  </m:oMath>
                </a14:m>
                <a:r>
                  <a:rPr lang="zh-CN" altLang="en-US" sz="2000" dirty="0"/>
                  <a:t>，代价分别是</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3</m:t>
                        </m:r>
                      </m:sub>
                    </m:sSub>
                  </m:oMath>
                </a14:m>
                <a:r>
                  <a:rPr lang="zh-CN" altLang="en-US" sz="2000" dirty="0"/>
                  <a:t>，求将</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zh-CN" altLang="en-US" sz="2000" i="1">
                        <a:latin typeface="Cambria Math" panose="02040503050406030204" pitchFamily="18" charset="0"/>
                      </a:rPr>
                      <m:t>变成</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r>
                      <a:rPr lang="zh-CN" altLang="en-US" sz="2000" i="1">
                        <a:latin typeface="Cambria Math" panose="02040503050406030204" pitchFamily="18" charset="0"/>
                      </a:rPr>
                      <m:t>且</m:t>
                    </m:r>
                  </m:oMath>
                </a14:m>
                <a:r>
                  <a:rPr lang="zh-CN" altLang="en-US" sz="2000" dirty="0"/>
                  <a:t>总代价不超过</a:t>
                </a:r>
                <a14:m>
                  <m:oMath xmlns:m="http://schemas.openxmlformats.org/officeDocument/2006/math">
                    <m:r>
                      <a:rPr lang="en-US" altLang="zh-CN" sz="2000" b="0" i="1" smtClean="0">
                        <a:latin typeface="Cambria Math" panose="02040503050406030204" pitchFamily="18" charset="0"/>
                      </a:rPr>
                      <m:t>𝑚𝑎𝑥𝐶𝑜𝑠𝑡</m:t>
                    </m:r>
                    <m:r>
                      <a:rPr lang="zh-CN" altLang="en-US" sz="2000" i="1">
                        <a:latin typeface="Cambria Math" panose="02040503050406030204" pitchFamily="18" charset="0"/>
                      </a:rPr>
                      <m:t>的</m:t>
                    </m:r>
                  </m:oMath>
                </a14:m>
                <a:r>
                  <a:rPr lang="zh-CN" altLang="en-US" sz="2000" dirty="0"/>
                  <a:t>方案数，答案对</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9</m:t>
                        </m:r>
                      </m:sup>
                    </m:sSup>
                    <m:r>
                      <a:rPr lang="en-US" altLang="zh-CN" sz="2000" b="0" i="1" smtClean="0">
                        <a:latin typeface="Cambria Math" panose="02040503050406030204" pitchFamily="18" charset="0"/>
                      </a:rPr>
                      <m:t>+7</m:t>
                    </m:r>
                  </m:oMath>
                </a14:m>
                <a:r>
                  <a:rPr lang="zh-CN" altLang="en-US" sz="2000" dirty="0"/>
                  <a:t>取模。</a:t>
                </a:r>
                <a:endParaRPr lang="en-US" altLang="zh-CN" sz="2000" dirty="0"/>
              </a:p>
              <a:p>
                <a14:m>
                  <m:oMath xmlns:m="http://schemas.openxmlformats.org/officeDocument/2006/math">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≤11,</m:t>
                    </m:r>
                    <m:r>
                      <a:rPr lang="en-US" altLang="zh-CN" sz="2000" b="0" i="1" smtClean="0">
                        <a:latin typeface="Cambria Math" panose="02040503050406030204" pitchFamily="18" charset="0"/>
                      </a:rPr>
                      <m:t>𝑚𝑎𝑥𝐶𝑜𝑠𝑡</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9</m:t>
                        </m:r>
                      </m:sup>
                    </m:sSup>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r="-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262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SRM550 </a:t>
            </a:r>
            <a:r>
              <a:rPr lang="en-US" altLang="zh-CN" dirty="0" err="1"/>
              <a:t>ConversionMachine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很显然最大变换次数是固定了的，设为</a:t>
                </a:r>
                <a14:m>
                  <m:oMath xmlns:m="http://schemas.openxmlformats.org/officeDocument/2006/math">
                    <m:r>
                      <a:rPr lang="en-US" altLang="zh-CN" sz="2000" b="0" i="1" smtClean="0">
                        <a:latin typeface="Cambria Math" panose="02040503050406030204" pitchFamily="18" charset="0"/>
                      </a:rPr>
                      <m:t>𝑚</m:t>
                    </m:r>
                  </m:oMath>
                </a14:m>
                <a:r>
                  <a:rPr lang="zh-CN" altLang="en-US" sz="2000" dirty="0"/>
                  <a:t>，我们只要求走到</a:t>
                </a:r>
                <a14:m>
                  <m:oMath xmlns:m="http://schemas.openxmlformats.org/officeDocument/2006/math">
                    <m:r>
                      <a:rPr lang="en-US" altLang="zh-CN" sz="2000" b="0" i="1" smtClean="0">
                        <a:latin typeface="Cambria Math" panose="02040503050406030204" pitchFamily="18" charset="0"/>
                      </a:rPr>
                      <m:t>𝑚</m:t>
                    </m:r>
                    <m:r>
                      <a:rPr lang="zh-CN" altLang="en-US" sz="2000" i="1">
                        <a:latin typeface="Cambria Math" panose="02040503050406030204" pitchFamily="18" charset="0"/>
                      </a:rPr>
                      <m:t>轮</m:t>
                    </m:r>
                  </m:oMath>
                </a14:m>
                <a:r>
                  <a:rPr lang="zh-CN" altLang="en-US" sz="2000" dirty="0"/>
                  <a:t>两个串相同的方案数即可。</a:t>
                </a:r>
                <a:endParaRPr lang="en-US" altLang="zh-CN" sz="2000" dirty="0"/>
              </a:p>
              <a:p>
                <a:r>
                  <a:rPr lang="zh-CN" altLang="en-US" sz="2000" dirty="0"/>
                  <a:t>设</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e>
                    </m:d>
                  </m:oMath>
                </a14:m>
                <a:r>
                  <a:rPr lang="zh-CN" altLang="en-US" sz="2000" dirty="0"/>
                  <a:t>表示</a:t>
                </a:r>
                <a14:m>
                  <m:oMath xmlns:m="http://schemas.openxmlformats.org/officeDocument/2006/math">
                    <m:r>
                      <a:rPr lang="en-US" altLang="zh-CN" sz="2000" b="0" i="1" dirty="0" smtClean="0">
                        <a:latin typeface="Cambria Math" panose="02040503050406030204" pitchFamily="18" charset="0"/>
                      </a:rPr>
                      <m:t>𝑖</m:t>
                    </m:r>
                  </m:oMath>
                </a14:m>
                <a:r>
                  <a:rPr lang="zh-CN" altLang="en-US" sz="2000" dirty="0"/>
                  <a:t>轮，还有</a:t>
                </a:r>
                <a14:m>
                  <m:oMath xmlns:m="http://schemas.openxmlformats.org/officeDocument/2006/math">
                    <m:r>
                      <a:rPr lang="en-US" altLang="zh-CN" sz="2000" b="0" i="1" smtClean="0">
                        <a:latin typeface="Cambria Math" panose="02040503050406030204" pitchFamily="18" charset="0"/>
                      </a:rPr>
                      <m:t>𝑗</m:t>
                    </m:r>
                  </m:oMath>
                </a14:m>
                <a:r>
                  <a:rPr lang="zh-CN" altLang="en-US" sz="2000" dirty="0"/>
                  <a:t>个字母差</a:t>
                </a:r>
                <a14:m>
                  <m:oMath xmlns:m="http://schemas.openxmlformats.org/officeDocument/2006/math">
                    <m:r>
                      <a:rPr lang="en-US" altLang="zh-CN" sz="2000" b="0" i="1" smtClean="0">
                        <a:latin typeface="Cambria Math" panose="02040503050406030204" pitchFamily="18" charset="0"/>
                      </a:rPr>
                      <m:t>1</m:t>
                    </m:r>
                  </m:oMath>
                </a14:m>
                <a:r>
                  <a:rPr lang="zh-CN" altLang="en-US" sz="2000" dirty="0"/>
                  <a:t>次变成正确的，</a:t>
                </a:r>
                <a14:m>
                  <m:oMath xmlns:m="http://schemas.openxmlformats.org/officeDocument/2006/math">
                    <m:r>
                      <a:rPr lang="en-US" altLang="zh-CN" sz="2000" b="0" i="1" smtClean="0">
                        <a:latin typeface="Cambria Math" panose="02040503050406030204" pitchFamily="18" charset="0"/>
                      </a:rPr>
                      <m:t>𝑘</m:t>
                    </m:r>
                  </m:oMath>
                </a14:m>
                <a:r>
                  <a:rPr lang="zh-CN" altLang="en-US" sz="2000" dirty="0"/>
                  <a:t>个字母差</a:t>
                </a:r>
                <a14:m>
                  <m:oMath xmlns:m="http://schemas.openxmlformats.org/officeDocument/2006/math">
                    <m:r>
                      <a:rPr lang="en-US" altLang="zh-CN" sz="2000" b="0" i="1" smtClean="0">
                        <a:latin typeface="Cambria Math" panose="02040503050406030204" pitchFamily="18" charset="0"/>
                      </a:rPr>
                      <m:t>2</m:t>
                    </m:r>
                    <m:r>
                      <a:rPr lang="zh-CN" altLang="en-US" sz="2000" i="1">
                        <a:latin typeface="Cambria Math" panose="02040503050406030204" pitchFamily="18" charset="0"/>
                      </a:rPr>
                      <m:t>次</m:t>
                    </m:r>
                  </m:oMath>
                </a14:m>
                <a:r>
                  <a:rPr lang="zh-CN" altLang="en-US" sz="2000" dirty="0"/>
                  <a:t>变成正确的方案数，用矩阵优化转移即可。</a:t>
                </a:r>
                <a:endParaRPr lang="en-US" altLang="zh-CN" sz="2000" dirty="0"/>
              </a:p>
              <a:p>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e>
                            </m:d>
                          </m:e>
                          <m:sup>
                            <m:r>
                              <a:rPr lang="en-US" altLang="zh-CN" sz="2000" b="0" i="1" smtClean="0">
                                <a:latin typeface="Cambria Math" panose="02040503050406030204" pitchFamily="18" charset="0"/>
                              </a:rPr>
                              <m:t>6</m:t>
                            </m:r>
                          </m:sup>
                        </m:sSup>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𝑚</m:t>
                            </m:r>
                          </m:e>
                        </m:func>
                      </m:e>
                    </m:d>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r="-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614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SRM551 </a:t>
            </a:r>
            <a:r>
              <a:rPr lang="en-US" altLang="zh-CN" dirty="0" err="1"/>
              <a:t>SweetFruits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en-US" sz="2000" dirty="0"/>
                  <a:t>有</a:t>
                </a:r>
                <a14:m>
                  <m:oMath xmlns:m="http://schemas.openxmlformats.org/officeDocument/2006/math">
                    <m:r>
                      <a:rPr lang="en-US" altLang="zh-CN" sz="2000" i="1" dirty="0" smtClean="0">
                        <a:latin typeface="Cambria Math" panose="02040503050406030204" pitchFamily="18" charset="0"/>
                      </a:rPr>
                      <m:t>𝑛</m:t>
                    </m:r>
                  </m:oMath>
                </a14:m>
                <a:r>
                  <a:rPr lang="zh-CN" altLang="en-US" sz="2000" dirty="0"/>
                  <a:t>个水果，其中某些是甜的而另外一些不是，每个甜的水果都有一个甜度</a:t>
                </a:r>
                <a14:m>
                  <m:oMath xmlns:m="http://schemas.openxmlformats.org/officeDocument/2006/math">
                    <m:r>
                      <a:rPr lang="en-US" altLang="zh-CN" sz="2000" i="1" dirty="0" smtClean="0">
                        <a:latin typeface="Cambria Math" panose="02040503050406030204" pitchFamily="18" charset="0"/>
                      </a:rPr>
                      <m:t>𝑠𝑤𝑒𝑒𝑡𝑛𝑒𝑠𝑠</m:t>
                    </m:r>
                    <m:d>
                      <m:dPr>
                        <m:begChr m:val="["/>
                        <m:endChr m:val="]"/>
                        <m:ctrlPr>
                          <a:rPr lang="en-US" altLang="zh-CN" sz="2000" i="1" dirty="0" smtClean="0">
                            <a:latin typeface="Cambria Math" panose="02040503050406030204" pitchFamily="18" charset="0"/>
                          </a:rPr>
                        </m:ctrlPr>
                      </m:dPr>
                      <m:e>
                        <m:r>
                          <a:rPr lang="en-US" altLang="zh-CN" sz="2000" i="1" dirty="0" err="1">
                            <a:latin typeface="Cambria Math" panose="02040503050406030204" pitchFamily="18" charset="0"/>
                          </a:rPr>
                          <m:t>𝑖</m:t>
                        </m:r>
                      </m:e>
                    </m:d>
                  </m:oMath>
                </a14:m>
                <a:r>
                  <a:rPr lang="zh-CN" altLang="en-US" sz="2000" dirty="0"/>
                  <a:t>，现在你需要用</a:t>
                </a:r>
                <a14:m>
                  <m:oMath xmlns:m="http://schemas.openxmlformats.org/officeDocument/2006/math">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−1</m:t>
                    </m:r>
                  </m:oMath>
                </a14:m>
                <a:r>
                  <a:rPr lang="zh-CN" altLang="en-US" sz="2000" dirty="0"/>
                  <a:t>条边把它们连成一棵树，定义一个水果为真甜的当且仅当它是甜的且它与至少一个甜的水果直接相连，一棵树的甜度等于所有真甜的水果的甜度之和。 现在求有多少种连成树的方案使得树的甜度不超过</a:t>
                </a:r>
                <a14:m>
                  <m:oMath xmlns:m="http://schemas.openxmlformats.org/officeDocument/2006/math">
                    <m:r>
                      <a:rPr lang="en-US" altLang="zh-CN" sz="2000" i="1" dirty="0" smtClean="0">
                        <a:latin typeface="Cambria Math" panose="02040503050406030204" pitchFamily="18" charset="0"/>
                      </a:rPr>
                      <m:t>𝑚𝑎𝑥𝑆𝑤𝑒𝑒𝑡𝑛𝑒𝑠𝑠</m:t>
                    </m:r>
                  </m:oMath>
                </a14:m>
                <a:r>
                  <a:rPr lang="zh-CN" altLang="en-US" sz="2000" dirty="0"/>
                  <a:t>。</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≤40</m:t>
                    </m:r>
                  </m:oMath>
                </a14:m>
                <a:endParaRPr lang="zh-CN" alt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39" t="-1818" r="-1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874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SRM551 </a:t>
            </a:r>
            <a:r>
              <a:rPr lang="en-US" altLang="zh-CN" dirty="0" err="1"/>
              <a:t>SweetFruits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en-US" sz="2000" dirty="0"/>
                  <a:t>因为连成树的方案数只和真甜的水果的个数有关，因此我们考虑先求出</a:t>
                </a:r>
                <a14:m>
                  <m:oMath xmlns:m="http://schemas.openxmlformats.org/officeDocument/2006/math">
                    <m:r>
                      <a:rPr lang="en-US" altLang="zh-CN" sz="2000" b="0" i="1" smtClean="0">
                        <a:latin typeface="Cambria Math" panose="02040503050406030204" pitchFamily="18" charset="0"/>
                      </a:rPr>
                      <m:t>𝑐𝑛</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𝑘</m:t>
                        </m:r>
                      </m:sub>
                    </m:sSub>
                  </m:oMath>
                </a14:m>
                <a:r>
                  <a:rPr lang="zh-CN" altLang="en-US" sz="2000" dirty="0"/>
                  <a:t>表示选出</a:t>
                </a:r>
                <a14:m>
                  <m:oMath xmlns:m="http://schemas.openxmlformats.org/officeDocument/2006/math">
                    <m:r>
                      <a:rPr lang="en-US" altLang="zh-CN" sz="2000" b="0" i="1" dirty="0" smtClean="0">
                        <a:latin typeface="Cambria Math" panose="02040503050406030204" pitchFamily="18" charset="0"/>
                      </a:rPr>
                      <m:t>𝑘</m:t>
                    </m:r>
                  </m:oMath>
                </a14:m>
                <a:r>
                  <a:rPr lang="zh-CN" altLang="en-US" sz="2000" dirty="0"/>
                  <a:t>个水果且和</a:t>
                </a:r>
                <a14:m>
                  <m:oMath xmlns:m="http://schemas.openxmlformats.org/officeDocument/2006/math">
                    <m:r>
                      <a:rPr lang="en-US" altLang="zh-CN" sz="2000" b="0" i="1" smtClean="0">
                        <a:latin typeface="Cambria Math" panose="02040503050406030204" pitchFamily="18" charset="0"/>
                      </a:rPr>
                      <m:t>≤</m:t>
                    </m:r>
                    <m:r>
                      <a:rPr lang="en-US" altLang="zh-CN" sz="2000" i="1" dirty="0">
                        <a:latin typeface="Cambria Math" panose="02040503050406030204" pitchFamily="18" charset="0"/>
                      </a:rPr>
                      <m:t>𝑚𝑎𝑥𝑆𝑤𝑒𝑒𝑡𝑛𝑒𝑠𝑠</m:t>
                    </m:r>
                  </m:oMath>
                </a14:m>
                <a:r>
                  <a:rPr lang="zh-CN" altLang="en-US" sz="2000" dirty="0"/>
                  <a:t>的方案数</a:t>
                </a:r>
                <a:endParaRPr lang="en-US" altLang="zh-CN" sz="2000" dirty="0"/>
              </a:p>
              <a:p>
                <a:r>
                  <a:rPr lang="zh-CN" altLang="en-US" sz="2000" dirty="0"/>
                  <a:t>这个可以用</a:t>
                </a:r>
                <a14:m>
                  <m:oMath xmlns:m="http://schemas.openxmlformats.org/officeDocument/2006/math">
                    <m:r>
                      <a:rPr lang="en-US" altLang="zh-CN" sz="2000" b="0" i="1" smtClean="0">
                        <a:latin typeface="Cambria Math" panose="02040503050406030204" pitchFamily="18" charset="0"/>
                      </a:rPr>
                      <m:t>𝑚𝑒𝑒𝑡</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𝑖𝑛</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𝑡h𝑒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𝑚𝑖𝑑𝑑𝑙𝑒</m:t>
                    </m:r>
                    <m:r>
                      <a:rPr lang="zh-CN" altLang="en-US" sz="2000" i="1">
                        <a:latin typeface="Cambria Math" panose="02040503050406030204" pitchFamily="18" charset="0"/>
                      </a:rPr>
                      <m:t>解决</m:t>
                    </m:r>
                  </m:oMath>
                </a14:m>
                <a:r>
                  <a:rPr lang="zh-CN" altLang="en-US" sz="2000" dirty="0"/>
                  <a:t>。</a:t>
                </a:r>
                <a:endParaRPr lang="en-US" altLang="zh-CN" sz="2000" dirty="0"/>
              </a:p>
              <a:p>
                <a:r>
                  <a:rPr lang="zh-CN" altLang="en-US" sz="2000" dirty="0"/>
                  <a:t>考虑有</a:t>
                </a:r>
                <a14:m>
                  <m:oMath xmlns:m="http://schemas.openxmlformats.org/officeDocument/2006/math">
                    <m:r>
                      <a:rPr lang="en-US" altLang="zh-CN" sz="2000" b="0" i="1" smtClean="0">
                        <a:latin typeface="Cambria Math" panose="02040503050406030204" pitchFamily="18" charset="0"/>
                      </a:rPr>
                      <m:t>𝑘</m:t>
                    </m:r>
                  </m:oMath>
                </a14:m>
                <a:r>
                  <a:rPr lang="zh-CN" altLang="en-US" sz="2000" dirty="0"/>
                  <a:t>个真甜的水果情况下连成树的方案数。</a:t>
                </a:r>
                <a:endParaRPr lang="en-US" altLang="zh-CN" sz="2000" dirty="0"/>
              </a:p>
              <a:p>
                <a:r>
                  <a:rPr lang="zh-CN" altLang="en-US" sz="2000" dirty="0"/>
                  <a:t>半甜的水果表示是甜的但不是真甜的。</a:t>
                </a:r>
                <a:endParaRPr lang="en-US" altLang="zh-CN" sz="2000" dirty="0"/>
              </a:p>
              <a:p>
                <a:r>
                  <a:rPr lang="zh-CN" altLang="en-US" sz="2000" dirty="0"/>
                  <a:t>考虑矩阵树定理，真甜的点向除了半甜的点连边，半甜的点向不甜的点连边，这样跑出来的树只能保证真甜的点个数</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oMath>
                </a14:m>
                <a:r>
                  <a:rPr lang="zh-CN" altLang="en-US" sz="2000" dirty="0"/>
                  <a:t>，设此时的方案数为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𝑘</m:t>
                        </m:r>
                      </m:sub>
                    </m:sSub>
                  </m:oMath>
                </a14:m>
                <a:r>
                  <a:rPr lang="zh-CN" altLang="en-US" sz="2000" dirty="0"/>
                  <a:t>，那么容斥一下就好了：</a:t>
                </a:r>
                <a:endParaRPr lang="en-US" altLang="zh-CN" sz="2000" dirty="0"/>
              </a:p>
              <a:p>
                <a:pPr marL="82296"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𝑐𝑛</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𝑘</m:t>
                          </m:r>
                          <m:r>
                            <a:rPr lang="en-US" altLang="zh-CN" sz="2000" i="1">
                              <a:latin typeface="Cambria Math" panose="02040503050406030204" pitchFamily="18" charset="0"/>
                            </a:rPr>
                            <m:t>−1</m:t>
                          </m:r>
                        </m:sup>
                        <m:e>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𝑘</m:t>
                                  </m:r>
                                </m:num>
                                <m:den>
                                  <m:r>
                                    <a:rPr lang="en-US" altLang="zh-CN" sz="2000" i="1">
                                      <a:latin typeface="Cambria Math" panose="02040503050406030204" pitchFamily="18" charset="0"/>
                                    </a:rPr>
                                    <m:t>𝑖</m:t>
                                  </m:r>
                                </m:den>
                              </m:f>
                            </m:e>
                          </m:d>
                          <m:r>
                            <a:rPr lang="en-US" altLang="zh-CN" sz="2000" i="1">
                              <a:latin typeface="Cambria Math" panose="02040503050406030204" pitchFamily="18" charset="0"/>
                            </a:rPr>
                            <m:t>𝑐𝑛</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e>
                      </m:nary>
                    </m:oMath>
                  </m:oMathPara>
                </a14:m>
                <a:endParaRPr lang="en-US" altLang="zh-CN" sz="2000" dirty="0"/>
              </a:p>
              <a:p>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4</m:t>
                            </m:r>
                          </m:sup>
                        </m:sSup>
                      </m:e>
                    </m:d>
                  </m:oMath>
                </a14:m>
                <a:endParaRPr lang="en-US" altLang="zh-CN" sz="2000" dirty="0"/>
              </a:p>
              <a:p>
                <a:endParaRPr lang="en-US" altLang="zh-CN" sz="2000" b="0" i="1" dirty="0">
                  <a:latin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39" t="-2273" r="-1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11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SRM552 </a:t>
            </a:r>
            <a:r>
              <a:rPr lang="en-US" altLang="zh-CN" dirty="0" err="1"/>
              <a:t>HolyNumbers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定义一个正整数</a:t>
                </a:r>
                <a14:m>
                  <m:oMath xmlns:m="http://schemas.openxmlformats.org/officeDocument/2006/math">
                    <m:r>
                      <a:rPr lang="en-US" altLang="zh-CN" sz="2000" i="1" dirty="0" smtClean="0">
                        <a:latin typeface="Cambria Math" panose="02040503050406030204" pitchFamily="18" charset="0"/>
                      </a:rPr>
                      <m:t>𝑋</m:t>
                    </m:r>
                  </m:oMath>
                </a14:m>
                <a:r>
                  <a:rPr lang="zh-CN" altLang="en-US" sz="2000" dirty="0"/>
                  <a:t>为好数字当且仅当</a:t>
                </a:r>
                <a14:m>
                  <m:oMath xmlns:m="http://schemas.openxmlformats.org/officeDocument/2006/math">
                    <m:r>
                      <a:rPr lang="en-US" altLang="zh-CN" sz="2000" i="1" dirty="0" smtClean="0">
                        <a:latin typeface="Cambria Math" panose="02040503050406030204" pitchFamily="18" charset="0"/>
                      </a:rPr>
                      <m:t>𝑋</m:t>
                    </m:r>
                  </m:oMath>
                </a14:m>
                <a:r>
                  <a:rPr lang="zh-CN" altLang="en-US" sz="2000" dirty="0"/>
                  <a:t>能写成</a:t>
                </a:r>
                <a14:m>
                  <m:oMath xmlns:m="http://schemas.openxmlformats.org/officeDocument/2006/math">
                    <m:r>
                      <a:rPr lang="en-US" altLang="zh-CN" sz="2000" i="1" dirty="0" smtClean="0">
                        <a:latin typeface="Cambria Math" panose="02040503050406030204" pitchFamily="18" charset="0"/>
                      </a:rPr>
                      <m:t>[</m:t>
                    </m:r>
                    <m:r>
                      <a:rPr lang="en-US" altLang="zh-CN" sz="2000" i="1" dirty="0">
                        <a:latin typeface="Cambria Math" panose="02040503050406030204" pitchFamily="18" charset="0"/>
                      </a:rPr>
                      <m:t>1,</m:t>
                    </m:r>
                    <m:r>
                      <a:rPr lang="en-US" altLang="zh-CN" sz="2000" i="1" dirty="0">
                        <a:latin typeface="Cambria Math" panose="02040503050406030204" pitchFamily="18" charset="0"/>
                      </a:rPr>
                      <m:t>𝑃</m:t>
                    </m:r>
                    <m:r>
                      <a:rPr lang="en-US" altLang="zh-CN" sz="2000" i="1" dirty="0" smtClean="0">
                        <a:latin typeface="Cambria Math" panose="02040503050406030204" pitchFamily="18" charset="0"/>
                      </a:rPr>
                      <m:t>]</m:t>
                    </m:r>
                  </m:oMath>
                </a14:m>
                <a:r>
                  <a:rPr lang="zh-CN" altLang="en-US" sz="2000" dirty="0"/>
                  <a:t>之间质数的若干奇数次幂的乘积的形式，求</a:t>
                </a:r>
                <a14:m>
                  <m:oMath xmlns:m="http://schemas.openxmlformats.org/officeDocument/2006/math">
                    <m:r>
                      <a:rPr lang="en-US" altLang="zh-CN" sz="2000" i="1" dirty="0" smtClean="0">
                        <a:latin typeface="Cambria Math" panose="02040503050406030204" pitchFamily="18" charset="0"/>
                      </a:rPr>
                      <m:t>[</m:t>
                    </m:r>
                    <m:r>
                      <a:rPr lang="en-US" altLang="zh-CN" sz="2000" i="1" dirty="0">
                        <a:latin typeface="Cambria Math" panose="02040503050406030204" pitchFamily="18" charset="0"/>
                      </a:rPr>
                      <m:t>1,</m:t>
                    </m:r>
                    <m:r>
                      <a:rPr lang="en-US" altLang="zh-CN" sz="2000" i="1" dirty="0">
                        <a:latin typeface="Cambria Math" panose="02040503050406030204" pitchFamily="18" charset="0"/>
                      </a:rPr>
                      <m:t>𝑁</m:t>
                    </m:r>
                    <m:r>
                      <a:rPr lang="en-US" altLang="zh-CN" sz="2000" i="1" dirty="0" smtClean="0">
                        <a:latin typeface="Cambria Math" panose="02040503050406030204" pitchFamily="18" charset="0"/>
                      </a:rPr>
                      <m:t>]</m:t>
                    </m:r>
                  </m:oMath>
                </a14:m>
                <a:r>
                  <a:rPr lang="zh-CN" altLang="en-US" sz="2000" dirty="0"/>
                  <a:t>区间中有多少好数字。</a:t>
                </a:r>
                <a:endParaRPr lang="en-US" altLang="zh-CN" sz="2000" dirty="0"/>
              </a:p>
              <a:p>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10</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6</m:t>
                        </m:r>
                      </m:sup>
                    </m:sSup>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6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a:t>
            </a:r>
            <a:r>
              <a:rPr lang="en-US" altLang="zh-CN" dirty="0"/>
              <a:t>552 </a:t>
            </a:r>
            <a:r>
              <a:rPr lang="en-US" altLang="zh-CN" dirty="0" err="1"/>
              <a:t>HolyNumbers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22960" y="1836420"/>
                <a:ext cx="7543801" cy="4023360"/>
              </a:xfrm>
            </p:spPr>
            <p:txBody>
              <a:bodyPr>
                <a:normAutofit/>
              </a:bodyPr>
              <a:lstStyle/>
              <a:p>
                <a:r>
                  <a:rPr lang="zh-CN" altLang="en-US" sz="2000" dirty="0">
                    <a:latin typeface="Cambria Math" panose="02040503050406030204" pitchFamily="18" charset="0"/>
                  </a:rPr>
                  <a:t>假设一共有</a:t>
                </a:r>
                <a14:m>
                  <m:oMath xmlns:m="http://schemas.openxmlformats.org/officeDocument/2006/math">
                    <m:r>
                      <a:rPr lang="en-US" altLang="zh-CN" sz="2000" b="0" i="1" smtClean="0">
                        <a:latin typeface="Cambria Math" panose="02040503050406030204" pitchFamily="18" charset="0"/>
                      </a:rPr>
                      <m:t>𝑚</m:t>
                    </m:r>
                  </m:oMath>
                </a14:m>
                <a:r>
                  <a:rPr lang="zh-CN" altLang="en-US" sz="2000" b="0" dirty="0">
                    <a:latin typeface="Cambria Math" panose="02040503050406030204" pitchFamily="18" charset="0"/>
                  </a:rPr>
                  <a:t>个质数，第</a:t>
                </a:r>
                <a14:m>
                  <m:oMath xmlns:m="http://schemas.openxmlformats.org/officeDocument/2006/math">
                    <m:r>
                      <a:rPr lang="en-US" altLang="zh-CN" sz="2000" b="0" i="1" smtClean="0">
                        <a:latin typeface="Cambria Math" panose="02040503050406030204" pitchFamily="18" charset="0"/>
                      </a:rPr>
                      <m:t>𝑖</m:t>
                    </m:r>
                  </m:oMath>
                </a14:m>
                <a:r>
                  <a:rPr lang="zh-CN" altLang="en-US" sz="2000" b="0" dirty="0">
                    <a:latin typeface="Cambria Math" panose="02040503050406030204" pitchFamily="18" charset="0"/>
                  </a:rPr>
                  <a:t>个为</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𝑝</m:t>
                        </m:r>
                      </m:e>
                      <m:sub>
                        <m:r>
                          <a:rPr lang="en-US" altLang="zh-CN" sz="2000" b="0" i="1" dirty="0" smtClean="0">
                            <a:latin typeface="Cambria Math" panose="02040503050406030204" pitchFamily="18" charset="0"/>
                          </a:rPr>
                          <m:t>𝑖</m:t>
                        </m:r>
                      </m:sub>
                    </m:sSub>
                  </m:oMath>
                </a14:m>
                <a:r>
                  <a:rPr lang="zh-CN" altLang="en-US" sz="2000" b="0" dirty="0">
                    <a:latin typeface="Cambria Math" panose="02040503050406030204" pitchFamily="18" charset="0"/>
                  </a:rPr>
                  <a:t>。</a:t>
                </a:r>
                <a:endParaRPr lang="en-US" altLang="zh-CN" sz="2000" b="0" dirty="0">
                  <a:latin typeface="Cambria Math" panose="02040503050406030204" pitchFamily="18" charset="0"/>
                </a:endParaRPr>
              </a:p>
              <a:p>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e>
                    </m:d>
                    <m:r>
                      <a:rPr lang="zh-CN" altLang="en-US" sz="2000" i="1">
                        <a:latin typeface="Cambria Math" panose="02040503050406030204" pitchFamily="18" charset="0"/>
                      </a:rPr>
                      <m:t>表示</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e>
                    </m:d>
                  </m:oMath>
                </a14:m>
                <a:r>
                  <a:rPr lang="zh-CN" altLang="en-US" sz="2000" dirty="0"/>
                  <a:t>范围内能写成第</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oMath>
                </a14:m>
                <a:r>
                  <a:rPr lang="zh-CN" altLang="en-US" sz="2000" dirty="0"/>
                  <a:t>个质数的奇数次幂的乘积的数的个数，我们要求的就是</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oMath>
                </a14:m>
                <a:r>
                  <a:rPr lang="zh-CN" altLang="en-US" sz="2000" dirty="0"/>
                  <a:t>。</a:t>
                </a:r>
                <a:endParaRPr lang="en-US" altLang="zh-CN" sz="2000" dirty="0"/>
              </a:p>
              <a:p>
                <a:r>
                  <a:rPr lang="zh-CN" altLang="en-US" sz="2000" dirty="0"/>
                  <a:t>考虑两种情况：</a:t>
                </a:r>
                <a:endParaRPr lang="en-US" altLang="zh-CN" sz="2000" dirty="0"/>
              </a:p>
              <a:p>
                <a14:m>
                  <m:oMath xmlns:m="http://schemas.openxmlformats.org/officeDocument/2006/math">
                    <m:r>
                      <a:rPr lang="en-US" altLang="zh-CN" sz="2000" b="0" i="1" smtClean="0">
                        <a:latin typeface="Cambria Math" panose="02040503050406030204" pitchFamily="18" charset="0"/>
                      </a:rPr>
                      <m:t>1. 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&gt;</m:t>
                    </m:r>
                    <m:r>
                      <a:rPr lang="en-US" altLang="zh-CN" sz="2000" b="0" i="1" smtClean="0">
                        <a:latin typeface="Cambria Math" panose="02040503050406030204" pitchFamily="18" charset="0"/>
                      </a:rPr>
                      <m:t>𝑛</m:t>
                    </m:r>
                  </m:oMath>
                </a14:m>
                <a:r>
                  <a:rPr lang="zh-CN" altLang="en-US" sz="2000" dirty="0"/>
                  <a:t>，那么第</a:t>
                </a:r>
                <a14:m>
                  <m:oMath xmlns:m="http://schemas.openxmlformats.org/officeDocument/2006/math">
                    <m:r>
                      <a:rPr lang="en-US" altLang="zh-CN" sz="2000" b="0" i="1" smtClean="0">
                        <a:latin typeface="Cambria Math" panose="02040503050406030204" pitchFamily="18" charset="0"/>
                      </a:rPr>
                      <m:t>𝑘</m:t>
                    </m:r>
                    <m:r>
                      <a:rPr lang="zh-CN" altLang="en-US" sz="2000" i="1">
                        <a:latin typeface="Cambria Math" panose="02040503050406030204" pitchFamily="18" charset="0"/>
                      </a:rPr>
                      <m:t>个</m:t>
                    </m:r>
                  </m:oMath>
                </a14:m>
                <a:r>
                  <a:rPr lang="zh-CN" altLang="en-US" sz="2000" dirty="0"/>
                  <a:t>之后的质数最多只能选一个</a:t>
                </a:r>
                <a:endParaRPr lang="en-US" altLang="zh-CN" sz="2000" dirty="0"/>
              </a:p>
              <a:p>
                <a14:m>
                  <m:oMath xmlns:m="http://schemas.openxmlformats.org/officeDocument/2006/math">
                    <m:r>
                      <a:rPr lang="en-US" altLang="zh-CN" sz="2000" b="0" i="1" smtClean="0">
                        <a:latin typeface="Cambria Math" panose="02040503050406030204" pitchFamily="18" charset="0"/>
                      </a:rPr>
                      <m:t>2. </m:t>
                    </m:r>
                    <m:r>
                      <a:rPr lang="zh-CN" altLang="en-US" sz="2000" i="1">
                        <a:latin typeface="Cambria Math" panose="02040503050406030204" pitchFamily="18" charset="0"/>
                      </a:rPr>
                      <m:t>枚举</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oMath>
                </a14:m>
                <a:r>
                  <a:rPr lang="zh-CN" altLang="en-US" sz="2000" dirty="0"/>
                  <a:t>的奇数次幂</a:t>
                </a:r>
                <a14:m>
                  <m:oMath xmlns:m="http://schemas.openxmlformats.org/officeDocument/2006/math">
                    <m:r>
                      <a:rPr lang="en-US" altLang="zh-CN" sz="2000" b="0" i="1" smtClean="0">
                        <a:latin typeface="Cambria Math" panose="02040503050406030204" pitchFamily="18" charset="0"/>
                      </a:rPr>
                      <m:t>𝑎</m:t>
                    </m:r>
                  </m:oMath>
                </a14:m>
                <a:r>
                  <a:rPr lang="zh-CN" altLang="en-US" sz="2000" dirty="0"/>
                  <a:t>，记忆化搜索</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up>
                                <m:r>
                                  <a:rPr lang="en-US" altLang="zh-CN" sz="2000" b="0" i="1" smtClean="0">
                                    <a:latin typeface="Cambria Math" panose="02040503050406030204" pitchFamily="18" charset="0"/>
                                  </a:rPr>
                                  <m:t>𝑎</m:t>
                                </m:r>
                              </m:sup>
                            </m:sSubSup>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e>
                    </m:d>
                  </m:oMath>
                </a14:m>
                <a:endParaRPr lang="en-US" altLang="zh-CN" sz="2000" dirty="0"/>
              </a:p>
              <a:p>
                <a:r>
                  <a:rPr lang="zh-CN" altLang="en-US" sz="2000" dirty="0"/>
                  <a:t>复杂度似乎是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0.75</m:t>
                            </m:r>
                          </m:sup>
                        </m:sSup>
                      </m:e>
                    </m:d>
                    <m:r>
                      <a:rPr lang="zh-CN" altLang="en-US" sz="2000" i="1">
                        <a:latin typeface="Cambria Math" panose="02040503050406030204" pitchFamily="18" charset="0"/>
                      </a:rPr>
                      <m:t>，</m:t>
                    </m:r>
                  </m:oMath>
                </a14:m>
                <a:r>
                  <a:rPr lang="zh-CN" altLang="en-US" sz="2000" dirty="0"/>
                  <a:t>不是很会证明</a:t>
                </a:r>
                <a:endParaRPr lang="en-US" altLang="zh-CN"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2960" y="1836420"/>
                <a:ext cx="7543801" cy="4023360"/>
              </a:xfrm>
              <a:blipFill>
                <a:blip r:embed="rId2"/>
                <a:stretch>
                  <a:fillRect l="-2019" t="-1818" r="-2019"/>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4495800"/>
            <a:ext cx="571500" cy="571500"/>
          </a:xfrm>
          <a:prstGeom prst="rect">
            <a:avLst/>
          </a:prstGeom>
        </p:spPr>
      </p:pic>
    </p:spTree>
    <p:extLst>
      <p:ext uri="{BB962C8B-B14F-4D97-AF65-F5344CB8AC3E}">
        <p14:creationId xmlns:p14="http://schemas.microsoft.com/office/powerpoint/2010/main" val="1196813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165</TotalTime>
  <Words>1391</Words>
  <Application>Microsoft Office PowerPoint</Application>
  <PresentationFormat>On-screen Show (4:3)</PresentationFormat>
  <Paragraphs>70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宋体</vt:lpstr>
      <vt:lpstr>Arial</vt:lpstr>
      <vt:lpstr>Calibri</vt:lpstr>
      <vt:lpstr>Calibri Light</vt:lpstr>
      <vt:lpstr>Cambria Math</vt:lpstr>
      <vt:lpstr>Retrospect</vt:lpstr>
      <vt:lpstr>杂题选讲</vt:lpstr>
      <vt:lpstr>SRM548 KingdomAndCities</vt:lpstr>
      <vt:lpstr>SRM548 KingdomAndCities</vt:lpstr>
      <vt:lpstr>SRM550 ConversionMachine</vt:lpstr>
      <vt:lpstr>SRM550 ConversionMachine</vt:lpstr>
      <vt:lpstr>SRM551 SweetFruits</vt:lpstr>
      <vt:lpstr>SRM551 SweetFruits</vt:lpstr>
      <vt:lpstr>SRM552 HolyNumbers</vt:lpstr>
      <vt:lpstr>SRM552 HolyNumbers</vt:lpstr>
      <vt:lpstr>SRM555 MapGuessing</vt:lpstr>
      <vt:lpstr>SRM555 MapGuessing</vt:lpstr>
      <vt:lpstr>AIM Tech Round 3 E</vt:lpstr>
      <vt:lpstr>PowerPoint Presentation</vt:lpstr>
      <vt:lpstr>CC MATCH</vt:lpstr>
      <vt:lpstr>PowerPoint Presentation</vt:lpstr>
      <vt:lpstr>HEOI 2016 sum</vt:lpstr>
      <vt:lpstr>PowerPoint Presentation</vt:lpstr>
      <vt:lpstr>CF 662C</vt:lpstr>
      <vt:lpstr>CF 662C</vt:lpstr>
      <vt:lpstr>巧克力</vt:lpstr>
      <vt:lpstr>PowerPoint Presentation</vt:lpstr>
      <vt:lpstr>PowerPoint Presentation</vt:lpstr>
      <vt:lpstr>PowerPoint Presentation</vt:lpstr>
      <vt:lpstr>PowerPoint Presentation</vt:lpstr>
      <vt:lpstr>Intel Code Challenge Final Round (Div. 1 + Div. 2, Combined) G</vt:lpstr>
      <vt:lpstr>PowerPoint Presentation</vt:lpstr>
      <vt:lpstr>CF Intel Code Challenge Elimination Round (Div.1 + Div.2, combined) E</vt:lpstr>
      <vt:lpstr>PowerPoint Presentation</vt:lpstr>
      <vt:lpstr>CC LTM40CD</vt:lpstr>
      <vt:lpstr>PowerPoint Presentation</vt:lpstr>
      <vt:lpstr>PowerPoint Presentation</vt:lpstr>
      <vt:lpstr>玲珑杯 Round 5 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SRM 选讲</dc:title>
  <dc:creator>欧阳思琦</dc:creator>
  <cp:lastModifiedBy>欧阳思琦</cp:lastModifiedBy>
  <cp:revision>49</cp:revision>
  <dcterms:created xsi:type="dcterms:W3CDTF">2006-08-16T00:00:00Z</dcterms:created>
  <dcterms:modified xsi:type="dcterms:W3CDTF">2017-01-14T06:10:03Z</dcterms:modified>
</cp:coreProperties>
</file>