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70" r:id="rId5"/>
    <p:sldId id="271" r:id="rId6"/>
    <p:sldId id="272" r:id="rId7"/>
    <p:sldId id="273" r:id="rId8"/>
    <p:sldId id="257" r:id="rId9"/>
    <p:sldId id="264" r:id="rId10"/>
    <p:sldId id="260" r:id="rId11"/>
    <p:sldId id="261" r:id="rId12"/>
    <p:sldId id="262" r:id="rId13"/>
    <p:sldId id="263" r:id="rId14"/>
    <p:sldId id="258" r:id="rId15"/>
    <p:sldId id="259"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0" y="-1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ltLang="zh-CN"/>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39717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1298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ltLang="zh-CN"/>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4"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859729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ltLang="zh-CN"/>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ltLang="zh-CN"/>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4"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15514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67159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CN"/>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496418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CN"/>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516842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2075193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70559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101036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43589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25665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169070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7" name="Date Placeholder 2"/>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12550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87704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Date Placeholder 4"/>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378400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88FDF755-93D8-47A2-9F6C-1C75D86DB721}" type="datetimeFigureOut">
              <a:rPr lang="zh-CN" altLang="en-US" smtClean="0"/>
              <a:pPr/>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92612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ltLang="zh-CN"/>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FDF755-93D8-47A2-9F6C-1C75D86DB721}" type="datetimeFigureOut">
              <a:rPr lang="zh-CN" altLang="en-US" smtClean="0"/>
              <a:pPr/>
              <a:t>2017/1/12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057D049-AD8F-4A95-BD90-6FA76E6A6DCE}" type="slidenum">
              <a:rPr lang="zh-CN" altLang="en-US" smtClean="0"/>
              <a:pPr/>
              <a:t>‹#›</a:t>
            </a:fld>
            <a:endParaRPr lang="zh-CN" altLang="en-US"/>
          </a:p>
        </p:txBody>
      </p:sp>
    </p:spTree>
    <p:extLst>
      <p:ext uri="{BB962C8B-B14F-4D97-AF65-F5344CB8AC3E}">
        <p14:creationId xmlns:p14="http://schemas.microsoft.com/office/powerpoint/2010/main" xmlns="" val="29486132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Dynamic Programming</a:t>
            </a:r>
            <a:r>
              <a:rPr lang="zh-CN" altLang="en-US" dirty="0"/>
              <a:t> </a:t>
            </a:r>
            <a:r>
              <a:rPr lang="en-US" altLang="zh-CN" dirty="0"/>
              <a:t>and Its Optimizations</a:t>
            </a:r>
            <a:endParaRPr lang="zh-CN" altLang="en-US" dirty="0"/>
          </a:p>
        </p:txBody>
      </p:sp>
      <p:sp>
        <p:nvSpPr>
          <p:cNvPr id="3" name="Subtitle 2"/>
          <p:cNvSpPr>
            <a:spLocks noGrp="1"/>
          </p:cNvSpPr>
          <p:nvPr>
            <p:ph type="subTitle" idx="1"/>
          </p:nvPr>
        </p:nvSpPr>
        <p:spPr/>
        <p:txBody>
          <a:bodyPr/>
          <a:lstStyle/>
          <a:p>
            <a:r>
              <a:rPr lang="en-US" altLang="zh-CN" dirty="0"/>
              <a:t>matthew99</a:t>
            </a:r>
            <a:endParaRPr lang="zh-CN" altLang="en-US" dirty="0"/>
          </a:p>
        </p:txBody>
      </p:sp>
    </p:spTree>
    <p:extLst>
      <p:ext uri="{BB962C8B-B14F-4D97-AF65-F5344CB8AC3E}">
        <p14:creationId xmlns:p14="http://schemas.microsoft.com/office/powerpoint/2010/main" xmlns="" val="41534514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Monotonicity</a:t>
            </a:r>
            <a:endParaRPr lang="zh-CN" alt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𝑗</m:t>
                        </m:r>
                        <m:r>
                          <a:rPr lang="en-US" altLang="zh-CN" i="1">
                            <a:latin typeface="Cambria Math" panose="02040503050406030204" pitchFamily="18" charset="0"/>
                          </a:rPr>
                          <m:t>&lt;</m:t>
                        </m:r>
                        <m:r>
                          <a:rPr lang="en-US" altLang="zh-CN" i="1">
                            <a:latin typeface="Cambria Math" panose="02040503050406030204" pitchFamily="18" charset="0"/>
                          </a:rPr>
                          <m:t>𝑖</m:t>
                        </m:r>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b="0" i="1" smtClean="0">
                            <a:latin typeface="Cambria Math" panose="02040503050406030204" pitchFamily="18" charset="0"/>
                          </a:rPr>
                          <m:t>𝑤</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d>
                      </m:e>
                    </m:d>
                  </m:oMath>
                </a14:m>
                <a:endParaRPr lang="en-US" altLang="zh-CN" dirty="0">
                  <a:ea typeface="Cambria Math" panose="02040503050406030204" pitchFamily="18" charset="0"/>
                </a:endParaRPr>
              </a:p>
              <a:p>
                <a:r>
                  <a:rPr lang="en-US" altLang="zh-CN" dirty="0">
                    <a:ea typeface="Cambria Math" panose="02040503050406030204" pitchFamily="18" charset="0"/>
                  </a:rPr>
                  <a:t>Let </a:t>
                </a:r>
                <a14:m>
                  <m:oMath xmlns:m="http://schemas.openxmlformats.org/officeDocument/2006/math">
                    <m:r>
                      <m:rPr>
                        <m:sty m:val="p"/>
                      </m:rPr>
                      <a:rPr lang="en-US" altLang="zh-CN" b="0" i="0" smtClean="0">
                        <a:latin typeface="Cambria Math" panose="02040503050406030204" pitchFamily="18" charset="0"/>
                      </a:rPr>
                      <m:t>A</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ea typeface="Cambria Math" panose="02040503050406030204" pitchFamily="18" charset="0"/>
                  </a:rPr>
                  <a:t> be the optimal </a:t>
                </a:r>
                <a14:m>
                  <m:oMath xmlns:m="http://schemas.openxmlformats.org/officeDocument/2006/math">
                    <m:r>
                      <a:rPr lang="en-US" altLang="zh-CN" i="1">
                        <a:latin typeface="Cambria Math" panose="02040503050406030204" pitchFamily="18" charset="0"/>
                      </a:rPr>
                      <m:t>𝑗</m:t>
                    </m:r>
                  </m:oMath>
                </a14:m>
                <a:r>
                  <a:rPr lang="en-US" altLang="zh-CN" dirty="0">
                    <a:ea typeface="Cambria Math" panose="02040503050406030204" pitchFamily="18" charset="0"/>
                  </a:rPr>
                  <a:t> in the recurrence above. If </a:t>
                </a:r>
                <a14:m>
                  <m:oMath xmlns:m="http://schemas.openxmlformats.org/officeDocument/2006/math">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d>
                  </m:oMath>
                </a14:m>
                <a:r>
                  <a:rPr lang="en-US" altLang="zh-CN" dirty="0">
                    <a:ea typeface="Cambria Math" panose="02040503050406030204" pitchFamily="18" charset="0"/>
                  </a:rPr>
                  <a:t>, we can make it great again.</a:t>
                </a:r>
              </a:p>
              <a:p>
                <a:r>
                  <a:rPr lang="en-US" altLang="zh-CN" dirty="0">
                    <a:ea typeface="Cambria Math" panose="02040503050406030204" pitchFamily="18" charset="0"/>
                  </a:rPr>
                  <a:t>Proof? for all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&lt;</m:t>
                    </m:r>
                    <m:r>
                      <a:rPr lang="en-US" altLang="zh-CN" i="1">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oMath>
                </a14:m>
                <a:r>
                  <a:rPr lang="en-US" altLang="zh-CN" dirty="0">
                    <a:ea typeface="Cambria Math" panose="02040503050406030204" pitchFamily="18" charset="0"/>
                  </a:rPr>
                  <a:t>. If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𝑤</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𝑤</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𝑘</m:t>
                        </m:r>
                      </m:e>
                    </m:d>
                  </m:oMath>
                </a14:m>
                <a:r>
                  <a:rPr lang="en-US" altLang="zh-CN" dirty="0">
                    <a:ea typeface="Cambria Math" panose="02040503050406030204" pitchFamily="18" charset="0"/>
                  </a:rPr>
                  <a:t>, check if for all</a:t>
                </a:r>
                <a:r>
                  <a:rPr lang="en-US" altLang="zh-CN" dirty="0"/>
                  <a:t/>
                </a:r>
                <a14:m>
                  <m:oMath xmlns:m="http://schemas.openxmlformats.org/officeDocument/2006/math">
                    <m:r>
                      <m:rPr>
                        <m:sty m:val="p"/>
                      </m:rPr>
                      <a:rPr lang="en-US" altLang="zh-CN" dirty="0">
                        <a:latin typeface="Cambria Math" panose="02040503050406030204" pitchFamily="18" charset="0"/>
                      </a:rPr>
                      <m:t>l</m:t>
                    </m:r>
                    <m:r>
                      <a:rPr lang="en-US" altLang="zh-CN" b="0" i="0" dirty="0" smtClean="0">
                        <a:latin typeface="Cambria Math" panose="02040503050406030204" pitchFamily="18" charset="0"/>
                      </a:rPr>
                      <m:t>&gt;</m:t>
                    </m:r>
                    <m:r>
                      <m:rPr>
                        <m:sty m:val="p"/>
                      </m:rPr>
                      <a:rPr lang="en-US" altLang="zh-CN" b="0" i="0" dirty="0" smtClean="0">
                        <a:latin typeface="Cambria Math" panose="02040503050406030204" pitchFamily="18" charset="0"/>
                      </a:rPr>
                      <m:t>k</m:t>
                    </m:r>
                  </m:oMath>
                </a14:m>
                <a:r>
                  <a:rPr lang="en-US" altLang="zh-CN" dirty="0">
                    <a:ea typeface="Cambria Math" panose="02040503050406030204" pitchFamily="18" charset="0"/>
                  </a:rPr>
                  <a:t>,</a:t>
                </a:r>
                <a:r>
                  <a:rPr lang="en-US" altLang="zh-CN" dirty="0"/>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𝑤</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 </m:t>
                        </m:r>
                        <m:r>
                          <a:rPr lang="en-US" altLang="zh-CN" b="0" i="1" smtClean="0">
                            <a:latin typeface="Cambria Math" panose="02040503050406030204" pitchFamily="18" charset="0"/>
                          </a:rPr>
                          <m:t>𝑙</m:t>
                        </m:r>
                      </m:e>
                    </m:d>
                    <m:r>
                      <a:rPr lang="en-US" altLang="zh-CN" i="1">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𝑤</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e>
                    </m:d>
                  </m:oMath>
                </a14:m>
                <a:r>
                  <a:rPr lang="en-US" altLang="zh-CN" dirty="0">
                    <a:ea typeface="Cambria Math" panose="02040503050406030204" pitchFamily="18" charset="0"/>
                  </a:rPr>
                  <a:t>.</a:t>
                </a:r>
              </a:p>
              <a:p>
                <a:r>
                  <a:rPr lang="en-US" altLang="zh-CN" dirty="0"/>
                  <a:t>For convenience if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𝑤</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𝑘</m:t>
                        </m:r>
                      </m:e>
                    </m:d>
                    <m:r>
                      <a:rPr lang="en-US" altLang="zh-CN" i="1" smtClean="0">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𝑤</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𝑘</m:t>
                        </m:r>
                      </m:e>
                    </m:d>
                  </m:oMath>
                </a14:m>
                <a:r>
                  <a:rPr lang="en-US" altLang="zh-CN" dirty="0">
                    <a:ea typeface="Cambria Math" panose="02040503050406030204" pitchFamily="18" charset="0"/>
                  </a:rPr>
                  <a:t>, I’ll say “</a:t>
                </a:r>
                <a14:m>
                  <m:oMath xmlns:m="http://schemas.openxmlformats.org/officeDocument/2006/math">
                    <m:r>
                      <a:rPr lang="en-US" altLang="zh-CN" i="1">
                        <a:latin typeface="Cambria Math" panose="02040503050406030204" pitchFamily="18" charset="0"/>
                      </a:rPr>
                      <m:t>𝑖</m:t>
                    </m:r>
                  </m:oMath>
                </a14:m>
                <a:r>
                  <a:rPr lang="en-US" altLang="zh-CN" dirty="0">
                    <a:ea typeface="Cambria Math" panose="02040503050406030204" pitchFamily="18" charset="0"/>
                  </a:rPr>
                  <a:t> is better than </a:t>
                </a:r>
                <a14:m>
                  <m:oMath xmlns:m="http://schemas.openxmlformats.org/officeDocument/2006/math">
                    <m:r>
                      <a:rPr lang="en-US" altLang="zh-CN" i="1">
                        <a:latin typeface="Cambria Math" panose="02040503050406030204" pitchFamily="18" charset="0"/>
                      </a:rPr>
                      <m:t>𝑗</m:t>
                    </m:r>
                  </m:oMath>
                </a14:m>
                <a:r>
                  <a:rPr lang="en-US" altLang="zh-CN" dirty="0">
                    <a:ea typeface="Cambria Math" panose="02040503050406030204" pitchFamily="18" charset="0"/>
                  </a:rPr>
                  <a:t> for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𝑘</m:t>
                    </m:r>
                  </m:oMath>
                </a14:m>
                <a:r>
                  <a:rPr lang="en-US" altLang="zh-CN" dirty="0">
                    <a:ea typeface="Cambria Math" panose="02040503050406030204" pitchFamily="18" charset="0"/>
                  </a:rPr>
                  <a:t>”.</a:t>
                </a:r>
              </a:p>
              <a:p>
                <a:pPr marL="0" indent="0">
                  <a:buNone/>
                </a:pPr>
                <a:endParaRPr lang="en-US" altLang="zh-CN" dirty="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6394377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Monotonicity</a:t>
            </a:r>
            <a:endParaRPr lang="zh-CN" alt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altLang="zh-CN" dirty="0"/>
                  <a:t>The simplest case: For some </a:t>
                </a:r>
                <a14:m>
                  <m:oMath xmlns:m="http://schemas.openxmlformats.org/officeDocument/2006/math">
                    <m:r>
                      <a:rPr lang="en-US" altLang="zh-CN" b="0" i="1" smtClean="0">
                        <a:latin typeface="Cambria Math" panose="02040503050406030204" pitchFamily="18" charset="0"/>
                      </a:rPr>
                      <m:t>𝑗</m:t>
                    </m:r>
                  </m:oMath>
                </a14:m>
                <a:r>
                  <a:rPr lang="en-US" altLang="zh-CN" dirty="0"/>
                  <a:t>, if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
                </a:r>
                <a:r>
                  <a:rPr lang="en-US" altLang="zh-CN" dirty="0"/>
                  <a:t>is better than </a:t>
                </a:r>
                <a14:m>
                  <m:oMath xmlns:m="http://schemas.openxmlformats.org/officeDocument/2006/math">
                    <m:r>
                      <a:rPr lang="en-US" altLang="zh-CN" b="0" i="1" smtClean="0">
                        <a:latin typeface="Cambria Math" panose="02040503050406030204" pitchFamily="18" charset="0"/>
                      </a:rPr>
                      <m:t>𝑖</m:t>
                    </m:r>
                  </m:oMath>
                </a14:m>
                <a:r>
                  <a:rPr lang="en-US" altLang="zh-CN" dirty="0"/>
                  <a:t>, </a:t>
                </a:r>
                <a14:m>
                  <m:oMath xmlns:m="http://schemas.openxmlformats.org/officeDocument/2006/math">
                    <m:r>
                      <a:rPr lang="en-US" altLang="zh-CN" i="1">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
                </a:r>
                <a:r>
                  <a:rPr lang="en-US" altLang="zh-CN" dirty="0"/>
                  <a:t>is not better than </a:t>
                </a:r>
                <a14:m>
                  <m:oMath xmlns:m="http://schemas.openxmlformats.org/officeDocument/2006/math">
                    <m:r>
                      <a:rPr lang="en-US" altLang="zh-CN" i="1">
                        <a:latin typeface="Cambria Math" panose="02040503050406030204" pitchFamily="18" charset="0"/>
                      </a:rPr>
                      <m:t>𝑖</m:t>
                    </m:r>
                  </m:oMath>
                </a14:m>
                <a:r>
                  <a:rPr lang="en-US" altLang="zh-CN" dirty="0"/>
                  <a:t>.</a:t>
                </a:r>
              </a:p>
              <a:p>
                <a:r>
                  <a:rPr lang="en-US" altLang="zh-CN" dirty="0"/>
                  <a:t>Use the method of two pointers to make it great again.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4700669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Ternary Search</a:t>
            </a:r>
            <a:endParaRPr lang="zh-CN" altLang="en-US" dirty="0"/>
          </a:p>
        </p:txBody>
      </p:sp>
      <p:sp>
        <p:nvSpPr>
          <p:cNvPr id="3" name="Content Placeholder 2"/>
          <p:cNvSpPr>
            <a:spLocks noGrp="1"/>
          </p:cNvSpPr>
          <p:nvPr>
            <p:ph idx="1"/>
          </p:nvPr>
        </p:nvSpPr>
        <p:spPr/>
        <p:txBody>
          <a:bodyPr>
            <a:normAutofit/>
          </a:bodyPr>
          <a:lstStyle/>
          <a:p>
            <a:r>
              <a:rPr lang="en-US" altLang="zh-CN" dirty="0"/>
              <a:t>Use a queue to maintain transfers. For every adjacent elements, find the first position where the latter element is better than the former one by ternary search. And these overpassing-positions must be increasing.</a:t>
            </a:r>
          </a:p>
          <a:p>
            <a:r>
              <a:rPr lang="en-US" altLang="zh-CN" dirty="0"/>
              <a:t>When we add a new element, if the last two overpassing-positions are not increasing, pop the last element. Of course we can check it by simply checking if at the last overpassing-position, the value of the new element is better than that of the last element in the queue.</a:t>
            </a:r>
          </a:p>
          <a:p>
            <a:r>
              <a:rPr lang="en-US" altLang="zh-CN" dirty="0"/>
              <a:t>Sometimes the new element is always the best when we add it in, and becomes worse as we proceed. If this happens, change the queue into a stack.</a:t>
            </a:r>
            <a:endParaRPr lang="zh-CN" altLang="en-US" dirty="0"/>
          </a:p>
        </p:txBody>
      </p:sp>
    </p:spTree>
    <p:extLst>
      <p:ext uri="{BB962C8B-B14F-4D97-AF65-F5344CB8AC3E}">
        <p14:creationId xmlns:p14="http://schemas.microsoft.com/office/powerpoint/2010/main" xmlns="" val="1459766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Divide and Conquer</a:t>
            </a:r>
            <a:endParaRPr lang="zh-CN" alt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103312" y="2052918"/>
                <a:ext cx="8946541" cy="4195481"/>
              </a:xfrm>
            </p:spPr>
            <p:txBody>
              <a:bodyPr/>
              <a:lstStyle/>
              <a:p>
                <a14:m>
                  <m:oMath xmlns:m="http://schemas.openxmlformats.org/officeDocument/2006/math">
                    <m:r>
                      <a:rPr lang="en-US" altLang="zh-CN" i="1" smtClean="0">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𝑗</m:t>
                        </m:r>
                        <m:r>
                          <a:rPr lang="en-US" altLang="zh-CN" i="1">
                            <a:latin typeface="Cambria Math" panose="02040503050406030204" pitchFamily="18" charset="0"/>
                          </a:rPr>
                          <m:t>&lt;</m:t>
                        </m:r>
                        <m:r>
                          <a:rPr lang="en-US" altLang="zh-CN" i="1">
                            <a:latin typeface="Cambria Math" panose="02040503050406030204" pitchFamily="18" charset="0"/>
                          </a:rPr>
                          <m:t>𝑖</m:t>
                        </m:r>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𝑤</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d>
                      </m:e>
                    </m:d>
                  </m:oMath>
                </a14:m>
                <a:endParaRPr lang="en-US" altLang="zh-CN" dirty="0"/>
              </a:p>
              <a:p>
                <a:r>
                  <a:rPr lang="en-US" altLang="zh-CN" dirty="0">
                    <a:ea typeface="Cambria Math" panose="02040503050406030204" pitchFamily="18" charset="0"/>
                  </a:rPr>
                  <a:t>Let </a:t>
                </a:r>
                <a14:m>
                  <m:oMath xmlns:m="http://schemas.openxmlformats.org/officeDocument/2006/math">
                    <m:r>
                      <m:rPr>
                        <m:sty m:val="p"/>
                      </m:rPr>
                      <a:rPr lang="en-US" altLang="zh-CN">
                        <a:latin typeface="Cambria Math" panose="02040503050406030204" pitchFamily="18" charset="0"/>
                      </a:rPr>
                      <m:t>A</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ea typeface="Cambria Math" panose="02040503050406030204" pitchFamily="18" charset="0"/>
                  </a:rPr>
                  <a:t> be the optimal </a:t>
                </a:r>
                <a14:m>
                  <m:oMath xmlns:m="http://schemas.openxmlformats.org/officeDocument/2006/math">
                    <m:r>
                      <a:rPr lang="en-US" altLang="zh-CN" i="1">
                        <a:latin typeface="Cambria Math" panose="02040503050406030204" pitchFamily="18" charset="0"/>
                      </a:rPr>
                      <m:t>𝑗</m:t>
                    </m:r>
                  </m:oMath>
                </a14:m>
                <a:r>
                  <a:rPr lang="en-US" altLang="zh-CN" dirty="0">
                    <a:ea typeface="Cambria Math" panose="02040503050406030204" pitchFamily="18" charset="0"/>
                  </a:rPr>
                  <a:t> in the recurrence above. If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𝐴</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e>
                    </m:d>
                  </m:oMath>
                </a14:m>
                <a:r>
                  <a:rPr lang="en-US" altLang="zh-CN" dirty="0">
                    <a:ea typeface="Cambria Math" panose="02040503050406030204" pitchFamily="18" charset="0"/>
                  </a:rPr>
                  <a:t>, we can make it great again.</a:t>
                </a:r>
              </a:p>
              <a:p>
                <a:r>
                  <a:rPr lang="en-US" altLang="zh-CN" dirty="0"/>
                  <a:t>Note that technically speaking, this is NOT a recurrence, in that each element in </a:t>
                </a:r>
                <a14:m>
                  <m:oMath xmlns:m="http://schemas.openxmlformats.org/officeDocument/2006/math">
                    <m:r>
                      <a:rPr lang="en-US" altLang="zh-CN" i="1">
                        <a:latin typeface="Cambria Math" panose="02040503050406030204" pitchFamily="18" charset="0"/>
                      </a:rPr>
                      <m:t>𝑑𝑝</m:t>
                    </m:r>
                  </m:oMath>
                </a14:m>
                <a:r>
                  <a:rPr lang="en-US" altLang="zh-CN" dirty="0"/>
                  <a:t> doesn’t depend on previous ones.</a:t>
                </a:r>
              </a:p>
              <a:p>
                <a:r>
                  <a:rPr lang="en-US" altLang="zh-CN" dirty="0"/>
                  <a:t>Exploit the method of divide and conquer. If we want to calculate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t> for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oMath>
                </a14:m>
                <a:r>
                  <a:rPr lang="en-US" altLang="zh-CN" dirty="0"/>
                  <a:t>. Let </a:t>
                </a:r>
                <a14:m>
                  <m:oMath xmlns:m="http://schemas.openxmlformats.org/officeDocument/2006/math">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𝑟</m:t>
                            </m:r>
                          </m:num>
                          <m:den>
                            <m:r>
                              <a:rPr lang="en-US" altLang="zh-CN" i="1">
                                <a:latin typeface="Cambria Math" panose="02040503050406030204" pitchFamily="18" charset="0"/>
                              </a:rPr>
                              <m:t>2</m:t>
                            </m:r>
                          </m:den>
                        </m:f>
                      </m:e>
                    </m:d>
                  </m:oMath>
                </a14:m>
                <a:r>
                  <a:rPr lang="en-US" altLang="zh-CN" dirty="0"/>
                  <a:t>. First get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𝑚𝑖𝑑</m:t>
                        </m:r>
                      </m:e>
                    </m:d>
                  </m:oMath>
                </a14:m>
                <a:r>
                  <a:rPr lang="en-US" altLang="zh-CN" dirty="0"/>
                  <a:t>, then do the left part and the right part, curtailing the interval of transfers of </a:t>
                </a:r>
                <a14:m>
                  <m:oMath xmlns:m="http://schemas.openxmlformats.org/officeDocument/2006/math">
                    <m:r>
                      <a:rPr lang="en-US" altLang="zh-CN" i="1">
                        <a:latin typeface="Cambria Math" panose="02040503050406030204" pitchFamily="18" charset="0"/>
                      </a:rPr>
                      <m:t>𝐴</m:t>
                    </m:r>
                  </m:oMath>
                </a14:m>
                <a:r>
                  <a:rPr lang="en-US" altLang="zh-CN" dirty="0"/>
                  <a:t>. It can be proved that the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a:t>
                </a:r>
                <a:endParaRPr lang="en-US" altLang="zh-C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3312" y="2052918"/>
                <a:ext cx="8946541" cy="4195481"/>
              </a:xfrm>
              <a:blipFill>
                <a:blip r:embed="rId2"/>
                <a:stretch>
                  <a:fillRect l="-341" r="-8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4307948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Convex Hull Optimization</a:t>
            </a:r>
            <a:endParaRPr lang="zh-CN" alt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𝑚𝑖𝑛</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dirty="0"/>
                  <a:t>We can use convex hull tricks to make it great again.</a:t>
                </a:r>
              </a:p>
              <a:p>
                <a:r>
                  <a:rPr lang="en-US" altLang="zh-CN" dirty="0"/>
                  <a:t>If there is no special feature in both a and b, we can use BSTs to maintain the convex hull and deal with transferring.</a:t>
                </a:r>
              </a:p>
              <a:p>
                <a:r>
                  <a:rPr lang="en-US" altLang="zh-CN" dirty="0"/>
                  <a:t>If </a:t>
                </a:r>
                <a14:m>
                  <m:oMath xmlns:m="http://schemas.openxmlformats.org/officeDocument/2006/math">
                    <m:r>
                      <a:rPr lang="en-US" altLang="zh-CN" b="0" i="1" smtClean="0">
                        <a:latin typeface="Cambria Math" panose="02040503050406030204" pitchFamily="18" charset="0"/>
                      </a:rPr>
                      <m:t>𝑏</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e>
                    </m:d>
                  </m:oMath>
                </a14:m>
                <a:r>
                  <a:rPr lang="en-US" altLang="zh-CN" dirty="0"/>
                  <a:t>, maintaining convex hull can be much easier. Simply use ternary search to transfer.</a:t>
                </a:r>
              </a:p>
              <a:p>
                <a:r>
                  <a:rPr lang="en-US" altLang="zh-CN" dirty="0"/>
                  <a:t>If </a:t>
                </a:r>
                <a14:m>
                  <m:oMath xmlns:m="http://schemas.openxmlformats.org/officeDocument/2006/math">
                    <m:r>
                      <m:rPr>
                        <m:sty m:val="p"/>
                      </m:rPr>
                      <a:rPr lang="en-US" altLang="zh-CN" b="0" i="0" smtClean="0">
                        <a:latin typeface="Cambria Math" panose="02040503050406030204" pitchFamily="18" charset="0"/>
                      </a:rPr>
                      <m:t>a</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e>
                    </m:d>
                  </m:oMath>
                </a14:m>
                <a:r>
                  <a:rPr lang="en-US" altLang="zh-CN" dirty="0"/>
                  <a:t>, use a stack. If </a:t>
                </a:r>
                <a14:m>
                  <m:oMath xmlns:m="http://schemas.openxmlformats.org/officeDocument/2006/math">
                    <m:r>
                      <m:rPr>
                        <m:sty m:val="p"/>
                      </m:rPr>
                      <a:rPr lang="en-US" altLang="zh-CN">
                        <a:latin typeface="Cambria Math" panose="02040503050406030204" pitchFamily="18" charset="0"/>
                      </a:rPr>
                      <m:t>a</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e>
                    </m:d>
                  </m:oMath>
                </a14:m>
                <a:r>
                  <a:rPr lang="en-US" altLang="zh-CN" dirty="0"/>
                  <a:t>, use a queue.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r="-6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240826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Convex Hull Optimization</a:t>
            </a:r>
            <a:endParaRPr lang="zh-CN" alt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fontScale="92500"/>
              </a:bodyPr>
              <a:lstStyle/>
              <a:p>
                <a14:m>
                  <m:oMath xmlns:m="http://schemas.openxmlformats.org/officeDocument/2006/math">
                    <m:r>
                      <a:rPr lang="en-US" altLang="zh-CN" i="1" smtClean="0">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b="0" i="1" smtClean="0">
                            <a:latin typeface="Cambria Math" panose="02040503050406030204" pitchFamily="18" charset="0"/>
                          </a:rPr>
                          <m:t>𝑘</m:t>
                        </m:r>
                        <m:r>
                          <a:rPr lang="en-US" altLang="zh-CN" i="1">
                            <a:latin typeface="Cambria Math" panose="02040503050406030204" pitchFamily="18" charset="0"/>
                          </a:rPr>
                          <m:t>&lt;</m:t>
                        </m:r>
                        <m:r>
                          <a:rPr lang="en-US" altLang="zh-CN" b="0" i="1" smtClean="0">
                            <a:latin typeface="Cambria Math" panose="02040503050406030204" pitchFamily="18" charset="0"/>
                          </a:rPr>
                          <m:t>𝑗</m:t>
                        </m:r>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𝑘</m:t>
                            </m:r>
                          </m:e>
                        </m:d>
                        <m:r>
                          <a:rPr lang="en-US" altLang="zh-CN" i="1">
                            <a:latin typeface="Cambria Math" panose="02040503050406030204" pitchFamily="18" charset="0"/>
                          </a:rPr>
                          <m:t>+</m:t>
                        </m:r>
                        <m:r>
                          <a:rPr lang="en-US" altLang="zh-CN" i="1">
                            <a:latin typeface="Cambria Math" panose="02040503050406030204" pitchFamily="18" charset="0"/>
                          </a:rPr>
                          <m:t>𝑏</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𝑘</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𝑗</m:t>
                            </m:r>
                          </m:e>
                        </m:d>
                      </m:e>
                    </m:d>
                  </m:oMath>
                </a14:m>
                <a:endParaRPr lang="en-US" altLang="zh-CN" dirty="0">
                  <a:ea typeface="Cambria Math" panose="02040503050406030204" pitchFamily="18" charset="0"/>
                </a:endParaRPr>
              </a:p>
              <a:p>
                <a:r>
                  <a:rPr lang="en-US" altLang="zh-CN" dirty="0"/>
                  <a:t>If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𝑛</m:t>
                        </m:r>
                      </m:e>
                    </m:d>
                  </m:oMath>
                </a14:m>
                <a:r>
                  <a:rPr lang="en-US" altLang="zh-CN" dirty="0"/>
                  <a:t> is a lower convex function of </a:t>
                </a:r>
                <a14:m>
                  <m:oMath xmlns:m="http://schemas.openxmlformats.org/officeDocument/2006/math">
                    <m:r>
                      <a:rPr lang="en-US" altLang="zh-CN" i="1">
                        <a:latin typeface="Cambria Math" panose="02040503050406030204" pitchFamily="18" charset="0"/>
                      </a:rPr>
                      <m:t>𝑖</m:t>
                    </m:r>
                  </m:oMath>
                </a14:m>
                <a:r>
                  <a:rPr lang="en-US" altLang="zh-CN" dirty="0"/>
                  <a:t>. It’s possible to get ONE of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𝑛</m:t>
                        </m:r>
                      </m:e>
                    </m:d>
                  </m:oMath>
                </a14:m>
                <a:r>
                  <a:rPr lang="en-US" altLang="zh-CN" dirty="0"/>
                  <a:t>.</a:t>
                </a:r>
              </a:p>
              <a:p>
                <a:r>
                  <a:rPr lang="en-US" altLang="zh-CN" b="0" dirty="0"/>
                  <a:t>For a special number </a:t>
                </a:r>
                <a14:m>
                  <m:oMath xmlns:m="http://schemas.openxmlformats.org/officeDocument/2006/math">
                    <m:r>
                      <a:rPr lang="en-US" altLang="zh-CN" i="1">
                        <a:latin typeface="Cambria Math" panose="02040503050406030204" pitchFamily="18" charset="0"/>
                      </a:rPr>
                      <m:t>𝑥</m:t>
                    </m:r>
                  </m:oMath>
                </a14:m>
                <a:r>
                  <a:rPr lang="en-US" altLang="zh-CN" b="0" dirty="0"/>
                  <a:t>, change the formula into </a:t>
                </a:r>
                <a14:m>
                  <m:oMath xmlns:m="http://schemas.openxmlformats.org/officeDocument/2006/math">
                    <m:r>
                      <a:rPr lang="en-US" altLang="zh-CN" b="0" i="1" smtClean="0">
                        <a:latin typeface="Cambria Math" panose="02040503050406030204" pitchFamily="18" charset="0"/>
                      </a:rPr>
                      <m:t>𝑑</m:t>
                    </m:r>
                    <m:r>
                      <a:rPr lang="en-US" altLang="zh-CN" i="1">
                        <a:latin typeface="Cambria Math" panose="02040503050406030204" pitchFamily="18" charset="0"/>
                      </a:rPr>
                      <m:t>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𝑗</m:t>
                        </m:r>
                        <m:r>
                          <a:rPr lang="en-US" altLang="zh-CN" i="1">
                            <a:latin typeface="Cambria Math" panose="02040503050406030204" pitchFamily="18" charset="0"/>
                          </a:rPr>
                          <m:t>&lt;</m:t>
                        </m:r>
                        <m:r>
                          <a:rPr lang="en-US" altLang="zh-CN" i="1">
                            <a:latin typeface="Cambria Math" panose="02040503050406030204" pitchFamily="18" charset="0"/>
                          </a:rPr>
                          <m:t>𝑖</m:t>
                        </m:r>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𝑏</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𝑖</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oMath>
                </a14:m>
                <a:r>
                  <a:rPr lang="en-US" altLang="zh-CN" dirty="0"/>
                  <a:t>. Find </a:t>
                </a:r>
                <a14:m>
                  <m:oMath xmlns:m="http://schemas.openxmlformats.org/officeDocument/2006/math">
                    <m:r>
                      <a:rPr lang="en-US" altLang="zh-CN" i="1">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en-US" altLang="zh-CN" b="1" dirty="0"/>
                  <a:t>,</a:t>
                </a:r>
                <a:r>
                  <a:rPr lang="en-US" altLang="zh-CN" dirty="0"/>
                  <a:t> and how many transfers we have used to get</a:t>
                </a:r>
                <a:r>
                  <a:rPr lang="en-US" altLang="zh-CN" dirty="0"/>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en-US" altLang="zh-CN" dirty="0"/>
                  <a:t>. Check if more than </a:t>
                </a:r>
                <a14:m>
                  <m:oMath xmlns:m="http://schemas.openxmlformats.org/officeDocument/2006/math">
                    <m:r>
                      <a:rPr lang="en-US" altLang="zh-CN" b="0" i="1" smtClean="0">
                        <a:latin typeface="Cambria Math" panose="02040503050406030204" pitchFamily="18" charset="0"/>
                      </a:rPr>
                      <m:t>𝑘</m:t>
                    </m:r>
                  </m:oMath>
                </a14:m>
                <a:r>
                  <a:rPr lang="en-US" altLang="zh-CN" dirty="0"/>
                  <a:t> transfers is used. Do binary search on </a:t>
                </a:r>
                <a14:m>
                  <m:oMath xmlns:m="http://schemas.openxmlformats.org/officeDocument/2006/math">
                    <m:r>
                      <a:rPr lang="en-US" altLang="zh-CN" i="1">
                        <a:latin typeface="Cambria Math" panose="02040503050406030204" pitchFamily="18" charset="0"/>
                      </a:rPr>
                      <m:t>𝑥</m:t>
                    </m:r>
                  </m:oMath>
                </a14:m>
                <a:r>
                  <a:rPr lang="en-US" altLang="zh-CN" dirty="0"/>
                  <a:t> based on the result.</a:t>
                </a:r>
              </a:p>
              <a:p>
                <a:r>
                  <a:rPr lang="en-US" altLang="zh-CN" dirty="0"/>
                  <a:t>If a problem can be solved by min-cost-max-flow, this method works surely.</a:t>
                </a:r>
              </a:p>
              <a:p>
                <a:r>
                  <a:rPr lang="en-US" altLang="zh-CN" dirty="0">
                    <a:ea typeface="Cambria Math" panose="02040503050406030204" pitchFamily="18" charset="0"/>
                  </a:rPr>
                  <a:t>Compared to well-known superficial optimizations, this esoteric method has a staggering low time complexity. No wonder as the only student to </a:t>
                </a:r>
                <a:r>
                  <a:rPr lang="en-US" altLang="zh-CN">
                    <a:ea typeface="Cambria Math" panose="02040503050406030204" pitchFamily="18" charset="0"/>
                  </a:rPr>
                  <a:t>know this method, </a:t>
                </a:r>
                <a:r>
                  <a:rPr lang="en-US" altLang="zh-CN" dirty="0">
                    <a:ea typeface="Cambria Math" panose="02040503050406030204" pitchFamily="18" charset="0"/>
                  </a:rPr>
                  <a:t>Ce </a:t>
                </a:r>
                <a:r>
                  <a:rPr lang="en-US" altLang="zh-CN" dirty="0" err="1">
                    <a:ea typeface="Cambria Math" panose="02040503050406030204" pitchFamily="18" charset="0"/>
                  </a:rPr>
                  <a:t>Jin</a:t>
                </a:r>
                <a:r>
                  <a:rPr lang="en-US" altLang="zh-CN" dirty="0">
                    <a:ea typeface="Cambria Math" panose="02040503050406030204" pitchFamily="18" charset="0"/>
                  </a:rPr>
                  <a:t> trumped all other students in IOI2016.</a:t>
                </a:r>
              </a:p>
              <a:p>
                <a:endParaRPr lang="en-US" altLang="zh-CN" dirty="0"/>
              </a:p>
              <a:p>
                <a:pPr marL="0" indent="0">
                  <a:buNone/>
                </a:pPr>
                <a:endParaRPr lang="en-US" altLang="zh-CN" dirty="0"/>
              </a:p>
              <a:p>
                <a:endParaRPr lang="en-US" altLang="zh-CN" dirty="0"/>
              </a:p>
              <a:p>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2" r="-886" b="-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0248609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Thanks for listening</a:t>
            </a:r>
            <a:endParaRPr lang="zh-CN" altLang="en-US" dirty="0"/>
          </a:p>
        </p:txBody>
      </p:sp>
      <p:sp>
        <p:nvSpPr>
          <p:cNvPr id="3" name="Content Placeholder 2"/>
          <p:cNvSpPr>
            <a:spLocks noGrp="1"/>
          </p:cNvSpPr>
          <p:nvPr>
            <p:ph idx="1"/>
          </p:nvPr>
        </p:nvSpPr>
        <p:spPr/>
        <p:txBody>
          <a:bodyPr/>
          <a:lstStyle/>
          <a:p>
            <a:r>
              <a:rPr lang="en-US" altLang="zh-CN" dirty="0"/>
              <a:t>Think twice, code once.</a:t>
            </a:r>
          </a:p>
          <a:p>
            <a:r>
              <a:rPr lang="en-US" altLang="zh-CN" dirty="0"/>
              <a:t>Make CNOI great again!</a:t>
            </a:r>
            <a:endParaRPr lang="zh-CN" altLang="en-US" dirty="0"/>
          </a:p>
        </p:txBody>
      </p:sp>
    </p:spTree>
    <p:extLst>
      <p:ext uri="{BB962C8B-B14F-4D97-AF65-F5344CB8AC3E}">
        <p14:creationId xmlns:p14="http://schemas.microsoft.com/office/powerpoint/2010/main" xmlns="" val="241325897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your status</a:t>
            </a:r>
            <a:endParaRPr lang="zh-CN" altLang="en-US" dirty="0"/>
          </a:p>
        </p:txBody>
      </p:sp>
      <p:sp>
        <p:nvSpPr>
          <p:cNvPr id="3" name="Content Placeholder 2"/>
          <p:cNvSpPr>
            <a:spLocks noGrp="1"/>
          </p:cNvSpPr>
          <p:nvPr>
            <p:ph idx="1"/>
          </p:nvPr>
        </p:nvSpPr>
        <p:spPr/>
        <p:txBody>
          <a:bodyPr/>
          <a:lstStyle/>
          <a:p>
            <a:r>
              <a:rPr lang="en-US" altLang="zh-CN" dirty="0"/>
              <a:t>A problem is said to have </a:t>
            </a:r>
            <a:r>
              <a:rPr lang="en-US" altLang="zh-CN" b="1" dirty="0"/>
              <a:t>optimal substructure</a:t>
            </a:r>
            <a:r>
              <a:rPr lang="en-US" altLang="zh-CN" dirty="0"/>
              <a:t> if an optimal solution can be constructed efficiently from optimal solutions of its sub-problems.</a:t>
            </a:r>
          </a:p>
          <a:p>
            <a:r>
              <a:rPr lang="en-US" altLang="zh-CN" dirty="0"/>
              <a:t>For every structure we define a </a:t>
            </a:r>
            <a:r>
              <a:rPr lang="en-US" altLang="zh-CN" b="1" dirty="0"/>
              <a:t>status </a:t>
            </a:r>
            <a:r>
              <a:rPr lang="en-US" altLang="zh-CN" dirty="0"/>
              <a:t>and a </a:t>
            </a:r>
            <a:r>
              <a:rPr lang="en-US" altLang="zh-CN" b="1" dirty="0"/>
              <a:t>value</a:t>
            </a:r>
            <a:r>
              <a:rPr lang="en-US" altLang="zh-CN" dirty="0"/>
              <a:t>. If all of substructures of a status are calculated, we can calculate the value of it. This process is called </a:t>
            </a:r>
            <a:r>
              <a:rPr lang="en-US" altLang="zh-CN" b="1" dirty="0"/>
              <a:t>transfer</a:t>
            </a:r>
            <a:r>
              <a:rPr lang="en-US" altLang="zh-CN" dirty="0"/>
              <a:t>.</a:t>
            </a:r>
          </a:p>
          <a:p>
            <a:r>
              <a:rPr lang="en-US" altLang="zh-CN" dirty="0"/>
              <a:t>The status and value you define should be useful to you.</a:t>
            </a:r>
          </a:p>
        </p:txBody>
      </p:sp>
    </p:spTree>
    <p:extLst>
      <p:ext uri="{BB962C8B-B14F-4D97-AF65-F5344CB8AC3E}">
        <p14:creationId xmlns:p14="http://schemas.microsoft.com/office/powerpoint/2010/main" xmlns="" val="30522303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your status</a:t>
            </a:r>
            <a:endParaRPr lang="zh-CN" altLang="en-US" dirty="0"/>
          </a:p>
        </p:txBody>
      </p:sp>
      <p:sp>
        <p:nvSpPr>
          <p:cNvPr id="3" name="Content Placeholder 2"/>
          <p:cNvSpPr>
            <a:spLocks noGrp="1"/>
          </p:cNvSpPr>
          <p:nvPr>
            <p:ph idx="1"/>
          </p:nvPr>
        </p:nvSpPr>
        <p:spPr/>
        <p:txBody>
          <a:bodyPr/>
          <a:lstStyle/>
          <a:p>
            <a:r>
              <a:rPr lang="en-US" altLang="zh-CN" dirty="0"/>
              <a:t>If the status you define doesn’t meet the property of optimal substructure, you can expand the status. If it becomes enormous, try  to opt it out by methods like binary search.</a:t>
            </a:r>
          </a:p>
          <a:p>
            <a:r>
              <a:rPr lang="en-US" altLang="zh-CN" dirty="0"/>
              <a:t>Sometimes you need to seek out a better way to represent the status. For example exchanging the value and part of the status. Note that values can be very large, but statuses can’t.</a:t>
            </a:r>
          </a:p>
          <a:p>
            <a:r>
              <a:rPr lang="en-US" altLang="zh-CN" dirty="0"/>
              <a:t>Sometimes DP is just part of your algorithm.</a:t>
            </a:r>
            <a:endParaRPr lang="zh-CN" altLang="en-US" dirty="0"/>
          </a:p>
        </p:txBody>
      </p:sp>
    </p:spTree>
    <p:extLst>
      <p:ext uri="{BB962C8B-B14F-4D97-AF65-F5344CB8AC3E}">
        <p14:creationId xmlns:p14="http://schemas.microsoft.com/office/powerpoint/2010/main" xmlns="" val="36158768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DP on Digits</a:t>
            </a:r>
            <a:endParaRPr lang="zh-CN" altLang="en-US" dirty="0"/>
          </a:p>
        </p:txBody>
      </p:sp>
      <p:sp>
        <p:nvSpPr>
          <p:cNvPr id="3" name="Content Placeholder 2"/>
          <p:cNvSpPr>
            <a:spLocks noGrp="1"/>
          </p:cNvSpPr>
          <p:nvPr>
            <p:ph idx="1"/>
          </p:nvPr>
        </p:nvSpPr>
        <p:spPr/>
        <p:txBody>
          <a:bodyPr/>
          <a:lstStyle/>
          <a:p>
            <a:r>
              <a:rPr lang="en-US" altLang="zh-CN" dirty="0"/>
              <a:t>Record whether a prefix/suffix is bigger/smaller than a given number.</a:t>
            </a:r>
          </a:p>
          <a:p>
            <a:r>
              <a:rPr lang="en-US" altLang="zh-CN" dirty="0"/>
              <a:t>DP on digits is not only useful to problems directly related to digits. For instance, when the size of an array is tiny, but the values in it are huge, try to do DP on digits.</a:t>
            </a:r>
          </a:p>
          <a:p>
            <a:r>
              <a:rPr lang="en-US" altLang="zh-CN" dirty="0"/>
              <a:t>THE BASE DOESN’T MATTER. Binary or ternary is the most efficient. Don’t be baffled by the statement and use decimal.</a:t>
            </a:r>
            <a:endParaRPr lang="zh-CN" altLang="en-US" dirty="0"/>
          </a:p>
        </p:txBody>
      </p:sp>
    </p:spTree>
    <p:extLst>
      <p:ext uri="{BB962C8B-B14F-4D97-AF65-F5344CB8AC3E}">
        <p14:creationId xmlns:p14="http://schemas.microsoft.com/office/powerpoint/2010/main" xmlns="" val="215988079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DP on trees</a:t>
            </a:r>
            <a:endParaRPr lang="zh-CN" altLang="en-US" dirty="0"/>
          </a:p>
        </p:txBody>
      </p:sp>
      <p:sp>
        <p:nvSpPr>
          <p:cNvPr id="3" name="Content Placeholder 2"/>
          <p:cNvSpPr>
            <a:spLocks noGrp="1"/>
          </p:cNvSpPr>
          <p:nvPr>
            <p:ph idx="1"/>
          </p:nvPr>
        </p:nvSpPr>
        <p:spPr/>
        <p:txBody>
          <a:bodyPr/>
          <a:lstStyle/>
          <a:p>
            <a:r>
              <a:rPr lang="en-US" altLang="zh-CN" dirty="0"/>
              <a:t>Record every subtree.</a:t>
            </a:r>
          </a:p>
          <a:p>
            <a:r>
              <a:rPr lang="en-US" altLang="zh-CN" dirty="0"/>
              <a:t>If the problem is related to a graph, thinking on spanning tree might be useful</a:t>
            </a:r>
            <a:r>
              <a:rPr lang="en-US" altLang="zh-CN" dirty="0" smtClean="0"/>
              <a:t>.`</a:t>
            </a:r>
            <a:endParaRPr lang="en-US" altLang="zh-CN" dirty="0"/>
          </a:p>
          <a:p>
            <a:r>
              <a:rPr lang="en-US" altLang="zh-CN" dirty="0"/>
              <a:t>DFS and BFS sequence may be the key.</a:t>
            </a:r>
          </a:p>
          <a:p>
            <a:r>
              <a:rPr lang="en-US" altLang="zh-CN" dirty="0"/>
              <a:t>Try using heuristic combining, divide and conquer, or heavy-light decomposition to speed up your solution.</a:t>
            </a:r>
          </a:p>
        </p:txBody>
      </p:sp>
    </p:spTree>
    <p:extLst>
      <p:ext uri="{BB962C8B-B14F-4D97-AF65-F5344CB8AC3E}">
        <p14:creationId xmlns:p14="http://schemas.microsoft.com/office/powerpoint/2010/main" xmlns="" val="38814388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Compress your status</a:t>
            </a:r>
            <a:endParaRPr lang="zh-CN" altLang="en-US" dirty="0"/>
          </a:p>
        </p:txBody>
      </p:sp>
      <p:sp>
        <p:nvSpPr>
          <p:cNvPr id="3" name="Content Placeholder 2"/>
          <p:cNvSpPr>
            <a:spLocks noGrp="1"/>
          </p:cNvSpPr>
          <p:nvPr>
            <p:ph idx="1"/>
          </p:nvPr>
        </p:nvSpPr>
        <p:spPr/>
        <p:txBody>
          <a:bodyPr/>
          <a:lstStyle/>
          <a:p>
            <a:r>
              <a:rPr lang="en-US" altLang="zh-CN" dirty="0"/>
              <a:t>Compress a complicated status into a number.</a:t>
            </a:r>
          </a:p>
          <a:p>
            <a:r>
              <a:rPr lang="en-US" altLang="zh-CN" dirty="0"/>
              <a:t>Use of bitmask.</a:t>
            </a:r>
          </a:p>
          <a:p>
            <a:r>
              <a:rPr lang="en-US" altLang="zh-CN" dirty="0"/>
              <a:t>DP on Connectivity.</a:t>
            </a:r>
          </a:p>
          <a:p>
            <a:r>
              <a:rPr lang="en-US" altLang="zh-CN" dirty="0"/>
              <a:t>DP of DP.</a:t>
            </a:r>
          </a:p>
          <a:p>
            <a:r>
              <a:rPr lang="en-US" altLang="zh-CN" dirty="0"/>
              <a:t>When TL and ML are loose, </a:t>
            </a:r>
            <a:r>
              <a:rPr lang="en-US" altLang="zh-CN" dirty="0" err="1"/>
              <a:t>stl</a:t>
            </a:r>
            <a:r>
              <a:rPr lang="en-US" altLang="zh-CN" dirty="0"/>
              <a:t>::</a:t>
            </a:r>
            <a:r>
              <a:rPr lang="en-US" altLang="zh-CN"/>
              <a:t>map </a:t>
            </a:r>
            <a:r>
              <a:rPr lang="en-US" altLang="zh-CN" smtClean="0"/>
              <a:t>and </a:t>
            </a:r>
            <a:r>
              <a:rPr lang="en-US" altLang="zh-CN" dirty="0"/>
              <a:t>hash table can be helpful.</a:t>
            </a:r>
            <a:endParaRPr lang="zh-CN" altLang="en-US" dirty="0"/>
          </a:p>
        </p:txBody>
      </p:sp>
    </p:spTree>
    <p:extLst>
      <p:ext uri="{BB962C8B-B14F-4D97-AF65-F5344CB8AC3E}">
        <p14:creationId xmlns:p14="http://schemas.microsoft.com/office/powerpoint/2010/main" xmlns="" val="3352086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Use of Exclusive Inclusive Theorem</a:t>
            </a:r>
            <a:endParaRPr lang="zh-CN" alt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altLang="zh-CN" dirty="0"/>
                  <a:t>When we turn to Exclusive Inclusive Theorem, we always encounter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𝑘</m:t>
                        </m:r>
                      </m:sup>
                    </m:sSup>
                  </m:oMath>
                </a14:m>
                <a:r>
                  <a:rPr lang="en-US" altLang="zh-CN" dirty="0"/>
                  <a:t>.</a:t>
                </a:r>
              </a:p>
              <a:p>
                <a:r>
                  <a:rPr lang="en-US" altLang="zh-CN" dirty="0"/>
                  <a:t>We can often deal with this easily by taking the opposite.</a:t>
                </a:r>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16668078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Optimize your DP</a:t>
            </a:r>
            <a:endParaRPr lang="zh-CN" altLang="en-US" dirty="0"/>
          </a:p>
        </p:txBody>
      </p:sp>
      <p:sp>
        <p:nvSpPr>
          <p:cNvPr id="3" name="Content Placeholder 2"/>
          <p:cNvSpPr>
            <a:spLocks noGrp="1"/>
          </p:cNvSpPr>
          <p:nvPr>
            <p:ph idx="1"/>
          </p:nvPr>
        </p:nvSpPr>
        <p:spPr/>
        <p:txBody>
          <a:bodyPr/>
          <a:lstStyle/>
          <a:p>
            <a:r>
              <a:rPr lang="en-US" altLang="zh-CN" dirty="0"/>
              <a:t>http://codeforces.com/blog/entry/8219</a:t>
            </a:r>
            <a:endParaRPr lang="zh-CN" altLang="en-US" dirty="0"/>
          </a:p>
        </p:txBody>
      </p:sp>
    </p:spTree>
    <p:extLst>
      <p:ext uri="{BB962C8B-B14F-4D97-AF65-F5344CB8AC3E}">
        <p14:creationId xmlns:p14="http://schemas.microsoft.com/office/powerpoint/2010/main" xmlns="" val="14054177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Knuth Optimization</a:t>
            </a:r>
            <a:endParaRPr lang="zh-CN" alt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i="1">
                            <a:latin typeface="Cambria Math" panose="02040503050406030204" pitchFamily="18" charset="0"/>
                          </a:rPr>
                          <m:t>&lt;</m:t>
                        </m:r>
                        <m:r>
                          <a:rPr lang="en-US" altLang="zh-CN" b="0" i="1" smtClean="0">
                            <a:latin typeface="Cambria Math" panose="02040503050406030204" pitchFamily="18" charset="0"/>
                          </a:rPr>
                          <m:t>𝑗</m:t>
                        </m:r>
                      </m:sub>
                    </m:sSub>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𝑖</m:t>
                        </m:r>
                      </m:e>
                    </m:d>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𝑗</m:t>
                        </m:r>
                      </m:e>
                    </m:d>
                  </m:oMath>
                </a14:m>
                <a:endParaRPr lang="en-US" altLang="zh-CN" b="0" dirty="0">
                  <a:ea typeface="Cambria Math" panose="02040503050406030204" pitchFamily="18" charset="0"/>
                </a:endParaRPr>
              </a:p>
              <a:p>
                <a:r>
                  <a:rPr lang="en-US" altLang="zh-CN" dirty="0"/>
                  <a:t>Original complexity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en-US" altLang="zh-CN" dirty="0"/>
                  <a:t>.</a:t>
                </a:r>
              </a:p>
              <a:p>
                <a:r>
                  <a:rPr lang="en-US" altLang="zh-CN" dirty="0"/>
                  <a:t>Let A</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en-US" altLang="zh-CN" dirty="0"/>
                  <a:t> be the optimal </a:t>
                </a:r>
                <a14:m>
                  <m:oMath xmlns:m="http://schemas.openxmlformats.org/officeDocument/2006/math">
                    <m:r>
                      <a:rPr lang="en-US" altLang="zh-CN" i="1">
                        <a:latin typeface="Cambria Math" panose="02040503050406030204" pitchFamily="18" charset="0"/>
                      </a:rPr>
                      <m:t>𝑘</m:t>
                    </m:r>
                  </m:oMath>
                </a14:m>
                <a:r>
                  <a:rPr lang="en-US" altLang="zh-CN" dirty="0"/>
                  <a:t/>
                </a:r>
                <a:r>
                  <a:rPr lang="en-US" altLang="zh-CN" dirty="0">
                    <a:ea typeface="Cambria Math" panose="02040503050406030204" pitchFamily="18" charset="0"/>
                  </a:rPr>
                  <a:t>in the recurrence above.</a:t>
                </a:r>
                <a:endParaRPr lang="en-US" altLang="zh-CN" dirty="0"/>
              </a:p>
              <a:p>
                <a:r>
                  <a:rPr lang="en-US" altLang="zh-CN" dirty="0"/>
                  <a:t>If for </a:t>
                </a:r>
                <a14:m>
                  <m:oMath xmlns:m="http://schemas.openxmlformats.org/officeDocument/2006/math">
                    <m:r>
                      <a:rPr lang="en-US" altLang="zh-CN" b="0" i="1" smtClean="0">
                        <a:latin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𝑑</m:t>
                    </m:r>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𝑤</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𝑐</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𝑏</m:t>
                        </m:r>
                      </m:e>
                    </m:d>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𝑑</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𝑑</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𝑏</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m:t>
                    </m:r>
                  </m:oMath>
                </a14:m>
                <a:r>
                  <a:rPr lang="en-US" altLang="zh-CN" dirty="0"/>
                  <a:t>(quadrangle inequality), it can be proved that </a:t>
                </a:r>
                <a14:m>
                  <m:oMath xmlns:m="http://schemas.openxmlformats.org/officeDocument/2006/math">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oMath>
                </a14:m>
                <a:r>
                  <a:rPr lang="en-US" altLang="zh-CN" dirty="0"/>
                  <a:t>, and it’s easy to be optimized to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oMath>
                </a14:m>
                <a:r>
                  <a:rPr lang="en-US" altLang="zh-CN" dirty="0"/>
                  <a:t>.</a:t>
                </a:r>
              </a:p>
              <a:p>
                <a:pPr marL="0" indent="0">
                  <a:buNone/>
                </a:pPr>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79021180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285</TotalTime>
  <Words>431</Words>
  <Application>Microsoft Office PowerPoint</Application>
  <PresentationFormat>自定义</PresentationFormat>
  <Paragraphs>48</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Ion</vt:lpstr>
      <vt:lpstr>Dynamic Programming and Its Optimizations</vt:lpstr>
      <vt:lpstr>Design your status</vt:lpstr>
      <vt:lpstr>Design your status</vt:lpstr>
      <vt:lpstr>DP on Digits</vt:lpstr>
      <vt:lpstr>DP on trees</vt:lpstr>
      <vt:lpstr>Compress your status</vt:lpstr>
      <vt:lpstr>Use of Exclusive Inclusive Theorem</vt:lpstr>
      <vt:lpstr>Optimize your DP</vt:lpstr>
      <vt:lpstr>Knuth Optimization</vt:lpstr>
      <vt:lpstr>Monotonicity</vt:lpstr>
      <vt:lpstr>Monotonicity</vt:lpstr>
      <vt:lpstr>Ternary Search</vt:lpstr>
      <vt:lpstr>Divide and Conquer</vt:lpstr>
      <vt:lpstr>Convex Hull Optimization</vt:lpstr>
      <vt:lpstr>Convex Hull Optimization</vt:lpstr>
      <vt:lpstr>Thanks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 Mao</dc:creator>
  <cp:lastModifiedBy>admin</cp:lastModifiedBy>
  <cp:revision>262</cp:revision>
  <dcterms:created xsi:type="dcterms:W3CDTF">2016-06-28T00:38:09Z</dcterms:created>
  <dcterms:modified xsi:type="dcterms:W3CDTF">2017-01-12T01:30:30Z</dcterms:modified>
</cp:coreProperties>
</file>