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313" r:id="rId4"/>
    <p:sldId id="281" r:id="rId5"/>
    <p:sldId id="286" r:id="rId6"/>
    <p:sldId id="282" r:id="rId7"/>
    <p:sldId id="284" r:id="rId8"/>
    <p:sldId id="287" r:id="rId9"/>
    <p:sldId id="285" r:id="rId10"/>
    <p:sldId id="296" r:id="rId11"/>
    <p:sldId id="288" r:id="rId12"/>
    <p:sldId id="297" r:id="rId13"/>
    <p:sldId id="268" r:id="rId14"/>
    <p:sldId id="259" r:id="rId15"/>
    <p:sldId id="275" r:id="rId16"/>
    <p:sldId id="276" r:id="rId17"/>
    <p:sldId id="278" r:id="rId18"/>
    <p:sldId id="279" r:id="rId19"/>
    <p:sldId id="265" r:id="rId20"/>
    <p:sldId id="266" r:id="rId21"/>
    <p:sldId id="264" r:id="rId22"/>
    <p:sldId id="267" r:id="rId23"/>
    <p:sldId id="269" r:id="rId24"/>
    <p:sldId id="257" r:id="rId25"/>
    <p:sldId id="258" r:id="rId26"/>
    <p:sldId id="261" r:id="rId27"/>
    <p:sldId id="262" r:id="rId28"/>
    <p:sldId id="270" r:id="rId29"/>
    <p:sldId id="263" r:id="rId30"/>
    <p:sldId id="271" r:id="rId31"/>
    <p:sldId id="272" r:id="rId32"/>
    <p:sldId id="290" r:id="rId33"/>
    <p:sldId id="291" r:id="rId34"/>
    <p:sldId id="273" r:id="rId35"/>
    <p:sldId id="274" r:id="rId36"/>
    <p:sldId id="277" r:id="rId37"/>
    <p:sldId id="289" r:id="rId38"/>
    <p:sldId id="292" r:id="rId39"/>
    <p:sldId id="260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01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>
        <p:scale>
          <a:sx n="80" d="100"/>
          <a:sy n="80" d="100"/>
        </p:scale>
        <p:origin x="76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845A-A1B2-4C60-BEB1-4FA352280ED1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697F350-078E-44B0-962F-958364F25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20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845A-A1B2-4C60-BEB1-4FA352280ED1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97F350-078E-44B0-962F-958364F25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3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845A-A1B2-4C60-BEB1-4FA352280ED1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97F350-078E-44B0-962F-958364F25B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189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845A-A1B2-4C60-BEB1-4FA352280ED1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97F350-078E-44B0-962F-958364F25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453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845A-A1B2-4C60-BEB1-4FA352280ED1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97F350-078E-44B0-962F-958364F25B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8076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845A-A1B2-4C60-BEB1-4FA352280ED1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97F350-078E-44B0-962F-958364F25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3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845A-A1B2-4C60-BEB1-4FA352280ED1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F350-078E-44B0-962F-958364F25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09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845A-A1B2-4C60-BEB1-4FA352280ED1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F350-078E-44B0-962F-958364F25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35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845A-A1B2-4C60-BEB1-4FA352280ED1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F350-078E-44B0-962F-958364F25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4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845A-A1B2-4C60-BEB1-4FA352280ED1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97F350-078E-44B0-962F-958364F25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7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845A-A1B2-4C60-BEB1-4FA352280ED1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97F350-078E-44B0-962F-958364F25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59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845A-A1B2-4C60-BEB1-4FA352280ED1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97F350-078E-44B0-962F-958364F25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8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845A-A1B2-4C60-BEB1-4FA352280ED1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F350-078E-44B0-962F-958364F25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21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845A-A1B2-4C60-BEB1-4FA352280ED1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F350-078E-44B0-962F-958364F25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6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845A-A1B2-4C60-BEB1-4FA352280ED1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F350-078E-44B0-962F-958364F25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14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845A-A1B2-4C60-BEB1-4FA352280ED1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97F350-078E-44B0-962F-958364F25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9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845A-A1B2-4C60-BEB1-4FA352280ED1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697F350-078E-44B0-962F-958364F25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37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51ED5-59DD-4491-B3E4-45C17CB9E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OI </a:t>
            </a:r>
            <a:r>
              <a:rPr lang="zh-CN" altLang="en-US" dirty="0"/>
              <a:t>中的线性代数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C0E44E-E321-4BF3-8B50-B2BF92A82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陈雨昕</a:t>
            </a:r>
          </a:p>
        </p:txBody>
      </p:sp>
    </p:spTree>
    <p:extLst>
      <p:ext uri="{BB962C8B-B14F-4D97-AF65-F5344CB8AC3E}">
        <p14:creationId xmlns:p14="http://schemas.microsoft.com/office/powerpoint/2010/main" val="361324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800B4-373A-4349-8187-D69C0523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行列式的展开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8ED0C7-AC76-43C6-B183-E136299F6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阶行列式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划去其第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行和第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列，余下的就是</a:t>
                </a:r>
                <a:r>
                  <a:rPr lang="zh-CN" altLang="en-US" b="1" dirty="0"/>
                  <a:t>余子式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b="1" dirty="0"/>
                  <a:t>代数余子式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按行展开公式：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按列展开公式同理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8ED0C7-AC76-43C6-B183-E136299F6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27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44C0B-E0D0-44A1-8628-87D77EE8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行列式的性质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675A28-533F-4475-91E4-5356C5315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交换两列（行），值变号</a:t>
                </a:r>
                <a:endParaRPr lang="en-US" altLang="zh-CN" dirty="0"/>
              </a:p>
              <a:p>
                <a:r>
                  <a:rPr lang="zh-CN" altLang="en-US" b="0" dirty="0">
                    <a:latin typeface="Cambria Math" panose="02040503050406030204" pitchFamily="18" charset="0"/>
                  </a:rPr>
                  <a:t>列（行）线性：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675A28-533F-4475-91E4-5356C5315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31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AEDD6-5D3D-4AFC-BD06-353E64EA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行列式的性质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074407-A128-40CA-ACD3-6828C74D6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两列（行）相等，值为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一列（行）翻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倍，值也翻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倍</a:t>
                </a:r>
                <a:endParaRPr lang="en-US" altLang="zh-CN" dirty="0"/>
              </a:p>
              <a:p>
                <a:r>
                  <a:rPr lang="zh-CN" altLang="en-US" dirty="0"/>
                  <a:t>一列（行）翻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倍加到另一列（行）上，值不变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074407-A128-40CA-ACD3-6828C74D6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283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70C4A79-BBB7-4543-9272-A73F2B64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矩阵乘法的应用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4C2C52-7DF9-4F25-967E-485DE1579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9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AF052-1C72-4B95-98B8-C82092FA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5716DC-32F5-40E1-A2C2-758C91224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较快的写法：依次枚举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groupCh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zh-CN" altLang="en-US" dirty="0"/>
                  <a:t>，若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可以直接跳过</a:t>
                </a:r>
                <a:endParaRPr lang="en-US" altLang="zh-CN" dirty="0"/>
              </a:p>
              <a:p>
                <a:r>
                  <a:rPr lang="zh-CN" altLang="en-US" dirty="0"/>
                  <a:t>矩阵乘法需要运算满足性质：</a:t>
                </a:r>
                <a:endParaRPr lang="en-US" altLang="zh-CN" dirty="0"/>
              </a:p>
              <a:p>
                <a:r>
                  <a:rPr lang="zh-CN" altLang="en-US" dirty="0"/>
                  <a:t>加法交换律，加法结合律，乘法结合律，乘法分配律</a:t>
                </a:r>
                <a:endParaRPr lang="en-US" altLang="zh-CN" dirty="0"/>
              </a:p>
              <a:p>
                <a:r>
                  <a:rPr lang="zh-CN" altLang="en-US" dirty="0"/>
                  <a:t>所以矩阵的元素甚至可以是矩阵，这样称为分块矩阵</a:t>
                </a:r>
                <a:endParaRPr lang="en-US" altLang="zh-CN" dirty="0"/>
              </a:p>
              <a:p>
                <a:r>
                  <a:rPr lang="zh-CN" altLang="en-US" dirty="0"/>
                  <a:t>常见技巧：用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替代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配合快速幂，常用于求解递推</a:t>
                </a:r>
                <a:endParaRPr lang="en-US" altLang="zh-CN" dirty="0"/>
              </a:p>
              <a:p>
                <a:r>
                  <a:rPr lang="zh-CN" altLang="en-US" dirty="0"/>
                  <a:t>针对类型：阶段非常多，但是每个阶段状态较少，且相邻阶段转移固定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5716DC-32F5-40E1-A2C2-758C91224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26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15275-92B3-44EF-B1BA-1D00CF46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线性递推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A3FC22-E7A6-4AB1-AB69-6783547A1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阶线性递推数列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指的是：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是常数</a:t>
                </a:r>
                <a:endParaRPr lang="en-US" altLang="zh-CN" dirty="0"/>
              </a:p>
              <a:p>
                <a:r>
                  <a:rPr lang="zh-CN" altLang="en-US" dirty="0"/>
                  <a:t>例如，斐波那契数列是二阶线性递推数列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A3FC22-E7A6-4AB1-AB69-6783547A1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72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58123-1DB0-4AB8-9EAE-FC39A1F3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线性递推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229ADC-2725-4996-B5DE-49EB174C5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线性递推数列可以写成矩阵形式：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利用快速幂，求第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项的时间复杂度为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后面会介绍一些更快的做法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229ADC-2725-4996-B5DE-49EB174C5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74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89664-F983-474D-9F5C-8B6B24CD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[AGC003F] Fraction of Fractal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B4DEDD-4377-4D85-99FE-C294A20DF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黑白网格图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，其中黑格连通</a:t>
                </a:r>
                <a:endParaRPr lang="en-US" altLang="zh-CN" dirty="0"/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1×1</m:t>
                    </m:r>
                  </m:oMath>
                </a14:m>
                <a:r>
                  <a:rPr lang="zh-CN" altLang="en-US" dirty="0"/>
                  <a:t> 黑格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的构造方式为：将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中的黑格换成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，白格换成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 全白网格</a:t>
                </a:r>
                <a:endParaRPr lang="en-US" altLang="zh-CN" dirty="0"/>
              </a:p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en-US" dirty="0"/>
                  <a:t> 的黑色连通块数，模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≤1000, 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256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CN" i="0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B4DEDD-4377-4D85-99FE-C294A20DF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217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60A01-863E-4353-94A8-062CD758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C0EA6C-7913-4A1F-A3F0-AB8F06794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3777622"/>
              </a:xfrm>
            </p:spPr>
            <p:txBody>
              <a:bodyPr/>
              <a:lstStyle/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的黑格横向或纵向都接不上，则只需要统计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的黑格数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，答案为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的黑格横向纵向都能接上，答案为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只需考虑恰好有一个方向能接上的情况，不妨设为横向</a:t>
                </a:r>
                <a:endParaRPr lang="en-US" altLang="zh-CN" dirty="0"/>
              </a:p>
              <a:p>
                <a:r>
                  <a:rPr lang="zh-CN" altLang="en-US" dirty="0"/>
                  <a:t>按行看，分成不能接上的行（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）和能接上的行（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1</m:t>
                    </m:r>
                  </m:oMath>
                </a14:m>
                <a:r>
                  <a:rPr lang="zh-CN" altLang="en-US" dirty="0"/>
                  <a:t>，分别统计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中这种行对应的子结构连通块数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这是典型的矩阵快速幂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C0EA6C-7913-4A1F-A3F0-AB8F06794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3777622"/>
              </a:xfrm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10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FF3CF-A893-4A9A-9829-B7AD948A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A+B </a:t>
            </a:r>
            <a:r>
              <a:rPr lang="zh-CN" altLang="en-US" dirty="0"/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677A59-634D-40F8-B01C-1AF0A3C514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题意已缩略</a:t>
                </a:r>
                <a:endParaRPr lang="en-US" altLang="zh-CN" dirty="0"/>
              </a:p>
              <a:p>
                <a:r>
                  <a:rPr lang="zh-CN" altLang="en-US" dirty="0"/>
                  <a:t>给出一个随机数生成器（如右图所示）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组询问，每组询问给定种子和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，询问第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次生成的值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256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677A59-634D-40F8-B01C-1AF0A3C51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5">
            <a:extLst>
              <a:ext uri="{FF2B5EF4-FFF2-40B4-BE49-F238E27FC236}">
                <a16:creationId xmlns:a16="http://schemas.microsoft.com/office/drawing/2014/main" id="{4EAC0AB0-7AFA-4701-A1B2-6AD806E33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616" y="1046303"/>
            <a:ext cx="272222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A000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^=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^=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^=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2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A3B1D-EB58-431A-A68B-6D5FDE9D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 </a:t>
            </a:r>
            <a:r>
              <a:rPr lang="zh-CN" altLang="en-US" dirty="0"/>
              <a:t>准备知识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3F3400-721F-4D0C-AC3D-36510832F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326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F71B6-8EA3-413A-AB65-C9DF9786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FAD500-967A-4BD5-9321-B8B2784FA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把一个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 位整数看成域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下的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 维向量</a:t>
                </a:r>
                <a:endParaRPr lang="en-US" altLang="zh-CN" dirty="0"/>
              </a:p>
              <a:p>
                <a:r>
                  <a:rPr lang="zh-CN" altLang="en-US" dirty="0"/>
                  <a:t>那么位移、异或都可以看作该向量左乘上一个矩阵</a:t>
                </a:r>
                <a:endParaRPr lang="en-US" altLang="zh-CN" dirty="0"/>
              </a:p>
              <a:p>
                <a:r>
                  <a:rPr lang="zh-CN" altLang="en-US" dirty="0"/>
                  <a:t>因此一次变换就是一个矩阵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因此若种子为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dirty="0"/>
                  <a:t>，只需求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压位后，矩阵乘法需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时间，矩阵乘向量需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时间</a:t>
                </a:r>
                <a:endParaRPr lang="en-US" altLang="zh-CN" dirty="0"/>
              </a:p>
              <a:p>
                <a:r>
                  <a:rPr lang="zh-CN" altLang="en-US" dirty="0"/>
                  <a:t>由于多组询问，可以预处理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dirty="0"/>
                  <a:t>，询问时将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进制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𝑄𝑤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dirty="0"/>
                  <a:t>，空间复杂度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FAD500-967A-4BD5-9321-B8B2784FA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655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ADAF1-A04A-4331-9FFE-92323755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[FJOI2018]</a:t>
            </a:r>
            <a:r>
              <a:rPr lang="zh-CN" altLang="en-US" dirty="0"/>
              <a:t>城市路径问题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567958-8CD1-478D-8CBF-0CA1D7F6C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个城市，第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个城市有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个点权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从城市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直接到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一共有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种方案，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可以等于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组询问，询问城市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步内到达城市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的方案数，对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取模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r>
                  <a:rPr lang="zh-CN" altLang="en-US" dirty="0"/>
                  <a:t> 或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128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CN" i="0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567958-8CD1-478D-8CBF-0CA1D7F6C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141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5991B-9C58-4E33-9A03-FD5AE318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4A7ABF-FD38-43B3-AABF-DE2B932C8A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设转移矩阵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，则所求为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/>
                  <a:t> 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列的值</a:t>
                </a:r>
                <a:endParaRPr lang="en-US" altLang="zh-CN" dirty="0"/>
              </a:p>
              <a:p>
                <a:r>
                  <a:rPr lang="zh-CN" altLang="en-US" dirty="0"/>
                  <a:t>我们先看如何求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/>
                  <a:t>，这可以倍增</a:t>
                </a:r>
                <a:endParaRPr lang="en-US" altLang="zh-CN" dirty="0"/>
              </a:p>
              <a:p>
                <a:r>
                  <a:rPr lang="zh-CN" altLang="en-US" dirty="0"/>
                  <a:t>假设已经求出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当然对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阶方阵这么做是过不去</a:t>
                </a:r>
                <a:endParaRPr lang="en-US" altLang="zh-CN" dirty="0"/>
              </a:p>
              <a:p>
                <a:r>
                  <a:rPr lang="zh-CN" altLang="en-US" dirty="0"/>
                  <a:t>注意到题意保证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acc>
                          <m:accPr>
                            <m:chr m:val="⃗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阶方阵，再用上述倍增</a:t>
                </a:r>
                <a:endParaRPr lang="en-US" altLang="zh-CN" dirty="0"/>
              </a:p>
              <a:p>
                <a:r>
                  <a:rPr lang="zh-CN" altLang="en-US" dirty="0"/>
                  <a:t>因此单次询问的时间复杂度降为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4A7ABF-FD38-43B3-AABF-DE2B932C8A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30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4600F4-10B6-49E2-9E7F-A33BE9AB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高斯消元法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D4F8C4-B08F-45C1-8A34-527CAAFC8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777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75A84-C1E6-4889-BC8F-B624DFDE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FBBB2-E0F4-4B2E-A6E4-7053A946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需要在一个域上做</a:t>
            </a:r>
            <a:endParaRPr lang="en-US" altLang="zh-CN" dirty="0"/>
          </a:p>
          <a:p>
            <a:r>
              <a:rPr lang="zh-CN" altLang="en-US" dirty="0"/>
              <a:t>做初等行变换</a:t>
            </a:r>
            <a:endParaRPr lang="en-US" altLang="zh-CN" dirty="0"/>
          </a:p>
          <a:p>
            <a:pPr lvl="1"/>
            <a:r>
              <a:rPr lang="zh-CN" altLang="en-US" dirty="0"/>
              <a:t>交换两行</a:t>
            </a:r>
            <a:endParaRPr lang="en-US" altLang="zh-CN" dirty="0"/>
          </a:p>
          <a:p>
            <a:pPr lvl="1"/>
            <a:r>
              <a:rPr lang="zh-CN" altLang="en-US" dirty="0"/>
              <a:t>一行乘一个非零的数</a:t>
            </a:r>
            <a:endParaRPr lang="en-US" altLang="zh-CN" dirty="0"/>
          </a:p>
          <a:p>
            <a:pPr lvl="1"/>
            <a:r>
              <a:rPr lang="zh-CN" altLang="en-US" dirty="0"/>
              <a:t>一行加上另一行的倍数</a:t>
            </a:r>
            <a:endParaRPr lang="en-US" altLang="zh-CN" dirty="0"/>
          </a:p>
          <a:p>
            <a:r>
              <a:rPr lang="zh-CN" altLang="en-US" dirty="0"/>
              <a:t>初等行变换，可以看成左乘一个初等矩阵</a:t>
            </a:r>
            <a:endParaRPr lang="en-US" altLang="zh-CN" dirty="0"/>
          </a:p>
          <a:p>
            <a:r>
              <a:rPr lang="zh-CN" altLang="en-US" dirty="0"/>
              <a:t>高斯消元法：通过初等行变换，将矩阵化为行阶梯形</a:t>
            </a:r>
            <a:endParaRPr lang="en-US" altLang="zh-CN" dirty="0"/>
          </a:p>
          <a:p>
            <a:r>
              <a:rPr lang="zh-CN" altLang="en-US" dirty="0"/>
              <a:t>高斯</a:t>
            </a:r>
            <a:r>
              <a:rPr lang="en-US" altLang="zh-CN" dirty="0"/>
              <a:t>-</a:t>
            </a:r>
            <a:r>
              <a:rPr lang="zh-CN" altLang="en-US" dirty="0"/>
              <a:t>若当消元法：高斯消元后，再反向消元，将矩阵化为行最简形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761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A4431-25C3-45BD-9070-8BE32BA8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解线性方程组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58D89-55D7-4FDA-AFF6-1FCEFA89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方程组写成矩阵形式（增广矩阵）</a:t>
            </a:r>
            <a:endParaRPr lang="en-US" altLang="zh-CN" dirty="0"/>
          </a:p>
          <a:p>
            <a:r>
              <a:rPr lang="zh-CN" altLang="en-US" dirty="0"/>
              <a:t>做初等行变换不影响解</a:t>
            </a:r>
            <a:endParaRPr lang="en-US" altLang="zh-CN" dirty="0"/>
          </a:p>
          <a:p>
            <a:r>
              <a:rPr lang="zh-CN" altLang="en-US" dirty="0"/>
              <a:t>所以可以直接高斯</a:t>
            </a:r>
            <a:r>
              <a:rPr lang="en-US" altLang="zh-CN" dirty="0"/>
              <a:t>-</a:t>
            </a:r>
            <a:r>
              <a:rPr lang="zh-CN" altLang="en-US" dirty="0"/>
              <a:t>若当消元</a:t>
            </a:r>
          </a:p>
        </p:txBody>
      </p:sp>
    </p:spTree>
    <p:extLst>
      <p:ext uri="{BB962C8B-B14F-4D97-AF65-F5344CB8AC3E}">
        <p14:creationId xmlns:p14="http://schemas.microsoft.com/office/powerpoint/2010/main" val="2142776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4FBA1-7D6C-4DE9-A7A1-F1319D62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求行列式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837FB4-2125-48C7-8F48-7825F4143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初等行变换对行列式的影响：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交换两行，变号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一行乘以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/>
                  <a:t>，行列式也乘以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一行加上另一行的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倍，不变</a:t>
                </a:r>
                <a:endParaRPr lang="en-US" altLang="zh-CN" dirty="0"/>
              </a:p>
              <a:p>
                <a:r>
                  <a:rPr lang="zh-CN" altLang="en-US" dirty="0"/>
                  <a:t>按照上述过程高斯消元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837FB4-2125-48C7-8F48-7825F4143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622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E42E1-3265-4495-8E05-0053F146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求秩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DE491F-C23E-4582-B584-AFD18270F8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3777622"/>
              </a:xfrm>
            </p:spPr>
            <p:txBody>
              <a:bodyPr/>
              <a:lstStyle/>
              <a:p>
                <a:r>
                  <a:rPr lang="zh-CN" altLang="en-US" dirty="0"/>
                  <a:t>一个矩阵的行向量组的秩（行秩）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列向量组的秩（列秩），称为矩阵的秩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方阵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的秩记作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初等行变换不改变秩</a:t>
                </a:r>
              </a:p>
              <a:p>
                <a:r>
                  <a:rPr lang="zh-CN" altLang="en-US" dirty="0"/>
                  <a:t>秩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高斯消元后非零的行向量数</a:t>
                </a:r>
                <a:endParaRPr lang="en-US" altLang="zh-CN" dirty="0"/>
              </a:p>
              <a:p>
                <a:r>
                  <a:rPr lang="zh-CN" altLang="en-US" dirty="0"/>
                  <a:t>矩阵的秩也可以说是最大的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使得存在一个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 阶子方阵，使得它的行列式不为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阶方阵的秩为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，称为满秩矩阵，否则称为降秩矩阵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阶方阵秩的性质：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DE491F-C23E-4582-B584-AFD18270F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3777622"/>
              </a:xfrm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711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82803-A214-401C-A506-6507CEF2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求逆矩阵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8AF3F3-8DBF-4B73-A0D7-0F0504086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阶方阵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，其逆矩阵是一个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阶方阵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如果可逆，那么逆矩阵唯一，且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可逆等价于满秩</a:t>
                </a:r>
                <a:endParaRPr lang="en-US" altLang="zh-CN" dirty="0"/>
              </a:p>
              <a:p>
                <a:r>
                  <a:rPr lang="zh-CN" altLang="en-US" dirty="0"/>
                  <a:t>作分块矩阵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用高斯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若当消元法将左边化为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此时右边为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8AF3F3-8DBF-4B73-A0D7-0F0504086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408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4FE12-1C5E-4803-AD57-33209C50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6A29C8-7A81-4821-8B50-54110AB977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给一个向量组，它能够线性表示的所有向量集合，称为该向量组生成的线性空间</a:t>
                </a:r>
                <a:endParaRPr lang="en-US" altLang="zh-CN" dirty="0"/>
              </a:p>
              <a:p>
                <a:r>
                  <a:rPr lang="zh-CN" altLang="en-US" b="1" dirty="0"/>
                  <a:t>基</a:t>
                </a:r>
                <a:r>
                  <a:rPr lang="zh-CN" altLang="en-US" dirty="0"/>
                  <a:t>就是能够生成线性空间的线性无关向量组，显然不唯一</a:t>
                </a:r>
                <a:endParaRPr lang="en-US" altLang="zh-CN" dirty="0"/>
              </a:p>
              <a:p>
                <a:r>
                  <a:rPr lang="zh-CN" altLang="en-US" dirty="0"/>
                  <a:t>基的大小称为该线性空间的维数</a:t>
                </a:r>
                <a:endParaRPr lang="en-US" altLang="zh-CN" dirty="0"/>
              </a:p>
              <a:p>
                <a:r>
                  <a:rPr lang="zh-CN" altLang="en-US" dirty="0"/>
                  <a:t>给定一个向量组，考虑怎么求出该向量组生成的线性空间的一组基</a:t>
                </a:r>
                <a:endParaRPr lang="en-US" altLang="zh-CN" dirty="0"/>
              </a:p>
              <a:p>
                <a:r>
                  <a:rPr lang="zh-CN" altLang="en-US" dirty="0"/>
                  <a:t>线性空间内任意一个向量都能被基唯一线性表示，称为在该组基下的</a:t>
                </a:r>
                <a:r>
                  <a:rPr lang="zh-CN" altLang="en-US" b="1" dirty="0"/>
                  <a:t>坐标</a:t>
                </a:r>
                <a:endParaRPr lang="en-US" altLang="zh-CN" b="1" dirty="0"/>
              </a:p>
              <a:p>
                <a:r>
                  <a:rPr lang="zh-CN" altLang="en-US" dirty="0"/>
                  <a:t>最常用的基：高斯消元后去掉所有零向量</a:t>
                </a:r>
                <a:endParaRPr lang="en-US" altLang="zh-CN" dirty="0"/>
              </a:p>
              <a:p>
                <a:r>
                  <a:rPr lang="zh-CN" altLang="en-US" dirty="0"/>
                  <a:t>把整数看作域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上的向量，按照从高位到低位的顺序，进行高斯消元</a:t>
                </a:r>
                <a:endParaRPr lang="en-US" altLang="zh-CN" dirty="0"/>
              </a:p>
              <a:p>
                <a:r>
                  <a:rPr lang="zh-CN" altLang="en-US" dirty="0"/>
                  <a:t>不但可以求解一些整数能异或出的数集，还可以比较大小</a:t>
                </a:r>
              </a:p>
              <a:p>
                <a:r>
                  <a:rPr lang="zh-CN" altLang="en-US" dirty="0"/>
                  <a:t>这种变体外号“线性基”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6A29C8-7A81-4821-8B50-54110AB97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4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40484-5954-499A-B02C-8963D7E4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1327D9-7FB4-4539-AE73-4BA92B020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如果一些数的集合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上定义了通常意义下的加减乘除运算，且有：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加法有交换律、结合律，存在零元素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、负元素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乘法有交换律、结合律，存在单位元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、非零元素的乘法逆元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加法、乘法有分配律</a:t>
                </a:r>
                <a:endParaRPr lang="en-US" altLang="zh-CN" dirty="0"/>
              </a:p>
              <a:p>
                <a:r>
                  <a:rPr lang="zh-CN" altLang="en-US" dirty="0"/>
                  <a:t>就说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是</a:t>
                </a:r>
                <a:r>
                  <a:rPr lang="zh-CN" altLang="en-US" b="1" dirty="0"/>
                  <a:t>数域</a:t>
                </a:r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的元素不一定是数，运算不一定是加法和乘法，此时称为</a:t>
                </a:r>
                <a:r>
                  <a:rPr lang="zh-CN" altLang="en-US" b="1" dirty="0"/>
                  <a:t>域</a:t>
                </a:r>
                <a:endParaRPr lang="en-US" altLang="zh-CN" b="1" dirty="0"/>
              </a:p>
              <a:p>
                <a:r>
                  <a:rPr lang="zh-CN" altLang="en-US" dirty="0"/>
                  <a:t>以下如无说明，都讨论在某域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下的情况</a:t>
                </a:r>
                <a:endParaRPr lang="en-US" altLang="zh-CN" dirty="0"/>
              </a:p>
              <a:p>
                <a:r>
                  <a:rPr lang="zh-CN" altLang="en-US" dirty="0"/>
                  <a:t>常见数域：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 表示模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的剩余类域，即每个元素都是模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的一个剩余类，加法、乘法分别为模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意义的加法、乘法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1327D9-7FB4-4539-AE73-4BA92B020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876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9DE68-7F28-4038-9FD1-F3C1B9A9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[TC SRM494 Div1]</a:t>
            </a:r>
            <a:r>
              <a:rPr lang="en-US" altLang="zh-CN" dirty="0" err="1"/>
              <a:t>KnightsOut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AA6CE7-A618-4C64-ACE6-F9FA297F6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黑白网格图，一开始全黑，目标全白</a:t>
                </a:r>
                <a:endParaRPr lang="en-US" altLang="zh-CN" dirty="0"/>
              </a:p>
              <a:p>
                <a:r>
                  <a:rPr lang="zh-CN" altLang="en-US" dirty="0"/>
                  <a:t>可以操作一个格子，可以使得它以及与它有日字关系的格子全部反色</a:t>
                </a:r>
                <a:endParaRPr lang="en-US" altLang="zh-CN" dirty="0"/>
              </a:p>
              <a:p>
                <a:r>
                  <a:rPr lang="zh-CN" altLang="en-US" dirty="0"/>
                  <a:t>每个格子至多操作一次，求方案数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≤600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AA6CE7-A618-4C64-ACE6-F9FA297F6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D6E72B0-328C-4C58-86B1-CD1FE588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2" y="3250539"/>
            <a:ext cx="4820126" cy="154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550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4AA05-13ED-4530-B899-54B2BE9E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8D4527-198B-432E-88B2-6852CD792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还是老套路，看作域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上的线性方程组</a:t>
                </a:r>
                <a:endParaRPr lang="en-US" altLang="zh-CN" dirty="0"/>
              </a:p>
              <a:p>
                <a:r>
                  <a:rPr lang="zh-CN" altLang="en-US" dirty="0"/>
                  <a:t>高斯消元可以压位优化</a:t>
                </a:r>
                <a:endParaRPr lang="en-US" altLang="zh-CN" dirty="0"/>
              </a:p>
              <a:p>
                <a:r>
                  <a:rPr lang="zh-CN" altLang="en-US" dirty="0"/>
                  <a:t>但是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 的时间复杂度完全无法接受</a:t>
                </a:r>
                <a:endParaRPr lang="en-US" altLang="zh-CN" dirty="0"/>
              </a:p>
              <a:p>
                <a:r>
                  <a:rPr lang="zh-CN" altLang="en-US" dirty="0"/>
                  <a:t>先确定顶上两行和最左一列的操作状态作为主元</a:t>
                </a:r>
                <a:endParaRPr lang="en-US" altLang="zh-CN" dirty="0"/>
              </a:p>
              <a:p>
                <a:r>
                  <a:rPr lang="zh-CN" altLang="en-US" dirty="0"/>
                  <a:t>从上到下、从左到右遍历每一个格子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为了满足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其操作情况已被确定</a:t>
                </a:r>
                <a:endParaRPr lang="en-US" altLang="zh-CN" dirty="0"/>
              </a:p>
              <a:p>
                <a:r>
                  <a:rPr lang="zh-CN" altLang="en-US" dirty="0"/>
                  <a:t>底下两行和最右一列则不会被强制满足，因此需要列出方程</a:t>
                </a:r>
                <a:endParaRPr lang="en-US" altLang="zh-CN" dirty="0"/>
              </a:p>
              <a:p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 就能解决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8D4527-198B-432E-88B2-6852CD792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254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67247-5F93-4194-9B66-FDEBE1B8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例：报价单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50847D-B6D9-4791-8302-6785892B23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给定线性方程组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预先给定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组询问，每组询问给出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，答案对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取模，保证有唯一解</a:t>
                </a:r>
                <a:endParaRPr lang="en-US" altLang="zh-CN" dirty="0"/>
              </a:p>
              <a:p>
                <a:r>
                  <a:rPr lang="zh-CN" altLang="en-US" dirty="0"/>
                  <a:t>加强版：强制在线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≤998244353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128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50847D-B6D9-4791-8302-6785892B2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666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A9D92-CE3F-4128-8C81-9D63F143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BB703A-ECD0-48F6-9881-F60DF3581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直接高斯消元法时间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，过不去</a:t>
                </a:r>
                <a:endParaRPr lang="en-US" altLang="zh-CN" dirty="0"/>
              </a:p>
              <a:p>
                <a:r>
                  <a:rPr lang="zh-CN" altLang="en-US" dirty="0"/>
                  <a:t>考虑把所有询问一块儿做高斯消元法</a:t>
                </a:r>
                <a:endParaRPr lang="en-US" altLang="zh-CN" dirty="0"/>
              </a:p>
              <a:p>
                <a:r>
                  <a:rPr lang="zh-CN" altLang="en-US" dirty="0"/>
                  <a:t>也就是，增广矩阵的右边增至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列，全部用来放询问的常数项</a:t>
                </a:r>
                <a:endParaRPr lang="en-US" altLang="zh-CN" dirty="0"/>
              </a:p>
              <a:p>
                <a:r>
                  <a:rPr lang="zh-CN" altLang="en-US" dirty="0"/>
                  <a:t>这样做，时间复杂度降至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如果强制在线，可以这么看：</a:t>
                </a:r>
                <a:endParaRPr lang="en-US" altLang="zh-CN" dirty="0"/>
              </a:p>
              <a:p>
                <a:r>
                  <a:rPr lang="zh-CN" altLang="en-US" dirty="0"/>
                  <a:t>我们要求解的其实是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由于有唯一解，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 是可逆矩阵，所以存在逆矩阵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时间复杂度不变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BB703A-ECD0-48F6-9881-F60DF3581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622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B22B7-1C93-49E5-A62C-B40A1A40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[WC2011]</a:t>
            </a:r>
            <a:r>
              <a:rPr lang="zh-CN" altLang="en-US" dirty="0"/>
              <a:t>最大</a:t>
            </a:r>
            <a:r>
              <a:rPr lang="en-US" altLang="zh-CN" dirty="0"/>
              <a:t>XOR</a:t>
            </a:r>
            <a:r>
              <a:rPr lang="zh-CN" altLang="en-US" dirty="0"/>
              <a:t>和路径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C0ACD1-6E2B-4692-9F52-A1FA0458A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4F4F4F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solidFill>
                      <a:srgbClr val="4F4F4F"/>
                    </a:solidFill>
                    <a:effectLst/>
                    <a:latin typeface="-apple-system"/>
                  </a:rPr>
                  <a:t> 个点、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4F4F4F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b="0" i="0" dirty="0">
                    <a:solidFill>
                      <a:srgbClr val="4F4F4F"/>
                    </a:solidFill>
                    <a:effectLst/>
                    <a:latin typeface="-apple-system"/>
                  </a:rPr>
                  <a:t> </a:t>
                </a:r>
                <a:r>
                  <a:rPr lang="zh-CN" altLang="en-US" dirty="0">
                    <a:solidFill>
                      <a:srgbClr val="4F4F4F"/>
                    </a:solidFill>
                    <a:latin typeface="-apple-system"/>
                  </a:rPr>
                  <a:t>条边的带边权无向连通图</a:t>
                </a:r>
                <a:endParaRPr lang="en-US" altLang="zh-CN" dirty="0">
                  <a:solidFill>
                    <a:srgbClr val="4F4F4F"/>
                  </a:solidFill>
                  <a:latin typeface="-apple-system"/>
                </a:endParaRPr>
              </a:p>
              <a:p>
                <a:pPr algn="just"/>
                <a:r>
                  <a:rPr lang="zh-CN" altLang="en-US" b="0" i="0" dirty="0">
                    <a:solidFill>
                      <a:srgbClr val="4F4F4F"/>
                    </a:solidFill>
                    <a:effectLst/>
                    <a:latin typeface="-apple-system"/>
                  </a:rPr>
                  <a:t>求图中从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4F4F4F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b="0" i="0" dirty="0">
                    <a:solidFill>
                      <a:srgbClr val="4F4F4F"/>
                    </a:solidFill>
                    <a:effectLst/>
                    <a:latin typeface="-apple-system"/>
                  </a:rPr>
                  <a:t> </a:t>
                </a:r>
                <a:r>
                  <a:rPr lang="zh-CN" altLang="en-US" b="0" i="0" dirty="0">
                    <a:solidFill>
                      <a:srgbClr val="4F4F4F"/>
                    </a:solidFill>
                    <a:effectLst/>
                    <a:latin typeface="-apple-system"/>
                  </a:rPr>
                  <a:t>点到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4F4F4F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solidFill>
                      <a:srgbClr val="4F4F4F"/>
                    </a:solidFill>
                    <a:effectLst/>
                    <a:latin typeface="-apple-system"/>
                  </a:rPr>
                  <a:t> </a:t>
                </a:r>
                <a:r>
                  <a:rPr lang="zh-CN" altLang="en-US" b="0" i="0" dirty="0">
                    <a:solidFill>
                      <a:srgbClr val="4F4F4F"/>
                    </a:solidFill>
                    <a:effectLst/>
                    <a:latin typeface="-apple-system"/>
                  </a:rPr>
                  <a:t>点的所有路径（不必为简单路径）中边权值异或的最大值</a:t>
                </a:r>
                <a:endParaRPr lang="en-US" altLang="zh-CN" b="0" i="0" dirty="0">
                  <a:solidFill>
                    <a:srgbClr val="4F4F4F"/>
                  </a:solidFill>
                  <a:effectLst/>
                  <a:latin typeface="-apple-system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4F4F4F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4F4F4F"/>
                        </a:solidFill>
                        <a:effectLst/>
                        <a:latin typeface="Cambria Math" panose="02040503050406030204" pitchFamily="18" charset="0"/>
                      </a:rPr>
                      <m:t>≤50000, </m:t>
                    </m:r>
                    <m:r>
                      <a:rPr lang="en-US" altLang="zh-CN" b="0" i="1" smtClean="0">
                        <a:solidFill>
                          <a:srgbClr val="4F4F4F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4F4F4F"/>
                        </a:solidFill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4F4F4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4F4F4F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4F4F4F"/>
                            </a:solidFill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b="0" i="0" dirty="0">
                    <a:solidFill>
                      <a:srgbClr val="4F4F4F"/>
                    </a:solidFill>
                    <a:effectLst/>
                    <a:latin typeface="-apple-system"/>
                  </a:rPr>
                  <a:t>，边权不超过</a:t>
                </a:r>
                <a:r>
                  <a:rPr lang="en-US" altLang="zh-CN" b="0" i="0" dirty="0">
                    <a:solidFill>
                      <a:srgbClr val="4F4F4F"/>
                    </a:solidFill>
                    <a:effectLst/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4F4F4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4F4F4F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4F4F4F"/>
                            </a:solidFill>
                            <a:effectLst/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en-US" altLang="zh-CN" b="0" i="0" dirty="0">
                  <a:solidFill>
                    <a:srgbClr val="4F4F4F"/>
                  </a:solidFill>
                  <a:effectLst/>
                  <a:latin typeface="-apple-system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4F4F4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4F4F4F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1" dirty="0" smtClean="0">
                        <a:solidFill>
                          <a:srgbClr val="4F4F4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solidFill>
                          <a:srgbClr val="4F4F4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rgbClr val="4F4F4F"/>
                        </a:solidFill>
                        <a:latin typeface="Cambria Math" panose="02040503050406030204" pitchFamily="18" charset="0"/>
                      </a:rPr>
                      <m:t>500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4F4F4F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CN" i="0" dirty="0">
                        <a:solidFill>
                          <a:srgbClr val="4F4F4F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CN" b="0" dirty="0">
                  <a:solidFill>
                    <a:srgbClr val="4F4F4F"/>
                  </a:solidFill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C0ACD1-6E2B-4692-9F52-A1FA0458A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267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79AC1-5D09-408F-A5D3-E0E3E632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14D177-1D1B-4AB6-A8F7-86968E55B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考虑求一棵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树，那么边有树边和返祖边两类</a:t>
                </a:r>
                <a:endParaRPr lang="en-US" altLang="zh-CN" dirty="0"/>
              </a:p>
              <a:p>
                <a:r>
                  <a:rPr lang="zh-CN" altLang="en-US" dirty="0"/>
                  <a:t>对于每条返祖边，只考虑它与树边构成的环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的路径，可以通过树上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的简单路径异或上若干个这种环表示</a:t>
                </a:r>
                <a:endParaRPr lang="en-US" altLang="zh-CN" dirty="0"/>
              </a:p>
              <a:p>
                <a:r>
                  <a:rPr lang="zh-CN" altLang="en-US" dirty="0"/>
                  <a:t>因此只需要求这些环的权值的线性基</a:t>
                </a:r>
                <a:endParaRPr lang="en-US" altLang="zh-CN" dirty="0"/>
              </a:p>
              <a:p>
                <a:r>
                  <a:rPr lang="zh-CN" altLang="en-US" dirty="0"/>
                  <a:t>从高到低依次检查每个为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的位，查询线性基基得出这位能否翻转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𝑛𝑤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14D177-1D1B-4AB6-A8F7-86968E55B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238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A49AB-A3C7-4DD7-852E-5E1662DC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[CF1336E1]</a:t>
            </a:r>
            <a:r>
              <a:rPr lang="en-US" altLang="zh-CN" dirty="0" err="1"/>
              <a:t>Chiori</a:t>
            </a:r>
            <a:r>
              <a:rPr lang="en-US" altLang="zh-CN" dirty="0"/>
              <a:t> and Doll Picking</a:t>
            </a:r>
            <a:br>
              <a:rPr lang="en-US" altLang="zh-CN" dirty="0"/>
            </a:br>
            <a:r>
              <a:rPr lang="en-US" altLang="zh-CN" dirty="0"/>
              <a:t>(easy version)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4DB069-EFD0-4E06-85CC-C7AB56EEE8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给定正整数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, 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保证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b="0" i="0" dirty="0">
                  <a:solidFill>
                    <a:srgbClr val="000000"/>
                  </a:solidFill>
                  <a:effectLst/>
                  <a:latin typeface="PingFang SC"/>
                </a:endParaRPr>
              </a:p>
              <a:p>
                <a:pPr algn="l"/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任取其中若干个，算出异或和（可以不取，此时异或和为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）</a:t>
                </a:r>
                <a:endParaRPr lang="en-US" altLang="zh-CN" b="0" i="0" dirty="0">
                  <a:solidFill>
                    <a:srgbClr val="000000"/>
                  </a:solidFill>
                  <a:effectLst/>
                  <a:latin typeface="PingFang SC"/>
                </a:endParaRPr>
              </a:p>
              <a:p>
                <a:pPr algn="l"/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=0, 1, …, 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 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求有多少种取法使得异或和恰有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 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位为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b="0" i="0" dirty="0">
                  <a:solidFill>
                    <a:srgbClr val="000000"/>
                  </a:solidFill>
                  <a:effectLst/>
                  <a:latin typeface="PingFang SC"/>
                </a:endParaRPr>
              </a:p>
              <a:p>
                <a:pPr algn="l"/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两种取法不同当且仅当取的下标不同</a:t>
                </a:r>
                <a:endParaRPr lang="en-US" altLang="zh-CN" b="0" i="0" dirty="0">
                  <a:solidFill>
                    <a:srgbClr val="000000"/>
                  </a:solidFill>
                  <a:effectLst/>
                  <a:latin typeface="PingFang SC"/>
                </a:endParaRPr>
              </a:p>
              <a:p>
                <a:pPr algn="l"/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答案对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998 244 353</m:t>
                    </m:r>
                  </m:oMath>
                </a14:m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 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PingFang SC"/>
                  </a:rPr>
                  <a:t>取模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≤2×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≤35</m:t>
                    </m:r>
                  </m:oMath>
                </a14:m>
                <a:endParaRPr lang="en-US" altLang="zh-CN" b="0" i="0" dirty="0">
                  <a:solidFill>
                    <a:srgbClr val="000000"/>
                  </a:solidFill>
                  <a:effectLst/>
                  <a:latin typeface="PingFang SC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512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CN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CN" b="0" dirty="0">
                  <a:solidFill>
                    <a:srgbClr val="000000"/>
                  </a:solidFill>
                  <a:effectLst/>
                  <a:latin typeface="PingFang SC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4DB069-EFD0-4E06-85CC-C7AB56EEE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388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30F56-5B68-4E52-832E-5A5D9856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F7177A-D92A-4B31-9EE8-00A26DAC88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仍然把整数看作域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上的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维向量，求出一组基，设基的大小为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凡能够被基线性表示的整数均有恰好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种表示法，因为其余的可以任取</a:t>
                </a:r>
                <a:endParaRPr lang="en-US" altLang="zh-CN" dirty="0"/>
              </a:p>
              <a:p>
                <a:r>
                  <a:rPr lang="zh-CN" altLang="en-US" dirty="0"/>
                  <a:t>所以只需在基上做原问题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时可以直接搜索，考虑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的情况</a:t>
                </a:r>
                <a:endParaRPr lang="en-US" altLang="zh-CN" dirty="0"/>
              </a:p>
              <a:p>
                <a:r>
                  <a:rPr lang="zh-CN" altLang="en-US" dirty="0"/>
                  <a:t>求基时可使用高斯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若当消元</a:t>
                </a:r>
                <a:endParaRPr lang="en-US" altLang="zh-CN" dirty="0"/>
              </a:p>
              <a:p>
                <a:r>
                  <a:rPr lang="zh-CN" altLang="en-US" dirty="0"/>
                  <a:t>交换两列不影响答案，所以不妨设主元占据最后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列</a:t>
                </a:r>
                <a:endParaRPr lang="en-US" altLang="zh-CN" dirty="0"/>
              </a:p>
              <a:p>
                <a:r>
                  <a:rPr lang="zh-CN" altLang="en-US" dirty="0"/>
                  <a:t>于是可以作计数递推：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表示在基的前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个向量中取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个，使得非主元和为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的方案数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，空间复杂度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F7177A-D92A-4B31-9EE8-00A26DAC88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b="-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7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51382DB-2A58-4045-9480-90031FA4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线性变换与特征多项式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B5FBB0-F7DB-4AF9-A6EB-CB6D00FA9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452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8485E-D256-4B0B-B862-138C1F0E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线性空间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79D10D-90FD-4B8F-9517-471B24BA5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在域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和集合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上定义加法和数乘运算：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加法：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数乘：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满足以下定律的称为线性空间：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加法有交换律、结合律，存在零元素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、负元素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数乘有结合律，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加法与数乘有分配律</a:t>
                </a:r>
              </a:p>
              <a:p>
                <a:r>
                  <a:rPr lang="zh-CN" altLang="en-US" dirty="0"/>
                  <a:t>每个元素称为向量</a:t>
                </a:r>
                <a:endParaRPr lang="en-US" altLang="zh-CN" dirty="0"/>
              </a:p>
              <a:p>
                <a:r>
                  <a:rPr lang="zh-CN" altLang="en-US" dirty="0"/>
                  <a:t>此概念从向量空间抽象而来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79D10D-90FD-4B8F-9517-471B24BA5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78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A9C6D99-0150-450C-8B89-CF0DF33E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矩阵和向量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1924571D-F452-4DC6-8E5B-5301E8BE4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列矩阵：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数表</a:t>
                </a:r>
                <a:endParaRPr lang="en-US" altLang="zh-CN" dirty="0"/>
              </a:p>
              <a:p>
                <a:r>
                  <a:rPr lang="zh-CN" altLang="en-US" dirty="0"/>
                  <a:t>记作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阶方阵：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矩阵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维行（列）向量：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zh-CN" altLang="en-US" dirty="0"/>
                  <a:t>）矩阵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1924571D-F452-4DC6-8E5B-5301E8BE4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378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74174-F194-4E6A-B090-F24C749A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基与坐标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610B13-C391-4EAD-A2C7-44CD607F1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一组基就是能线性表示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中所有向量的一个线性无关向量组</a:t>
                </a:r>
                <a:endParaRPr lang="en-US" altLang="zh-CN" dirty="0"/>
              </a:p>
              <a:p>
                <a:r>
                  <a:rPr lang="zh-CN" altLang="en-US" dirty="0"/>
                  <a:t>以下考虑的都是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维线性空间</a:t>
                </a:r>
                <a:endParaRPr lang="en-US" altLang="zh-CN" dirty="0"/>
              </a:p>
              <a:p>
                <a:r>
                  <a:rPr lang="zh-CN" altLang="en-US" dirty="0"/>
                  <a:t>在一组基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向量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可以唯一写成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称为</a:t>
                </a:r>
                <a:r>
                  <a:rPr lang="zh-CN" altLang="en-US" b="1" dirty="0"/>
                  <a:t>坐标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形式地可写成矩阵乘法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610B13-C391-4EAD-A2C7-44CD607F1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486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4C29B-AADE-4E6A-A70C-B134C0AD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基变换、坐标变换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146EE0-4B5C-4D85-883E-78D015DF8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现在换一组基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考虑坐标如何变换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那么可以写成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称为基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到基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的</a:t>
                </a:r>
                <a:r>
                  <a:rPr lang="zh-CN" altLang="en-US" b="1" dirty="0"/>
                  <a:t>过渡矩阵</a:t>
                </a:r>
                <a:endParaRPr lang="en-US" altLang="zh-CN" b="1" dirty="0"/>
              </a:p>
              <a:p>
                <a:r>
                  <a:rPr lang="zh-CN" altLang="en-US" dirty="0"/>
                  <a:t>如果向量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下的坐标是列向量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假设在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下的坐标是列向量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𝑇𝑌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或者说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146EE0-4B5C-4D85-883E-78D015DF8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160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C95D5-CC61-4CA0-BBF9-C1D19873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线性变换的矩阵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6D9680-1FB8-4F98-82D2-E5320498E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线性空间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上映射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是线性变换，当且仅当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取一组基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，那么说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下的矩阵为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可写成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6D9680-1FB8-4F98-82D2-E5320498E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974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AA6C7-9812-4111-92BF-EB33D42A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相似矩阵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EECF77-6885-4220-BBD3-0A4FDF59E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dirty="0"/>
                  <a:t>设</a:t>
                </a:r>
                <a:r>
                  <a:rPr lang="zh-CN" altLang="en-US" dirty="0"/>
                  <a:t>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到基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的过渡矩阵为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如果线性变换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下的矩阵是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神奇的是，可以写成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𝐴𝑇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𝐴𝑇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𝐴𝑇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所以它在基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下的矩阵为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𝐴𝑇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阶可逆方阵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相似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EECF77-6885-4220-BBD3-0A4FDF59E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AF21DD5-800E-46D5-A7CC-02FD5C3E0935}"/>
              </a:ext>
            </a:extLst>
          </p:cNvPr>
          <p:cNvSpPr txBox="1"/>
          <p:nvPr/>
        </p:nvSpPr>
        <p:spPr>
          <a:xfrm>
            <a:off x="3064596" y="3760801"/>
            <a:ext cx="2002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注：此步的合法性可以直接展开验证</a:t>
            </a:r>
          </a:p>
        </p:txBody>
      </p:sp>
    </p:spTree>
    <p:extLst>
      <p:ext uri="{BB962C8B-B14F-4D97-AF65-F5344CB8AC3E}">
        <p14:creationId xmlns:p14="http://schemas.microsoft.com/office/powerpoint/2010/main" val="578968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376C9-A2A5-4012-AED0-88ADD449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特征值与特征向量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48F044-0BD8-43F2-BDEA-7F08BA77EC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阶方阵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，如果非零列向量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/>
                  <a:t> 和数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 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则称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的</a:t>
                </a:r>
                <a:r>
                  <a:rPr lang="zh-CN" altLang="en-US" b="1" dirty="0"/>
                  <a:t>特征值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的对应于特征值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 的</a:t>
                </a:r>
                <a:r>
                  <a:rPr lang="zh-CN" altLang="en-US" b="1" dirty="0"/>
                  <a:t>特征向量</a:t>
                </a:r>
                <a:endParaRPr lang="en-US" altLang="zh-CN" b="1" dirty="0"/>
              </a:p>
              <a:p>
                <a:r>
                  <a:rPr lang="zh-CN" altLang="en-US" b="0" dirty="0"/>
                  <a:t>可以写成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这是一个关于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/>
                  <a:t> 的齐次线性方程组，它有非零解的充要条件是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，称为</a:t>
                </a:r>
                <a:r>
                  <a:rPr lang="zh-CN" altLang="en-US" b="1" dirty="0"/>
                  <a:t>特征方程</a:t>
                </a:r>
                <a:endParaRPr lang="en-US" altLang="zh-CN" b="1" dirty="0"/>
              </a:p>
              <a:p>
                <a:r>
                  <a:rPr lang="zh-CN" altLang="en-US" b="0" dirty="0"/>
                  <a:t>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b="0" dirty="0"/>
                  <a:t> 的函数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次多项式，称为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zh-CN" altLang="en-US" b="1" dirty="0"/>
                  <a:t>特征多项式</a:t>
                </a:r>
                <a:endParaRPr lang="en-US" altLang="zh-CN" b="1" dirty="0"/>
              </a:p>
              <a:p>
                <a:r>
                  <a:rPr lang="zh-CN" altLang="en-US" dirty="0"/>
                  <a:t>特征值就是特征多项式的根，在复数域上一定有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个根（重根计算在内）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的所有解构成一个线性空间，取它的一组基作为特征向量</a:t>
                </a:r>
                <a:endParaRPr lang="en-US" altLang="zh-CN" dirty="0"/>
              </a:p>
              <a:p>
                <a:r>
                  <a:rPr lang="zh-CN" altLang="en-US" dirty="0"/>
                  <a:t>高斯消元，对于每个自由变量分别令其为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即可求出这样一组基</a:t>
                </a:r>
                <a:endParaRPr lang="en-US" altLang="zh-CN" dirty="0"/>
              </a:p>
              <a:p>
                <a:r>
                  <a:rPr lang="zh-CN" altLang="en-US" dirty="0"/>
                  <a:t>相似矩阵的特征多项式相同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48F044-0BD8-43F2-BDEA-7F08BA77E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2097" r="-2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6402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DA05E-566F-4475-921D-8593B56E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对角化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C83DEA-730C-4149-9E2D-C742BCBC3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阶方阵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对角化，就是把它变换成相似的对角矩阵</a:t>
                </a:r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从线性变换的角度看，对角化就是变换到一组基下，使得它变成一个拉伸变换</a:t>
                </a:r>
                <a:endParaRPr lang="en-US" altLang="zh-CN" dirty="0"/>
              </a:p>
              <a:p>
                <a:r>
                  <a:rPr lang="zh-CN" altLang="en-US" dirty="0"/>
                  <a:t>如果可对角化，那么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的对角线上就是所有特征值，一个特征值出现其重数次，其过渡矩阵就是将所对应特征向量的坐标（列向量）排开所得矩阵，即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方阵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可对角化，当且仅当它有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个线性无关的特征向量</a:t>
                </a:r>
                <a:endParaRPr lang="en-US" altLang="zh-CN" dirty="0"/>
              </a:p>
              <a:p>
                <a:r>
                  <a:rPr lang="zh-CN" altLang="en-US" dirty="0"/>
                  <a:t>一个充分条件是，有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个不同的特征值，因为属于不同特征值的特征向量线性无关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C83DEA-730C-4149-9E2D-C742BCBC3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671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32630-DAE0-4E55-B254-9EF84C59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对角化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2B26E7-5F5B-4B5E-A307-3A6886E06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对角化可以简化幂的计算</a:t>
                </a:r>
                <a:endParaRPr lang="en-US" altLang="zh-CN" dirty="0"/>
              </a:p>
              <a:p>
                <a:r>
                  <a:rPr lang="zh-CN" altLang="en-US" b="0" dirty="0"/>
                  <a:t>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时间复杂度只需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对一些特殊的矩阵优势更大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2B26E7-5F5B-4B5E-A307-3A6886E06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275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B18EB-EBE3-4BDD-8C93-5D24A655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哈密顿</a:t>
            </a:r>
            <a:r>
              <a:rPr lang="en-US" altLang="zh-CN" dirty="0"/>
              <a:t>-</a:t>
            </a:r>
            <a:r>
              <a:rPr lang="zh-CN" altLang="en-US" dirty="0"/>
              <a:t>凯莱定理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EC58B6-9800-4661-A92E-AB555D1CB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的特征多项式为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应用：设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阶方阵，计算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这样可以将矩阵的幂降为多项式的取模幂，从而处理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较大的情形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EC58B6-9800-4661-A92E-AB555D1CB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1435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F0B55-6ABD-4AA1-9A89-59AD7EF1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线性递推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87C6A9-0E6F-417E-9B28-DB0F5C0887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对于线性递推数列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,&amp;1≤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矩阵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的特征多项式是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特征根法就是将转移矩阵对角化！</a:t>
                </a:r>
                <a:endParaRPr lang="en-US" altLang="zh-CN" b="0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注意到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的第一个分量，所以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87C6A9-0E6F-417E-9B28-DB0F5C0887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7741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BC967-7D96-4BB5-A618-66BDF701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线性递推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C48118-9E9B-4DDD-89EE-AE0077D60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矩阵快速幂，时间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暴力乘法与取模的多项式快速幂，时间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基于傅里叶变换的乘法与取模的多项式快速幂，时间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C48118-9E9B-4DDD-89EE-AE0077D60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24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709CD-7128-4635-AA1D-B79A58DE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矩阵的运算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33DFFE-D8CA-49CD-9222-4DBF3817E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加法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、减法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、取负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：对应位置元素加减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取负</a:t>
                </a:r>
                <a:endParaRPr lang="en-US" altLang="zh-CN" dirty="0"/>
              </a:p>
              <a:p>
                <a:r>
                  <a:rPr lang="zh-CN" altLang="en-US" dirty="0"/>
                  <a:t>数乘：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的每个元素都乘以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乘法：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的乘积为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 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转置：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的转置是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矩阵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，其中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33DFFE-D8CA-49CD-9222-4DBF3817E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019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6D426-0665-4F08-8FEA-EC678BE8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62396-84EE-4EB9-B5D5-9C76194C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矩阵乘法的应用：矩阵快速幂</a:t>
            </a:r>
            <a:endParaRPr lang="en-US" altLang="zh-CN" dirty="0"/>
          </a:p>
          <a:p>
            <a:r>
              <a:rPr lang="zh-CN" altLang="en-US" dirty="0"/>
              <a:t>高斯消元法：解方程组，行列式，逆矩阵，秩，基</a:t>
            </a:r>
            <a:endParaRPr lang="en-US" altLang="zh-CN" dirty="0"/>
          </a:p>
          <a:p>
            <a:r>
              <a:rPr lang="zh-CN" altLang="en-US" dirty="0"/>
              <a:t>线性变换与特征多项式：基变换与坐标变换，对角化，线性递推</a:t>
            </a:r>
            <a:endParaRPr lang="en-US" altLang="zh-CN" dirty="0"/>
          </a:p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60713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8FE91-99F1-4392-AC79-4C8B4E6A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单位矩阵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A89FF6-AF68-46BA-9740-C23B883AB7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单位矩阵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A89FF6-AF68-46BA-9740-C23B883AB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7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D00BF-2FDE-4A92-8D91-3894B15F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矩阵的运算律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34E4CE-5135-4CCB-9765-AC344EEE99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加法交换律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加法结合律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数乘结合律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数乘分配律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r>
                  <a:rPr lang="zh-CN" altLang="en-US" b="1" dirty="0"/>
                  <a:t>乘法交换律一般不成立</a:t>
                </a:r>
                <a:endParaRPr lang="en-US" altLang="zh-CN" b="1" dirty="0"/>
              </a:p>
              <a:p>
                <a:r>
                  <a:rPr lang="zh-CN" altLang="en-US" b="0" dirty="0"/>
                  <a:t>乘法结合律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乘法分配律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34E4CE-5135-4CCB-9765-AC344EEE9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55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77653-5724-4622-B413-7D7977B2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线性组合、线性表示、线性相关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DFE2B2-2F8B-48CB-8C02-502A289DA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一组向量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…,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 的线性组合：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zh-CN" altLang="en-US" dirty="0"/>
                  <a:t>，其中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是任意的数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 的线性组合，称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/>
                  <a:t> 能被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 线性表示</a:t>
                </a:r>
                <a:endParaRPr lang="en-US" altLang="zh-CN" dirty="0"/>
              </a:p>
              <a:p>
                <a:r>
                  <a:rPr lang="zh-CN" altLang="en-US" dirty="0"/>
                  <a:t>如果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dirty="0"/>
                  <a:t> 的线性表示唯一，称这组向量线性无关，否则称为线性相关</a:t>
                </a:r>
                <a:endParaRPr lang="en-US" altLang="zh-CN" dirty="0"/>
              </a:p>
              <a:p>
                <a:r>
                  <a:rPr lang="zh-CN" altLang="en-US" dirty="0"/>
                  <a:t>线性无关的等价表述：</a:t>
                </a:r>
                <a:r>
                  <a:rPr lang="zh-CN" altLang="en-US" b="1" dirty="0"/>
                  <a:t>任意</a:t>
                </a:r>
                <a:r>
                  <a:rPr lang="zh-CN" altLang="en-US" dirty="0"/>
                  <a:t>一个都不能被其它的线性表示</a:t>
                </a:r>
                <a:endParaRPr lang="en-US" altLang="zh-CN" dirty="0"/>
              </a:p>
              <a:p>
                <a:r>
                  <a:rPr lang="zh-CN" altLang="en-US" dirty="0"/>
                  <a:t>从一组向量里取出一部分，如果它们线性无关，且再添一个一定线性相关，称为</a:t>
                </a:r>
                <a:r>
                  <a:rPr lang="zh-CN" altLang="en-US" b="1" dirty="0"/>
                  <a:t>极大线性无关部分组</a:t>
                </a:r>
                <a:endParaRPr lang="en-US" altLang="zh-CN" b="1" dirty="0"/>
              </a:p>
              <a:p>
                <a:r>
                  <a:rPr lang="zh-CN" altLang="en-US" dirty="0"/>
                  <a:t>可以证明：极大线性无关部分组的大小都一样，称为这个向量组的</a:t>
                </a:r>
                <a:r>
                  <a:rPr lang="zh-CN" altLang="en-US" b="1" dirty="0"/>
                  <a:t>秩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DFE2B2-2F8B-48CB-8C02-502A289DA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79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FCD7A-CAF8-4E4E-BDB9-653152FD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行列式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A87B48-C73F-433A-85F7-A7C8AB3203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数表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阶行列式</a:t>
                </a:r>
                <a:endParaRPr lang="en-US" altLang="zh-CN" dirty="0"/>
              </a:p>
              <a:p>
                <a:r>
                  <a:rPr lang="zh-CN" altLang="en-US" dirty="0"/>
                  <a:t>行列式的值：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sup>
                        </m:sSup>
                        <m:nary>
                          <m:naryPr>
                            <m:chr m:val="∏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遍历所有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2, …,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的排列，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的逆序数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阶方阵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的行列式记作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A87B48-C73F-433A-85F7-A7C8AB320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18486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1797</TotalTime>
  <Words>3500</Words>
  <Application>Microsoft Office PowerPoint</Application>
  <PresentationFormat>宽屏</PresentationFormat>
  <Paragraphs>327</Paragraphs>
  <Slides>50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-apple-system</vt:lpstr>
      <vt:lpstr>PingFang SC</vt:lpstr>
      <vt:lpstr>Arial</vt:lpstr>
      <vt:lpstr>Cambria Math</vt:lpstr>
      <vt:lpstr>Century Gothic</vt:lpstr>
      <vt:lpstr>Consolas</vt:lpstr>
      <vt:lpstr>Wingdings 3</vt:lpstr>
      <vt:lpstr>丝状</vt:lpstr>
      <vt:lpstr>OI 中的线性代数</vt:lpstr>
      <vt:lpstr>0. 准备知识</vt:lpstr>
      <vt:lpstr>域</vt:lpstr>
      <vt:lpstr>矩阵和向量</vt:lpstr>
      <vt:lpstr>矩阵的运算</vt:lpstr>
      <vt:lpstr>单位矩阵</vt:lpstr>
      <vt:lpstr>矩阵的运算律</vt:lpstr>
      <vt:lpstr>线性组合、线性表示、线性相关</vt:lpstr>
      <vt:lpstr>行列式</vt:lpstr>
      <vt:lpstr>行列式的展开</vt:lpstr>
      <vt:lpstr>行列式的性质</vt:lpstr>
      <vt:lpstr>行列式的性质</vt:lpstr>
      <vt:lpstr>1. 矩阵乘法的应用</vt:lpstr>
      <vt:lpstr>矩阵乘法</vt:lpstr>
      <vt:lpstr>线性递推</vt:lpstr>
      <vt:lpstr>线性递推</vt:lpstr>
      <vt:lpstr>例：[AGC003F] Fraction of Fractal</vt:lpstr>
      <vt:lpstr>解</vt:lpstr>
      <vt:lpstr>例：A+B 问题</vt:lpstr>
      <vt:lpstr>解</vt:lpstr>
      <vt:lpstr>例：[FJOI2018]城市路径问题</vt:lpstr>
      <vt:lpstr>解</vt:lpstr>
      <vt:lpstr>2. 高斯消元法</vt:lpstr>
      <vt:lpstr>高斯消元法</vt:lpstr>
      <vt:lpstr>解线性方程组</vt:lpstr>
      <vt:lpstr>求行列式</vt:lpstr>
      <vt:lpstr>求秩</vt:lpstr>
      <vt:lpstr>求逆矩阵</vt:lpstr>
      <vt:lpstr>求基</vt:lpstr>
      <vt:lpstr>例：[TC SRM494 Div1]KnightsOut</vt:lpstr>
      <vt:lpstr>解</vt:lpstr>
      <vt:lpstr>例：报价单</vt:lpstr>
      <vt:lpstr>解</vt:lpstr>
      <vt:lpstr>例：[WC2011]最大XOR和路径</vt:lpstr>
      <vt:lpstr>解</vt:lpstr>
      <vt:lpstr>例：[CF1336E1]Chiori and Doll Picking (easy version)</vt:lpstr>
      <vt:lpstr>解</vt:lpstr>
      <vt:lpstr>3. 线性变换与特征多项式</vt:lpstr>
      <vt:lpstr>线性空间</vt:lpstr>
      <vt:lpstr>基与坐标</vt:lpstr>
      <vt:lpstr>基变换、坐标变换</vt:lpstr>
      <vt:lpstr>线性变换的矩阵</vt:lpstr>
      <vt:lpstr>相似矩阵</vt:lpstr>
      <vt:lpstr>特征值与特征向量</vt:lpstr>
      <vt:lpstr>对角化</vt:lpstr>
      <vt:lpstr>对角化</vt:lpstr>
      <vt:lpstr>哈密顿-凯莱定理</vt:lpstr>
      <vt:lpstr>线性递推</vt:lpstr>
      <vt:lpstr>线性递推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OI数学：线性代数</dc:title>
  <dc:creator>568826782@qq.com</dc:creator>
  <cp:lastModifiedBy>568826782@qq.com</cp:lastModifiedBy>
  <cp:revision>132</cp:revision>
  <dcterms:created xsi:type="dcterms:W3CDTF">2021-02-06T08:58:47Z</dcterms:created>
  <dcterms:modified xsi:type="dcterms:W3CDTF">2021-02-15T16:17:26Z</dcterms:modified>
</cp:coreProperties>
</file>