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1" r:id="rId2"/>
  </p:sldMasterIdLst>
  <p:handoutMasterIdLst>
    <p:handoutMasterId r:id="rId5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92" r:id="rId14"/>
    <p:sldId id="268" r:id="rId15"/>
    <p:sldId id="290" r:id="rId16"/>
    <p:sldId id="289" r:id="rId17"/>
    <p:sldId id="296" r:id="rId18"/>
    <p:sldId id="293" r:id="rId19"/>
    <p:sldId id="291" r:id="rId20"/>
    <p:sldId id="294" r:id="rId21"/>
    <p:sldId id="295" r:id="rId22"/>
    <p:sldId id="297" r:id="rId23"/>
    <p:sldId id="299" r:id="rId24"/>
    <p:sldId id="298" r:id="rId25"/>
    <p:sldId id="273" r:id="rId26"/>
    <p:sldId id="274" r:id="rId27"/>
    <p:sldId id="275" r:id="rId28"/>
    <p:sldId id="276" r:id="rId29"/>
    <p:sldId id="300" r:id="rId30"/>
    <p:sldId id="301" r:id="rId31"/>
    <p:sldId id="302" r:id="rId32"/>
    <p:sldId id="303" r:id="rId33"/>
    <p:sldId id="305" r:id="rId34"/>
    <p:sldId id="309" r:id="rId35"/>
    <p:sldId id="311" r:id="rId36"/>
    <p:sldId id="312" r:id="rId37"/>
    <p:sldId id="313" r:id="rId38"/>
    <p:sldId id="314" r:id="rId39"/>
    <p:sldId id="316" r:id="rId40"/>
    <p:sldId id="315" r:id="rId41"/>
    <p:sldId id="308" r:id="rId42"/>
    <p:sldId id="284" r:id="rId43"/>
    <p:sldId id="285" r:id="rId44"/>
    <p:sldId id="282" r:id="rId45"/>
    <p:sldId id="286" r:id="rId46"/>
    <p:sldId id="278" r:id="rId47"/>
    <p:sldId id="279" r:id="rId48"/>
    <p:sldId id="280" r:id="rId49"/>
    <p:sldId id="281" r:id="rId50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89100" y="1565363"/>
            <a:ext cx="8813800" cy="2072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4000" b="1" dirty="0">
                <a:solidFill>
                  <a:srgbClr val="CD4837"/>
                </a:solidFill>
              </a:rPr>
              <a:t>교육용 피아노 </a:t>
            </a:r>
            <a:r>
              <a:rPr lang="en-US" altLang="ko-KR" sz="4000" b="1" dirty="0">
                <a:solidFill>
                  <a:srgbClr val="CD4837"/>
                </a:solidFill>
              </a:rPr>
              <a:t>AR </a:t>
            </a:r>
            <a:r>
              <a:rPr lang="ko-KR" altLang="en-US" sz="4000" b="1" dirty="0">
                <a:solidFill>
                  <a:srgbClr val="CD4837"/>
                </a:solidFill>
              </a:rPr>
              <a:t>어플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3000" b="1" dirty="0">
                <a:solidFill>
                  <a:srgbClr val="CD4837"/>
                </a:solidFill>
              </a:rPr>
              <a:t>Educational piano AR app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3000" b="1" dirty="0">
                <a:solidFill>
                  <a:srgbClr val="CD4837"/>
                </a:solidFill>
              </a:rPr>
              <a:t>2차 설계 발표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898516" y="1565363"/>
            <a:ext cx="394968" cy="72000"/>
            <a:chOff x="561638" y="1064986"/>
            <a:chExt cx="394968" cy="72000"/>
          </a:xfrm>
        </p:grpSpPr>
        <p:sp>
          <p:nvSpPr>
            <p:cNvPr id="9" name="타원 8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90714" y="4878705"/>
            <a:ext cx="4798394" cy="6819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2012150034 </a:t>
            </a:r>
            <a:r>
              <a:rPr lang="ko-KR" altLang="en-US" sz="1500" b="1"/>
              <a:t>이재혁 서대영 교수님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2012151013 </a:t>
            </a:r>
            <a:r>
              <a:rPr lang="ko-KR" altLang="en-US" sz="1500" b="1"/>
              <a:t>김인섭 서대영 교수님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적중률 출력 및 저장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D1E3AB-CFD4-4197-BC25-6643A5253BF4}"/>
              </a:ext>
            </a:extLst>
          </p:cNvPr>
          <p:cNvGrpSpPr/>
          <p:nvPr/>
        </p:nvGrpSpPr>
        <p:grpSpPr>
          <a:xfrm>
            <a:off x="4030337" y="2346133"/>
            <a:ext cx="3330056" cy="3902075"/>
            <a:chOff x="2835275" y="2081213"/>
            <a:chExt cx="3330056" cy="39020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DAA303-F327-4F15-B36F-16FADB057B68}"/>
                </a:ext>
              </a:extLst>
            </p:cNvPr>
            <p:cNvSpPr/>
            <p:nvPr/>
          </p:nvSpPr>
          <p:spPr bwMode="auto">
            <a:xfrm>
              <a:off x="3001963" y="3005138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7" name="그림 6">
              <a:extLst>
                <a:ext uri="{FF2B5EF4-FFF2-40B4-BE49-F238E27FC236}">
                  <a16:creationId xmlns:a16="http://schemas.microsoft.com/office/drawing/2014/main" id="{8067A18B-9250-404B-A089-9F5035743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2133600"/>
              <a:ext cx="93662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그림 8">
              <a:extLst>
                <a:ext uri="{FF2B5EF4-FFF2-40B4-BE49-F238E27FC236}">
                  <a16:creationId xmlns:a16="http://schemas.microsoft.com/office/drawing/2014/main" id="{8099240F-35AC-4BC8-8A18-40F8E4BD7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56" y="2081213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085BC0B2-9822-4AEF-9EE7-92BC133D3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275" y="4284663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1E301D-3FC7-447F-92DA-1252392C08DE}"/>
                </a:ext>
              </a:extLst>
            </p:cNvPr>
            <p:cNvSpPr/>
            <p:nvPr/>
          </p:nvSpPr>
          <p:spPr bwMode="auto">
            <a:xfrm>
              <a:off x="3038475" y="562292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9" name="직선 화살표 연결선 18">
              <a:extLst>
                <a:ext uri="{FF2B5EF4-FFF2-40B4-BE49-F238E27FC236}">
                  <a16:creationId xmlns:a16="http://schemas.microsoft.com/office/drawing/2014/main" id="{E980272B-816E-4096-A925-058F7EEEBD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5200" y="3492500"/>
              <a:ext cx="0" cy="9366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23">
              <a:extLst>
                <a:ext uri="{FF2B5EF4-FFF2-40B4-BE49-F238E27FC236}">
                  <a16:creationId xmlns:a16="http://schemas.microsoft.com/office/drawing/2014/main" id="{1C90CADD-C059-4C54-B3E7-16C1876CBF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5125" y="2519363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88A622A-B220-49F0-B165-DDAEAEE6041E}"/>
                </a:ext>
              </a:extLst>
            </p:cNvPr>
            <p:cNvSpPr/>
            <p:nvPr/>
          </p:nvSpPr>
          <p:spPr bwMode="auto">
            <a:xfrm>
              <a:off x="5157268" y="310197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FECD78-3BFD-48A7-85E7-F66F8662475B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575A8-6381-49F0-9AF2-8167FCE5630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609B3-F698-438E-BE9B-E42C30E9CB0B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4F7B5-9F3A-4359-82C3-4C2FD662302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14C62-AC67-4693-8263-850321DF2612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99A1AA-6D95-4482-9DB8-ED4952D59A6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FC437-A852-47F4-BAB2-27ED7DB876E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0EB80-E099-4BDC-94DB-02868CE276F9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79A9C4-A743-4548-92B8-0129BCF8593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82DA2-1BF1-4850-8030-02471BE62F3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C50F44-9EE2-4F0D-92C2-C1B08B5FF4EB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7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구성도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36" name="내용 개체 틀 4">
            <a:extLst>
              <a:ext uri="{FF2B5EF4-FFF2-40B4-BE49-F238E27FC236}">
                <a16:creationId xmlns:a16="http://schemas.microsoft.com/office/drawing/2014/main" id="{653E043C-9023-4BFE-BF0F-A5C18804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8881" y="2231833"/>
            <a:ext cx="6092968" cy="40163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6FD44-0AF2-4196-A7D0-98C682566580}"/>
              </a:ext>
            </a:extLst>
          </p:cNvPr>
          <p:cNvSpPr/>
          <p:nvPr/>
        </p:nvSpPr>
        <p:spPr>
          <a:xfrm>
            <a:off x="3102093" y="159657"/>
            <a:ext cx="108747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983CE-10CA-471F-A28D-CD1F1BFEE450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BF390-8AD1-4995-A11E-2B1B23890CD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C740E-0CD6-4522-BAE4-0FD6F3987116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79B71-B923-45A3-A967-A26E25F8892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49B05-70DB-47C7-A2B1-FCED1B6748B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04C41-5BFC-4657-AC0B-23B00D7DC9EA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8E0C4-54AD-4429-9048-9E1DD3A707E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53920-FFD0-4DBA-B0B8-526216FFB376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D8925-D1BE-496E-ABF2-08B143F39347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B27E-99C2-4C2B-BB3B-332820D6B1D4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2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OpenCV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DF724-BF48-4B8D-9F06-48767DF0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80" y="2358786"/>
            <a:ext cx="6115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05548"/>
              </p:ext>
            </p:extLst>
          </p:nvPr>
        </p:nvGraphicFramePr>
        <p:xfrm>
          <a:off x="956605" y="2316370"/>
          <a:ext cx="998827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52597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53427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핸드폰에 내장된 카메라 기능을 사용하여 악보를 </a:t>
                      </a:r>
                      <a:r>
                        <a:rPr lang="ko-KR" altLang="en-US" dirty="0" err="1"/>
                        <a:t>캡쳐한다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Permission </a:t>
                      </a:r>
                      <a:r>
                        <a:rPr lang="ko-KR" altLang="en-US" dirty="0"/>
                        <a:t>여부에 따른 사용자 </a:t>
                      </a:r>
                      <a:r>
                        <a:rPr lang="en-US" altLang="ko-KR" dirty="0"/>
                        <a:t>request </a:t>
                      </a:r>
                      <a:r>
                        <a:rPr lang="ko-KR" altLang="en-US" dirty="0"/>
                        <a:t>필요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카메라 기능을 사용하여 악보 이미지 캡쳐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Boolean </a:t>
                      </a:r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(String[] permissions)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그렇지 않으면 </a:t>
                      </a:r>
                      <a:r>
                        <a:rPr lang="en-US" altLang="ko-KR" dirty="0"/>
                        <a:t>false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65166"/>
              </p:ext>
            </p:extLst>
          </p:nvPr>
        </p:nvGraphicFramePr>
        <p:xfrm>
          <a:off x="956605" y="2316370"/>
          <a:ext cx="9988272" cy="3819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76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3182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Bitmap binarization(Bitmap </a:t>
                      </a:r>
                      <a:r>
                        <a:rPr lang="en-US" altLang="ko-KR" dirty="0" err="1"/>
                        <a:t>originBit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임계값</a:t>
                      </a:r>
                      <a:r>
                        <a:rPr lang="ko-KR" altLang="en-US" dirty="0"/>
                        <a:t> 처리를 한 </a:t>
                      </a:r>
                      <a:r>
                        <a:rPr lang="en-US" altLang="ko-KR" dirty="0"/>
                        <a:t>Bitmap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한다</a:t>
                      </a:r>
                      <a:r>
                        <a:rPr lang="en-US" altLang="ko-KR" dirty="0"/>
                        <a:t>. </a:t>
                      </a:r>
                      <a:r>
                        <a:rPr lang="en-US" altLang="ko-KR" dirty="0" err="1"/>
                        <a:t>bitmapToMat</a:t>
                      </a:r>
                      <a:r>
                        <a:rPr lang="ko-KR" altLang="en-US" dirty="0"/>
                        <a:t>으로 이진화 후 </a:t>
                      </a:r>
                      <a:r>
                        <a:rPr lang="en-US" altLang="ko-KR" dirty="0"/>
                        <a:t>threshold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높여 음표 인식을 쉽게 해준다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984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binBit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outputList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처리가 된 악보에서 오선을 분할한다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8635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56166"/>
              </p:ext>
            </p:extLst>
          </p:nvPr>
        </p:nvGraphicFramePr>
        <p:xfrm>
          <a:off x="956605" y="2316370"/>
          <a:ext cx="9988272" cy="2949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6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57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(List&lt;Mat&gt; </a:t>
                      </a:r>
                      <a:r>
                        <a:rPr lang="en-US" altLang="ko-KR" dirty="0" err="1"/>
                        <a:t>outputList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분할된 악보 이미지를 통해 오선지 위의 음 위치를 파악하고 이를 하나의 문자열로 바꾸어 데이터로 변환한다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79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63172"/>
              </p:ext>
            </p:extLst>
          </p:nvPr>
        </p:nvGraphicFramePr>
        <p:xfrm>
          <a:off x="956605" y="2316370"/>
          <a:ext cx="9988272" cy="23430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272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악보데이터를 서버로 보낸다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272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422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 데이터가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이 아닌지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177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translate()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translate(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이진화된</a:t>
                      </a:r>
                      <a:r>
                        <a:rPr lang="ko-KR" altLang="en-US" dirty="0"/>
                        <a:t> 이미지로부터 추출한 음표 데이터를 서버로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8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Unity3D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7D08D7-B11A-4264-A542-8278E055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25" y="1987259"/>
            <a:ext cx="643979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28123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markerCheck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인식하였을 경우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인식하지 못하면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</a:t>
                      </a:r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의 마커 인식을 통해 인식 유무를 알려준다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marker)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마커가 인식 되었을 경우 </a:t>
                      </a:r>
                      <a:r>
                        <a:rPr lang="en-US" altLang="ko-KR" dirty="0"/>
                        <a:t>(marker == 1) </a:t>
                      </a:r>
                      <a:r>
                        <a:rPr lang="ko-KR" altLang="en-US" dirty="0"/>
                        <a:t>노드를 출력하기 위한 기본 틀을 화면에 출력해준다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3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43600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가 존재하면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존재하지 않으면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요청하고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유무에 따라 사용자에게 악보 캡쳐를 요구한다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orignBit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원본 악보 이미지를 요청하고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화면 상단에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54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2012" y="209599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08764" y="1238688"/>
            <a:ext cx="11079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8764" y="1758660"/>
            <a:ext cx="16786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764" y="2278632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8764" y="3318576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8764" y="3838548"/>
            <a:ext cx="178766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07676" y="107358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07676" y="159911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07676" y="212463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07676" y="265016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07676" y="37012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07676" y="422674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3005" y="12069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3005" y="172696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3005" y="224693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3005" y="276691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3005" y="328688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DD8C-E964-49B3-9698-3B3D2D12B948}"/>
              </a:ext>
            </a:extLst>
          </p:cNvPr>
          <p:cNvSpPr txBox="1"/>
          <p:nvPr/>
        </p:nvSpPr>
        <p:spPr>
          <a:xfrm>
            <a:off x="4208764" y="487849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32553D-6432-4BA0-9510-D2561E9D9024}"/>
              </a:ext>
            </a:extLst>
          </p:cNvPr>
          <p:cNvCxnSpPr/>
          <p:nvPr/>
        </p:nvCxnSpPr>
        <p:spPr>
          <a:xfrm>
            <a:off x="4207676" y="527779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220C87-1941-4E90-8FE6-E4056F37C9D5}"/>
              </a:ext>
            </a:extLst>
          </p:cNvPr>
          <p:cNvSpPr txBox="1"/>
          <p:nvPr/>
        </p:nvSpPr>
        <p:spPr>
          <a:xfrm>
            <a:off x="7523005" y="484679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4B5337-3D2E-464F-A4E6-4AE74D475284}"/>
              </a:ext>
            </a:extLst>
          </p:cNvPr>
          <p:cNvSpPr txBox="1"/>
          <p:nvPr/>
        </p:nvSpPr>
        <p:spPr>
          <a:xfrm>
            <a:off x="4208764" y="5398464"/>
            <a:ext cx="14702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 수행일정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ECE74A-8626-491C-8514-B4E72652D94B}"/>
              </a:ext>
            </a:extLst>
          </p:cNvPr>
          <p:cNvCxnSpPr/>
          <p:nvPr/>
        </p:nvCxnSpPr>
        <p:spPr>
          <a:xfrm>
            <a:off x="4207676" y="580331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BE869F-7271-40B3-99C8-4C8CFD988B48}"/>
              </a:ext>
            </a:extLst>
          </p:cNvPr>
          <p:cNvSpPr txBox="1"/>
          <p:nvPr/>
        </p:nvSpPr>
        <p:spPr>
          <a:xfrm>
            <a:off x="7523005" y="53667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7BC94-0CE8-419D-AE69-B11EBF766EF4}"/>
              </a:ext>
            </a:extLst>
          </p:cNvPr>
          <p:cNvSpPr txBox="1"/>
          <p:nvPr/>
        </p:nvSpPr>
        <p:spPr>
          <a:xfrm>
            <a:off x="4208764" y="5918435"/>
            <a:ext cx="67839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E6ACDD8-3690-408D-8FB3-3212B1A889F3}"/>
              </a:ext>
            </a:extLst>
          </p:cNvPr>
          <p:cNvCxnSpPr/>
          <p:nvPr/>
        </p:nvCxnSpPr>
        <p:spPr>
          <a:xfrm>
            <a:off x="4207676" y="632884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B5D7AE-2888-4F7B-BF02-BF6C4A8B4167}"/>
              </a:ext>
            </a:extLst>
          </p:cNvPr>
          <p:cNvSpPr txBox="1"/>
          <p:nvPr/>
        </p:nvSpPr>
        <p:spPr>
          <a:xfrm>
            <a:off x="7523005" y="588674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7DEF0-CADD-43E3-8798-3643C5BC140C}"/>
              </a:ext>
            </a:extLst>
          </p:cNvPr>
          <p:cNvSpPr txBox="1"/>
          <p:nvPr/>
        </p:nvSpPr>
        <p:spPr>
          <a:xfrm>
            <a:off x="4208764" y="2798604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004E25-1A29-46CE-BAB6-F3916E7567E3}"/>
              </a:ext>
            </a:extLst>
          </p:cNvPr>
          <p:cNvCxnSpPr/>
          <p:nvPr/>
        </p:nvCxnSpPr>
        <p:spPr>
          <a:xfrm>
            <a:off x="4207676" y="317568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C280F9-1FE3-4461-8204-6176209D0D59}"/>
              </a:ext>
            </a:extLst>
          </p:cNvPr>
          <p:cNvSpPr txBox="1"/>
          <p:nvPr/>
        </p:nvSpPr>
        <p:spPr>
          <a:xfrm>
            <a:off x="7523005" y="380685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2A1AAB-FFF7-4ACD-B807-E20DE33A3FB1}"/>
              </a:ext>
            </a:extLst>
          </p:cNvPr>
          <p:cNvSpPr txBox="1"/>
          <p:nvPr/>
        </p:nvSpPr>
        <p:spPr>
          <a:xfrm>
            <a:off x="4208764" y="4358520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B5F67-67CE-411F-9E1E-8FF1FC3A1168}"/>
              </a:ext>
            </a:extLst>
          </p:cNvPr>
          <p:cNvSpPr txBox="1"/>
          <p:nvPr/>
        </p:nvSpPr>
        <p:spPr>
          <a:xfrm>
            <a:off x="7523005" y="43268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1C6211-A007-4AD8-8B39-F83CAE1D8B4B}"/>
              </a:ext>
            </a:extLst>
          </p:cNvPr>
          <p:cNvCxnSpPr/>
          <p:nvPr/>
        </p:nvCxnSpPr>
        <p:spPr>
          <a:xfrm>
            <a:off x="4207676" y="475226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6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42411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노드를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UI,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마커 인식이 선행되어야 하며 노드의 높이와 넓이가 </a:t>
                      </a:r>
                      <a:r>
                        <a:rPr lang="ko-KR" altLang="en-US" dirty="0" err="1"/>
                        <a:t>기준틀을</a:t>
                      </a:r>
                      <a:r>
                        <a:rPr lang="ko-KR" altLang="en-US" dirty="0"/>
                        <a:t> 벗어나서는 안된다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7465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기반으로 노드를 위에서 아래로 </a:t>
                      </a:r>
                      <a:r>
                        <a:rPr lang="ko-KR" altLang="en-US" dirty="0" err="1"/>
                        <a:t>내려보내준다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노드의 넓이는 </a:t>
                      </a:r>
                      <a:r>
                        <a:rPr lang="ko-KR" altLang="en-US" dirty="0" err="1"/>
                        <a:t>기준틀의</a:t>
                      </a:r>
                      <a:r>
                        <a:rPr lang="ko-KR" altLang="en-US" dirty="0"/>
                        <a:t> 넓이보다 작고 높이는 박자의 길이와 같다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746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서버로부터 받은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ko-KR" altLang="en-US" dirty="0"/>
                        <a:t>를 바탕으로 사용자가 틀린 부분의 노드를 보여준다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41317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28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85330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 영상을 </a:t>
                      </a:r>
                      <a:r>
                        <a:rPr lang="ko-KR" altLang="en-US" dirty="0" err="1"/>
                        <a:t>이진화한다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IplImage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영상 이진화로 사용자의 연주 내역을 측정할 수 있어야한다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originVideo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작업을 마친 </a:t>
                      </a:r>
                      <a:r>
                        <a:rPr lang="en-US" altLang="ko-KR" dirty="0" err="1"/>
                        <a:t>IplImage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EveryPlay</a:t>
                      </a:r>
                      <a:r>
                        <a:rPr lang="en-US" altLang="ko-KR" dirty="0"/>
                        <a:t> assets </a:t>
                      </a:r>
                      <a:r>
                        <a:rPr lang="ko-KR" altLang="en-US" dirty="0"/>
                        <a:t>을 사용하여 녹화한 이미지를 이진화 하여 </a:t>
                      </a:r>
                      <a:r>
                        <a:rPr lang="en-US" altLang="ko-KR" dirty="0" err="1"/>
                        <a:t>binaryVideo</a:t>
                      </a:r>
                      <a:r>
                        <a:rPr lang="ko-KR" altLang="en-US" dirty="0"/>
                        <a:t>를 리턴 값으로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Server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EDA4B-8358-4B5E-991A-FE204C675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47" y="2999965"/>
            <a:ext cx="522995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Server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07674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로부터 받은 데이터로 사용자가 틀린 부분을 찾아낸다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정답이 되는 악보 데이터와 사용자가 연주한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각각의 데이터가 반드시 서버 안에 </a:t>
                      </a:r>
                      <a:r>
                        <a:rPr lang="ko-KR" altLang="en-US" dirty="0" err="1"/>
                        <a:t>존재해야한다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calculate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caculate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[][],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en-US" altLang="ko-KR" dirty="0"/>
                        <a:t>[][])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데이터를 비교하여 나온 </a:t>
                      </a:r>
                      <a:r>
                        <a:rPr lang="ko-KR" altLang="en-US" dirty="0" err="1"/>
                        <a:t>차이값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ko-KR" altLang="en-US" dirty="0"/>
                        <a:t>를 비교하여 나온 </a:t>
                      </a:r>
                      <a:r>
                        <a:rPr lang="ko-KR" altLang="en-US" dirty="0" err="1"/>
                        <a:t>차이값으로</a:t>
                      </a:r>
                      <a:r>
                        <a:rPr lang="ko-KR" altLang="en-US" dirty="0"/>
                        <a:t> 사용자가 틀린 부분을 찾아 </a:t>
                      </a:r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34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57110"/>
              </p:ext>
            </p:extLst>
          </p:nvPr>
        </p:nvGraphicFramePr>
        <p:xfrm>
          <a:off x="1348404" y="1651414"/>
          <a:ext cx="9088055" cy="4280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스쿨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교육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디지털 피아노와 아이패드를 연결하여 실시간 </a:t>
                      </a:r>
                      <a:r>
                        <a:rPr lang="ko-KR" altLang="en-US" sz="1500" dirty="0" err="1"/>
                        <a:t>매칭을</a:t>
                      </a:r>
                      <a:r>
                        <a:rPr lang="ko-KR" altLang="en-US" sz="1500" dirty="0"/>
                        <a:t> 통한 교육 보조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사용요금과 악보 다운로드 요금을 지불해야함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검색하고 싶은 악보가 없다면 연주할 수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 않고 악보를 통해 보는 것이기 때문에 시각적 효과가 저조함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8" name="그림 12">
            <a:extLst>
              <a:ext uri="{FF2B5EF4-FFF2-40B4-BE49-F238E27FC236}">
                <a16:creationId xmlns:a16="http://schemas.microsoft.com/office/drawing/2014/main" id="{5CE51418-14B6-4159-B09C-EB59A5B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54" y="3441566"/>
            <a:ext cx="3669022" cy="245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B0F70-053E-418E-8769-480F60BC2E76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891DC0-EAC6-4916-B9B2-2A1EE471A45F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07AC3-543E-41F1-A80E-B7FDDE4BA74F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7674C-8352-4401-9E47-DB2A12A0AE0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7193E-9CD9-40DC-898C-DAA5043199D6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245D0-E0C0-4DD6-9D87-8E73A6C78AC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D728A-53CD-4DA5-9235-E9A3ACC6B154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B31A7-E629-404B-A4BD-A86C6BBFEC0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F68CA-5593-4CEE-AB8F-D058C2A4F00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C2FD2-DC4A-4D95-B516-884CF1FABCA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5E39AD-AA73-4112-8820-327D04D33808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58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1740"/>
              </p:ext>
            </p:extLst>
          </p:nvPr>
        </p:nvGraphicFramePr>
        <p:xfrm>
          <a:off x="1348404" y="1651414"/>
          <a:ext cx="9088055" cy="4252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 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(</a:t>
                      </a:r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증강 현실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1.0 APK for Android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증강현실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종이에 피아노 건반을 인쇄하여 건반을 카메라에 인식한 후 피아노 </a:t>
                      </a:r>
                      <a:r>
                        <a:rPr lang="ko-KR" altLang="en-US" sz="1500" dirty="0" err="1"/>
                        <a:t>처럼</a:t>
                      </a:r>
                      <a:r>
                        <a:rPr lang="ko-KR" altLang="en-US" sz="1500" dirty="0"/>
                        <a:t> 연주할 수 있게 한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550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스마트폰은 단순히 손가락을 인식하여 음을 출력하는 기능 밖에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사용하지만 피아노 학습 보조를 위한 기능은 </a:t>
                      </a:r>
                      <a:r>
                        <a:rPr lang="ko-KR" altLang="en-US" sz="1500" dirty="0" err="1"/>
                        <a:t>존재하지않음</a:t>
                      </a:r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9" name="Picture 2" descr="피아노 AR (증강 현실) apk screenshot">
            <a:extLst>
              <a:ext uri="{FF2B5EF4-FFF2-40B4-BE49-F238E27FC236}">
                <a16:creationId xmlns:a16="http://schemas.microsoft.com/office/drawing/2014/main" id="{59814146-0D03-4FDC-997E-D00F0556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65" y="3429000"/>
            <a:ext cx="4126332" cy="247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25A927-44EC-4C70-8F99-F67D06DCD417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0F3CFD-04EC-4A80-9AAB-99EDFD963C7E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040E65-410D-4188-9F1D-BEC77C7EF7A6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181F4-9F52-474B-B961-E88B6A34A548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0E3D5-F3F7-4895-9E67-9720BF967E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11E55-7594-453D-84C9-009B9F5E9F1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24833-F464-4B15-AD46-F01AD091143C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259F99-3CCA-4C1C-A835-0E7D7AF848C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289487-0BF4-43B4-8A5A-5DCF6E0C3C1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C53BC-127B-4928-999A-5351E566FD0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FC007-4ED4-4FFA-9B29-20CE91D4CFD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개발 환경 및 개발 방법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본 시스템은 스마트폰을 통해서 제공하는 서비스이다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범용적인 스마트폰 사이즈인 </a:t>
            </a:r>
            <a:r>
              <a:rPr lang="en-US" altLang="ko-KR" sz="1500" kern="0" dirty="0">
                <a:ea typeface="굴림" panose="020B0600000101010101" pitchFamily="50" charset="-127"/>
              </a:rPr>
              <a:t>Galaxy S7</a:t>
            </a:r>
            <a:r>
              <a:rPr lang="ko-KR" altLang="en-US" sz="1500" kern="0" dirty="0">
                <a:ea typeface="굴림" panose="020B0600000101010101" pitchFamily="50" charset="-127"/>
              </a:rPr>
              <a:t>와 </a:t>
            </a:r>
            <a:r>
              <a:rPr lang="en-US" altLang="ko-KR" sz="1500" kern="0" dirty="0">
                <a:ea typeface="굴림" panose="020B0600000101010101" pitchFamily="50" charset="-127"/>
              </a:rPr>
              <a:t>LG</a:t>
            </a:r>
            <a:r>
              <a:rPr lang="ko-KR" altLang="en-US" sz="1500" kern="0" dirty="0">
                <a:ea typeface="굴림" panose="020B0600000101010101" pitchFamily="50" charset="-127"/>
              </a:rPr>
              <a:t> </a:t>
            </a:r>
            <a:r>
              <a:rPr lang="en-US" altLang="ko-KR" sz="1500" kern="0" dirty="0">
                <a:ea typeface="굴림" panose="020B0600000101010101" pitchFamily="50" charset="-127"/>
              </a:rPr>
              <a:t>G6</a:t>
            </a:r>
            <a:r>
              <a:rPr lang="ko-KR" altLang="en-US" sz="1500" kern="0" dirty="0">
                <a:ea typeface="굴림" panose="020B0600000101010101" pitchFamily="50" charset="-127"/>
              </a:rPr>
              <a:t>를 사용한다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25C89A-4F8E-49B8-9501-0D78257DF924}"/>
              </a:ext>
            </a:extLst>
          </p:cNvPr>
          <p:cNvGrpSpPr/>
          <p:nvPr/>
        </p:nvGrpSpPr>
        <p:grpSpPr>
          <a:xfrm>
            <a:off x="2568539" y="2934904"/>
            <a:ext cx="7054922" cy="3313304"/>
            <a:chOff x="2040789" y="2477896"/>
            <a:chExt cx="7927975" cy="3770312"/>
          </a:xfrm>
        </p:grpSpPr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49DF96D4-9A8F-479B-B3E8-B0FA43AB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614" y="2477896"/>
              <a:ext cx="13805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Galaxy</a:t>
              </a:r>
              <a:r>
                <a:rPr lang="ko-KR" altLang="en-US" sz="2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S7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A94DBFD0-238F-4AE3-914A-39A08DFB7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2914" y="2477896"/>
              <a:ext cx="9197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Clr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LG G6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pic>
          <p:nvPicPr>
            <p:cNvPr id="20" name="그림 4">
              <a:extLst>
                <a:ext uri="{FF2B5EF4-FFF2-40B4-BE49-F238E27FC236}">
                  <a16:creationId xmlns:a16="http://schemas.microsoft.com/office/drawing/2014/main" id="{D6417683-22FF-4108-9627-21E10285C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789" y="2847783"/>
              <a:ext cx="3776663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9">
              <a:extLst>
                <a:ext uri="{FF2B5EF4-FFF2-40B4-BE49-F238E27FC236}">
                  <a16:creationId xmlns:a16="http://schemas.microsoft.com/office/drawing/2014/main" id="{27263BAF-3DD0-433F-AF4A-728E8FD3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039" y="2847783"/>
              <a:ext cx="3768725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33EED-BF5E-4D73-BD03-715A4AFA92B6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6D93F-A09D-44F0-9483-594E93FA208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A593E-71EC-4A01-A733-CEA7457D511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84DFC-78EF-4BDA-A6C6-84CEBD951A6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445B1-E9FF-4CB5-A35B-D0BFB62AE03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3B061-725E-4DAF-834F-F2CAB6E4E37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0BCF6B-5FB7-43EE-A1E8-EC56DCFDC91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272A2-9199-4670-BAD2-D5631FA4C1B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F22FA-CCBC-40B5-9078-6DC2E3961F0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EA179-55DB-47AC-AB64-4708FE58FBD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BC20E8-1291-420F-9B10-A4B2314BEA0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3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본 시스템을 개발하기 위해서 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Unity</a:t>
            </a:r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엔진을 사용한다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Unity3D </a:t>
            </a:r>
            <a:r>
              <a:rPr lang="ko-KR" altLang="en-US" sz="2000" dirty="0">
                <a:ea typeface="굴림" panose="020B0600000101010101" pitchFamily="50" charset="-127"/>
              </a:rPr>
              <a:t>엔진을 사용하는 이유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2"/>
            <a:r>
              <a:rPr lang="en-US" altLang="ko-KR" sz="1500" dirty="0" err="1">
                <a:ea typeface="굴림" panose="020B0600000101010101" pitchFamily="50" charset="-127"/>
              </a:rPr>
              <a:t>Vuforia</a:t>
            </a:r>
            <a:r>
              <a:rPr lang="en-US" altLang="ko-KR" sz="1500" dirty="0">
                <a:ea typeface="굴림" panose="020B0600000101010101" pitchFamily="50" charset="-127"/>
              </a:rPr>
              <a:t> SDK</a:t>
            </a:r>
            <a:r>
              <a:rPr lang="ko-KR" altLang="en-US" sz="1500" dirty="0">
                <a:ea typeface="굴림" panose="020B0600000101010101" pitchFamily="50" charset="-127"/>
              </a:rPr>
              <a:t>를 사용하기 위해서 </a:t>
            </a:r>
            <a:r>
              <a:rPr lang="en-US" altLang="ko-KR" sz="1500" dirty="0">
                <a:ea typeface="굴림" panose="020B0600000101010101" pitchFamily="50" charset="-127"/>
              </a:rPr>
              <a:t>Unity3D </a:t>
            </a:r>
            <a:r>
              <a:rPr lang="ko-KR" altLang="en-US" sz="1500" dirty="0">
                <a:ea typeface="굴림" panose="020B0600000101010101" pitchFamily="50" charset="-127"/>
              </a:rPr>
              <a:t>엔진을 사용한다</a:t>
            </a:r>
            <a:r>
              <a:rPr lang="en-US" altLang="ko-KR" sz="15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kern="0" dirty="0" err="1">
                <a:solidFill>
                  <a:srgbClr val="C00000"/>
                </a:solidFill>
                <a:ea typeface="굴림" panose="020B0600000101010101" pitchFamily="50" charset="-127"/>
              </a:rPr>
              <a:t>Vuforia</a:t>
            </a:r>
            <a:r>
              <a:rPr lang="en-US" altLang="ko-KR" kern="0" dirty="0">
                <a:solidFill>
                  <a:srgbClr val="C00000"/>
                </a:solidFill>
                <a:ea typeface="굴림" panose="020B0600000101010101" pitchFamily="50" charset="-127"/>
              </a:rPr>
              <a:t> SDK</a:t>
            </a:r>
            <a:r>
              <a:rPr lang="ko-KR" altLang="en-US" kern="0" dirty="0">
                <a:solidFill>
                  <a:srgbClr val="C00000"/>
                </a:solidFill>
                <a:ea typeface="굴림" panose="020B0600000101010101" pitchFamily="50" charset="-127"/>
              </a:rPr>
              <a:t>의 특징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Image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특정 이미지를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Multi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여러 개의 </a:t>
            </a:r>
            <a:r>
              <a:rPr lang="en-US" altLang="ko-KR" sz="1500" kern="0" dirty="0">
                <a:ea typeface="굴림" panose="020B0600000101010101" pitchFamily="50" charset="-127"/>
              </a:rPr>
              <a:t>Image Target</a:t>
            </a:r>
            <a:r>
              <a:rPr lang="ko-KR" altLang="en-US" sz="1500" kern="0" dirty="0">
                <a:ea typeface="굴림" panose="020B0600000101010101" pitchFamily="50" charset="-127"/>
              </a:rPr>
              <a:t>을 인식하거나 규칙적인 지형의 모양 또는 평평한 표면에 임의의 배열을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넓은 범위의 </a:t>
            </a:r>
            <a:r>
              <a:rPr lang="en-US" altLang="ko-KR" sz="1500" kern="0" dirty="0">
                <a:ea typeface="굴림" panose="020B0600000101010101" pitchFamily="50" charset="-127"/>
              </a:rPr>
              <a:t>3D </a:t>
            </a:r>
            <a:r>
              <a:rPr lang="ko-KR" altLang="en-US" sz="1500" kern="0" dirty="0">
                <a:ea typeface="굴림" panose="020B0600000101010101" pitchFamily="50" charset="-127"/>
              </a:rPr>
              <a:t>오브젝트를 인식하고 추적하는 것이 가능하다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타겟을 인식함으로써 유저들의 물리적 환경들을 의식하고 인지할 수 있게 해준다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8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27648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이진화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갤러리에서 악보 이미지를 가져와 데이터를 추출하기전에 잡음을 줄이는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6C878F-8575-485D-91FB-4CCA5B0DD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0" y="3308564"/>
            <a:ext cx="414901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56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43625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악절분할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이진화 된 </a:t>
                      </a:r>
                      <a:r>
                        <a:rPr lang="en-US" altLang="ko-KR" dirty="0"/>
                        <a:t>Bitmap </a:t>
                      </a:r>
                      <a:r>
                        <a:rPr lang="ko-KR" altLang="en-US" dirty="0"/>
                        <a:t>에서 큰악절 별로 분할한다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42AD83-7425-4DBF-8FE4-30921C603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5" y="3340100"/>
            <a:ext cx="4692439" cy="25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1" y="1531745"/>
            <a:ext cx="8513243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지난 발표에서의 지적 사항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악보의 단순한 시각</a:t>
            </a:r>
            <a:r>
              <a:rPr lang="en-US" altLang="ko-KR" sz="1500" dirty="0"/>
              <a:t>(</a:t>
            </a:r>
            <a:r>
              <a:rPr lang="ko-KR" altLang="en-US" sz="1500" dirty="0"/>
              <a:t>리듬게임수준</a:t>
            </a:r>
            <a:r>
              <a:rPr lang="en-US" altLang="ko-KR" sz="1500" dirty="0"/>
              <a:t>)</a:t>
            </a:r>
            <a:r>
              <a:rPr lang="ko-KR" altLang="en-US" sz="1500" dirty="0"/>
              <a:t>화로 부족</a:t>
            </a:r>
            <a:r>
              <a:rPr lang="en-US" altLang="ko-KR" sz="1500" dirty="0"/>
              <a:t>/</a:t>
            </a:r>
            <a:r>
              <a:rPr lang="ko-KR" altLang="en-US" sz="1500" dirty="0"/>
              <a:t>입력방법도 적합하지 않음</a:t>
            </a:r>
            <a:r>
              <a:rPr lang="en-US" altLang="ko-KR" sz="1500" dirty="0"/>
              <a:t>/</a:t>
            </a:r>
            <a:r>
              <a:rPr lang="ko-KR" altLang="en-US" sz="1500" dirty="0"/>
              <a:t>악보입력 방법이 잘못 된 것</a:t>
            </a:r>
            <a:r>
              <a:rPr lang="en-US" altLang="ko-KR" sz="1500" dirty="0"/>
              <a:t>/</a:t>
            </a:r>
            <a:r>
              <a:rPr lang="ko-KR" altLang="en-US" sz="1500" dirty="0"/>
              <a:t>관련 연구가 없다</a:t>
            </a:r>
            <a:r>
              <a:rPr lang="en-US" altLang="ko-KR" sz="1500" dirty="0"/>
              <a:t>/</a:t>
            </a:r>
            <a:r>
              <a:rPr lang="ko-KR" altLang="en-US" sz="1500" dirty="0"/>
              <a:t>구체적 개발 내용 필요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두 옥타브 이동이 안되는 문제 </a:t>
            </a:r>
            <a:r>
              <a:rPr lang="en-US" altLang="ko-KR" sz="1500" dirty="0"/>
              <a:t>/ </a:t>
            </a:r>
            <a:r>
              <a:rPr lang="ko-KR" altLang="en-US" sz="1500" dirty="0"/>
              <a:t>사용자 움직임에 대한 고려필요 </a:t>
            </a:r>
            <a:r>
              <a:rPr lang="en-US" altLang="ko-KR" sz="1500" dirty="0"/>
              <a:t>/ </a:t>
            </a:r>
            <a:r>
              <a:rPr lang="en-US" altLang="ko-KR" sz="1500" dirty="0" err="1"/>
              <a:t>Vuforia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써야하는지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500" dirty="0"/>
          </a:p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지적 사항에 대한 답변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 </a:t>
            </a:r>
            <a:r>
              <a:rPr lang="en-US" altLang="ko-KR" sz="1500" dirty="0"/>
              <a:t>-&gt; </a:t>
            </a:r>
            <a:r>
              <a:rPr lang="ko-KR" altLang="en-US" sz="1500" dirty="0"/>
              <a:t>노드에 색 추가 및</a:t>
            </a:r>
            <a:r>
              <a:rPr lang="en-US" altLang="ko-KR" sz="1500" dirty="0"/>
              <a:t> </a:t>
            </a:r>
            <a:r>
              <a:rPr lang="ko-KR" altLang="en-US" sz="1500" dirty="0"/>
              <a:t>악보 오선지 출력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입력방법 </a:t>
            </a:r>
            <a:r>
              <a:rPr lang="en-US" altLang="ko-KR" sz="1500" dirty="0"/>
              <a:t>- &gt; open CV</a:t>
            </a:r>
            <a:r>
              <a:rPr lang="ko-KR" altLang="en-US" sz="1500" dirty="0"/>
              <a:t>로 악보를 인식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관련연구 </a:t>
            </a:r>
            <a:r>
              <a:rPr lang="en-US" altLang="ko-KR" sz="1500" dirty="0"/>
              <a:t>- &gt;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구체적 개발 내용 필요 </a:t>
            </a:r>
            <a:r>
              <a:rPr lang="en-US" altLang="ko-KR" sz="1500" dirty="0"/>
              <a:t>- &gt; </a:t>
            </a:r>
            <a:r>
              <a:rPr lang="ko-KR" altLang="en-US" sz="1500" dirty="0"/>
              <a:t>시나리오 보충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피아노 건반의 왼쪽과 오른쪽에 붉은 표식과 파란 표식을 하여 </a:t>
            </a:r>
            <a:r>
              <a:rPr lang="en-US" altLang="ko-KR" sz="1500" dirty="0"/>
              <a:t>AR </a:t>
            </a:r>
            <a:r>
              <a:rPr lang="ko-KR" altLang="en-US" sz="1500" dirty="0"/>
              <a:t>카메라가 그 부분을 고정 마커로 인식하게 한다</a:t>
            </a:r>
            <a:r>
              <a:rPr lang="en-US" altLang="ko-KR" sz="1500" dirty="0"/>
              <a:t>. </a:t>
            </a:r>
          </a:p>
          <a:p>
            <a:pPr lvl="1">
              <a:defRPr/>
            </a:pPr>
            <a:r>
              <a:rPr lang="ko-KR" altLang="en-US" sz="1500" dirty="0"/>
              <a:t>사용자가 움직이더라도 고정 마커를 기준으로 노드를 출력하기 때</a:t>
            </a:r>
            <a:r>
              <a:rPr lang="en-US" altLang="ko-KR" sz="1500" dirty="0"/>
              <a:t>+66666666666</a:t>
            </a:r>
            <a:r>
              <a:rPr lang="ko-KR" altLang="en-US" sz="1500" dirty="0"/>
              <a:t>문에 사용자의 움직임에 영향을 받지 않는다</a:t>
            </a:r>
            <a:r>
              <a:rPr lang="en-US" altLang="ko-KR" sz="1500" dirty="0"/>
              <a:t>.</a:t>
            </a:r>
          </a:p>
          <a:p>
            <a:pPr lvl="1">
              <a:defRPr/>
            </a:pPr>
            <a:r>
              <a:rPr lang="ko-KR" altLang="en-US" sz="1500" dirty="0"/>
              <a:t>붉은 표식 왼쪽에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붉은 표식과 파란 표식 사이에 </a:t>
            </a:r>
            <a:r>
              <a:rPr lang="en-US" altLang="ko-KR" sz="1500" dirty="0"/>
              <a:t>2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파란 표식 오른쪽에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옥타브를 출력하여 최소 </a:t>
            </a:r>
            <a:r>
              <a:rPr lang="en-US" altLang="ko-KR" sz="1500" dirty="0"/>
              <a:t>4</a:t>
            </a:r>
            <a:r>
              <a:rPr lang="ko-KR" altLang="en-US" sz="1500" dirty="0"/>
              <a:t>옥타브부터 표시를 할 수 있게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023B3-D686-4E35-9D22-B6117C42FE9D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EA570-9774-42AA-96BC-E491954464B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70DF-BE96-4215-BFA3-2518AAED07E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4A369-6594-4942-8DEB-825968672D7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A3376-004A-4446-BAC0-70B812A67C2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74863-7CC3-430E-A636-2F71CFA854A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9F82D-6AFB-4A07-A32C-6E3C7F87EBF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BE07C-1B98-4497-8899-8A41D452A144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4292C-30CF-4F10-AB1B-BBE54E091122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076A4-56E0-4732-86DA-F4C5D4AFFB44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7D128-8B22-43A4-8A10-626A892BD5E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8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18363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분할한 큰 악절 별로 데이터를 추출한다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5C79D-7B77-4BE3-99BA-6833D159F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77" y="3340100"/>
            <a:ext cx="4105665" cy="25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2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60360"/>
              </p:ext>
            </p:extLst>
          </p:nvPr>
        </p:nvGraphicFramePr>
        <p:xfrm>
          <a:off x="956605" y="2316370"/>
          <a:ext cx="10044542" cy="2936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590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72184">
                  <a:extLst>
                    <a:ext uri="{9D8B030D-6E8A-4147-A177-3AD203B41FA5}">
                      <a16:colId xmlns:a16="http://schemas.microsoft.com/office/drawing/2014/main" val="3423748341"/>
                    </a:ext>
                  </a:extLst>
                </a:gridCol>
                <a:gridCol w="381456">
                  <a:extLst>
                    <a:ext uri="{9D8B030D-6E8A-4147-A177-3AD203B41FA5}">
                      <a16:colId xmlns:a16="http://schemas.microsoft.com/office/drawing/2014/main" val="2483905615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2308104392"/>
                    </a:ext>
                  </a:extLst>
                </a:gridCol>
                <a:gridCol w="190728">
                  <a:extLst>
                    <a:ext uri="{9D8B030D-6E8A-4147-A177-3AD203B41FA5}">
                      <a16:colId xmlns:a16="http://schemas.microsoft.com/office/drawing/2014/main" val="294967943"/>
                    </a:ext>
                  </a:extLst>
                </a:gridCol>
                <a:gridCol w="762912">
                  <a:extLst>
                    <a:ext uri="{9D8B030D-6E8A-4147-A177-3AD203B41FA5}">
                      <a16:colId xmlns:a16="http://schemas.microsoft.com/office/drawing/2014/main" val="2159267749"/>
                    </a:ext>
                  </a:extLst>
                </a:gridCol>
                <a:gridCol w="762912">
                  <a:extLst>
                    <a:ext uri="{9D8B030D-6E8A-4147-A177-3AD203B41FA5}">
                      <a16:colId xmlns:a16="http://schemas.microsoft.com/office/drawing/2014/main" val="3852312363"/>
                    </a:ext>
                  </a:extLst>
                </a:gridCol>
                <a:gridCol w="190728">
                  <a:extLst>
                    <a:ext uri="{9D8B030D-6E8A-4147-A177-3AD203B41FA5}">
                      <a16:colId xmlns:a16="http://schemas.microsoft.com/office/drawing/2014/main" val="1949487853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4100109874"/>
                    </a:ext>
                  </a:extLst>
                </a:gridCol>
                <a:gridCol w="381456">
                  <a:extLst>
                    <a:ext uri="{9D8B030D-6E8A-4147-A177-3AD203B41FA5}">
                      <a16:colId xmlns:a16="http://schemas.microsoft.com/office/drawing/2014/main" val="1844922657"/>
                    </a:ext>
                  </a:extLst>
                </a:gridCol>
                <a:gridCol w="572184">
                  <a:extLst>
                    <a:ext uri="{9D8B030D-6E8A-4147-A177-3AD203B41FA5}">
                      <a16:colId xmlns:a16="http://schemas.microsoft.com/office/drawing/2014/main" val="1086220338"/>
                    </a:ext>
                  </a:extLst>
                </a:gridCol>
                <a:gridCol w="953154">
                  <a:extLst>
                    <a:ext uri="{9D8B030D-6E8A-4147-A177-3AD203B41FA5}">
                      <a16:colId xmlns:a16="http://schemas.microsoft.com/office/drawing/2014/main" val="2059705021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 추출 기준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20958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기준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09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71475"/>
                  </a:ext>
                </a:extLst>
              </a:tr>
              <a:tr h="20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51038"/>
                  </a:ext>
                </a:extLst>
              </a:tr>
              <a:tr h="20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02879"/>
                  </a:ext>
                </a:extLst>
              </a:tr>
              <a:tr h="27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박자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348"/>
                  </a:ext>
                </a:extLst>
              </a:tr>
              <a:tr h="279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있을 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75965"/>
                  </a:ext>
                </a:extLst>
              </a:tr>
              <a:tr h="27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없을 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7752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21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4" y="2316370"/>
          <a:ext cx="10044541" cy="34766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1296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3494118082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2004304370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2376576218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4076311166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808843153"/>
                    </a:ext>
                  </a:extLst>
                </a:gridCol>
              </a:tblGrid>
              <a:tr h="55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 추출 기준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72985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729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20096"/>
                  </a:ext>
                </a:extLst>
              </a:tr>
              <a:tr h="729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도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분음표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0092"/>
                  </a:ext>
                </a:extLst>
              </a:tr>
              <a:tr h="729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24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B04FA0-A190-4D5E-881E-C315A1DF7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3619500"/>
            <a:ext cx="2051139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90938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카메라 구동</a:t>
                      </a:r>
                      <a:r>
                        <a:rPr lang="en-US" altLang="ko-KR" dirty="0"/>
                        <a:t>(1/2)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어플을 실행했을 때 핸드폰 내장 카메라를 사용한다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License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r>
                        <a:rPr lang="ko-KR" altLang="en-US" dirty="0"/>
                        <a:t> 삽입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하나의 앱당 하나의 라이선스 키를 가지게 되며 </a:t>
                      </a:r>
                      <a:r>
                        <a:rPr lang="en-US" altLang="ko-KR" dirty="0"/>
                        <a:t>Vuforia</a:t>
                      </a:r>
                      <a:r>
                        <a:rPr lang="ko-KR" altLang="en-US" dirty="0"/>
                        <a:t>에서 제공하는 기본적인 기능을 사용하기 위해서 </a:t>
                      </a:r>
                      <a:r>
                        <a:rPr lang="en-US" altLang="ko-KR" dirty="0"/>
                        <a:t>License Key</a:t>
                      </a:r>
                      <a:r>
                        <a:rPr lang="ko-KR" altLang="en-US" dirty="0"/>
                        <a:t>를 발급받아 적용해주어야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핸드폰에 내장된 카메라를 사용하도록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045D1-6DD7-4BBC-BB63-0C3E67A95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1391" r="-486" b="35634"/>
          <a:stretch/>
        </p:blipFill>
        <p:spPr>
          <a:xfrm>
            <a:off x="1247123" y="3241631"/>
            <a:ext cx="4295937" cy="27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6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0066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카메라 구동</a:t>
                      </a:r>
                      <a:r>
                        <a:rPr lang="en-US" altLang="ko-KR" dirty="0"/>
                        <a:t>(2/2)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어플을 실행했을 때 핸드폰 내장 카메라를 사용한다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어플리케이션을 구동하였을 시 핸드폰에 내장된 카메라를 사용한다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02A1200-5AFD-4DD3-A97A-0E8E533B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3" y="3256689"/>
            <a:ext cx="4295937" cy="27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2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1144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이미지 인식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등록한 이미지를 카메라로 인식하여 </a:t>
                      </a:r>
                      <a:r>
                        <a:rPr lang="en-US" altLang="ko-KR" dirty="0"/>
                        <a:t>AR</a:t>
                      </a:r>
                      <a:r>
                        <a:rPr lang="ko-KR" altLang="en-US" dirty="0"/>
                        <a:t>를 구현한다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인식할 이미지를 넣어두어 어플리케이션의 카메라가 해당 이미지를 인식할 수 있도록 구현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앞으로 구현할 내용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/>
                        <a:t>사용할 여러 피아노 건반에 대한 데이터를 넣어주어 다양한 종류의 건반과 거리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방향에서도 건반 이미지를 인식할 수 있도록 인식률을 높이도록 구현한다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A4A71-6511-4020-87A5-2DB8CA75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3" y="3243572"/>
            <a:ext cx="4279355" cy="27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9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0521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모델링 세팅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등록한 이미지를 카메라로 인식하여 </a:t>
                      </a:r>
                      <a:r>
                        <a:rPr lang="en-US" altLang="ko-KR" dirty="0"/>
                        <a:t>AR</a:t>
                      </a:r>
                      <a:r>
                        <a:rPr lang="ko-KR" altLang="en-US" dirty="0"/>
                        <a:t>를 구현한다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카메라로 해당 이미지를 인식하였을 때 </a:t>
                      </a:r>
                      <a:r>
                        <a:rPr lang="en-US" altLang="ko-KR" dirty="0"/>
                        <a:t>AR</a:t>
                      </a:r>
                      <a:r>
                        <a:rPr lang="ko-KR" altLang="en-US" dirty="0"/>
                        <a:t>을 구현할 수 있도록 기준바의 각도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방향을 설정한다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앞으로 구현할 내용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/>
                        <a:t>이미지 인식에서 인식률을 높이기 위해 추가한 여러 피아노 건반 이미지에도 기준바를 출력할 수 있도록 구현한다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CE145-E7D8-4FF3-B089-BFA3B095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3" y="3262194"/>
            <a:ext cx="4279355" cy="27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7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71716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Vuforia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카메라 인식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어플리케이션으로 피아노 건반을 인식할 시 </a:t>
                      </a:r>
                      <a:r>
                        <a:rPr lang="en-US" altLang="ko-KR" dirty="0"/>
                        <a:t>AR </a:t>
                      </a:r>
                      <a:r>
                        <a:rPr lang="ko-KR" altLang="en-US" dirty="0"/>
                        <a:t>출력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어플리케이션을 실행하여 피아노 건반을 인식하게 되면 노드가 내려올 기준바가 출력된다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C0411-9625-4134-8AAB-E1C31BF9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06" y="3262193"/>
            <a:ext cx="4279355" cy="27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2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4997"/>
              </p:ext>
            </p:extLst>
          </p:nvPr>
        </p:nvGraphicFramePr>
        <p:xfrm>
          <a:off x="956605" y="2316370"/>
          <a:ext cx="9988272" cy="37928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622609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  <a:gridCol w="5339207">
                  <a:extLst>
                    <a:ext uri="{9D8B030D-6E8A-4147-A177-3AD203B41FA5}">
                      <a16:colId xmlns:a16="http://schemas.microsoft.com/office/drawing/2014/main" val="1766200540"/>
                    </a:ext>
                  </a:extLst>
                </a:gridCol>
              </a:tblGrid>
              <a:tr h="428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내용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450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Unity3D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노드 구현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악보 데이터와 일치하면 노드를 나타나게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914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err="1"/>
                        <a:t>InputField</a:t>
                      </a:r>
                      <a:r>
                        <a:rPr lang="ko-KR" altLang="en-US" dirty="0"/>
                        <a:t>로 악보데이터를 받아온다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If(</a:t>
                      </a:r>
                      <a:r>
                        <a:rPr lang="en-US" altLang="ko-KR" dirty="0" err="1"/>
                        <a:t>noteNumber.text.Equlas</a:t>
                      </a:r>
                      <a:r>
                        <a:rPr lang="en-US" altLang="ko-KR" dirty="0"/>
                        <a:t> (“</a:t>
                      </a:r>
                      <a:r>
                        <a:rPr lang="ko-KR" altLang="en-US" dirty="0"/>
                        <a:t>악보데이터</a:t>
                      </a:r>
                      <a:r>
                        <a:rPr lang="en-US" altLang="ko-KR" dirty="0"/>
                        <a:t>”) == true) </a:t>
                      </a:r>
                      <a:r>
                        <a:rPr lang="ko-KR" altLang="en-US" dirty="0"/>
                        <a:t>를 통해서 악보데이터와 일치하면 노드를 이동할 수 있도록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 err="1"/>
                        <a:t>Transform.localPosition</a:t>
                      </a:r>
                      <a:r>
                        <a:rPr lang="en-US" altLang="ko-KR" dirty="0"/>
                        <a:t> = new Vector3 (x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y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z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입력하여 해당하는 악보데이터에서 해당하는 음으로 이동할 수 있도록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A9EA8D-DC0B-41BA-976B-FC0CA080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23" y="3262193"/>
            <a:ext cx="4279354" cy="27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4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2000" dirty="0"/>
              <a:t>개발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67732"/>
              </p:ext>
            </p:extLst>
          </p:nvPr>
        </p:nvGraphicFramePr>
        <p:xfrm>
          <a:off x="956605" y="2316370"/>
          <a:ext cx="9988272" cy="3321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개발할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Low </a:t>
                      </a:r>
                      <a:r>
                        <a:rPr lang="ko-KR" altLang="en-US" dirty="0"/>
                        <a:t>도의 음표가 점 음표와 구분이 잘 되지 않는 부분 수정 및 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33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일부 음자리표와 박자표가 음표로 인식되는 부분 수정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63818"/>
                  </a:ext>
                </a:extLst>
              </a:tr>
              <a:tr h="323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분 음표가 음표 밀집도에 따라 인식 오류가 나는 부분을 수정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3321"/>
                  </a:ext>
                </a:extLst>
              </a:tr>
              <a:tr h="646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안드로이드 </a:t>
                      </a:r>
                      <a:r>
                        <a:rPr lang="en-US" altLang="ko-KR" dirty="0"/>
                        <a:t>UI </a:t>
                      </a:r>
                    </a:p>
                    <a:p>
                      <a:pPr algn="l" latinLnBrk="1"/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현재는 기능만을 구현하였기 때문에 </a:t>
                      </a:r>
                      <a:r>
                        <a:rPr lang="ko-KR" altLang="en-US" dirty="0" err="1"/>
                        <a:t>메인화면을</a:t>
                      </a:r>
                      <a:r>
                        <a:rPr lang="ko-KR" altLang="en-US" dirty="0"/>
                        <a:t> 포함한 기타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58835"/>
                  </a:ext>
                </a:extLst>
              </a:tr>
              <a:tr h="64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구축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서버 구축 및 데이터 송수신 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8106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29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D4837"/>
                </a:solidFill>
              </a:rPr>
              <a:t>연구 개발 배경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학습의 효과를 높이기 위해 여러 감각을 사용하게 하는데 이것과 마찬가지로 피아노 교육을 청각 뿐만 아니라 시각도 같이 자극하기 위함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목표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피아노 교육에 도움이 될 수 있는 어플리케이션을 제작하려 함</a:t>
            </a:r>
            <a:endParaRPr lang="en-US" altLang="ko-KR" sz="1500" dirty="0"/>
          </a:p>
          <a:p>
            <a:pPr lvl="1"/>
            <a:r>
              <a:rPr lang="ko-KR" altLang="en-US" sz="1500" dirty="0"/>
              <a:t>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을 사용하며</a:t>
            </a:r>
            <a:r>
              <a:rPr lang="en-US" altLang="ko-KR" sz="1500" dirty="0"/>
              <a:t>, </a:t>
            </a:r>
            <a:r>
              <a:rPr lang="ko-KR" altLang="en-US" sz="1500" dirty="0"/>
              <a:t>여러 사람이 쉽게 접할 수 있도록 스마트폰과 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를 사용함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효과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시각적 효과를 부여하게 되면 피아노 공부를 하는 난청인들에게도 도움이 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피아노 교육에 있어 박자감에 난항을 겪는 사람들에게 박자감을 공부함에 있어 다른 방법을 제시할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은 다른 제작품들에 비해 가격이 저렴하기 때문에 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기기 전용 어플리케이션이 아닌 스마트폰 어플리케이션으로 제작함</a:t>
            </a:r>
            <a:endParaRPr lang="en-US" altLang="ko-KR" sz="1500" dirty="0"/>
          </a:p>
          <a:p>
            <a:pPr lvl="1">
              <a:defRPr/>
            </a:pP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7FAAE8-ECB7-4526-8BB2-BD8B22065AB5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05F15-6224-48B1-93BA-4F55B33F2B3B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48DFC-5D37-46EA-BC94-BF3341B4FC70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1850F-F317-4434-8208-376DE7A1317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AA0B22-B2E1-4FD1-A8BF-C5813D9C2CEB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1AB1B-5380-44F5-87BC-F7174F1E67F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D2A4B9-3CC9-401D-98D0-A2325077C039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F70573-5469-4848-B256-9927344E31E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83E636-4EE5-4120-BEFA-4552584B7577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E7552-8667-4471-ACBD-82E87854E70B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BF0C2-7D3B-49D5-9848-5F325F51F37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5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45196"/>
              </p:ext>
            </p:extLst>
          </p:nvPr>
        </p:nvGraphicFramePr>
        <p:xfrm>
          <a:off x="956605" y="2316370"/>
          <a:ext cx="9988272" cy="1669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개발에서 제외할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129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하나의 음표에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음이 들어가 있는 경우 </a:t>
                      </a:r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분 음표 이상일 경우 인식에 오류가 많이 생기므로 제작 기간에 따라 개발 취소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421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094148-59A8-4874-85E8-B9EB404E1C97}"/>
              </a:ext>
            </a:extLst>
          </p:cNvPr>
          <p:cNvCxnSpPr/>
          <p:nvPr/>
        </p:nvCxnSpPr>
        <p:spPr>
          <a:xfrm flipV="1">
            <a:off x="7926075" y="3976382"/>
            <a:ext cx="3390626" cy="55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79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832B09-E336-4140-A7C4-ECB6D2B16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38" y="2696250"/>
            <a:ext cx="1625515" cy="3298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F386AA-9245-4E32-BE90-1E68C29E9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5" y="3247827"/>
            <a:ext cx="1236564" cy="10488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3E3288-E85E-4774-8B9E-D72C6170C443}"/>
              </a:ext>
            </a:extLst>
          </p:cNvPr>
          <p:cNvSpPr/>
          <p:nvPr/>
        </p:nvSpPr>
        <p:spPr>
          <a:xfrm>
            <a:off x="2093865" y="4164324"/>
            <a:ext cx="1236563" cy="68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교육용 피아노 </a:t>
            </a:r>
            <a:r>
              <a:rPr lang="en-US" altLang="ko-KR" sz="1200" dirty="0">
                <a:solidFill>
                  <a:schemeClr val="tx1"/>
                </a:solidFill>
              </a:rPr>
              <a:t>AR </a:t>
            </a:r>
            <a:r>
              <a:rPr lang="ko-KR" altLang="en-US" sz="1200" dirty="0">
                <a:solidFill>
                  <a:schemeClr val="tx1"/>
                </a:solidFill>
              </a:rPr>
              <a:t>어플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539C8C-34AB-425F-84A4-9416AF0B300F}"/>
              </a:ext>
            </a:extLst>
          </p:cNvPr>
          <p:cNvSpPr/>
          <p:nvPr/>
        </p:nvSpPr>
        <p:spPr>
          <a:xfrm>
            <a:off x="2093865" y="4848239"/>
            <a:ext cx="1236563" cy="624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TOUCH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35FE42D-B1E3-4DD6-BD64-81885DB53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79" y="2696249"/>
            <a:ext cx="1625515" cy="329849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2E26E-BD33-4E0A-BF77-77B756FDE429}"/>
              </a:ext>
            </a:extLst>
          </p:cNvPr>
          <p:cNvSpPr/>
          <p:nvPr/>
        </p:nvSpPr>
        <p:spPr>
          <a:xfrm>
            <a:off x="4754553" y="3247827"/>
            <a:ext cx="1236563" cy="7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991A7DE-8521-44B6-AD79-3E9640F3A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143" y="3504830"/>
            <a:ext cx="1625515" cy="32984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A136BF-861E-478C-8030-63F771EDE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1" y="5238756"/>
            <a:ext cx="392633" cy="57586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41E0C30-3058-4378-BE19-1B27D5FE3063}"/>
              </a:ext>
            </a:extLst>
          </p:cNvPr>
          <p:cNvSpPr/>
          <p:nvPr/>
        </p:nvSpPr>
        <p:spPr>
          <a:xfrm>
            <a:off x="2447929" y="4956422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4DEA873-10A6-47CA-AAC2-1FC4F4D5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5" y="3780818"/>
            <a:ext cx="392633" cy="575862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D6DA9F6-6BBA-48E5-A5B9-1C0695319624}"/>
              </a:ext>
            </a:extLst>
          </p:cNvPr>
          <p:cNvSpPr/>
          <p:nvPr/>
        </p:nvSpPr>
        <p:spPr>
          <a:xfrm>
            <a:off x="5083462" y="3510634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E6BAB1-78EC-457B-B43C-2E38A165C0CC}"/>
              </a:ext>
            </a:extLst>
          </p:cNvPr>
          <p:cNvSpPr/>
          <p:nvPr/>
        </p:nvSpPr>
        <p:spPr>
          <a:xfrm>
            <a:off x="4754553" y="4552751"/>
            <a:ext cx="1236563" cy="68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0E7E7-2076-4BF7-9D15-7BCC548F2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21" y="2227751"/>
            <a:ext cx="3972580" cy="178905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2BE2D8-5695-41DB-84C0-C35FDF814D45}"/>
              </a:ext>
            </a:extLst>
          </p:cNvPr>
          <p:cNvCxnSpPr>
            <a:cxnSpLocks/>
          </p:cNvCxnSpPr>
          <p:nvPr/>
        </p:nvCxnSpPr>
        <p:spPr>
          <a:xfrm>
            <a:off x="7344121" y="4016807"/>
            <a:ext cx="464138" cy="51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14E4D60-2BE6-4EB2-8C75-FA07EB3C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73" y="4660762"/>
            <a:ext cx="2515464" cy="966727"/>
          </a:xfrm>
          <a:prstGeom prst="rect">
            <a:avLst/>
          </a:prstGeom>
        </p:spPr>
      </p:pic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A59273F-2E45-4DF2-9566-661DBEAD74F8}"/>
              </a:ext>
            </a:extLst>
          </p:cNvPr>
          <p:cNvSpPr/>
          <p:nvPr/>
        </p:nvSpPr>
        <p:spPr>
          <a:xfrm>
            <a:off x="8145710" y="4681881"/>
            <a:ext cx="2407640" cy="966727"/>
          </a:xfrm>
          <a:prstGeom prst="bracketPair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6F5FB-CE1E-47E6-9DF7-4425374B0159}"/>
              </a:ext>
            </a:extLst>
          </p:cNvPr>
          <p:cNvSpPr txBox="1"/>
          <p:nvPr/>
        </p:nvSpPr>
        <p:spPr>
          <a:xfrm>
            <a:off x="8109500" y="4478218"/>
            <a:ext cx="24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highlight>
                  <a:srgbClr val="FFFF00"/>
                </a:highlight>
              </a:rPr>
              <a:t>악보를 화면에 표시된 </a:t>
            </a:r>
            <a:r>
              <a:rPr lang="ko-KR" altLang="en-US" sz="1400" b="1" dirty="0" err="1">
                <a:highlight>
                  <a:srgbClr val="FFFF00"/>
                </a:highlight>
              </a:rPr>
              <a:t>선에맞춰주세요</a:t>
            </a:r>
            <a:r>
              <a:rPr lang="en-US" altLang="ko-KR" sz="14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0E1E3-392D-4213-807C-668FB3053B8F}"/>
              </a:ext>
            </a:extLst>
          </p:cNvPr>
          <p:cNvSpPr txBox="1"/>
          <p:nvPr/>
        </p:nvSpPr>
        <p:spPr>
          <a:xfrm>
            <a:off x="8137590" y="560629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캡쳐 더 하기 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77638-D12D-45C8-B9E0-F0131A2B4E68}"/>
              </a:ext>
            </a:extLst>
          </p:cNvPr>
          <p:cNvSpPr txBox="1"/>
          <p:nvPr/>
        </p:nvSpPr>
        <p:spPr>
          <a:xfrm>
            <a:off x="9672113" y="56039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highlight>
                  <a:srgbClr val="FFFF00"/>
                </a:highlight>
              </a:rPr>
              <a:t>캡쳐완료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6879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C701DB-60B7-4508-95A3-EC1F96545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9" y="2431160"/>
            <a:ext cx="1625515" cy="329849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A52979-357C-4978-8707-686BF647B3A4}"/>
              </a:ext>
            </a:extLst>
          </p:cNvPr>
          <p:cNvSpPr/>
          <p:nvPr/>
        </p:nvSpPr>
        <p:spPr>
          <a:xfrm>
            <a:off x="2863073" y="2982738"/>
            <a:ext cx="1236563" cy="7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A76DF-F430-4EEB-B096-E6DACA3A458D}"/>
              </a:ext>
            </a:extLst>
          </p:cNvPr>
          <p:cNvSpPr/>
          <p:nvPr/>
        </p:nvSpPr>
        <p:spPr>
          <a:xfrm>
            <a:off x="2863073" y="4287662"/>
            <a:ext cx="1236563" cy="68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AA9632-D817-4B64-8A68-EDC667A94898}"/>
              </a:ext>
            </a:extLst>
          </p:cNvPr>
          <p:cNvGrpSpPr/>
          <p:nvPr/>
        </p:nvGrpSpPr>
        <p:grpSpPr>
          <a:xfrm>
            <a:off x="3117725" y="4456554"/>
            <a:ext cx="596555" cy="846046"/>
            <a:chOff x="4997895" y="3510634"/>
            <a:chExt cx="596555" cy="846046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9BBFC0-E15C-43F9-95CD-9D3EF711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26B5A4-CEEB-4429-BF55-D931892C7B47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3BBD69-1A96-49FF-AA9E-0454EAF2F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6" y="3132529"/>
            <a:ext cx="3486150" cy="2310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060EE2-FCE4-4079-A56C-7EA0A584EB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96">
            <a:off x="8357231" y="1702208"/>
            <a:ext cx="718898" cy="1457905"/>
          </a:xfrm>
          <a:prstGeom prst="rect">
            <a:avLst/>
          </a:prstGeom>
        </p:spPr>
      </p:pic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C7C2252A-1DB7-4707-B855-EA9ABE08C21E}"/>
              </a:ext>
            </a:extLst>
          </p:cNvPr>
          <p:cNvSpPr/>
          <p:nvPr/>
        </p:nvSpPr>
        <p:spPr>
          <a:xfrm rot="17509729" flipH="1">
            <a:off x="7112648" y="2452161"/>
            <a:ext cx="708662" cy="417319"/>
          </a:xfrm>
          <a:prstGeom prst="uturnArrow">
            <a:avLst>
              <a:gd name="adj1" fmla="val 19833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0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24FC83-DF0D-493B-81D3-B9C96906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47" y="2124782"/>
            <a:ext cx="5296594" cy="10307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0F8A45-C668-452B-A9AD-33B7EA36396D}"/>
              </a:ext>
            </a:extLst>
          </p:cNvPr>
          <p:cNvCxnSpPr>
            <a:cxnSpLocks/>
          </p:cNvCxnSpPr>
          <p:nvPr/>
        </p:nvCxnSpPr>
        <p:spPr>
          <a:xfrm flipH="1" flipV="1">
            <a:off x="3354347" y="3185398"/>
            <a:ext cx="1083182" cy="103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A7967A-534D-4EA6-8624-35090EC519A5}"/>
              </a:ext>
            </a:extLst>
          </p:cNvPr>
          <p:cNvCxnSpPr>
            <a:cxnSpLocks/>
          </p:cNvCxnSpPr>
          <p:nvPr/>
        </p:nvCxnSpPr>
        <p:spPr>
          <a:xfrm flipV="1">
            <a:off x="7558903" y="3155576"/>
            <a:ext cx="1092038" cy="106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E8D686-41F8-4F5D-ADE2-E0C7F599055A}"/>
              </a:ext>
            </a:extLst>
          </p:cNvPr>
          <p:cNvGrpSpPr/>
          <p:nvPr/>
        </p:nvGrpSpPr>
        <p:grpSpPr>
          <a:xfrm>
            <a:off x="3934532" y="4131326"/>
            <a:ext cx="4315385" cy="2162933"/>
            <a:chOff x="2809900" y="3628089"/>
            <a:chExt cx="3714669" cy="194908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85F346B-B46F-45F0-A31C-BDE6D4544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900" y="3628089"/>
              <a:ext cx="3714669" cy="1949082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F7914A4-93D8-4CE3-8B99-8D71CECEB178}"/>
                </a:ext>
              </a:extLst>
            </p:cNvPr>
            <p:cNvGrpSpPr/>
            <p:nvPr/>
          </p:nvGrpSpPr>
          <p:grpSpPr>
            <a:xfrm>
              <a:off x="3151263" y="3951657"/>
              <a:ext cx="3052314" cy="1374598"/>
              <a:chOff x="7436840" y="4118033"/>
              <a:chExt cx="3298491" cy="1625515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991A7DE-8521-44B6-AD79-3E9640F3A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73328" y="3281545"/>
                <a:ext cx="1625515" cy="329849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BC8A1CE-F223-41D1-949B-F303815F0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895" y="4231168"/>
                <a:ext cx="2407640" cy="1276350"/>
              </a:xfrm>
              <a:prstGeom prst="rect">
                <a:avLst/>
              </a:prstGeom>
            </p:spPr>
          </p:pic>
          <p:sp>
            <p:nvSpPr>
              <p:cNvPr id="10" name="양쪽 대괄호 9">
                <a:extLst>
                  <a:ext uri="{FF2B5EF4-FFF2-40B4-BE49-F238E27FC236}">
                    <a16:creationId xmlns:a16="http://schemas.microsoft.com/office/drawing/2014/main" id="{0A59273F-2E45-4DF2-9566-661DBEAD74F8}"/>
                  </a:ext>
                </a:extLst>
              </p:cNvPr>
              <p:cNvSpPr/>
              <p:nvPr/>
            </p:nvSpPr>
            <p:spPr>
              <a:xfrm>
                <a:off x="7879895" y="4458596"/>
                <a:ext cx="2407640" cy="966727"/>
              </a:xfrm>
              <a:prstGeom prst="bracketPair">
                <a:avLst/>
              </a:prstGeom>
              <a:ln w="38100" cmpd="sng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96F5FB-CE1E-47E6-9DF7-4425374B0159}"/>
                  </a:ext>
                </a:extLst>
              </p:cNvPr>
              <p:cNvSpPr txBox="1"/>
              <p:nvPr/>
            </p:nvSpPr>
            <p:spPr>
              <a:xfrm>
                <a:off x="7841658" y="5096981"/>
                <a:ext cx="2445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건반에 표시된 선을 </a:t>
                </a:r>
                <a:endParaRPr lang="en-US" altLang="ko-KR" sz="1400" b="1" dirty="0">
                  <a:highlight>
                    <a:srgbClr val="FFFF00"/>
                  </a:highlight>
                </a:endParaRPr>
              </a:p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화면의 끝점에 맞춰주세요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943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A21B06-BFAE-4C91-8EC0-D09B3505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50" y="4464570"/>
            <a:ext cx="7000963" cy="136248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599C47-44BB-4F34-856D-7771C5EAD4D3}"/>
              </a:ext>
            </a:extLst>
          </p:cNvPr>
          <p:cNvCxnSpPr>
            <a:cxnSpLocks/>
          </p:cNvCxnSpPr>
          <p:nvPr/>
        </p:nvCxnSpPr>
        <p:spPr>
          <a:xfrm flipV="1">
            <a:off x="2418844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F772F0-23FF-450E-B608-67542FE65082}"/>
              </a:ext>
            </a:extLst>
          </p:cNvPr>
          <p:cNvCxnSpPr>
            <a:cxnSpLocks/>
          </p:cNvCxnSpPr>
          <p:nvPr/>
        </p:nvCxnSpPr>
        <p:spPr>
          <a:xfrm flipV="1">
            <a:off x="2571244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39816C-E775-41AA-89F6-49DB2B438729}"/>
              </a:ext>
            </a:extLst>
          </p:cNvPr>
          <p:cNvCxnSpPr>
            <a:cxnSpLocks/>
          </p:cNvCxnSpPr>
          <p:nvPr/>
        </p:nvCxnSpPr>
        <p:spPr>
          <a:xfrm flipV="1">
            <a:off x="273260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264A39-5927-4AE2-8F77-7ECD09B8BC4C}"/>
              </a:ext>
            </a:extLst>
          </p:cNvPr>
          <p:cNvCxnSpPr>
            <a:cxnSpLocks/>
          </p:cNvCxnSpPr>
          <p:nvPr/>
        </p:nvCxnSpPr>
        <p:spPr>
          <a:xfrm flipV="1">
            <a:off x="2893973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C8C1B1-142A-416B-BAD4-08921ED49D89}"/>
              </a:ext>
            </a:extLst>
          </p:cNvPr>
          <p:cNvCxnSpPr>
            <a:cxnSpLocks/>
          </p:cNvCxnSpPr>
          <p:nvPr/>
        </p:nvCxnSpPr>
        <p:spPr>
          <a:xfrm flipV="1">
            <a:off x="3064582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B56668-2546-41D5-B477-92C7B885DAF8}"/>
              </a:ext>
            </a:extLst>
          </p:cNvPr>
          <p:cNvCxnSpPr>
            <a:cxnSpLocks/>
          </p:cNvCxnSpPr>
          <p:nvPr/>
        </p:nvCxnSpPr>
        <p:spPr>
          <a:xfrm flipV="1">
            <a:off x="3179497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D732B46-2533-436D-9BE5-DA6D66E32EDB}"/>
              </a:ext>
            </a:extLst>
          </p:cNvPr>
          <p:cNvCxnSpPr>
            <a:cxnSpLocks/>
          </p:cNvCxnSpPr>
          <p:nvPr/>
        </p:nvCxnSpPr>
        <p:spPr>
          <a:xfrm flipV="1">
            <a:off x="329603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8306FD-BC80-4FF9-847A-F27032584475}"/>
              </a:ext>
            </a:extLst>
          </p:cNvPr>
          <p:cNvCxnSpPr>
            <a:cxnSpLocks/>
          </p:cNvCxnSpPr>
          <p:nvPr/>
        </p:nvCxnSpPr>
        <p:spPr>
          <a:xfrm flipV="1">
            <a:off x="346636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683729F-C706-4C78-B79E-377CF6CC819D}"/>
              </a:ext>
            </a:extLst>
          </p:cNvPr>
          <p:cNvCxnSpPr>
            <a:cxnSpLocks/>
          </p:cNvCxnSpPr>
          <p:nvPr/>
        </p:nvCxnSpPr>
        <p:spPr>
          <a:xfrm flipV="1">
            <a:off x="3573945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4D759E-6719-4050-97CD-AF7B895115AA}"/>
              </a:ext>
            </a:extLst>
          </p:cNvPr>
          <p:cNvCxnSpPr>
            <a:cxnSpLocks/>
          </p:cNvCxnSpPr>
          <p:nvPr/>
        </p:nvCxnSpPr>
        <p:spPr>
          <a:xfrm flipV="1">
            <a:off x="3744275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89005C6-F767-46E6-8F46-BC5CFFEB72A4}"/>
              </a:ext>
            </a:extLst>
          </p:cNvPr>
          <p:cNvCxnSpPr>
            <a:cxnSpLocks/>
          </p:cNvCxnSpPr>
          <p:nvPr/>
        </p:nvCxnSpPr>
        <p:spPr>
          <a:xfrm flipV="1">
            <a:off x="386081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95C9030-119E-4750-A949-FF0A56049731}"/>
              </a:ext>
            </a:extLst>
          </p:cNvPr>
          <p:cNvCxnSpPr>
            <a:cxnSpLocks/>
          </p:cNvCxnSpPr>
          <p:nvPr/>
        </p:nvCxnSpPr>
        <p:spPr>
          <a:xfrm flipV="1">
            <a:off x="401321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2461B92-FDB3-4A35-BAE4-C501AB965A2F}"/>
              </a:ext>
            </a:extLst>
          </p:cNvPr>
          <p:cNvCxnSpPr>
            <a:cxnSpLocks/>
          </p:cNvCxnSpPr>
          <p:nvPr/>
        </p:nvCxnSpPr>
        <p:spPr>
          <a:xfrm flipV="1">
            <a:off x="414768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F529875-C285-45F9-8AD3-5E7514F06503}"/>
              </a:ext>
            </a:extLst>
          </p:cNvPr>
          <p:cNvCxnSpPr>
            <a:cxnSpLocks/>
          </p:cNvCxnSpPr>
          <p:nvPr/>
        </p:nvCxnSpPr>
        <p:spPr>
          <a:xfrm flipV="1">
            <a:off x="427453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74FCC8-D13A-4C05-B808-AA73AF113A03}"/>
              </a:ext>
            </a:extLst>
          </p:cNvPr>
          <p:cNvCxnSpPr>
            <a:cxnSpLocks/>
          </p:cNvCxnSpPr>
          <p:nvPr/>
        </p:nvCxnSpPr>
        <p:spPr>
          <a:xfrm flipV="1">
            <a:off x="442693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EB87E96-FE9C-477A-86E7-FA435345CB0F}"/>
              </a:ext>
            </a:extLst>
          </p:cNvPr>
          <p:cNvCxnSpPr>
            <a:cxnSpLocks/>
          </p:cNvCxnSpPr>
          <p:nvPr/>
        </p:nvCxnSpPr>
        <p:spPr>
          <a:xfrm flipV="1">
            <a:off x="458830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D91B513-D788-47AF-9E2F-CFCD276603FD}"/>
              </a:ext>
            </a:extLst>
          </p:cNvPr>
          <p:cNvCxnSpPr>
            <a:cxnSpLocks/>
          </p:cNvCxnSpPr>
          <p:nvPr/>
        </p:nvCxnSpPr>
        <p:spPr>
          <a:xfrm flipV="1">
            <a:off x="4749667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F4A2411-2AA4-403C-A640-B925C42653FD}"/>
              </a:ext>
            </a:extLst>
          </p:cNvPr>
          <p:cNvCxnSpPr>
            <a:cxnSpLocks/>
          </p:cNvCxnSpPr>
          <p:nvPr/>
        </p:nvCxnSpPr>
        <p:spPr>
          <a:xfrm flipV="1">
            <a:off x="492027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9CE7C5-9682-4619-8A1D-349313CB564F}"/>
              </a:ext>
            </a:extLst>
          </p:cNvPr>
          <p:cNvCxnSpPr>
            <a:cxnSpLocks/>
          </p:cNvCxnSpPr>
          <p:nvPr/>
        </p:nvCxnSpPr>
        <p:spPr>
          <a:xfrm flipV="1">
            <a:off x="503519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E7740FF-AECA-4263-9D09-4B27E59D9C41}"/>
              </a:ext>
            </a:extLst>
          </p:cNvPr>
          <p:cNvCxnSpPr>
            <a:cxnSpLocks/>
          </p:cNvCxnSpPr>
          <p:nvPr/>
        </p:nvCxnSpPr>
        <p:spPr>
          <a:xfrm flipV="1">
            <a:off x="515173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4B488BC-4BE1-44CA-A667-9C74640F332B}"/>
              </a:ext>
            </a:extLst>
          </p:cNvPr>
          <p:cNvCxnSpPr>
            <a:cxnSpLocks/>
          </p:cNvCxnSpPr>
          <p:nvPr/>
        </p:nvCxnSpPr>
        <p:spPr>
          <a:xfrm flipV="1">
            <a:off x="532206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E695A43-687B-4B9B-9F7A-00C8D25B232E}"/>
              </a:ext>
            </a:extLst>
          </p:cNvPr>
          <p:cNvCxnSpPr>
            <a:cxnSpLocks/>
          </p:cNvCxnSpPr>
          <p:nvPr/>
        </p:nvCxnSpPr>
        <p:spPr>
          <a:xfrm flipV="1">
            <a:off x="542963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61DECF2-C031-4178-A0CF-2D4AB274FB48}"/>
              </a:ext>
            </a:extLst>
          </p:cNvPr>
          <p:cNvCxnSpPr>
            <a:cxnSpLocks/>
          </p:cNvCxnSpPr>
          <p:nvPr/>
        </p:nvCxnSpPr>
        <p:spPr>
          <a:xfrm flipV="1">
            <a:off x="559996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3EF8BC-7683-44B7-A2DF-0FAB756CCC7D}"/>
              </a:ext>
            </a:extLst>
          </p:cNvPr>
          <p:cNvCxnSpPr>
            <a:cxnSpLocks/>
          </p:cNvCxnSpPr>
          <p:nvPr/>
        </p:nvCxnSpPr>
        <p:spPr>
          <a:xfrm flipV="1">
            <a:off x="571651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3409EB4-6523-432B-96E2-E8376D98B5BD}"/>
              </a:ext>
            </a:extLst>
          </p:cNvPr>
          <p:cNvCxnSpPr>
            <a:cxnSpLocks/>
          </p:cNvCxnSpPr>
          <p:nvPr/>
        </p:nvCxnSpPr>
        <p:spPr>
          <a:xfrm flipV="1">
            <a:off x="586891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525A5C0-2427-44F8-B9F8-99752BAAC8A1}"/>
              </a:ext>
            </a:extLst>
          </p:cNvPr>
          <p:cNvCxnSpPr>
            <a:cxnSpLocks/>
          </p:cNvCxnSpPr>
          <p:nvPr/>
        </p:nvCxnSpPr>
        <p:spPr>
          <a:xfrm flipV="1">
            <a:off x="600338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595D494-3F0B-470C-A6A3-6DF7EBDCC698}"/>
              </a:ext>
            </a:extLst>
          </p:cNvPr>
          <p:cNvCxnSpPr>
            <a:cxnSpLocks/>
          </p:cNvCxnSpPr>
          <p:nvPr/>
        </p:nvCxnSpPr>
        <p:spPr>
          <a:xfrm flipV="1">
            <a:off x="618402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A51E054-C18D-4288-A7D2-A3D7B35C43DD}"/>
              </a:ext>
            </a:extLst>
          </p:cNvPr>
          <p:cNvCxnSpPr>
            <a:cxnSpLocks/>
          </p:cNvCxnSpPr>
          <p:nvPr/>
        </p:nvCxnSpPr>
        <p:spPr>
          <a:xfrm flipV="1">
            <a:off x="633642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264F3AC-8F53-4B94-8826-213F7BA0F078}"/>
              </a:ext>
            </a:extLst>
          </p:cNvPr>
          <p:cNvCxnSpPr>
            <a:cxnSpLocks/>
          </p:cNvCxnSpPr>
          <p:nvPr/>
        </p:nvCxnSpPr>
        <p:spPr>
          <a:xfrm flipV="1">
            <a:off x="649778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EF30B90-59A5-49D6-9A3B-BA970B9A14D7}"/>
              </a:ext>
            </a:extLst>
          </p:cNvPr>
          <p:cNvCxnSpPr>
            <a:cxnSpLocks/>
          </p:cNvCxnSpPr>
          <p:nvPr/>
        </p:nvCxnSpPr>
        <p:spPr>
          <a:xfrm flipV="1">
            <a:off x="665915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C058B89-9165-40F1-9B25-2F5050290C98}"/>
              </a:ext>
            </a:extLst>
          </p:cNvPr>
          <p:cNvCxnSpPr>
            <a:cxnSpLocks/>
          </p:cNvCxnSpPr>
          <p:nvPr/>
        </p:nvCxnSpPr>
        <p:spPr>
          <a:xfrm flipV="1">
            <a:off x="682975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F4B57F2-A6D0-40B8-A935-0FF20CA4C0B8}"/>
              </a:ext>
            </a:extLst>
          </p:cNvPr>
          <p:cNvCxnSpPr>
            <a:cxnSpLocks/>
          </p:cNvCxnSpPr>
          <p:nvPr/>
        </p:nvCxnSpPr>
        <p:spPr>
          <a:xfrm flipV="1">
            <a:off x="6944674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8D367D6-E69D-4BC7-A5FE-468CEA9D4D02}"/>
              </a:ext>
            </a:extLst>
          </p:cNvPr>
          <p:cNvCxnSpPr>
            <a:cxnSpLocks/>
          </p:cNvCxnSpPr>
          <p:nvPr/>
        </p:nvCxnSpPr>
        <p:spPr>
          <a:xfrm flipV="1">
            <a:off x="706121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E901332-6F3E-43FB-BCFA-79062547CFBA}"/>
              </a:ext>
            </a:extLst>
          </p:cNvPr>
          <p:cNvCxnSpPr>
            <a:cxnSpLocks/>
          </p:cNvCxnSpPr>
          <p:nvPr/>
        </p:nvCxnSpPr>
        <p:spPr>
          <a:xfrm flipV="1">
            <a:off x="723154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C648241-FEF8-497A-AE28-328F941E48AE}"/>
              </a:ext>
            </a:extLst>
          </p:cNvPr>
          <p:cNvCxnSpPr>
            <a:cxnSpLocks/>
          </p:cNvCxnSpPr>
          <p:nvPr/>
        </p:nvCxnSpPr>
        <p:spPr>
          <a:xfrm flipV="1">
            <a:off x="733912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7E0D10-E595-4637-AFF4-CD1A3561D019}"/>
              </a:ext>
            </a:extLst>
          </p:cNvPr>
          <p:cNvCxnSpPr>
            <a:cxnSpLocks/>
          </p:cNvCxnSpPr>
          <p:nvPr/>
        </p:nvCxnSpPr>
        <p:spPr>
          <a:xfrm flipV="1">
            <a:off x="750945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355FC9E-67E1-447D-8BB7-98A73C3A1E17}"/>
              </a:ext>
            </a:extLst>
          </p:cNvPr>
          <p:cNvCxnSpPr>
            <a:cxnSpLocks/>
          </p:cNvCxnSpPr>
          <p:nvPr/>
        </p:nvCxnSpPr>
        <p:spPr>
          <a:xfrm flipV="1">
            <a:off x="76259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B8430ED-B86F-49F5-9DC0-645FECD05606}"/>
              </a:ext>
            </a:extLst>
          </p:cNvPr>
          <p:cNvCxnSpPr>
            <a:cxnSpLocks/>
          </p:cNvCxnSpPr>
          <p:nvPr/>
        </p:nvCxnSpPr>
        <p:spPr>
          <a:xfrm flipV="1">
            <a:off x="77783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92F10B7-D744-479C-A066-4B93BCF7796E}"/>
              </a:ext>
            </a:extLst>
          </p:cNvPr>
          <p:cNvCxnSpPr>
            <a:cxnSpLocks/>
          </p:cNvCxnSpPr>
          <p:nvPr/>
        </p:nvCxnSpPr>
        <p:spPr>
          <a:xfrm flipV="1">
            <a:off x="791286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2CF93C0-93DE-4156-BEA5-E7A74B3C1BCE}"/>
              </a:ext>
            </a:extLst>
          </p:cNvPr>
          <p:cNvCxnSpPr>
            <a:cxnSpLocks/>
          </p:cNvCxnSpPr>
          <p:nvPr/>
        </p:nvCxnSpPr>
        <p:spPr>
          <a:xfrm flipV="1">
            <a:off x="803415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08345ED-72A7-4E6A-B66E-CE3A0210D618}"/>
              </a:ext>
            </a:extLst>
          </p:cNvPr>
          <p:cNvCxnSpPr>
            <a:cxnSpLocks/>
          </p:cNvCxnSpPr>
          <p:nvPr/>
        </p:nvCxnSpPr>
        <p:spPr>
          <a:xfrm flipV="1">
            <a:off x="818655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E985AD8-E6E5-40C8-8245-4032F2D023B6}"/>
              </a:ext>
            </a:extLst>
          </p:cNvPr>
          <p:cNvCxnSpPr>
            <a:cxnSpLocks/>
          </p:cNvCxnSpPr>
          <p:nvPr/>
        </p:nvCxnSpPr>
        <p:spPr>
          <a:xfrm flipV="1">
            <a:off x="834791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785F709-0C26-48A8-9FDD-E4764247CEB7}"/>
              </a:ext>
            </a:extLst>
          </p:cNvPr>
          <p:cNvCxnSpPr>
            <a:cxnSpLocks/>
          </p:cNvCxnSpPr>
          <p:nvPr/>
        </p:nvCxnSpPr>
        <p:spPr>
          <a:xfrm flipV="1">
            <a:off x="8509284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F8AFAC6-5C16-4BB0-AB99-F9916DEDEDAA}"/>
              </a:ext>
            </a:extLst>
          </p:cNvPr>
          <p:cNvCxnSpPr>
            <a:cxnSpLocks/>
          </p:cNvCxnSpPr>
          <p:nvPr/>
        </p:nvCxnSpPr>
        <p:spPr>
          <a:xfrm flipV="1">
            <a:off x="86798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EFDF66E-02DE-4F96-ABB8-3591572E0D97}"/>
              </a:ext>
            </a:extLst>
          </p:cNvPr>
          <p:cNvCxnSpPr>
            <a:cxnSpLocks/>
          </p:cNvCxnSpPr>
          <p:nvPr/>
        </p:nvCxnSpPr>
        <p:spPr>
          <a:xfrm flipV="1">
            <a:off x="879480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70CECC1-8419-46DD-AA2B-E3FE628EE951}"/>
              </a:ext>
            </a:extLst>
          </p:cNvPr>
          <p:cNvCxnSpPr>
            <a:cxnSpLocks/>
          </p:cNvCxnSpPr>
          <p:nvPr/>
        </p:nvCxnSpPr>
        <p:spPr>
          <a:xfrm flipV="1">
            <a:off x="891134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A45F5EB-D996-4CCA-A12D-17803933D676}"/>
              </a:ext>
            </a:extLst>
          </p:cNvPr>
          <p:cNvCxnSpPr>
            <a:cxnSpLocks/>
          </p:cNvCxnSpPr>
          <p:nvPr/>
        </p:nvCxnSpPr>
        <p:spPr>
          <a:xfrm flipV="1">
            <a:off x="908167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B8AFBC4-9C00-41A1-A09C-E0E1BCDD5D2E}"/>
              </a:ext>
            </a:extLst>
          </p:cNvPr>
          <p:cNvCxnSpPr>
            <a:cxnSpLocks/>
          </p:cNvCxnSpPr>
          <p:nvPr/>
        </p:nvCxnSpPr>
        <p:spPr>
          <a:xfrm flipV="1">
            <a:off x="918925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8CC654E-CCC6-49C6-9870-8FF677A6087D}"/>
              </a:ext>
            </a:extLst>
          </p:cNvPr>
          <p:cNvCxnSpPr>
            <a:cxnSpLocks/>
          </p:cNvCxnSpPr>
          <p:nvPr/>
        </p:nvCxnSpPr>
        <p:spPr>
          <a:xfrm flipV="1">
            <a:off x="935958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011C8E7-88EA-4FE0-AA42-5B53A2419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56" y="2026024"/>
            <a:ext cx="3931143" cy="552816"/>
          </a:xfrm>
          <a:prstGeom prst="rect">
            <a:avLst/>
          </a:prstGeom>
        </p:spPr>
      </p:pic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A3C9FEA-AB81-4DC6-B2D9-F05BA7BDF884}"/>
              </a:ext>
            </a:extLst>
          </p:cNvPr>
          <p:cNvSpPr/>
          <p:nvPr/>
        </p:nvSpPr>
        <p:spPr>
          <a:xfrm>
            <a:off x="5051081" y="4210416"/>
            <a:ext cx="105402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99E967D-8581-4BC3-84C4-56A895F5695E}"/>
              </a:ext>
            </a:extLst>
          </p:cNvPr>
          <p:cNvSpPr/>
          <p:nvPr/>
        </p:nvSpPr>
        <p:spPr>
          <a:xfrm>
            <a:off x="5145098" y="3798113"/>
            <a:ext cx="169340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69514B1-3CAC-4B99-B3D8-6A4583842DE8}"/>
              </a:ext>
            </a:extLst>
          </p:cNvPr>
          <p:cNvSpPr/>
          <p:nvPr/>
        </p:nvSpPr>
        <p:spPr>
          <a:xfrm>
            <a:off x="5315058" y="3397624"/>
            <a:ext cx="120302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7852C42-51CB-4AE2-825D-EB9E12089FBE}"/>
              </a:ext>
            </a:extLst>
          </p:cNvPr>
          <p:cNvSpPr/>
          <p:nvPr/>
        </p:nvSpPr>
        <p:spPr>
          <a:xfrm>
            <a:off x="5316307" y="2938597"/>
            <a:ext cx="120302" cy="4064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E3392E6-C7C9-4851-9A17-DA8B75916FB2}"/>
              </a:ext>
            </a:extLst>
          </p:cNvPr>
          <p:cNvSpPr/>
          <p:nvPr/>
        </p:nvSpPr>
        <p:spPr>
          <a:xfrm>
            <a:off x="5306880" y="2578839"/>
            <a:ext cx="115787" cy="2853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61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CD4837"/>
              </a:solidFill>
            </a:endParaRPr>
          </a:p>
        </p:txBody>
      </p:sp>
      <p:graphicFrame>
        <p:nvGraphicFramePr>
          <p:cNvPr id="22" name="Group 37"/>
          <p:cNvGraphicFramePr/>
          <p:nvPr/>
        </p:nvGraphicFramePr>
        <p:xfrm>
          <a:off x="929152" y="1951983"/>
          <a:ext cx="10219541" cy="42341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0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이재혁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김인섭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4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영상인식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관련자료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Unity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설      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음표 인식 로직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인터페이스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6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구      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를 사용한 음표 인식 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281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 gridSpan="2"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작동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제어 테스트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통합테스트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유지보수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13828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3035" y="605550"/>
            <a:ext cx="160210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ea typeface="나눔스퀘어 Bold"/>
              </a:rPr>
              <a:t>시스템 수행 시나리오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0385" y="605550"/>
            <a:ext cx="11163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시스템 구성도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5410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관련 연구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610" y="611505"/>
            <a:ext cx="1078230" cy="2752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종합설계개요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7910" y="614412"/>
            <a:ext cx="16878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개발 환경 및 개발 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5435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rgbClr val="C00000"/>
                </a:solidFill>
                <a:latin typeface="나눔스퀘어 Bold"/>
                <a:ea typeface="나눔스퀘어 Bold"/>
              </a:rPr>
              <a:t>업무 분담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0310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수행 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0535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모듈 설계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7659" y="614412"/>
            <a:ext cx="11639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데모 환경 설계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01146" y="611505"/>
            <a:ext cx="672694" cy="27307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latin typeface="나눔스퀘어 Bold"/>
                <a:ea typeface="나눔스퀘어 Bold"/>
              </a:rPr>
              <a:t>GIthub</a:t>
            </a:r>
            <a:endParaRPr lang="ko-KR" altLang="en-US" sz="1200" b="1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62294247-DF18-42A4-A1CC-56610F5D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0092" y="1951984"/>
            <a:ext cx="9691816" cy="4296222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F8B0EA-74F8-42A9-8F1A-66D0BEF5BE78}"/>
              </a:ext>
            </a:extLst>
          </p:cNvPr>
          <p:cNvSpPr/>
          <p:nvPr/>
        </p:nvSpPr>
        <p:spPr>
          <a:xfrm>
            <a:off x="10090157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8AF30-3C8C-4D71-8131-97ABA53B815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C4269-C33E-4869-95A0-B29499C7C4FC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CE947-53CC-4E4E-BE36-A847FC0D2FD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0391F-6561-4E60-B42A-26585AAB7B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A7951-9269-491B-8430-F8860062292E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9BB83-466C-4098-9595-97CD905EDA97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2FBFE0-AE6D-4F71-A57B-6AC9917B0CE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EDB321-BF8A-46EA-8AAB-9D4F42980BE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6D2FF-FFF9-4E5D-824D-3D1BFC63125E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707E2-BD7E-473C-8065-52F1866AB0E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987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GitHub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https://github.com/LJH1013/Graduated-Project</a:t>
            </a:r>
            <a:endParaRPr lang="ko-KR" altLang="en-US" sz="1600" dirty="0">
              <a:solidFill>
                <a:srgbClr val="0000FF"/>
              </a:solidFill>
            </a:endParaRPr>
          </a:p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25" name="그림 2" descr="스크린샷, 실내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3BD2E6C5-053B-4FDA-9AFD-C8E6373A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02" y="2731895"/>
            <a:ext cx="5665196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2B4BA5-A763-476B-AC05-3466EC8EE9A8}"/>
              </a:ext>
            </a:extLst>
          </p:cNvPr>
          <p:cNvSpPr/>
          <p:nvPr/>
        </p:nvSpPr>
        <p:spPr>
          <a:xfrm>
            <a:off x="11042537" y="165766"/>
            <a:ext cx="64341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4207F-C078-4ED3-A4A3-58A0CF66568C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50F276-3F37-4F33-9515-C76D230C33A4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6EFFC-8EA6-4290-A2D0-BAA007DABAB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E28B0-5E25-46F7-B15E-BA410396F66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2C233-654B-4462-93F6-7CBCE1B1873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F6EB02-F8EB-4AF3-BA6D-9173C56BB8A2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AE5C1-A651-4620-B8EC-2B159B361F7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BB499-DEE2-432F-9231-BBD5F4BD9B9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2A0B9B-145A-447A-AE81-88F6492DE93A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A8A4E-E419-4CDD-A764-B2620DD81A23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24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73" name="타원 72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3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추출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스마트폰에서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사용하여 이미지에서 음표데이터 추출</a:t>
            </a:r>
            <a:endParaRPr lang="en-US" altLang="ko-KR" sz="1500" dirty="0"/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22" name="그림 7">
            <a:extLst>
              <a:ext uri="{FF2B5EF4-FFF2-40B4-BE49-F238E27FC236}">
                <a16:creationId xmlns:a16="http://schemas.microsoft.com/office/drawing/2014/main" id="{B903E215-6C49-439D-8375-B0C38DCF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9" y="2781300"/>
            <a:ext cx="5688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439352-45E4-4B1D-A3FE-8695ED471466}"/>
              </a:ext>
            </a:extLst>
          </p:cNvPr>
          <p:cNvCxnSpPr>
            <a:cxnSpLocks/>
          </p:cNvCxnSpPr>
          <p:nvPr/>
        </p:nvCxnSpPr>
        <p:spPr bwMode="auto">
          <a:xfrm>
            <a:off x="5682665" y="3673282"/>
            <a:ext cx="0" cy="4333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E2628D-E498-448F-982E-A6514D9B37A2}"/>
              </a:ext>
            </a:extLst>
          </p:cNvPr>
          <p:cNvSpPr/>
          <p:nvPr/>
        </p:nvSpPr>
        <p:spPr bwMode="auto">
          <a:xfrm>
            <a:off x="2851359" y="4434123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AE702-7F90-4439-B2C0-BB04FAC08DD8}"/>
              </a:ext>
            </a:extLst>
          </p:cNvPr>
          <p:cNvSpPr/>
          <p:nvPr/>
        </p:nvSpPr>
        <p:spPr bwMode="auto">
          <a:xfrm>
            <a:off x="2851358" y="5025488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¼ 1/8 1/8 ¼ ¼ ¼ 1/8 1/8 ¼ ¼ 1/8 1/8 ¼ 1/8 1/8 ¼ ¼ ¼ 1/2</a:t>
            </a:r>
            <a:endParaRPr lang="en-US" altLang="ko-KR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5FADA9-5184-4162-902C-D6B9CB917F75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49AEE-1B4E-45F8-93D9-2D2270E6E103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72673-2536-4575-8298-E9435DD0B56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5DC81A-84FE-40C5-A5AF-F765A465153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A42F2-B0D4-4E37-BC0F-DC7429A4F9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0DEDE-6DBE-4D84-B96A-3AB6734A269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A57AF-72D9-41BB-972E-608080C31BE3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0C0BAB-8269-43FB-BE39-F30831BD44D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E0BB4-5F79-447E-9205-A21C59618DB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022FE-4009-4A18-9040-835B7141A4CC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D344D-90D6-4749-9C65-8F2E0C369469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이동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F641D8-9236-4116-ACD0-947EA89F8020}"/>
              </a:ext>
            </a:extLst>
          </p:cNvPr>
          <p:cNvGrpSpPr/>
          <p:nvPr/>
        </p:nvGrpSpPr>
        <p:grpSpPr>
          <a:xfrm>
            <a:off x="3032550" y="1943248"/>
            <a:ext cx="5719763" cy="3902075"/>
            <a:chOff x="2969844" y="2335020"/>
            <a:chExt cx="5719763" cy="39020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912CE6-59AD-4DAD-92B8-1268CFE1E667}"/>
                </a:ext>
              </a:extLst>
            </p:cNvPr>
            <p:cNvSpPr/>
            <p:nvPr/>
          </p:nvSpPr>
          <p:spPr bwMode="auto">
            <a:xfrm>
              <a:off x="2969844" y="2595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직선 화살표 연결선 4">
              <a:extLst>
                <a:ext uri="{FF2B5EF4-FFF2-40B4-BE49-F238E27FC236}">
                  <a16:creationId xmlns:a16="http://schemas.microsoft.com/office/drawing/2014/main" id="{3D5F4F3B-E407-4A97-863B-296F3D10C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20782" y="2773170"/>
              <a:ext cx="887412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C98DF7-B8C1-4309-91CA-66261280083E}"/>
                </a:ext>
              </a:extLst>
            </p:cNvPr>
            <p:cNvSpPr/>
            <p:nvPr/>
          </p:nvSpPr>
          <p:spPr bwMode="auto">
            <a:xfrm>
              <a:off x="5489207" y="3352608"/>
              <a:ext cx="1008062" cy="3587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1" name="그림 6">
              <a:extLst>
                <a:ext uri="{FF2B5EF4-FFF2-40B4-BE49-F238E27FC236}">
                  <a16:creationId xmlns:a16="http://schemas.microsoft.com/office/drawing/2014/main" id="{46637700-354A-4886-AA4F-2CE744C6A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719" y="2512820"/>
              <a:ext cx="935038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8">
              <a:extLst>
                <a:ext uri="{FF2B5EF4-FFF2-40B4-BE49-F238E27FC236}">
                  <a16:creationId xmlns:a16="http://schemas.microsoft.com/office/drawing/2014/main" id="{5AA07D8F-A861-4445-8F40-CAE0C934E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32" y="2335020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CA9F734D-7894-4F92-AAC3-B3688F6F1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107" y="4540058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2E9460-D6C8-408C-A30E-121A857E0209}"/>
                </a:ext>
              </a:extLst>
            </p:cNvPr>
            <p:cNvSpPr/>
            <p:nvPr/>
          </p:nvSpPr>
          <p:spPr bwMode="auto">
            <a:xfrm>
              <a:off x="5527307" y="5876733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직선 화살표 연결선 18">
              <a:extLst>
                <a:ext uri="{FF2B5EF4-FFF2-40B4-BE49-F238E27FC236}">
                  <a16:creationId xmlns:a16="http://schemas.microsoft.com/office/drawing/2014/main" id="{0A0202F0-9C6B-4CE6-97ED-997A082AE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6907" y="3889183"/>
              <a:ext cx="0" cy="65087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화살표 연결선 23">
              <a:extLst>
                <a:ext uri="{FF2B5EF4-FFF2-40B4-BE49-F238E27FC236}">
                  <a16:creationId xmlns:a16="http://schemas.microsoft.com/office/drawing/2014/main" id="{4031E7A2-7C82-4E4B-BB01-B3567A1BB4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63957" y="2773170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012BA94-9A99-4072-9CD9-2FBBCC660B6C}"/>
                </a:ext>
              </a:extLst>
            </p:cNvPr>
            <p:cNvSpPr/>
            <p:nvPr/>
          </p:nvSpPr>
          <p:spPr bwMode="auto">
            <a:xfrm>
              <a:off x="7681544" y="3357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0F10CB-1E26-481D-BA10-65BBF689F7E9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319692-0601-4B09-A458-721CAECEE2C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F2F477-7EEC-4651-8E5D-3A93639E60F1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B25EF3-9ADD-4642-BF8A-DBC23DF553E0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81CDC5-B487-49C4-B4CE-D60607B7DD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EA966A-DCAC-4AAA-96C6-BB89E7E31854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C1C7BC-24B9-495F-B940-738114298F2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D4860-194B-4C30-8889-6B11A1C0355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0A6C2-0DB6-483D-869E-75B5E88BB211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CD720-362A-4FFE-9E5B-F278ABA8026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04C18-C058-4A4D-A54C-4EF83F6F72B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사용자 </a:t>
            </a:r>
            <a:r>
              <a:rPr lang="en-US" altLang="ko-KR" dirty="0">
                <a:solidFill>
                  <a:srgbClr val="C00000"/>
                </a:solidFill>
              </a:rPr>
              <a:t>AR</a:t>
            </a:r>
            <a:r>
              <a:rPr lang="ko-KR" altLang="en-US" dirty="0">
                <a:solidFill>
                  <a:srgbClr val="C00000"/>
                </a:solidFill>
              </a:rPr>
              <a:t>기기 착용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과 스마트폰을 이용하여 </a:t>
            </a:r>
            <a:r>
              <a:rPr lang="en-US" altLang="ko-KR" sz="1500" dirty="0"/>
              <a:t>AR</a:t>
            </a:r>
            <a:r>
              <a:rPr lang="ko-KR" altLang="en-US" sz="1500" dirty="0"/>
              <a:t>기기와 같이 사용</a:t>
            </a:r>
            <a:endParaRPr lang="ko-KR" altLang="en-US" sz="2000" dirty="0"/>
          </a:p>
        </p:txBody>
      </p:sp>
      <p:pic>
        <p:nvPicPr>
          <p:cNvPr id="19" name="그림 12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9B5701EC-703D-40C9-95B9-6D0D5D29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1" y="2481070"/>
            <a:ext cx="6278562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2E7CC3-A8EB-4ECA-BCC7-C25EA6B4A783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37462-2F5E-4548-B3DC-5BA2570896E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3BC45-5874-4DC8-92C4-16277BB70E6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C8E75-5B6C-42E9-A6CA-E9BB2B9B2E9F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7F59E-4874-4985-9458-BC955DD3F86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8F61B-0E3C-4E64-A34C-0C49CA66165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839E08-508C-4E9B-ADE3-C6E2B4312BF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B6F2C-9768-4A8B-A316-B80AAC70E02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4EE79-C8E8-4927-8152-1CE2CD88714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C2F83-1786-42FC-B22E-C6F66CA32A7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28FA9-822F-4DC2-8852-6EA59CAC8AF6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스마트폰을 통해 본 건반에 마커를 통해 기준을 </a:t>
            </a:r>
            <a:r>
              <a:rPr lang="ko-KR" altLang="en-US" sz="1500" dirty="0" err="1"/>
              <a:t>세워줌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5C6894-3F36-4D56-AA4D-C6B1F6BDA8F9}"/>
              </a:ext>
            </a:extLst>
          </p:cNvPr>
          <p:cNvGrpSpPr/>
          <p:nvPr/>
        </p:nvGrpSpPr>
        <p:grpSpPr>
          <a:xfrm>
            <a:off x="3070726" y="2560830"/>
            <a:ext cx="6050548" cy="3471670"/>
            <a:chOff x="3620719" y="2649730"/>
            <a:chExt cx="4543425" cy="2676525"/>
          </a:xfrm>
        </p:grpSpPr>
        <p:pic>
          <p:nvPicPr>
            <p:cNvPr id="18" name="그림 10492">
              <a:extLst>
                <a:ext uri="{FF2B5EF4-FFF2-40B4-BE49-F238E27FC236}">
                  <a16:creationId xmlns:a16="http://schemas.microsoft.com/office/drawing/2014/main" id="{317BD746-8DA8-40BB-B232-00F80AF16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719" y="2649730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07B28B9-B2A3-40C3-A1F0-AFE7E58C2D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90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A8B891E-A6DC-4497-AE64-262EFBDA5F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20806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9F72A7-9B74-4D29-959D-A277559EF2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74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10700A9-8619-426A-9E93-7FF47A3607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30369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2B9B94-62CB-4CA3-84E2-02103C895A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68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7F1817-95B9-48EE-946E-EAD4C6AD62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5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54E6F77-4DCB-421D-8744-DFE3CA4E47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62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C2F6D4B-3940-4A01-B38F-C546DFF9F3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6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830F863-BFF0-4013-A6E3-7321A1340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43156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20A1F7-BBC9-4018-A4FB-347EFC7000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7968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CB1986-BD33-4471-9217-53CB6ED5A8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0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5A672FA-0764-4FE1-A9E0-1754841EF0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27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40CDA35-4A5C-4CEF-BB34-A7128920AB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924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BE7922B-021D-421A-A447-0B5549C23F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054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45379D-B4C6-4448-8574-D7A2E455DA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559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28DBA53-CFB2-4910-AD16-23343B66DF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6865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552C29A-65C7-45F9-B3A9-432A1B03F7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11531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1A4362-23DA-4C0E-8325-3227DF58C2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0456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77D6196-000E-4A61-9498-6CC2FFEBDC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44919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0C5CB-5798-49F1-9512-896759BF40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877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7A0DAE3-6308-4F76-9F67-6220EBFD6C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1320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6CF4D3-42D3-417F-AA05-FF020508BB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44969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93EBEB5-4A7B-4D20-8359-E94B8E9BE0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814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610856-0427-40AD-B63E-D61445D01B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211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CC2C67-F22A-4408-A744-F9A5158E92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35494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DF2703-D021-4A38-9FA4-FE9E2404F270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81AE0-915F-442C-8E96-B5483DAD0757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1FF35-A24E-4A17-B4AE-D5C707D4502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029755-A4A6-4024-97A1-CD59CDE71E1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995922-A86F-4039-84C3-90D81E3E81D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5B897C-98CB-4828-A230-5650FCF258A9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77CD05-A50D-46E6-A535-D9FF5A93ACB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A90075-F541-4EF6-BBF6-AA4969C77B61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691C50-121F-4C37-9188-D8D07EC176C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A98885-6ADD-45C9-B9FF-9F20A46C044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5BFBEE-5455-418D-9C8C-04354C00D63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2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>
                <a:latin typeface="+mn-ea"/>
              </a:rPr>
              <a:t>저장된 악보데이터 </a:t>
            </a:r>
            <a:r>
              <a:rPr lang="ko-KR" altLang="en-US" sz="1500" dirty="0" err="1">
                <a:latin typeface="+mn-ea"/>
              </a:rPr>
              <a:t>실행시</a:t>
            </a:r>
            <a:r>
              <a:rPr lang="ko-KR" altLang="en-US" sz="1500" dirty="0">
                <a:latin typeface="+mn-ea"/>
              </a:rPr>
              <a:t> 노드와 오선지를 보여줌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노드는 음에 따라 색을 다르게 하며 노드의 길이는 박자의 수와 맞춤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오선지는 음이 노래가 진행됨에 따라 색이 변경됨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7299FA9-E186-449D-8419-814122BE6497}"/>
              </a:ext>
            </a:extLst>
          </p:cNvPr>
          <p:cNvGrpSpPr/>
          <p:nvPr/>
        </p:nvGrpSpPr>
        <p:grpSpPr>
          <a:xfrm>
            <a:off x="3460295" y="3051175"/>
            <a:ext cx="5271409" cy="3108133"/>
            <a:chOff x="2411413" y="2708275"/>
            <a:chExt cx="4543425" cy="2676525"/>
          </a:xfrm>
        </p:grpSpPr>
        <p:pic>
          <p:nvPicPr>
            <p:cNvPr id="46" name="그림 10492">
              <a:extLst>
                <a:ext uri="{FF2B5EF4-FFF2-40B4-BE49-F238E27FC236}">
                  <a16:creationId xmlns:a16="http://schemas.microsoft.com/office/drawing/2014/main" id="{BC47466C-2816-4B06-9F3E-2F2DB20A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2708275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38D4AE-4844-48E1-8504-952E84D3FB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1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BD43212-96D2-4DD6-B024-87226F9C35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11500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6A1C11-280B-4AE3-94C4-A27864C91D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81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9BF5E9-7FBA-44DF-A6BA-6B260FAAA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21063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EB1E849-890C-4E3F-86E7-AEE89CE570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75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802CC4-BF77-43EA-837C-66E0B960A6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5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5AD8E96-CF22-4819-90DB-C85CFF1C54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52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E032A3-26D6-45A1-9C67-5AED2BD395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461423A-F95B-4177-AB59-923A6D5CA8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33850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C6A78BB-0442-46DB-9A3F-9D4BC02A95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7037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A060E6A-9B30-4296-A260-8CB3F0AFA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037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F6148B-8E99-4839-ABA8-65D6CD260F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34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FCEB4A9-721A-406A-B614-59B9B03889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831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326F971-D6B3-4D44-857C-27E0674A2C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2123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A587D4E-5679-471A-A7AE-AEA3298D84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66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C19561A-BF23-4ED6-92DC-3C7E7655D9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935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CC9846E-5F75-4CAB-9188-37A8D3F676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2225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D95A4E2-6B44-432B-959A-656763AA4B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1150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76F964-2DBB-4356-A460-D1936A7F8B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35613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55A6854-16CA-4659-817D-616FE0A5E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84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3EE18D3-0B13-47DD-8C14-ADD3CAE5DD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0390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7FF5991-6E0E-499C-841A-F5186251E3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35663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E773B48-8550-4025-ABF7-33BC5A52BD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21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94DFD-A41B-4B96-B8F2-321DF3DAF2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118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53D52C4-E299-4F86-B23D-0FB36A201D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26188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1">
              <a:extLst>
                <a:ext uri="{FF2B5EF4-FFF2-40B4-BE49-F238E27FC236}">
                  <a16:creationId xmlns:a16="http://schemas.microsoft.com/office/drawing/2014/main" id="{58F82166-52D1-412F-BBBB-163A91300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2940050"/>
              <a:ext cx="33369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직사각형 2">
              <a:extLst>
                <a:ext uri="{FF2B5EF4-FFF2-40B4-BE49-F238E27FC236}">
                  <a16:creationId xmlns:a16="http://schemas.microsoft.com/office/drawing/2014/main" id="{6E10249C-2F86-4784-B9FE-4EF12170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4149725"/>
              <a:ext cx="87312" cy="2905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9A5BC5-671F-4DB8-86BD-97E478E7852B}"/>
                </a:ext>
              </a:extLst>
            </p:cNvPr>
            <p:cNvSpPr/>
            <p:nvPr/>
          </p:nvSpPr>
          <p:spPr bwMode="auto">
            <a:xfrm>
              <a:off x="4992688" y="3848100"/>
              <a:ext cx="88900" cy="29051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8" name="타원 3">
              <a:extLst>
                <a:ext uri="{FF2B5EF4-FFF2-40B4-BE49-F238E27FC236}">
                  <a16:creationId xmlns:a16="http://schemas.microsoft.com/office/drawing/2014/main" id="{D3CFE33A-CFAE-4831-B3AE-6E7F95B9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950" y="3251200"/>
              <a:ext cx="44450" cy="46038"/>
            </a:xfrm>
            <a:prstGeom prst="ellipse">
              <a:avLst/>
            </a:prstGeom>
            <a:solidFill>
              <a:srgbClr val="FD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cxnSp>
          <p:nvCxnSpPr>
            <p:cNvPr id="79" name="직선 연결선 6">
              <a:extLst>
                <a:ext uri="{FF2B5EF4-FFF2-40B4-BE49-F238E27FC236}">
                  <a16:creationId xmlns:a16="http://schemas.microsoft.com/office/drawing/2014/main" id="{0585D71A-A12E-4D43-BA88-5255DAF78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9138" y="3270250"/>
              <a:ext cx="71437" cy="0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41">
              <a:extLst>
                <a:ext uri="{FF2B5EF4-FFF2-40B4-BE49-F238E27FC236}">
                  <a16:creationId xmlns:a16="http://schemas.microsoft.com/office/drawing/2014/main" id="{18639D04-8350-49F9-84F9-7E0CC6FB9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875" y="3128963"/>
              <a:ext cx="0" cy="147637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직사각형 44">
              <a:extLst>
                <a:ext uri="{FF2B5EF4-FFF2-40B4-BE49-F238E27FC236}">
                  <a16:creationId xmlns:a16="http://schemas.microsoft.com/office/drawing/2014/main" id="{F5BE8150-6A58-4F79-8D31-0274020C8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3508375"/>
              <a:ext cx="87313" cy="1444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82" name="직사각형 45">
              <a:extLst>
                <a:ext uri="{FF2B5EF4-FFF2-40B4-BE49-F238E27FC236}">
                  <a16:creationId xmlns:a16="http://schemas.microsoft.com/office/drawing/2014/main" id="{30E743B5-E11B-4C16-AA1F-6C0C2A00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963" y="3570288"/>
              <a:ext cx="87312" cy="5794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C9D394-4ECE-49F4-86C5-C3C15387293C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E23DEA-B100-4801-AA05-F58469655E2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D0BAF3-1E47-47F3-839B-81E722257E4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025EC-3320-4401-9CF2-C24BD3B9B3C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3AB3C-3BA7-4DA8-AE4C-DD82E40B2FE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E6C1FA-9D60-41E5-AED9-2D533CCE1ED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F8786-0157-4EF1-AB92-694D1842C4A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BE3899-15F8-4FAA-9FDF-3326DEE4A38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DDC73-201C-4442-AA3E-49DBDF446E95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669FC0-14C3-4997-B16E-03B1EE605FFF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9E84F7-17F7-4FF1-9F84-0E6002C7721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789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3030</Words>
  <Application>Microsoft Office PowerPoint</Application>
  <PresentationFormat>와이드스크린</PresentationFormat>
  <Paragraphs>978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HY견고딕</vt:lpstr>
      <vt:lpstr>굴림</vt:lpstr>
      <vt:lpstr>나눔스퀘어</vt:lpstr>
      <vt:lpstr>나눔스퀘어 Bold</vt:lpstr>
      <vt:lpstr>함초롬돋움</vt:lpstr>
      <vt:lpstr>Arial</vt:lpstr>
      <vt:lpstr>Wingdings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kis96</cp:lastModifiedBy>
  <cp:revision>109</cp:revision>
  <dcterms:created xsi:type="dcterms:W3CDTF">2017-11-24T11:22:27Z</dcterms:created>
  <dcterms:modified xsi:type="dcterms:W3CDTF">2018-05-16T11:14:23Z</dcterms:modified>
</cp:coreProperties>
</file>