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1" r:id="rId2"/>
  </p:sldMasterIdLst>
  <p:handoutMasterIdLst>
    <p:handoutMasterId r:id="rId4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3" r:id="rId24"/>
    <p:sldId id="311" r:id="rId25"/>
    <p:sldId id="312" r:id="rId26"/>
    <p:sldId id="273" r:id="rId27"/>
    <p:sldId id="274" r:id="rId28"/>
    <p:sldId id="275" r:id="rId29"/>
    <p:sldId id="276" r:id="rId30"/>
    <p:sldId id="284" r:id="rId31"/>
    <p:sldId id="285" r:id="rId32"/>
    <p:sldId id="282" r:id="rId33"/>
    <p:sldId id="300" r:id="rId34"/>
    <p:sldId id="286" r:id="rId35"/>
    <p:sldId id="298" r:id="rId36"/>
    <p:sldId id="299" r:id="rId37"/>
    <p:sldId id="278" r:id="rId38"/>
    <p:sldId id="297" r:id="rId39"/>
    <p:sldId id="280" r:id="rId40"/>
    <p:sldId id="281" r:id="rId41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s96" initials="k" lastIdx="1" clrIdx="0">
    <p:extLst>
      <p:ext uri="{19B8F6BF-5375-455C-9EA6-DF929625EA0E}">
        <p15:presenceInfo xmlns:p15="http://schemas.microsoft.com/office/powerpoint/2012/main" userId="kis9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3-22T01:37:36.828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8D7A7C4-C82A-4D21-9AB0-F0C5A1D3EF09}" type="datetime1">
              <a:rPr lang="ko-KR" altLang="en-US"/>
              <a:pPr lvl="0">
                <a:defRPr lang="ko-KR" altLang="en-US"/>
              </a:pPr>
              <a:t>2018-03-22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F450E784-2449-4FFD-AA69-3F5CFAA75BC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689100" y="1565363"/>
            <a:ext cx="8813800" cy="20726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4000" b="1" dirty="0">
                <a:solidFill>
                  <a:srgbClr val="CD4837"/>
                </a:solidFill>
              </a:rPr>
              <a:t>교육용 피아노 </a:t>
            </a:r>
            <a:r>
              <a:rPr lang="en-US" altLang="ko-KR" sz="4000" b="1" dirty="0">
                <a:solidFill>
                  <a:srgbClr val="CD4837"/>
                </a:solidFill>
              </a:rPr>
              <a:t>AR </a:t>
            </a:r>
            <a:r>
              <a:rPr lang="ko-KR" altLang="en-US" sz="4000" b="1" dirty="0">
                <a:solidFill>
                  <a:srgbClr val="CD4837"/>
                </a:solidFill>
              </a:rPr>
              <a:t>어플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3000" b="1" dirty="0">
                <a:solidFill>
                  <a:srgbClr val="CD4837"/>
                </a:solidFill>
              </a:rPr>
              <a:t>Educational piano AR app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ko-KR" altLang="en-US" sz="3000" b="1" dirty="0">
                <a:solidFill>
                  <a:srgbClr val="CD4837"/>
                </a:solidFill>
              </a:rPr>
              <a:t>2차 설계 발표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898516" y="1565363"/>
            <a:ext cx="394968" cy="72000"/>
            <a:chOff x="561638" y="1064986"/>
            <a:chExt cx="394968" cy="72000"/>
          </a:xfrm>
        </p:grpSpPr>
        <p:sp>
          <p:nvSpPr>
            <p:cNvPr id="9" name="타원 8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0" name="타원 9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  <p:sp>
          <p:nvSpPr>
            <p:cNvPr id="11" name="타원 10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60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990714" y="4878705"/>
            <a:ext cx="4798394" cy="6819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2012150034 </a:t>
            </a:r>
            <a:r>
              <a:rPr lang="ko-KR" altLang="en-US" sz="1500" b="1"/>
              <a:t>이재혁 서대영 교수님</a:t>
            </a:r>
          </a:p>
          <a:p>
            <a:pPr algn="ctr">
              <a:lnSpc>
                <a:spcPct val="130000"/>
              </a:lnSpc>
              <a:defRPr lang="ko-KR" altLang="en-US"/>
            </a:pPr>
            <a:r>
              <a:rPr lang="en-US" altLang="ko-KR" sz="1500" b="1"/>
              <a:t>2012151013 </a:t>
            </a:r>
            <a:r>
              <a:rPr lang="ko-KR" altLang="en-US" sz="1500" b="1"/>
              <a:t>김인섭 서대영 교수님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적중률 출력 및 저장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2D1E3AB-CFD4-4197-BC25-6643A5253BF4}"/>
              </a:ext>
            </a:extLst>
          </p:cNvPr>
          <p:cNvGrpSpPr/>
          <p:nvPr/>
        </p:nvGrpSpPr>
        <p:grpSpPr>
          <a:xfrm>
            <a:off x="4030337" y="2346133"/>
            <a:ext cx="3330056" cy="3902075"/>
            <a:chOff x="2835275" y="2081213"/>
            <a:chExt cx="3330056" cy="39020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5DAA303-F327-4F15-B36F-16FADB057B68}"/>
                </a:ext>
              </a:extLst>
            </p:cNvPr>
            <p:cNvSpPr/>
            <p:nvPr/>
          </p:nvSpPr>
          <p:spPr bwMode="auto">
            <a:xfrm>
              <a:off x="3001963" y="3005138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7" name="그림 6">
              <a:extLst>
                <a:ext uri="{FF2B5EF4-FFF2-40B4-BE49-F238E27FC236}">
                  <a16:creationId xmlns:a16="http://schemas.microsoft.com/office/drawing/2014/main" id="{8067A18B-9250-404B-A089-9F5035743B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113" y="2133600"/>
              <a:ext cx="936625" cy="75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" name="그림 8">
              <a:extLst>
                <a:ext uri="{FF2B5EF4-FFF2-40B4-BE49-F238E27FC236}">
                  <a16:creationId xmlns:a16="http://schemas.microsoft.com/office/drawing/2014/main" id="{8099240F-35AC-4BC8-8A18-40F8E4BD7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856" y="2081213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085BC0B2-9822-4AEF-9EE7-92BC133D3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275" y="4284663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21E301D-3FC7-447F-92DA-1252392C08DE}"/>
                </a:ext>
              </a:extLst>
            </p:cNvPr>
            <p:cNvSpPr/>
            <p:nvPr/>
          </p:nvSpPr>
          <p:spPr bwMode="auto">
            <a:xfrm>
              <a:off x="3038475" y="562292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9" name="직선 화살표 연결선 18">
              <a:extLst>
                <a:ext uri="{FF2B5EF4-FFF2-40B4-BE49-F238E27FC236}">
                  <a16:creationId xmlns:a16="http://schemas.microsoft.com/office/drawing/2014/main" id="{E980272B-816E-4096-A925-058F7EEEBD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05200" y="3492500"/>
              <a:ext cx="0" cy="9366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직선 화살표 연결선 23">
              <a:extLst>
                <a:ext uri="{FF2B5EF4-FFF2-40B4-BE49-F238E27FC236}">
                  <a16:creationId xmlns:a16="http://schemas.microsoft.com/office/drawing/2014/main" id="{1C90CADD-C059-4C54-B3E7-16C1876CBF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5125" y="2519363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88A622A-B220-49F0-B165-DDAEAEE6041E}"/>
                </a:ext>
              </a:extLst>
            </p:cNvPr>
            <p:cNvSpPr/>
            <p:nvPr/>
          </p:nvSpPr>
          <p:spPr bwMode="auto">
            <a:xfrm>
              <a:off x="5157268" y="3101975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FECD78-3BFD-48A7-85E7-F66F8662475B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4575A8-6381-49F0-9AF2-8167FCE5630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F609B3-F698-438E-BE9B-E42C30E9CB0B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14F7B5-9F3A-4359-82C3-4C2FD662302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314C62-AC67-4693-8263-850321DF2612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99A1AA-6D95-4482-9DB8-ED4952D59A6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FC437-A852-47F4-BAB2-27ED7DB876E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F0EB80-E099-4BDC-94DB-02868CE276F9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79A9C4-A743-4548-92B8-0129BCF8593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E82DA2-1BF1-4850-8030-02471BE62F3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C50F44-9EE2-4F0D-92C2-C1B08B5FF4EB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078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구성도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36" name="내용 개체 틀 4">
            <a:extLst>
              <a:ext uri="{FF2B5EF4-FFF2-40B4-BE49-F238E27FC236}">
                <a16:creationId xmlns:a16="http://schemas.microsoft.com/office/drawing/2014/main" id="{653E043C-9023-4BFE-BF0F-A5C18804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8881" y="2231833"/>
            <a:ext cx="6092968" cy="40163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76FD44-0AF2-4196-A7D0-98C682566580}"/>
              </a:ext>
            </a:extLst>
          </p:cNvPr>
          <p:cNvSpPr/>
          <p:nvPr/>
        </p:nvSpPr>
        <p:spPr>
          <a:xfrm>
            <a:off x="3102093" y="159657"/>
            <a:ext cx="108747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C983CE-10CA-471F-A28D-CD1F1BFEE450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9BF390-8AD1-4995-A11E-2B1B23890CD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C740E-0CD6-4522-BAE4-0FD6F3987116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79B71-B923-45A3-A967-A26E25F8892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D49B05-70DB-47C7-A2B1-FCED1B6748B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04C41-5BFC-4657-AC0B-23B00D7DC9EA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8E0C4-54AD-4429-9048-9E1DD3A707E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A53920-FFD0-4DBA-B0B8-526216FFB376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BD8925-D1BE-496E-ABF2-08B143F39347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CFB27E-99C2-4C2B-BB3B-332820D6B1D4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82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OpenCV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EDF724-BF48-4B8D-9F06-48767DF0D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80" y="2358786"/>
            <a:ext cx="6115904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2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5" y="2316370"/>
          <a:ext cx="9988272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52597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53427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핸드폰에 내장된 카메라 기능을 사용하여 악보를 </a:t>
                      </a:r>
                      <a:r>
                        <a:rPr lang="ko-KR" altLang="en-US" dirty="0" err="1"/>
                        <a:t>캡쳐한다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Permission </a:t>
                      </a:r>
                      <a:r>
                        <a:rPr lang="ko-KR" altLang="en-US" dirty="0"/>
                        <a:t>여부에 따른 사용자 </a:t>
                      </a:r>
                      <a:r>
                        <a:rPr lang="en-US" altLang="ko-KR" dirty="0"/>
                        <a:t>request </a:t>
                      </a:r>
                      <a:r>
                        <a:rPr lang="ko-KR" altLang="en-US" dirty="0"/>
                        <a:t>필요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3265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sheetCapture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sheetCapture</a:t>
                      </a:r>
                      <a:r>
                        <a:rPr lang="en-US" altLang="ko-KR" dirty="0"/>
                        <a:t>()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카메라 기능을 사용하여 악보 이미지 캡쳐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3265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hasPermissions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Boolean </a:t>
                      </a:r>
                      <a:r>
                        <a:rPr lang="en-US" altLang="ko-KR" dirty="0" err="1"/>
                        <a:t>hasPermissions</a:t>
                      </a:r>
                      <a:r>
                        <a:rPr lang="en-US" altLang="ko-KR" dirty="0"/>
                        <a:t>(String[] permissions)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/>
                        <a:t>리턴값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permission</a:t>
                      </a:r>
                      <a:r>
                        <a:rPr lang="ko-KR" altLang="en-US" dirty="0"/>
                        <a:t>이 허가 되어 있으면 </a:t>
                      </a:r>
                      <a:r>
                        <a:rPr lang="en-US" altLang="ko-KR" dirty="0"/>
                        <a:t>true </a:t>
                      </a:r>
                      <a:r>
                        <a:rPr lang="ko-KR" altLang="en-US" dirty="0"/>
                        <a:t>그렇지 않으면 </a:t>
                      </a:r>
                      <a:r>
                        <a:rPr lang="en-US" altLang="ko-KR" dirty="0"/>
                        <a:t>false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permission</a:t>
                      </a:r>
                      <a:r>
                        <a:rPr lang="ko-KR" altLang="en-US" dirty="0"/>
                        <a:t>이 허가 되어 있는지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76688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9798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5" y="2316370"/>
          <a:ext cx="9988272" cy="38195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하여 악보데이터를 추출한다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9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76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이미지가 음표 인식을 충분히 할 수 있을 정도의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가져야한다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3182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binarization()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Bitmap binarization(Bitmap </a:t>
                      </a:r>
                      <a:r>
                        <a:rPr lang="en-US" altLang="ko-KR" dirty="0" err="1"/>
                        <a:t>originBit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/>
                        <a:t>리턴값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임계값</a:t>
                      </a:r>
                      <a:r>
                        <a:rPr lang="ko-KR" altLang="en-US" dirty="0"/>
                        <a:t> 처리를 한 </a:t>
                      </a:r>
                      <a:r>
                        <a:rPr lang="en-US" altLang="ko-KR" dirty="0"/>
                        <a:t>Bitmap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한다</a:t>
                      </a:r>
                      <a:r>
                        <a:rPr lang="en-US" altLang="ko-KR" dirty="0"/>
                        <a:t>. </a:t>
                      </a:r>
                      <a:r>
                        <a:rPr lang="en-US" altLang="ko-KR" dirty="0" err="1"/>
                        <a:t>bitmapToMat</a:t>
                      </a:r>
                      <a:r>
                        <a:rPr lang="ko-KR" altLang="en-US" dirty="0"/>
                        <a:t>으로 이진화 후 </a:t>
                      </a:r>
                      <a:r>
                        <a:rPr lang="en-US" altLang="ko-KR" dirty="0"/>
                        <a:t>threshold</a:t>
                      </a:r>
                      <a:r>
                        <a:rPr lang="ko-KR" altLang="en-US" dirty="0"/>
                        <a:t>로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높여 음표 인식을 쉽게 해준다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98494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getSectionList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List&lt;Mat&gt; </a:t>
                      </a:r>
                      <a:r>
                        <a:rPr lang="en-US" altLang="ko-KR" dirty="0" err="1"/>
                        <a:t>getSectionList</a:t>
                      </a:r>
                      <a:r>
                        <a:rPr lang="en-US" altLang="ko-KR" dirty="0"/>
                        <a:t>(Bitmap </a:t>
                      </a:r>
                      <a:r>
                        <a:rPr lang="en-US" altLang="ko-KR" dirty="0" err="1"/>
                        <a:t>binBit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List&lt;Mat&gt; </a:t>
                      </a:r>
                      <a:r>
                        <a:rPr lang="en-US" altLang="ko-KR" dirty="0" err="1"/>
                        <a:t>outputList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 처리가 된 악보에서 오선을 분할한다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8635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0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5" y="2316370"/>
          <a:ext cx="9988272" cy="2949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이미지를 이진화 하여 악보데이터를 추출한다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3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이미지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6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캡쳐한</a:t>
                      </a:r>
                      <a:r>
                        <a:rPr lang="ko-KR" altLang="en-US" dirty="0"/>
                        <a:t> 악보 이미지가 음표 인식을 충분히 할 수 있을 정도의 </a:t>
                      </a:r>
                      <a:r>
                        <a:rPr lang="ko-KR" altLang="en-US" dirty="0" err="1"/>
                        <a:t>임계값을</a:t>
                      </a:r>
                      <a:r>
                        <a:rPr lang="ko-KR" altLang="en-US" dirty="0"/>
                        <a:t> 가져야한다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578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findSheet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findSheet</a:t>
                      </a:r>
                      <a:r>
                        <a:rPr lang="en-US" altLang="ko-KR" dirty="0"/>
                        <a:t>(List&lt;Mat&gt; </a:t>
                      </a:r>
                      <a:r>
                        <a:rPr lang="en-US" altLang="ko-KR" dirty="0" err="1"/>
                        <a:t>outputList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분할된 악보 이미지를 통해 오선지 위의 음 위치를 파악하고 이를 하나의 문자열로 바꾸어 데이터로 변환한다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795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OpenCV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37144"/>
              </p:ext>
            </p:extLst>
          </p:nvPr>
        </p:nvGraphicFramePr>
        <p:xfrm>
          <a:off x="956605" y="2316370"/>
          <a:ext cx="9988272" cy="18592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17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악보데이터를 서버로 보낸다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17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악보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1765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 데이터가 </a:t>
                      </a:r>
                      <a:r>
                        <a:rPr lang="en-US" altLang="ko-KR" dirty="0"/>
                        <a:t>null</a:t>
                      </a:r>
                      <a:r>
                        <a:rPr lang="ko-KR" altLang="en-US" dirty="0"/>
                        <a:t>이 아닌지 확인한다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761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translate()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translate(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악보데이터를 서버로 보내준다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89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Unity3D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36878-665B-44EE-BF01-038317E53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089" y="2063332"/>
            <a:ext cx="643027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를 보여준다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악보데이터 유무 확인이 우선적으로 되어야 하며 피아노 위에 마커 인식 유무를 사용자에게 나타내 주어야한다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891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setMarker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setMarker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markerCheck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건반을 인식하였을 경우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인식하지 못하면 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건반을 </a:t>
                      </a:r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의 마커 인식을 통해 인식 유무를 알려준다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891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setFrame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setFrame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marker)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마커가 인식 되었을 경우 </a:t>
                      </a:r>
                      <a:r>
                        <a:rPr lang="en-US" altLang="ko-KR" dirty="0"/>
                        <a:t>(marker == 1) </a:t>
                      </a:r>
                      <a:r>
                        <a:rPr lang="ko-KR" altLang="en-US" dirty="0"/>
                        <a:t>노드를 출력하기 위한 기본 틀을 화면에 출력해준다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3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</a:t>
                      </a:r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를 보여준다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65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악보데이터 유무 확인이 우선적으로 되어야 하며 피아노 위에 마커 인식 유무를 사용자에게 나타내 주어야한다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891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가 존재하면 </a:t>
                      </a:r>
                      <a:r>
                        <a:rPr lang="en-US" altLang="ko-KR" dirty="0"/>
                        <a:t>1, </a:t>
                      </a:r>
                      <a:r>
                        <a:rPr lang="ko-KR" altLang="en-US" dirty="0"/>
                        <a:t>존재하지 않으면 </a:t>
                      </a:r>
                      <a:r>
                        <a:rPr lang="en-US" altLang="ko-KR" dirty="0"/>
                        <a:t>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서버에서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를 요청하고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유무에 따라 사용자에게 악보 캡쳐를 요구한다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891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sheetPrint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checkData</a:t>
                      </a:r>
                      <a:r>
                        <a:rPr lang="en-US" altLang="ko-KR" dirty="0"/>
                        <a:t>(Bitmap </a:t>
                      </a:r>
                      <a:r>
                        <a:rPr lang="en-US" altLang="ko-KR" dirty="0" err="1"/>
                        <a:t>orignBit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서버에서 원본 악보 이미지를 요청하고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화면 상단에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068965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54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2012" y="209599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Contents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08764" y="1238688"/>
            <a:ext cx="11079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8764" y="1758660"/>
            <a:ext cx="167866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08764" y="2278632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8764" y="3318576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08764" y="3838548"/>
            <a:ext cx="178766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07676" y="107358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07676" y="159911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07676" y="212463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07676" y="265016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07676" y="370121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07676" y="422674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3005" y="120699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23005" y="172696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23005" y="224693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23005" y="276691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23005" y="3286882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0DD8C-E964-49B3-9698-3B3D2D12B948}"/>
              </a:ext>
            </a:extLst>
          </p:cNvPr>
          <p:cNvSpPr txBox="1"/>
          <p:nvPr/>
        </p:nvSpPr>
        <p:spPr>
          <a:xfrm>
            <a:off x="4208764" y="487849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32553D-6432-4BA0-9510-D2561E9D9024}"/>
              </a:ext>
            </a:extLst>
          </p:cNvPr>
          <p:cNvCxnSpPr/>
          <p:nvPr/>
        </p:nvCxnSpPr>
        <p:spPr>
          <a:xfrm>
            <a:off x="4207676" y="5277792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220C87-1941-4E90-8FE6-E4056F37C9D5}"/>
              </a:ext>
            </a:extLst>
          </p:cNvPr>
          <p:cNvSpPr txBox="1"/>
          <p:nvPr/>
        </p:nvSpPr>
        <p:spPr>
          <a:xfrm>
            <a:off x="7523005" y="4846798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4B5337-3D2E-464F-A4E6-4AE74D475284}"/>
              </a:ext>
            </a:extLst>
          </p:cNvPr>
          <p:cNvSpPr txBox="1"/>
          <p:nvPr/>
        </p:nvSpPr>
        <p:spPr>
          <a:xfrm>
            <a:off x="4208764" y="5398464"/>
            <a:ext cx="147027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 수행일정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1ECE74A-8626-491C-8514-B4E72652D94B}"/>
              </a:ext>
            </a:extLst>
          </p:cNvPr>
          <p:cNvCxnSpPr/>
          <p:nvPr/>
        </p:nvCxnSpPr>
        <p:spPr>
          <a:xfrm>
            <a:off x="4207676" y="580331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BE869F-7271-40B3-99C8-4C8CFD988B48}"/>
              </a:ext>
            </a:extLst>
          </p:cNvPr>
          <p:cNvSpPr txBox="1"/>
          <p:nvPr/>
        </p:nvSpPr>
        <p:spPr>
          <a:xfrm>
            <a:off x="7523005" y="5366770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7BC94-0CE8-419D-AE69-B11EBF766EF4}"/>
              </a:ext>
            </a:extLst>
          </p:cNvPr>
          <p:cNvSpPr txBox="1"/>
          <p:nvPr/>
        </p:nvSpPr>
        <p:spPr>
          <a:xfrm>
            <a:off x="4208764" y="5918435"/>
            <a:ext cx="67839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E6ACDD8-3690-408D-8FB3-3212B1A889F3}"/>
              </a:ext>
            </a:extLst>
          </p:cNvPr>
          <p:cNvCxnSpPr/>
          <p:nvPr/>
        </p:nvCxnSpPr>
        <p:spPr>
          <a:xfrm>
            <a:off x="4207676" y="6328843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B5D7AE-2888-4F7B-BF02-BF6C4A8B4167}"/>
              </a:ext>
            </a:extLst>
          </p:cNvPr>
          <p:cNvSpPr txBox="1"/>
          <p:nvPr/>
        </p:nvSpPr>
        <p:spPr>
          <a:xfrm>
            <a:off x="7523005" y="5886741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7DEF0-CADD-43E3-8798-3643C5BC140C}"/>
              </a:ext>
            </a:extLst>
          </p:cNvPr>
          <p:cNvSpPr txBox="1"/>
          <p:nvPr/>
        </p:nvSpPr>
        <p:spPr>
          <a:xfrm>
            <a:off x="4208764" y="2798604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5004E25-1A29-46CE-BAB6-F3916E7567E3}"/>
              </a:ext>
            </a:extLst>
          </p:cNvPr>
          <p:cNvCxnSpPr/>
          <p:nvPr/>
        </p:nvCxnSpPr>
        <p:spPr>
          <a:xfrm>
            <a:off x="4207676" y="3175688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C280F9-1FE3-4461-8204-6176209D0D59}"/>
              </a:ext>
            </a:extLst>
          </p:cNvPr>
          <p:cNvSpPr txBox="1"/>
          <p:nvPr/>
        </p:nvSpPr>
        <p:spPr>
          <a:xfrm>
            <a:off x="7523005" y="3806854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2A1AAB-FFF7-4ACD-B807-E20DE33A3FB1}"/>
              </a:ext>
            </a:extLst>
          </p:cNvPr>
          <p:cNvSpPr txBox="1"/>
          <p:nvPr/>
        </p:nvSpPr>
        <p:spPr>
          <a:xfrm>
            <a:off x="4208764" y="4358520"/>
            <a:ext cx="121700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2B5F67-67CE-411F-9E1E-8FF1FC3A1168}"/>
              </a:ext>
            </a:extLst>
          </p:cNvPr>
          <p:cNvSpPr txBox="1"/>
          <p:nvPr/>
        </p:nvSpPr>
        <p:spPr>
          <a:xfrm>
            <a:off x="7523005" y="4326826"/>
            <a:ext cx="3642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31C6211-A007-4AD8-8B39-F83CAE1D8B4B}"/>
              </a:ext>
            </a:extLst>
          </p:cNvPr>
          <p:cNvCxnSpPr/>
          <p:nvPr/>
        </p:nvCxnSpPr>
        <p:spPr>
          <a:xfrm>
            <a:off x="4207676" y="4752266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6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6605" y="2316370"/>
          <a:ext cx="9988272" cy="3474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스마트폰 화면에 노드를 출력한다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UI, </a:t>
                      </a:r>
                      <a:r>
                        <a:rPr lang="ko-KR" altLang="en-US" dirty="0"/>
                        <a:t>노드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마커 인식이 선행되어야 하며 노드의 높이와 넓이가 </a:t>
                      </a:r>
                      <a:r>
                        <a:rPr lang="ko-KR" altLang="en-US" dirty="0" err="1"/>
                        <a:t>기준틀을</a:t>
                      </a:r>
                      <a:r>
                        <a:rPr lang="ko-KR" altLang="en-US" dirty="0"/>
                        <a:t> 벗어나서는 안된다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7465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setNode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setNode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를 기반으로 노드를 위에서 아래로 </a:t>
                      </a:r>
                      <a:r>
                        <a:rPr lang="ko-KR" altLang="en-US" dirty="0" err="1"/>
                        <a:t>내려보내준다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노드의 넓이는 </a:t>
                      </a:r>
                      <a:r>
                        <a:rPr lang="ko-KR" altLang="en-US" dirty="0" err="1"/>
                        <a:t>기준틀의</a:t>
                      </a:r>
                      <a:r>
                        <a:rPr lang="ko-KR" altLang="en-US" dirty="0"/>
                        <a:t> 넓이보다 작고 높이는 박자의 길이와 같다</a:t>
                      </a:r>
                      <a:r>
                        <a:rPr lang="en-US" altLang="ko-KR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7465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resultNode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resultNode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resultData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서버로부터 받은 </a:t>
                      </a:r>
                      <a:r>
                        <a:rPr lang="en-US" altLang="ko-KR" dirty="0" err="1"/>
                        <a:t>resultData</a:t>
                      </a:r>
                      <a:r>
                        <a:rPr lang="ko-KR" altLang="en-US" dirty="0"/>
                        <a:t>를 바탕으로 사용자가 틀린 부분의 노드를 보여준다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41317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283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01796"/>
              </p:ext>
            </p:extLst>
          </p:nvPr>
        </p:nvGraphicFramePr>
        <p:xfrm>
          <a:off x="956605" y="2316370"/>
          <a:ext cx="9988272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2053264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852760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18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서버로 데이터를 주고 받는다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1853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영상 이진화를 통해 추출한 사용자가 연주한 데이터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악보데이터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324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연주한 데이터는 각 </a:t>
                      </a:r>
                      <a:r>
                        <a:rPr lang="ko-KR" altLang="en-US" dirty="0" err="1"/>
                        <a:t>픽셀값으로</a:t>
                      </a:r>
                      <a:r>
                        <a:rPr lang="ko-KR" altLang="en-US" dirty="0"/>
                        <a:t> 정답 유무를 확인할 수 있게 충분히 </a:t>
                      </a:r>
                      <a:r>
                        <a:rPr lang="ko-KR" altLang="en-US" dirty="0" err="1"/>
                        <a:t>임계값이</a:t>
                      </a:r>
                      <a:r>
                        <a:rPr lang="ko-KR" altLang="en-US" dirty="0"/>
                        <a:t> 높게 설정 되어야한다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sendUserData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sendUserData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추출한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ko-KR" altLang="en-US" dirty="0"/>
                        <a:t>를 서버로 보낸다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receiveHitRate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receiveHitRate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hitRate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서버로 부터 사용자데이터와 악보데이터를 비교하여 나온 </a:t>
                      </a:r>
                      <a:r>
                        <a:rPr lang="ko-KR" altLang="en-US" dirty="0" err="1"/>
                        <a:t>적중값을</a:t>
                      </a:r>
                      <a:r>
                        <a:rPr lang="ko-KR" altLang="en-US" dirty="0"/>
                        <a:t> 받는다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87252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recevieSheetData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Void </a:t>
                      </a:r>
                      <a:r>
                        <a:rPr lang="en-US" altLang="ko-KR" dirty="0" err="1"/>
                        <a:t>recevieSheetData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[][]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서버로부터 악보데이터를 받는다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7121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45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Unity3D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425"/>
              </p:ext>
            </p:extLst>
          </p:nvPr>
        </p:nvGraphicFramePr>
        <p:xfrm>
          <a:off x="956605" y="2316370"/>
          <a:ext cx="9988272" cy="27605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 데이터를 서버로 보내준다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IplImage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영상 이진화로 사용자의 연주 내역을 측정할 수 있어야한다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binarization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IplImage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IplImage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originVideo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이진화 작업을 마친 </a:t>
                      </a:r>
                      <a:r>
                        <a:rPr lang="en-US" altLang="ko-KR" dirty="0" err="1"/>
                        <a:t>IplImage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EveryPlay</a:t>
                      </a:r>
                      <a:r>
                        <a:rPr lang="en-US" altLang="ko-KR" dirty="0"/>
                        <a:t> assets </a:t>
                      </a:r>
                      <a:r>
                        <a:rPr lang="ko-KR" altLang="en-US" dirty="0"/>
                        <a:t>을 사용하여 녹화한 이미지를 이진화 하여 </a:t>
                      </a:r>
                      <a:r>
                        <a:rPr lang="en-US" altLang="ko-KR" dirty="0" err="1"/>
                        <a:t>binaryVideo</a:t>
                      </a:r>
                      <a:r>
                        <a:rPr lang="ko-KR" altLang="en-US" dirty="0"/>
                        <a:t>를 리턴 값으로 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092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</a:rPr>
              <a:t>Server </a:t>
            </a:r>
            <a:r>
              <a:rPr lang="ko-KR" altLang="en-US" sz="2000" dirty="0">
                <a:solidFill>
                  <a:srgbClr val="C00000"/>
                </a:solidFill>
              </a:rPr>
              <a:t>클래스 다이어그램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CEDA4B-8358-4B5E-991A-FE204C675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47" y="2999965"/>
            <a:ext cx="522995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F4B130-D24B-4D03-B422-B3042FB11F60}"/>
              </a:ext>
            </a:extLst>
          </p:cNvPr>
          <p:cNvSpPr txBox="1">
            <a:spLocks/>
          </p:cNvSpPr>
          <p:nvPr/>
        </p:nvSpPr>
        <p:spPr>
          <a:xfrm>
            <a:off x="1777632" y="1529531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시스템 모듈 상세 설계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sz="2000" dirty="0"/>
              <a:t>Server </a:t>
            </a:r>
            <a:r>
              <a:rPr lang="ko-KR" altLang="en-US" sz="2000" dirty="0"/>
              <a:t>관련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en-US" sz="20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EA552F-B61B-4C67-9D5D-ABFB9208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36800"/>
              </p:ext>
            </p:extLst>
          </p:nvPr>
        </p:nvGraphicFramePr>
        <p:xfrm>
          <a:off x="956605" y="2316370"/>
          <a:ext cx="9988272" cy="27605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248">
                  <a:extLst>
                    <a:ext uri="{9D8B030D-6E8A-4147-A177-3AD203B41FA5}">
                      <a16:colId xmlns:a16="http://schemas.microsoft.com/office/drawing/2014/main" val="59749839"/>
                    </a:ext>
                  </a:extLst>
                </a:gridCol>
                <a:gridCol w="1944208">
                  <a:extLst>
                    <a:ext uri="{9D8B030D-6E8A-4147-A177-3AD203B41FA5}">
                      <a16:colId xmlns:a16="http://schemas.microsoft.com/office/drawing/2014/main" val="358124341"/>
                    </a:ext>
                  </a:extLst>
                </a:gridCol>
                <a:gridCol w="5961816">
                  <a:extLst>
                    <a:ext uri="{9D8B030D-6E8A-4147-A177-3AD203B41FA5}">
                      <a16:colId xmlns:a16="http://schemas.microsoft.com/office/drawing/2014/main" val="925161097"/>
                    </a:ext>
                  </a:extLst>
                </a:gridCol>
              </a:tblGrid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Unity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Android</a:t>
                      </a:r>
                      <a:r>
                        <a:rPr lang="ko-KR" altLang="en-US" dirty="0"/>
                        <a:t>로부터 받은 데이터로 사용자가 틀린 부분을 찾아낸다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03104"/>
                  </a:ext>
                </a:extLst>
              </a:tr>
              <a:tr h="306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다루는 정보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정답이 되는 악보 데이터와 사용자가 연주한 데이터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5491"/>
                  </a:ext>
                </a:extLst>
              </a:tr>
              <a:tr h="53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고려사항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각각의 데이터가 반드시 서버 안에 </a:t>
                      </a:r>
                      <a:r>
                        <a:rPr lang="ko-KR" altLang="en-US" dirty="0" err="1"/>
                        <a:t>존재해야한다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494254"/>
                  </a:ext>
                </a:extLst>
              </a:tr>
              <a:tr h="1493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calculate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형식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Int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caculate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en-US" altLang="ko-KR" dirty="0"/>
                        <a:t>[][],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en-US" altLang="ko-KR" dirty="0"/>
                        <a:t>[][])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리턴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데이터를 비교하여 나온 </a:t>
                      </a:r>
                      <a:r>
                        <a:rPr lang="ko-KR" altLang="en-US" dirty="0" err="1"/>
                        <a:t>차이값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설명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sheetData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userData</a:t>
                      </a:r>
                      <a:r>
                        <a:rPr lang="ko-KR" altLang="en-US" dirty="0"/>
                        <a:t>를 비교하여 나온 </a:t>
                      </a:r>
                      <a:r>
                        <a:rPr lang="ko-KR" altLang="en-US" dirty="0" err="1"/>
                        <a:t>차이값으로</a:t>
                      </a:r>
                      <a:r>
                        <a:rPr lang="ko-KR" altLang="en-US" dirty="0"/>
                        <a:t> 사용자가 틀린 부분을 찾아 계산한다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2034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C4090F-D775-44FC-B54D-B77D86A580AF}"/>
              </a:ext>
            </a:extLst>
          </p:cNvPr>
          <p:cNvSpPr/>
          <p:nvPr/>
        </p:nvSpPr>
        <p:spPr>
          <a:xfrm>
            <a:off x="4318216" y="177438"/>
            <a:ext cx="74326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6A6F0-20CC-443B-9F59-90CA6F3F20ED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E96DF-4D7A-433A-B9F8-5BA7BAC2013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96A0C-D183-4658-8D77-220DF42E69D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247F7-4DA6-415D-82D2-5A06686DE33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861DE-2764-4008-8547-326D90B5984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3AAE22-E4CF-4D6B-90B9-9248F1D38E4B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88A36-8AA6-431C-B2A5-3FFCA8D59E60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D0DF3-7B1F-46CD-8090-354539B83CFA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BD1C9-34B4-4B0C-8742-12D563D75B5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67AD2-3B51-4298-B55C-4EA9440DEB1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345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57110"/>
              </p:ext>
            </p:extLst>
          </p:nvPr>
        </p:nvGraphicFramePr>
        <p:xfrm>
          <a:off x="1348404" y="1651414"/>
          <a:ext cx="9088055" cy="4280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스쿨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교육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디지털 피아노와 아이패드를 연결하여 실시간 </a:t>
                      </a:r>
                      <a:r>
                        <a:rPr lang="ko-KR" altLang="en-US" sz="1500" dirty="0" err="1"/>
                        <a:t>매칭을</a:t>
                      </a:r>
                      <a:r>
                        <a:rPr lang="ko-KR" altLang="en-US" sz="1500" dirty="0"/>
                        <a:t> 통한 교육 보조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807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사용요금과 악보 다운로드 요금을 지불해야함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검색하고 싶은 악보가 없다면 연주할 수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 않고 악보를 통해 보는 것이기 때문에 시각적 효과가 저조함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8" name="그림 12">
            <a:extLst>
              <a:ext uri="{FF2B5EF4-FFF2-40B4-BE49-F238E27FC236}">
                <a16:creationId xmlns:a16="http://schemas.microsoft.com/office/drawing/2014/main" id="{5CE51418-14B6-4159-B09C-EB59A5B3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54" y="3441566"/>
            <a:ext cx="3669022" cy="245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6B0F70-053E-418E-8769-480F60BC2E76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891DC0-EAC6-4916-B9B2-2A1EE471A45F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F07AC3-543E-41F1-A80E-B7FDDE4BA74F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B7674C-8352-4401-9E47-DB2A12A0AE0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E7193E-9CD9-40DC-898C-DAA5043199D6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245D0-E0C0-4DD6-9D87-8E73A6C78AC1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CD728A-53CD-4DA5-9235-E9A3ACC6B154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6B31A7-E629-404B-A4BD-A86C6BBFEC0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8F68CA-5593-4CEE-AB8F-D058C2A4F00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C2FD2-DC4A-4D95-B516-884CF1FABCA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5E39AD-AA73-4112-8820-327D04D33808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7588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2FE58F7-75F8-4077-8137-098A0A607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31740"/>
              </p:ext>
            </p:extLst>
          </p:nvPr>
        </p:nvGraphicFramePr>
        <p:xfrm>
          <a:off x="1348404" y="1651414"/>
          <a:ext cx="9088055" cy="4252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9221">
                  <a:extLst>
                    <a:ext uri="{9D8B030D-6E8A-4147-A177-3AD203B41FA5}">
                      <a16:colId xmlns:a16="http://schemas.microsoft.com/office/drawing/2014/main" val="1911758004"/>
                    </a:ext>
                  </a:extLst>
                </a:gridCol>
                <a:gridCol w="8068834">
                  <a:extLst>
                    <a:ext uri="{9D8B030D-6E8A-4147-A177-3AD203B41FA5}">
                      <a16:colId xmlns:a16="http://schemas.microsoft.com/office/drawing/2014/main" val="1380624182"/>
                    </a:ext>
                  </a:extLst>
                </a:gridCol>
              </a:tblGrid>
              <a:tr h="2027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이름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피아노 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 (</a:t>
                      </a:r>
                      <a:r>
                        <a:rPr lang="ko-KR" altLang="en-US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증강 현실</a:t>
                      </a:r>
                      <a:r>
                        <a:rPr lang="en-US" altLang="ko-KR" sz="15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1.0 APK for Android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700502221"/>
                  </a:ext>
                </a:extLst>
              </a:tr>
              <a:tr h="315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종류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피아노 증강현실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39856060"/>
                  </a:ext>
                </a:extLst>
              </a:tr>
              <a:tr h="274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설명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종이에 피아노 건반을 인쇄하여 건반을 카메라에 인식한 후 피아노 </a:t>
                      </a:r>
                      <a:r>
                        <a:rPr lang="ko-KR" altLang="en-US" sz="1500" dirty="0" err="1"/>
                        <a:t>처럼</a:t>
                      </a:r>
                      <a:r>
                        <a:rPr lang="ko-KR" altLang="en-US" sz="1500" dirty="0"/>
                        <a:t> 연주할 수 있게 한 어플리케이션</a:t>
                      </a:r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669597959"/>
                  </a:ext>
                </a:extLst>
              </a:tr>
              <a:tr h="550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비교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스마트폰은 단순히 손가락을 인식하여 음을 출력하는 기능 밖에 없음</a:t>
                      </a:r>
                      <a:endParaRPr lang="en-US" altLang="ko-KR" sz="15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500" dirty="0"/>
                        <a:t>증강현실을 사용하지만 피아노 학습 보조를 위한 기능은 </a:t>
                      </a:r>
                      <a:r>
                        <a:rPr lang="ko-KR" altLang="en-US" sz="1500" dirty="0" err="1"/>
                        <a:t>존재하지않음</a:t>
                      </a:r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2467322352"/>
                  </a:ext>
                </a:extLst>
              </a:tr>
              <a:tr h="2512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사진</a:t>
                      </a:r>
                    </a:p>
                  </a:txBody>
                  <a:tcPr marL="91450" marR="91450" marT="45716" marB="45716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91450" marR="91450" marT="45716" marB="45716"/>
                </a:tc>
                <a:extLst>
                  <a:ext uri="{0D108BD9-81ED-4DB2-BD59-A6C34878D82A}">
                    <a16:rowId xmlns:a16="http://schemas.microsoft.com/office/drawing/2014/main" val="4037078557"/>
                  </a:ext>
                </a:extLst>
              </a:tr>
            </a:tbl>
          </a:graphicData>
        </a:graphic>
      </p:graphicFrame>
      <p:pic>
        <p:nvPicPr>
          <p:cNvPr id="19" name="Picture 2" descr="피아노 AR (증강 현실) apk screenshot">
            <a:extLst>
              <a:ext uri="{FF2B5EF4-FFF2-40B4-BE49-F238E27FC236}">
                <a16:creationId xmlns:a16="http://schemas.microsoft.com/office/drawing/2014/main" id="{59814146-0D03-4FDC-997E-D00F05567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265" y="3429000"/>
            <a:ext cx="4126332" cy="247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25A927-44EC-4C70-8F99-F67D06DCD417}"/>
              </a:ext>
            </a:extLst>
          </p:cNvPr>
          <p:cNvSpPr/>
          <p:nvPr/>
        </p:nvSpPr>
        <p:spPr>
          <a:xfrm>
            <a:off x="5246105" y="159657"/>
            <a:ext cx="74532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0F3CFD-04EC-4A80-9AAB-99EDFD963C7E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040E65-410D-4188-9F1D-BEC77C7EF7A6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D181F4-9F52-474B-B961-E88B6A34A548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70E3D5-F3F7-4895-9E67-9720BF967E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311E55-7594-453D-84C9-009B9F5E9F1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24833-F464-4B15-AD46-F01AD091143C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259F99-3CCA-4C1C-A835-0E7D7AF848C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289487-0BF4-43B4-8A5A-5DCF6E0C3C18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C53BC-127B-4928-999A-5351E566FD03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2FC007-4ED4-4FFA-9B29-20CE91D4CFD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개발 환경 및 개발 방법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본 시스템은 스마트폰을 통해서 제공하는 서비스이다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범용적인 스마트폰 사이즈인 </a:t>
            </a:r>
            <a:r>
              <a:rPr lang="en-US" altLang="ko-KR" sz="1500" kern="0" dirty="0">
                <a:ea typeface="굴림" panose="020B0600000101010101" pitchFamily="50" charset="-127"/>
              </a:rPr>
              <a:t>Galaxy S7</a:t>
            </a:r>
            <a:r>
              <a:rPr lang="ko-KR" altLang="en-US" sz="1500" kern="0" dirty="0">
                <a:ea typeface="굴림" panose="020B0600000101010101" pitchFamily="50" charset="-127"/>
              </a:rPr>
              <a:t>와 </a:t>
            </a:r>
            <a:r>
              <a:rPr lang="en-US" altLang="ko-KR" sz="1500" kern="0" dirty="0">
                <a:ea typeface="굴림" panose="020B0600000101010101" pitchFamily="50" charset="-127"/>
              </a:rPr>
              <a:t>LG</a:t>
            </a:r>
            <a:r>
              <a:rPr lang="ko-KR" altLang="en-US" sz="1500" kern="0" dirty="0">
                <a:ea typeface="굴림" panose="020B0600000101010101" pitchFamily="50" charset="-127"/>
              </a:rPr>
              <a:t> </a:t>
            </a:r>
            <a:r>
              <a:rPr lang="en-US" altLang="ko-KR" sz="1500" kern="0" dirty="0">
                <a:ea typeface="굴림" panose="020B0600000101010101" pitchFamily="50" charset="-127"/>
              </a:rPr>
              <a:t>G6</a:t>
            </a:r>
            <a:r>
              <a:rPr lang="ko-KR" altLang="en-US" sz="1500" kern="0" dirty="0">
                <a:ea typeface="굴림" panose="020B0600000101010101" pitchFamily="50" charset="-127"/>
              </a:rPr>
              <a:t>를 사용한다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25C89A-4F8E-49B8-9501-0D78257DF924}"/>
              </a:ext>
            </a:extLst>
          </p:cNvPr>
          <p:cNvGrpSpPr/>
          <p:nvPr/>
        </p:nvGrpSpPr>
        <p:grpSpPr>
          <a:xfrm>
            <a:off x="2568539" y="2934904"/>
            <a:ext cx="7054922" cy="3313304"/>
            <a:chOff x="2040789" y="2477896"/>
            <a:chExt cx="7927975" cy="3770312"/>
          </a:xfrm>
        </p:grpSpPr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49DF96D4-9A8F-479B-B3E8-B0FA43AB9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3614" y="2477896"/>
              <a:ext cx="13805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Galaxy</a:t>
              </a:r>
              <a:r>
                <a:rPr lang="ko-KR" altLang="en-US" sz="2000" dirty="0">
                  <a:solidFill>
                    <a:srgbClr val="C00000"/>
                  </a:solidFill>
                  <a:latin typeface="+mn-ea"/>
                </a:rPr>
                <a:t> </a:t>
              </a: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S7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A94DBFD0-238F-4AE3-914A-39A08DFB7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2914" y="2477896"/>
              <a:ext cx="9197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000"/>
                </a:spcBef>
                <a:buClrTx/>
                <a:buNone/>
              </a:pPr>
              <a:r>
                <a:rPr lang="en-US" altLang="ko-KR" sz="2000" dirty="0">
                  <a:solidFill>
                    <a:srgbClr val="C00000"/>
                  </a:solidFill>
                  <a:latin typeface="+mn-ea"/>
                </a:rPr>
                <a:t>LG G6</a:t>
              </a:r>
              <a:endParaRPr lang="ko-KR" altLang="en-US" sz="2000" dirty="0">
                <a:solidFill>
                  <a:srgbClr val="C00000"/>
                </a:solidFill>
                <a:latin typeface="+mn-ea"/>
              </a:endParaRPr>
            </a:p>
          </p:txBody>
        </p:sp>
        <p:pic>
          <p:nvPicPr>
            <p:cNvPr id="20" name="그림 4">
              <a:extLst>
                <a:ext uri="{FF2B5EF4-FFF2-40B4-BE49-F238E27FC236}">
                  <a16:creationId xmlns:a16="http://schemas.microsoft.com/office/drawing/2014/main" id="{D6417683-22FF-4108-9627-21E10285C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789" y="2847783"/>
              <a:ext cx="3776663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그림 9">
              <a:extLst>
                <a:ext uri="{FF2B5EF4-FFF2-40B4-BE49-F238E27FC236}">
                  <a16:creationId xmlns:a16="http://schemas.microsoft.com/office/drawing/2014/main" id="{27263BAF-3DD0-433F-AF4A-728E8FD3C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0039" y="2847783"/>
              <a:ext cx="3768725" cy="34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433EED-BF5E-4D73-BD03-715A4AFA92B6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16D93F-A09D-44F0-9483-594E93FA208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FA593E-71EC-4A01-A733-CEA7457D511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A84DFC-78EF-4BDA-A6C6-84CEBD951A6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4445B1-E9FF-4CB5-A35B-D0BFB62AE033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33B061-725E-4DAF-834F-F2CAB6E4E37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0BCF6B-5FB7-43EE-A1E8-EC56DCFDC91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3272A2-9199-4670-BAD2-D5631FA4C1B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EF22FA-CCBC-40B5-9078-6DC2E3961F0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CEA179-55DB-47AC-AB64-4708FE58FBD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BC20E8-1291-420F-9B10-A4B2314BEA0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4630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본 시스템을 개발하기 위해서 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Unity</a:t>
            </a:r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엔진을 사용한다</a:t>
            </a:r>
            <a:r>
              <a:rPr lang="en-US" altLang="ko-KR" sz="2500" dirty="0">
                <a:solidFill>
                  <a:srgbClr val="C00000"/>
                </a:solidFill>
                <a:latin typeface="+mn-ea"/>
              </a:rPr>
              <a:t>.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Unity3D </a:t>
            </a:r>
            <a:r>
              <a:rPr lang="ko-KR" altLang="en-US" sz="2000" dirty="0">
                <a:ea typeface="굴림" panose="020B0600000101010101" pitchFamily="50" charset="-127"/>
              </a:rPr>
              <a:t>엔진을 사용하는 이유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2"/>
            <a:r>
              <a:rPr lang="en-US" altLang="ko-KR" sz="1500" dirty="0" err="1">
                <a:ea typeface="굴림" panose="020B0600000101010101" pitchFamily="50" charset="-127"/>
              </a:rPr>
              <a:t>Vuforia</a:t>
            </a:r>
            <a:r>
              <a:rPr lang="en-US" altLang="ko-KR" sz="1500" dirty="0">
                <a:ea typeface="굴림" panose="020B0600000101010101" pitchFamily="50" charset="-127"/>
              </a:rPr>
              <a:t> SDK</a:t>
            </a:r>
            <a:r>
              <a:rPr lang="ko-KR" altLang="en-US" sz="1500" dirty="0">
                <a:ea typeface="굴림" panose="020B0600000101010101" pitchFamily="50" charset="-127"/>
              </a:rPr>
              <a:t>를 사용하기 위해서 </a:t>
            </a:r>
            <a:r>
              <a:rPr lang="en-US" altLang="ko-KR" sz="1500" dirty="0">
                <a:ea typeface="굴림" panose="020B0600000101010101" pitchFamily="50" charset="-127"/>
              </a:rPr>
              <a:t>Unity3D </a:t>
            </a:r>
            <a:r>
              <a:rPr lang="ko-KR" altLang="en-US" sz="1500" dirty="0">
                <a:ea typeface="굴림" panose="020B0600000101010101" pitchFamily="50" charset="-127"/>
              </a:rPr>
              <a:t>엔진을 사용한다</a:t>
            </a:r>
            <a:r>
              <a:rPr lang="en-US" altLang="ko-KR" sz="150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>
              <a:defRPr/>
            </a:pPr>
            <a:r>
              <a:rPr lang="en-US" altLang="ko-KR" kern="0" dirty="0" err="1">
                <a:solidFill>
                  <a:srgbClr val="C00000"/>
                </a:solidFill>
                <a:ea typeface="굴림" panose="020B0600000101010101" pitchFamily="50" charset="-127"/>
              </a:rPr>
              <a:t>Vuforia</a:t>
            </a:r>
            <a:r>
              <a:rPr lang="en-US" altLang="ko-KR" kern="0" dirty="0">
                <a:solidFill>
                  <a:srgbClr val="C00000"/>
                </a:solidFill>
                <a:ea typeface="굴림" panose="020B0600000101010101" pitchFamily="50" charset="-127"/>
              </a:rPr>
              <a:t> SDK</a:t>
            </a:r>
            <a:r>
              <a:rPr lang="ko-KR" altLang="en-US" kern="0" dirty="0">
                <a:solidFill>
                  <a:srgbClr val="C00000"/>
                </a:solidFill>
                <a:ea typeface="굴림" panose="020B0600000101010101" pitchFamily="50" charset="-127"/>
              </a:rPr>
              <a:t>의 특징</a:t>
            </a:r>
            <a:endParaRPr lang="en-US" altLang="ko-KR" kern="0" dirty="0">
              <a:solidFill>
                <a:srgbClr val="C00000"/>
              </a:solidFill>
              <a:ea typeface="굴림" panose="020B0600000101010101" pitchFamily="50" charset="-127"/>
            </a:endParaRP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Image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특정 이미지를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en-US" altLang="ko-KR" sz="1500" kern="0" dirty="0">
                <a:ea typeface="굴림" panose="020B0600000101010101" pitchFamily="50" charset="-127"/>
              </a:rPr>
              <a:t>Multi Targets</a:t>
            </a:r>
            <a:r>
              <a:rPr lang="ko-KR" altLang="en-US" sz="1500" kern="0" dirty="0">
                <a:ea typeface="굴림" panose="020B0600000101010101" pitchFamily="50" charset="-127"/>
              </a:rPr>
              <a:t>을 이용하여 여러 개의 </a:t>
            </a:r>
            <a:r>
              <a:rPr lang="en-US" altLang="ko-KR" sz="1500" kern="0" dirty="0">
                <a:ea typeface="굴림" panose="020B0600000101010101" pitchFamily="50" charset="-127"/>
              </a:rPr>
              <a:t>Image Target</a:t>
            </a:r>
            <a:r>
              <a:rPr lang="ko-KR" altLang="en-US" sz="1500" kern="0" dirty="0">
                <a:ea typeface="굴림" panose="020B0600000101010101" pitchFamily="50" charset="-127"/>
              </a:rPr>
              <a:t>을 인식하거나 규칙적인 지형의 모양 또는 평평한 표면에 임의의 배열을 인식할 수 있다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넓은 범위의 </a:t>
            </a:r>
            <a:r>
              <a:rPr lang="en-US" altLang="ko-KR" sz="1500" kern="0" dirty="0">
                <a:ea typeface="굴림" panose="020B0600000101010101" pitchFamily="50" charset="-127"/>
              </a:rPr>
              <a:t>3D </a:t>
            </a:r>
            <a:r>
              <a:rPr lang="ko-KR" altLang="en-US" sz="1500" kern="0" dirty="0">
                <a:ea typeface="굴림" panose="020B0600000101010101" pitchFamily="50" charset="-127"/>
              </a:rPr>
              <a:t>오브젝트를 인식하고 추적하는 것이 가능하다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 lvl="1">
              <a:defRPr/>
            </a:pPr>
            <a:r>
              <a:rPr lang="ko-KR" altLang="en-US" sz="1500" kern="0" dirty="0">
                <a:ea typeface="굴림" panose="020B0600000101010101" pitchFamily="50" charset="-127"/>
              </a:rPr>
              <a:t>타겟을 인식함으로써 유저들의 물리적 환경들을 의식하고 인지할 수 있게 해준다</a:t>
            </a:r>
            <a:r>
              <a:rPr lang="en-US" altLang="ko-KR" sz="1500" kern="0" dirty="0">
                <a:ea typeface="굴림" panose="020B0600000101010101" pitchFamily="50" charset="-127"/>
              </a:rPr>
              <a:t>.</a:t>
            </a:r>
          </a:p>
          <a:p>
            <a:pPr>
              <a:defRPr/>
            </a:pPr>
            <a:endParaRPr lang="ko-KR" altLang="en-US" sz="2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6155911" y="167856"/>
            <a:ext cx="166029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58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6094148-59A8-4874-85E8-B9EB404E1C97}"/>
              </a:ext>
            </a:extLst>
          </p:cNvPr>
          <p:cNvCxnSpPr/>
          <p:nvPr/>
        </p:nvCxnSpPr>
        <p:spPr>
          <a:xfrm flipV="1">
            <a:off x="7926075" y="3976382"/>
            <a:ext cx="3390626" cy="551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798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832B09-E336-4140-A7C4-ECB6D2B16A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38" y="2696250"/>
            <a:ext cx="1625515" cy="32984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F386AA-9245-4E32-BE90-1E68C29E9E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65" y="3247827"/>
            <a:ext cx="1236564" cy="104883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3E3288-E85E-4774-8B9E-D72C6170C443}"/>
              </a:ext>
            </a:extLst>
          </p:cNvPr>
          <p:cNvSpPr/>
          <p:nvPr/>
        </p:nvSpPr>
        <p:spPr>
          <a:xfrm>
            <a:off x="2093865" y="4164324"/>
            <a:ext cx="1236563" cy="683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교육용 피아노 </a:t>
            </a:r>
            <a:r>
              <a:rPr lang="en-US" altLang="ko-KR" sz="1200" dirty="0">
                <a:solidFill>
                  <a:schemeClr val="tx1"/>
                </a:solidFill>
              </a:rPr>
              <a:t>AR </a:t>
            </a:r>
            <a:r>
              <a:rPr lang="ko-KR" altLang="en-US" sz="1200" dirty="0">
                <a:solidFill>
                  <a:schemeClr val="tx1"/>
                </a:solidFill>
              </a:rPr>
              <a:t>어플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539C8C-34AB-425F-84A4-9416AF0B300F}"/>
              </a:ext>
            </a:extLst>
          </p:cNvPr>
          <p:cNvSpPr/>
          <p:nvPr/>
        </p:nvSpPr>
        <p:spPr>
          <a:xfrm>
            <a:off x="2093865" y="4848239"/>
            <a:ext cx="1236563" cy="624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TOUCH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35FE42D-B1E3-4DD6-BD64-81885DB53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179" y="2696249"/>
            <a:ext cx="1625515" cy="329849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991A7DE-8521-44B6-AD79-3E9640F3A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39143" y="3504830"/>
            <a:ext cx="1625515" cy="32984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2A136BF-861E-478C-8030-63F771EDE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81" y="5238756"/>
            <a:ext cx="392633" cy="575862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341E0C30-3058-4378-BE19-1B27D5FE3063}"/>
              </a:ext>
            </a:extLst>
          </p:cNvPr>
          <p:cNvSpPr/>
          <p:nvPr/>
        </p:nvSpPr>
        <p:spPr>
          <a:xfrm>
            <a:off x="2447929" y="4956422"/>
            <a:ext cx="510988" cy="523220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rgbClr val="FFFF00">
                <a:alpha val="20000"/>
              </a:srgbClr>
            </a:solidFill>
          </a:ln>
          <a:effectLst>
            <a:outerShdw blurRad="50800" dist="50800" dir="5400000" algn="ctr" rotWithShape="0">
              <a:srgbClr val="000000">
                <a:alpha val="3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0E7E7-2076-4BF7-9D15-7BCC548F2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121" y="2227751"/>
            <a:ext cx="3972580" cy="178905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52BE2D8-5695-41DB-84C0-C35FDF814D45}"/>
              </a:ext>
            </a:extLst>
          </p:cNvPr>
          <p:cNvCxnSpPr>
            <a:cxnSpLocks/>
          </p:cNvCxnSpPr>
          <p:nvPr/>
        </p:nvCxnSpPr>
        <p:spPr>
          <a:xfrm>
            <a:off x="7344121" y="4016807"/>
            <a:ext cx="464138" cy="511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814E4D60-2BE6-4EB2-8C75-FA07EB3CD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473" y="4660762"/>
            <a:ext cx="2515464" cy="966727"/>
          </a:xfrm>
          <a:prstGeom prst="rect">
            <a:avLst/>
          </a:prstGeom>
        </p:spPr>
      </p:pic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A59273F-2E45-4DF2-9566-661DBEAD74F8}"/>
              </a:ext>
            </a:extLst>
          </p:cNvPr>
          <p:cNvSpPr/>
          <p:nvPr/>
        </p:nvSpPr>
        <p:spPr>
          <a:xfrm>
            <a:off x="8145710" y="4681881"/>
            <a:ext cx="2407640" cy="966727"/>
          </a:xfrm>
          <a:prstGeom prst="bracketPair">
            <a:avLst/>
          </a:prstGeom>
          <a:ln w="38100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6F5FB-CE1E-47E6-9DF7-4425374B0159}"/>
              </a:ext>
            </a:extLst>
          </p:cNvPr>
          <p:cNvSpPr txBox="1"/>
          <p:nvPr/>
        </p:nvSpPr>
        <p:spPr>
          <a:xfrm>
            <a:off x="8109500" y="4478218"/>
            <a:ext cx="244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highlight>
                  <a:srgbClr val="FFFF00"/>
                </a:highlight>
              </a:rPr>
              <a:t>악보를 화면에 표시된 </a:t>
            </a:r>
            <a:r>
              <a:rPr lang="ko-KR" altLang="en-US" sz="1400" b="1" dirty="0" err="1">
                <a:highlight>
                  <a:srgbClr val="FFFF00"/>
                </a:highlight>
              </a:rPr>
              <a:t>선에맞춰주세요</a:t>
            </a:r>
            <a:r>
              <a:rPr lang="en-US" altLang="ko-KR" sz="1400" b="1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70E1E3-392D-4213-807C-668FB3053B8F}"/>
              </a:ext>
            </a:extLst>
          </p:cNvPr>
          <p:cNvSpPr txBox="1"/>
          <p:nvPr/>
        </p:nvSpPr>
        <p:spPr>
          <a:xfrm>
            <a:off x="8137590" y="5606299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캡쳐 더 하기 ▷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B77638-D12D-45C8-B9E0-F0131A2B4E68}"/>
              </a:ext>
            </a:extLst>
          </p:cNvPr>
          <p:cNvSpPr txBox="1"/>
          <p:nvPr/>
        </p:nvSpPr>
        <p:spPr>
          <a:xfrm>
            <a:off x="9672113" y="56039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highlight>
                  <a:srgbClr val="FFFF00"/>
                </a:highlight>
              </a:rPr>
              <a:t>캡쳐완료</a:t>
            </a:r>
            <a:endParaRPr lang="ko-KR" altLang="en-US" sz="1400" b="1" dirty="0">
              <a:highlight>
                <a:srgbClr val="FFFF00"/>
              </a:highligh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781E43-6E26-4A17-A895-FFFCC028FF63}"/>
              </a:ext>
            </a:extLst>
          </p:cNvPr>
          <p:cNvSpPr/>
          <p:nvPr/>
        </p:nvSpPr>
        <p:spPr>
          <a:xfrm>
            <a:off x="4744654" y="3223303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F11867-49A4-4A5F-8A6D-8E060C3315C9}"/>
              </a:ext>
            </a:extLst>
          </p:cNvPr>
          <p:cNvSpPr/>
          <p:nvPr/>
        </p:nvSpPr>
        <p:spPr>
          <a:xfrm>
            <a:off x="4725796" y="3957340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6020D0E-D2B5-4D48-BCFB-9FE05AA3DF0C}"/>
              </a:ext>
            </a:extLst>
          </p:cNvPr>
          <p:cNvSpPr/>
          <p:nvPr/>
        </p:nvSpPr>
        <p:spPr>
          <a:xfrm>
            <a:off x="4725795" y="4701569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구간 연습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25B7693-0E07-4AE8-A4F0-9118D5B64FF1}"/>
              </a:ext>
            </a:extLst>
          </p:cNvPr>
          <p:cNvGrpSpPr/>
          <p:nvPr/>
        </p:nvGrpSpPr>
        <p:grpSpPr>
          <a:xfrm>
            <a:off x="5019257" y="3247404"/>
            <a:ext cx="596555" cy="846046"/>
            <a:chOff x="4997895" y="3510634"/>
            <a:chExt cx="596555" cy="846046"/>
          </a:xfrm>
        </p:grpSpPr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D3E1A47-128A-48EA-9FBA-67AF8C25F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D31B16C-FD80-4C79-96DE-E5AE7F7C3C86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1" y="1531745"/>
            <a:ext cx="8513243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지난 발표에서의 지적 사항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악보의 단순한 시각</a:t>
            </a:r>
            <a:r>
              <a:rPr lang="en-US" altLang="ko-KR" sz="1500" dirty="0"/>
              <a:t>(</a:t>
            </a:r>
            <a:r>
              <a:rPr lang="ko-KR" altLang="en-US" sz="1500" dirty="0"/>
              <a:t>리듬게임수준</a:t>
            </a:r>
            <a:r>
              <a:rPr lang="en-US" altLang="ko-KR" sz="1500" dirty="0"/>
              <a:t>)</a:t>
            </a:r>
            <a:r>
              <a:rPr lang="ko-KR" altLang="en-US" sz="1500" dirty="0"/>
              <a:t>화로 부족</a:t>
            </a:r>
            <a:r>
              <a:rPr lang="en-US" altLang="ko-KR" sz="1500" dirty="0"/>
              <a:t>/</a:t>
            </a:r>
            <a:r>
              <a:rPr lang="ko-KR" altLang="en-US" sz="1500" dirty="0"/>
              <a:t>입력방법도 적합하지 않음</a:t>
            </a:r>
            <a:r>
              <a:rPr lang="en-US" altLang="ko-KR" sz="1500" dirty="0"/>
              <a:t>/</a:t>
            </a:r>
            <a:r>
              <a:rPr lang="ko-KR" altLang="en-US" sz="1500" dirty="0"/>
              <a:t>악보입력 방법이 잘못 된 것</a:t>
            </a:r>
            <a:r>
              <a:rPr lang="en-US" altLang="ko-KR" sz="1500" dirty="0"/>
              <a:t>/</a:t>
            </a:r>
            <a:r>
              <a:rPr lang="ko-KR" altLang="en-US" sz="1500" dirty="0"/>
              <a:t>관련 연구가 없다</a:t>
            </a:r>
            <a:r>
              <a:rPr lang="en-US" altLang="ko-KR" sz="1500" dirty="0"/>
              <a:t>/</a:t>
            </a:r>
            <a:r>
              <a:rPr lang="ko-KR" altLang="en-US" sz="1500" dirty="0"/>
              <a:t>구체적 개발 내용 필요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두 옥타브 이동이 안되는 문제 </a:t>
            </a:r>
            <a:r>
              <a:rPr lang="en-US" altLang="ko-KR" sz="1500" dirty="0"/>
              <a:t>/ </a:t>
            </a:r>
            <a:r>
              <a:rPr lang="ko-KR" altLang="en-US" sz="1500" dirty="0"/>
              <a:t>사용자 움직임에 대한 고려필요 </a:t>
            </a:r>
            <a:r>
              <a:rPr lang="en-US" altLang="ko-KR" sz="1500" dirty="0"/>
              <a:t>/ </a:t>
            </a:r>
            <a:r>
              <a:rPr lang="en-US" altLang="ko-KR" sz="1500" dirty="0" err="1"/>
              <a:t>Vuforia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써야하는지</a:t>
            </a:r>
            <a:endParaRPr lang="en-US" altLang="ko-KR" sz="15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500" dirty="0"/>
          </a:p>
          <a:p>
            <a:pPr>
              <a:defRPr/>
            </a:pPr>
            <a:r>
              <a:rPr lang="ko-KR" altLang="en-US" dirty="0">
                <a:solidFill>
                  <a:srgbClr val="CD4837"/>
                </a:solidFill>
              </a:rPr>
              <a:t>지적 사항에 대한 답변</a:t>
            </a:r>
            <a:endParaRPr lang="en-US" altLang="ko-KR" dirty="0">
              <a:solidFill>
                <a:srgbClr val="CD4837"/>
              </a:solidFill>
            </a:endParaRPr>
          </a:p>
          <a:p>
            <a:pPr lvl="1">
              <a:defRPr/>
            </a:pPr>
            <a:r>
              <a:rPr lang="ko-KR" altLang="en-US" sz="1500" dirty="0"/>
              <a:t>악보 </a:t>
            </a:r>
            <a:r>
              <a:rPr lang="en-US" altLang="ko-KR" sz="1500" dirty="0"/>
              <a:t>-&gt; </a:t>
            </a:r>
            <a:r>
              <a:rPr lang="ko-KR" altLang="en-US" sz="1500" dirty="0"/>
              <a:t>노드에 색 추가 및</a:t>
            </a:r>
            <a:r>
              <a:rPr lang="en-US" altLang="ko-KR" sz="1500" dirty="0"/>
              <a:t> </a:t>
            </a:r>
            <a:r>
              <a:rPr lang="ko-KR" altLang="en-US" sz="1500" dirty="0"/>
              <a:t>악보 오선지 출력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입력방법 </a:t>
            </a:r>
            <a:r>
              <a:rPr lang="en-US" altLang="ko-KR" sz="1500" dirty="0"/>
              <a:t>- &gt; open CV</a:t>
            </a:r>
            <a:r>
              <a:rPr lang="ko-KR" altLang="en-US" sz="1500" dirty="0"/>
              <a:t>로 악보를 인식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관련연구 </a:t>
            </a:r>
            <a:r>
              <a:rPr lang="en-US" altLang="ko-KR" sz="1500" dirty="0"/>
              <a:t>- &gt; </a:t>
            </a:r>
            <a:r>
              <a:rPr lang="ko-KR" altLang="en-US" sz="1500" dirty="0"/>
              <a:t>추가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구체적 개발 내용 필요 </a:t>
            </a:r>
            <a:r>
              <a:rPr lang="en-US" altLang="ko-KR" sz="1500" dirty="0"/>
              <a:t>- &gt; </a:t>
            </a:r>
            <a:r>
              <a:rPr lang="ko-KR" altLang="en-US" sz="1500" dirty="0"/>
              <a:t>시나리오 보충</a:t>
            </a:r>
            <a:endParaRPr lang="en-US" altLang="ko-KR" sz="1500" dirty="0"/>
          </a:p>
          <a:p>
            <a:pPr lvl="1">
              <a:defRPr/>
            </a:pPr>
            <a:r>
              <a:rPr lang="ko-KR" altLang="en-US" sz="1500" dirty="0"/>
              <a:t>피아노 건반의 왼쪽과 오른쪽에 붉은 표식과 파란 표식을 하여 </a:t>
            </a:r>
            <a:r>
              <a:rPr lang="en-US" altLang="ko-KR" sz="1500" dirty="0"/>
              <a:t>AR </a:t>
            </a:r>
            <a:r>
              <a:rPr lang="ko-KR" altLang="en-US" sz="1500" dirty="0"/>
              <a:t>카메라가 그 부분을 고정 마커로 인식하게 한다</a:t>
            </a:r>
            <a:r>
              <a:rPr lang="en-US" altLang="ko-KR" sz="1500" dirty="0"/>
              <a:t>. </a:t>
            </a:r>
          </a:p>
          <a:p>
            <a:pPr lvl="1">
              <a:defRPr/>
            </a:pPr>
            <a:r>
              <a:rPr lang="ko-KR" altLang="en-US" sz="1500" dirty="0"/>
              <a:t>사용자가 움직이더라도 고정 마커를 기준으로 노드를 출력하기 때</a:t>
            </a:r>
            <a:r>
              <a:rPr lang="en-US" altLang="ko-KR" sz="1500" dirty="0"/>
              <a:t>+66666666666</a:t>
            </a:r>
            <a:r>
              <a:rPr lang="ko-KR" altLang="en-US" sz="1500" dirty="0"/>
              <a:t>문에 사용자의 움직임에 영향을 받지 않는다</a:t>
            </a:r>
            <a:r>
              <a:rPr lang="en-US" altLang="ko-KR" sz="1500" dirty="0"/>
              <a:t>.</a:t>
            </a:r>
          </a:p>
          <a:p>
            <a:pPr lvl="1">
              <a:defRPr/>
            </a:pPr>
            <a:r>
              <a:rPr lang="ko-KR" altLang="en-US" sz="1500" dirty="0"/>
              <a:t>붉은 표식 왼쪽에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붉은 표식과 파란 표식 사이에 </a:t>
            </a:r>
            <a:r>
              <a:rPr lang="en-US" altLang="ko-KR" sz="1500" dirty="0"/>
              <a:t>2</a:t>
            </a:r>
            <a:r>
              <a:rPr lang="ko-KR" altLang="en-US" sz="1500" dirty="0"/>
              <a:t>옥타브</a:t>
            </a:r>
            <a:r>
              <a:rPr lang="en-US" altLang="ko-KR" sz="1500" dirty="0"/>
              <a:t>, </a:t>
            </a:r>
            <a:r>
              <a:rPr lang="ko-KR" altLang="en-US" sz="1500" dirty="0"/>
              <a:t>파란 표식 오른쪽에 </a:t>
            </a:r>
            <a:r>
              <a:rPr lang="en-US" altLang="ko-KR" sz="1500" dirty="0"/>
              <a:t>1</a:t>
            </a:r>
            <a:r>
              <a:rPr lang="ko-KR" altLang="en-US" sz="1500" dirty="0"/>
              <a:t>옥타브를 출력하여 최소 </a:t>
            </a:r>
            <a:r>
              <a:rPr lang="en-US" altLang="ko-KR" sz="1500" dirty="0"/>
              <a:t>4</a:t>
            </a:r>
            <a:r>
              <a:rPr lang="ko-KR" altLang="en-US" sz="1500" dirty="0"/>
              <a:t>옥타브부터 표시를 할 수 있게 된다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C023B3-D686-4E35-9D22-B6117C42FE9D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DEA570-9774-42AA-96BC-E491954464B8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970DF-BE96-4215-BFA3-2518AAED07E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4A369-6594-4942-8DEB-825968672D7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A3376-004A-4446-BAC0-70B812A67C2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074863-7CC3-430E-A636-2F71CFA854A6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E9F82D-6AFB-4A07-A32C-6E3C7F87EBF6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BE07C-1B98-4497-8899-8A41D452A144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24292C-30CF-4F10-AB1B-BBE54E091122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076A4-56E0-4732-86DA-F4C5D4AFFB44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F7D128-8B22-43A4-8A10-626A892BD5E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385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EC701DB-60B7-4508-95A3-EC1F96545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99" y="2431160"/>
            <a:ext cx="1625515" cy="3298491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A52979-357C-4978-8707-686BF647B3A4}"/>
              </a:ext>
            </a:extLst>
          </p:cNvPr>
          <p:cNvSpPr/>
          <p:nvPr/>
        </p:nvSpPr>
        <p:spPr>
          <a:xfrm>
            <a:off x="2863073" y="2982738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FA76DF-F430-4EEB-B096-E6DACA3A458D}"/>
              </a:ext>
            </a:extLst>
          </p:cNvPr>
          <p:cNvSpPr/>
          <p:nvPr/>
        </p:nvSpPr>
        <p:spPr>
          <a:xfrm>
            <a:off x="2863073" y="3700759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3BBD69-1A96-49FF-AA9E-0454EAF2F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06" y="3132529"/>
            <a:ext cx="3486150" cy="2310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060EE2-FCE4-4079-A56C-7EA0A584EB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20896">
            <a:off x="8357231" y="1702208"/>
            <a:ext cx="718898" cy="1457905"/>
          </a:xfrm>
          <a:prstGeom prst="rect">
            <a:avLst/>
          </a:prstGeom>
        </p:spPr>
      </p:pic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C7C2252A-1DB7-4707-B855-EA9ABE08C21E}"/>
              </a:ext>
            </a:extLst>
          </p:cNvPr>
          <p:cNvSpPr/>
          <p:nvPr/>
        </p:nvSpPr>
        <p:spPr>
          <a:xfrm rot="17509729" flipH="1">
            <a:off x="7112648" y="2452161"/>
            <a:ext cx="708662" cy="417319"/>
          </a:xfrm>
          <a:prstGeom prst="uturnArrow">
            <a:avLst>
              <a:gd name="adj1" fmla="val 19833"/>
              <a:gd name="adj2" fmla="val 25000"/>
              <a:gd name="adj3" fmla="val 25000"/>
              <a:gd name="adj4" fmla="val 5000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21CD1-CDCA-4298-81CD-C8F221383339}"/>
              </a:ext>
            </a:extLst>
          </p:cNvPr>
          <p:cNvSpPr/>
          <p:nvPr/>
        </p:nvSpPr>
        <p:spPr>
          <a:xfrm>
            <a:off x="2863073" y="4435754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구간 연습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AA9632-D817-4B64-8A68-EDC667A94898}"/>
              </a:ext>
            </a:extLst>
          </p:cNvPr>
          <p:cNvGrpSpPr/>
          <p:nvPr/>
        </p:nvGrpSpPr>
        <p:grpSpPr>
          <a:xfrm>
            <a:off x="3183076" y="3717733"/>
            <a:ext cx="596555" cy="846046"/>
            <a:chOff x="4997895" y="3510634"/>
            <a:chExt cx="596555" cy="846046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F9BBFC0-E15C-43F9-95CD-9D3EF711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326B5A4-CEEB-4429-BF55-D931892C7B47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10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24FC83-DF0D-493B-81D3-B9C96906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47" y="2124782"/>
            <a:ext cx="5296594" cy="1030794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0F8A45-C668-452B-A9AD-33B7EA36396D}"/>
              </a:ext>
            </a:extLst>
          </p:cNvPr>
          <p:cNvCxnSpPr>
            <a:cxnSpLocks/>
          </p:cNvCxnSpPr>
          <p:nvPr/>
        </p:nvCxnSpPr>
        <p:spPr>
          <a:xfrm flipH="1" flipV="1">
            <a:off x="3354347" y="3185398"/>
            <a:ext cx="1083182" cy="1030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9A7967A-534D-4EA6-8624-35090EC519A5}"/>
              </a:ext>
            </a:extLst>
          </p:cNvPr>
          <p:cNvCxnSpPr>
            <a:cxnSpLocks/>
          </p:cNvCxnSpPr>
          <p:nvPr/>
        </p:nvCxnSpPr>
        <p:spPr>
          <a:xfrm flipV="1">
            <a:off x="7558903" y="3155576"/>
            <a:ext cx="1092038" cy="1060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AE8D686-41F8-4F5D-ADE2-E0C7F599055A}"/>
              </a:ext>
            </a:extLst>
          </p:cNvPr>
          <p:cNvGrpSpPr/>
          <p:nvPr/>
        </p:nvGrpSpPr>
        <p:grpSpPr>
          <a:xfrm>
            <a:off x="3934532" y="4131326"/>
            <a:ext cx="4315385" cy="2162933"/>
            <a:chOff x="2809900" y="3628089"/>
            <a:chExt cx="3714669" cy="1949082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185F346B-B46F-45F0-A31C-BDE6D4544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900" y="3628089"/>
              <a:ext cx="3714669" cy="1949082"/>
            </a:xfrm>
            <a:prstGeom prst="rect">
              <a:avLst/>
            </a:prstGeom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F7914A4-93D8-4CE3-8B99-8D71CECEB178}"/>
                </a:ext>
              </a:extLst>
            </p:cNvPr>
            <p:cNvGrpSpPr/>
            <p:nvPr/>
          </p:nvGrpSpPr>
          <p:grpSpPr>
            <a:xfrm>
              <a:off x="3151263" y="3951657"/>
              <a:ext cx="3052314" cy="1374598"/>
              <a:chOff x="7436840" y="4118033"/>
              <a:chExt cx="3298491" cy="1625515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991A7DE-8521-44B6-AD79-3E9640F3A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273328" y="3281545"/>
                <a:ext cx="1625515" cy="3298491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BC8A1CE-F223-41D1-949B-F303815F0A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895" y="4231168"/>
                <a:ext cx="2407640" cy="1276350"/>
              </a:xfrm>
              <a:prstGeom prst="rect">
                <a:avLst/>
              </a:prstGeom>
            </p:spPr>
          </p:pic>
          <p:sp>
            <p:nvSpPr>
              <p:cNvPr id="10" name="양쪽 대괄호 9">
                <a:extLst>
                  <a:ext uri="{FF2B5EF4-FFF2-40B4-BE49-F238E27FC236}">
                    <a16:creationId xmlns:a16="http://schemas.microsoft.com/office/drawing/2014/main" id="{0A59273F-2E45-4DF2-9566-661DBEAD74F8}"/>
                  </a:ext>
                </a:extLst>
              </p:cNvPr>
              <p:cNvSpPr/>
              <p:nvPr/>
            </p:nvSpPr>
            <p:spPr>
              <a:xfrm>
                <a:off x="7879895" y="4458596"/>
                <a:ext cx="2407640" cy="966727"/>
              </a:xfrm>
              <a:prstGeom prst="bracketPair">
                <a:avLst/>
              </a:prstGeom>
              <a:ln w="38100" cmpd="sng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96F5FB-CE1E-47E6-9DF7-4425374B0159}"/>
                  </a:ext>
                </a:extLst>
              </p:cNvPr>
              <p:cNvSpPr txBox="1"/>
              <p:nvPr/>
            </p:nvSpPr>
            <p:spPr>
              <a:xfrm>
                <a:off x="7841658" y="5096981"/>
                <a:ext cx="24458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건반에 표시된 선을 </a:t>
                </a:r>
                <a:endParaRPr lang="en-US" altLang="ko-KR" sz="1400" b="1" dirty="0">
                  <a:highlight>
                    <a:srgbClr val="FFFF00"/>
                  </a:highlight>
                </a:endParaRPr>
              </a:p>
              <a:p>
                <a:pPr algn="ctr"/>
                <a:r>
                  <a:rPr lang="ko-KR" altLang="en-US" sz="1400" b="1" dirty="0">
                    <a:highlight>
                      <a:srgbClr val="FFFF00"/>
                    </a:highlight>
                  </a:rPr>
                  <a:t>화면의 끝점에 맞춰주세요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943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3EC701DB-60B7-4508-95A3-EC1F96545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699" y="2431160"/>
            <a:ext cx="1625515" cy="3298491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A52979-357C-4978-8707-686BF647B3A4}"/>
              </a:ext>
            </a:extLst>
          </p:cNvPr>
          <p:cNvSpPr/>
          <p:nvPr/>
        </p:nvSpPr>
        <p:spPr>
          <a:xfrm>
            <a:off x="2863073" y="2982738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악보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7FA76DF-F430-4EEB-B096-E6DACA3A458D}"/>
              </a:ext>
            </a:extLst>
          </p:cNvPr>
          <p:cNvSpPr/>
          <p:nvPr/>
        </p:nvSpPr>
        <p:spPr>
          <a:xfrm>
            <a:off x="2863073" y="3700759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피아노 캡쳐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021CD1-CDCA-4298-81CD-C8F221383339}"/>
              </a:ext>
            </a:extLst>
          </p:cNvPr>
          <p:cNvSpPr/>
          <p:nvPr/>
        </p:nvSpPr>
        <p:spPr>
          <a:xfrm>
            <a:off x="2863073" y="4435754"/>
            <a:ext cx="1236563" cy="54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구간 연습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AAA9632-D817-4B64-8A68-EDC667A94898}"/>
              </a:ext>
            </a:extLst>
          </p:cNvPr>
          <p:cNvGrpSpPr/>
          <p:nvPr/>
        </p:nvGrpSpPr>
        <p:grpSpPr>
          <a:xfrm>
            <a:off x="3183076" y="4474613"/>
            <a:ext cx="596555" cy="846046"/>
            <a:chOff x="4997895" y="3510634"/>
            <a:chExt cx="596555" cy="846046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9F9BBFC0-E15C-43F9-95CD-9D3EF711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326B5A4-CEEB-4429-BF55-D931892C7B47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12C36FA8-19EC-4312-8C55-CC5D354EC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17" y="2637151"/>
            <a:ext cx="3972580" cy="1789056"/>
          </a:xfrm>
          <a:prstGeom prst="rect">
            <a:avLst/>
          </a:prstGeom>
        </p:spPr>
      </p:pic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7F1EA658-59D9-47BB-BAAA-80E578246969}"/>
              </a:ext>
            </a:extLst>
          </p:cNvPr>
          <p:cNvSpPr/>
          <p:nvPr/>
        </p:nvSpPr>
        <p:spPr>
          <a:xfrm>
            <a:off x="6631954" y="3096414"/>
            <a:ext cx="3375278" cy="435265"/>
          </a:xfrm>
          <a:prstGeom prst="bracketPair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E6242A90-8C18-469F-B646-69ED0BD62D3C}"/>
              </a:ext>
            </a:extLst>
          </p:cNvPr>
          <p:cNvSpPr/>
          <p:nvPr/>
        </p:nvSpPr>
        <p:spPr>
          <a:xfrm>
            <a:off x="6631954" y="3773309"/>
            <a:ext cx="3375278" cy="435265"/>
          </a:xfrm>
          <a:prstGeom prst="bracketPair">
            <a:avLst/>
          </a:prstGeom>
          <a:ln w="38100" cmpd="sng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EA2E47D-85F7-42EB-8AA7-88ECD8D24D2B}"/>
              </a:ext>
            </a:extLst>
          </p:cNvPr>
          <p:cNvGrpSpPr/>
          <p:nvPr/>
        </p:nvGrpSpPr>
        <p:grpSpPr>
          <a:xfrm>
            <a:off x="7941784" y="3048322"/>
            <a:ext cx="596555" cy="846046"/>
            <a:chOff x="4997895" y="3510634"/>
            <a:chExt cx="596555" cy="846046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3F47F2E-67CC-4B4B-8801-9A14E9AD6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7895" y="3780818"/>
              <a:ext cx="392633" cy="575862"/>
            </a:xfrm>
            <a:prstGeom prst="rect">
              <a:avLst/>
            </a:prstGeom>
          </p:spPr>
        </p:pic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3064264-0B9E-4CC4-9467-7ECB80706B94}"/>
                </a:ext>
              </a:extLst>
            </p:cNvPr>
            <p:cNvSpPr/>
            <p:nvPr/>
          </p:nvSpPr>
          <p:spPr>
            <a:xfrm>
              <a:off x="5083462" y="3510634"/>
              <a:ext cx="510988" cy="523220"/>
            </a:xfrm>
            <a:prstGeom prst="ellipse">
              <a:avLst/>
            </a:prstGeom>
            <a:solidFill>
              <a:srgbClr val="FFFF00">
                <a:alpha val="20000"/>
              </a:srgbClr>
            </a:solidFill>
            <a:ln>
              <a:solidFill>
                <a:srgbClr val="FFFF00">
                  <a:alpha val="20000"/>
                </a:srgbClr>
              </a:solidFill>
            </a:ln>
            <a:effectLst>
              <a:outerShdw blurRad="50800" dist="50800" dir="5400000" algn="ctr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5716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7BD6C1-BD01-4120-8C73-8503DCA38455}"/>
              </a:ext>
            </a:extLst>
          </p:cNvPr>
          <p:cNvGrpSpPr/>
          <p:nvPr/>
        </p:nvGrpSpPr>
        <p:grpSpPr>
          <a:xfrm>
            <a:off x="2391950" y="1994903"/>
            <a:ext cx="7000963" cy="3160193"/>
            <a:chOff x="2391950" y="1994903"/>
            <a:chExt cx="7000963" cy="383215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A21B06-BFAE-4C91-8EC0-D09B35056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950" y="4464570"/>
              <a:ext cx="7000963" cy="1362489"/>
            </a:xfrm>
            <a:prstGeom prst="rect">
              <a:avLst/>
            </a:prstGeom>
          </p:spPr>
        </p:pic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B599C47-44BB-4F34-856D-7771C5EAD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844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F772F0-23FF-450E-B608-67542FE65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244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339816C-E775-41AA-89F6-49DB2B438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60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A264A39-5927-4AE2-8F77-7ECD09B8B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973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C8C1B1-142A-416B-BAD4-08921ED49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582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7B56668-2546-41D5-B477-92C7B885D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9497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732B46-2533-436D-9BE5-DA6D66E32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603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28306FD-BC80-4FF9-847A-F27032584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636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683729F-C706-4C78-B79E-377CF6CC8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3945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04D759E-6719-4050-97CD-AF7B89511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4275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89005C6-F767-46E6-8F46-BC5CFFEB7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81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95C9030-119E-4750-A949-FF0A56049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321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2461B92-FDB3-4A35-BAE4-C501AB965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768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F529875-C285-45F9-8AD3-5E7514F06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453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574FCC8-D13A-4C05-B808-AA73AF113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93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EB87E96-FE9C-477A-86E7-FA435345C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830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91B513-D788-47AF-9E2F-CFCD2766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9667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F4A2411-2AA4-403C-A640-B925C4265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27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29CE7C5-9682-4619-8A1D-349313CB5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519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7740FF-AECA-4263-9D09-4B27E59D9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73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4B488BC-4BE1-44CA-A667-9C74640F3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206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E695A43-687B-4B9B-9F7A-00C8D25B2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963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61DECF2-C031-4178-A0CF-2D4AB274F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96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A3EF8BC-7683-44B7-A2DF-0FAB756CC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651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409EB4-6523-432B-96E2-E8376D98B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91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525A5C0-2427-44F8-B9F8-99752BAAC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338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595D494-3F0B-470C-A6A3-6DF7EBDCC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02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A51E054-C18D-4288-A7D2-A3D7B35C4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42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264F3AC-8F53-4B94-8826-213F7BA0F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778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EF30B90-59A5-49D6-9A3B-BA970B9A1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15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C058B89-9165-40F1-9B25-2F5050290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75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F4B57F2-A6D0-40B8-A935-0FF20CA4C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4674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8D367D6-E69D-4BC7-A5FE-468CEA9D4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121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7E901332-6F3E-43FB-BCFA-79062547C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154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C648241-FEF8-497A-AE28-328F941E4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12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47E0D10-E595-4637-AFF4-CD1A3561D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945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355FC9E-67E1-447D-8BB7-98A73C3A1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9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B8430ED-B86F-49F5-9DC0-645FECD05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83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92F10B7-D744-479C-A066-4B93BCF77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286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2CF93C0-93DE-4156-BEA5-E7A74B3C1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415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08345ED-72A7-4E6A-B66E-CE3A0210D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655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E985AD8-E6E5-40C8-8245-4032F2D02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791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785F709-0C26-48A8-9FDD-E4764247C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9284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F8AFAC6-5C16-4BB0-AB99-F9916DEDE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98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FDF66E-02DE-4F96-ABB8-3591572E0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480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70CECC1-8419-46DD-AA2B-E3FE628EE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34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A45F5EB-D996-4CCA-A12D-17803933D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167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CB8AFBC4-9C00-41A1-A09C-E0E1BCDD5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925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8CC654E-CCC6-49C6-9870-8FF677A60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958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BA3C9FEA-AB81-4DC6-B2D9-F05BA7BDF884}"/>
                </a:ext>
              </a:extLst>
            </p:cNvPr>
            <p:cNvSpPr/>
            <p:nvPr/>
          </p:nvSpPr>
          <p:spPr>
            <a:xfrm>
              <a:off x="5051081" y="4210416"/>
              <a:ext cx="105402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699E967D-8581-4BC3-84C4-56A895F5695E}"/>
                </a:ext>
              </a:extLst>
            </p:cNvPr>
            <p:cNvSpPr/>
            <p:nvPr/>
          </p:nvSpPr>
          <p:spPr>
            <a:xfrm>
              <a:off x="5145098" y="3798113"/>
              <a:ext cx="169340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469514B1-3CAC-4B99-B3D8-6A4583842DE8}"/>
                </a:ext>
              </a:extLst>
            </p:cNvPr>
            <p:cNvSpPr/>
            <p:nvPr/>
          </p:nvSpPr>
          <p:spPr>
            <a:xfrm>
              <a:off x="5315058" y="3397624"/>
              <a:ext cx="120302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57852C42-51CB-4AE2-825D-EB9E12089FBE}"/>
                </a:ext>
              </a:extLst>
            </p:cNvPr>
            <p:cNvSpPr/>
            <p:nvPr/>
          </p:nvSpPr>
          <p:spPr>
            <a:xfrm>
              <a:off x="5316307" y="2938597"/>
              <a:ext cx="120302" cy="4064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FE3392E6-C7C9-4851-9A17-DA8B75916FB2}"/>
                </a:ext>
              </a:extLst>
            </p:cNvPr>
            <p:cNvSpPr/>
            <p:nvPr/>
          </p:nvSpPr>
          <p:spPr>
            <a:xfrm>
              <a:off x="5306880" y="2578839"/>
              <a:ext cx="115787" cy="28531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0A9F526-7957-4725-A303-27BB88147DAD}"/>
                </a:ext>
              </a:extLst>
            </p:cNvPr>
            <p:cNvGrpSpPr/>
            <p:nvPr/>
          </p:nvGrpSpPr>
          <p:grpSpPr>
            <a:xfrm>
              <a:off x="2806791" y="2173942"/>
              <a:ext cx="653077" cy="654736"/>
              <a:chOff x="1176137" y="2124887"/>
              <a:chExt cx="653077" cy="654736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747AC06D-E2AE-432C-B111-897DEAFD353C}"/>
                  </a:ext>
                </a:extLst>
              </p:cNvPr>
              <p:cNvSpPr/>
              <p:nvPr/>
            </p:nvSpPr>
            <p:spPr>
              <a:xfrm>
                <a:off x="1176137" y="2124887"/>
                <a:ext cx="653077" cy="6547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이등변 삼각형 4">
                <a:extLst>
                  <a:ext uri="{FF2B5EF4-FFF2-40B4-BE49-F238E27FC236}">
                    <a16:creationId xmlns:a16="http://schemas.microsoft.com/office/drawing/2014/main" id="{B2423FE8-F2FA-4D29-B246-4B5E85E9CB02}"/>
                  </a:ext>
                </a:extLst>
              </p:cNvPr>
              <p:cNvSpPr/>
              <p:nvPr/>
            </p:nvSpPr>
            <p:spPr>
              <a:xfrm rot="5400000">
                <a:off x="1306609" y="2239523"/>
                <a:ext cx="483015" cy="414605"/>
              </a:xfrm>
              <a:prstGeom prst="triangl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1E7A761-DBAE-4724-9F61-2138D51DA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867" y="1994903"/>
              <a:ext cx="4847726" cy="48740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30C0DE-0553-4670-AB6E-5750ACE93F40}"/>
              </a:ext>
            </a:extLst>
          </p:cNvPr>
          <p:cNvSpPr txBox="1"/>
          <p:nvPr/>
        </p:nvSpPr>
        <p:spPr>
          <a:xfrm>
            <a:off x="2319091" y="5515143"/>
            <a:ext cx="466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먼저 올바르게 연주하는 방법을 시연한다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261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F25C5E-3A5A-4610-9199-B2D7FB4ABEFD}"/>
              </a:ext>
            </a:extLst>
          </p:cNvPr>
          <p:cNvGrpSpPr/>
          <p:nvPr/>
        </p:nvGrpSpPr>
        <p:grpSpPr>
          <a:xfrm>
            <a:off x="2391950" y="1994903"/>
            <a:ext cx="7000963" cy="3331351"/>
            <a:chOff x="2391950" y="1994903"/>
            <a:chExt cx="7000963" cy="4010768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A21B06-BFAE-4C91-8EC0-D09B35056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950" y="4464570"/>
              <a:ext cx="7000963" cy="1362489"/>
            </a:xfrm>
            <a:prstGeom prst="rect">
              <a:avLst/>
            </a:prstGeom>
          </p:spPr>
        </p:pic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B599C47-44BB-4F34-856D-7771C5EAD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8844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F772F0-23FF-450E-B608-67542FE65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1244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339816C-E775-41AA-89F6-49DB2B438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60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A264A39-5927-4AE2-8F77-7ECD09B8B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3973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C8C1B1-142A-416B-BAD4-08921ED49D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4582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7B56668-2546-41D5-B477-92C7B885D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9497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D732B46-2533-436D-9BE5-DA6D66E32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603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28306FD-BC80-4FF9-847A-F27032584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6368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683729F-C706-4C78-B79E-377CF6CC8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3945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04D759E-6719-4050-97CD-AF7B89511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4275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89005C6-F767-46E6-8F46-BC5CFFEB7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81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95C9030-119E-4750-A949-FF0A56049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321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2461B92-FDB3-4A35-BAE4-C501AB965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7686" y="2205318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F529875-C285-45F9-8AD3-5E7514F06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453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574FCC8-D13A-4C05-B808-AA73AF113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693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EB87E96-FE9C-477A-86E7-FA435345C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830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91B513-D788-47AF-9E2F-CFCD2766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9667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F4A2411-2AA4-403C-A640-B925C4265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027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29CE7C5-9682-4619-8A1D-349313CB5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519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E7740FF-AECA-4263-9D09-4B27E59D9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173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84B488BC-4BE1-44CA-A667-9C74640F3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206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E695A43-687B-4B9B-9F7A-00C8D25B2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963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61DECF2-C031-4178-A0CF-2D4AB274F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996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A3EF8BC-7683-44B7-A2DF-0FAB756CC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651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F3409EB4-6523-432B-96E2-E8376D98B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91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525A5C0-2427-44F8-B9F8-99752BAAC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338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595D494-3F0B-470C-A6A3-6DF7EBDCC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02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A51E054-C18D-4288-A7D2-A3D7B35C4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6421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264F3AC-8F53-4B94-8826-213F7BA0F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778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EF30B90-59A5-49D6-9A3B-BA970B9A1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150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C058B89-9165-40F1-9B25-2F5050290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75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9F4B57F2-A6D0-40B8-A935-0FF20CA4C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4674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8D367D6-E69D-4BC7-A5FE-468CEA9D4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121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7E901332-6F3E-43FB-BCFA-79062547C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154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C648241-FEF8-497A-AE28-328F941E4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912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247E0D10-E595-4637-AFF4-CD1A3561D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9452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9355FC9E-67E1-447D-8BB7-98A73C3A1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59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B8430ED-B86F-49F5-9DC0-645FECD05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83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92F10B7-D744-479C-A066-4B93BCF77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286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2CF93C0-93DE-4156-BEA5-E7A74B3C1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415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08345ED-72A7-4E6A-B66E-CE3A0210D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6555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0E985AD8-E6E5-40C8-8245-4032F2D02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791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785F709-0C26-48A8-9FDD-E4764247C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9284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F8AFAC6-5C16-4BB0-AB99-F9916DEDE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9893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DEFDF66E-02DE-4F96-ABB8-3591572E0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4808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70CECC1-8419-46DD-AA2B-E3FE628EE9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34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A45F5EB-D996-4CCA-A12D-17803933D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1679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CB8AFBC4-9C00-41A1-A09C-E0E1BCDD5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925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8CC654E-CCC6-49C6-9870-8FF677A60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9586" y="2173942"/>
              <a:ext cx="0" cy="2411506"/>
            </a:xfrm>
            <a:prstGeom prst="line">
              <a:avLst/>
            </a:pr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BA3C9FEA-AB81-4DC6-B2D9-F05BA7BDF884}"/>
                </a:ext>
              </a:extLst>
            </p:cNvPr>
            <p:cNvSpPr/>
            <p:nvPr/>
          </p:nvSpPr>
          <p:spPr>
            <a:xfrm>
              <a:off x="5051081" y="4210416"/>
              <a:ext cx="105402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699E967D-8581-4BC3-84C4-56A895F5695E}"/>
                </a:ext>
              </a:extLst>
            </p:cNvPr>
            <p:cNvSpPr/>
            <p:nvPr/>
          </p:nvSpPr>
          <p:spPr>
            <a:xfrm>
              <a:off x="5145098" y="3798113"/>
              <a:ext cx="169340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469514B1-3CAC-4B99-B3D8-6A4583842DE8}"/>
                </a:ext>
              </a:extLst>
            </p:cNvPr>
            <p:cNvSpPr/>
            <p:nvPr/>
          </p:nvSpPr>
          <p:spPr>
            <a:xfrm>
              <a:off x="5315058" y="3397624"/>
              <a:ext cx="120302" cy="4064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57852C42-51CB-4AE2-825D-EB9E12089FBE}"/>
                </a:ext>
              </a:extLst>
            </p:cNvPr>
            <p:cNvSpPr/>
            <p:nvPr/>
          </p:nvSpPr>
          <p:spPr>
            <a:xfrm>
              <a:off x="5316307" y="2938597"/>
              <a:ext cx="120302" cy="4064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FE3392E6-C7C9-4851-9A17-DA8B75916FB2}"/>
                </a:ext>
              </a:extLst>
            </p:cNvPr>
            <p:cNvSpPr/>
            <p:nvPr/>
          </p:nvSpPr>
          <p:spPr>
            <a:xfrm>
              <a:off x="5306880" y="2578839"/>
              <a:ext cx="115787" cy="28531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534266A4-ECED-4084-A868-53E9379A312C}"/>
                </a:ext>
              </a:extLst>
            </p:cNvPr>
            <p:cNvGrpSpPr/>
            <p:nvPr/>
          </p:nvGrpSpPr>
          <p:grpSpPr>
            <a:xfrm>
              <a:off x="4880122" y="5159625"/>
              <a:ext cx="596555" cy="846046"/>
              <a:chOff x="4997895" y="3510634"/>
              <a:chExt cx="596555" cy="846046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383956D5-E1C6-4CC5-9093-CD4D37160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7895" y="3780818"/>
                <a:ext cx="392633" cy="575862"/>
              </a:xfrm>
              <a:prstGeom prst="rect">
                <a:avLst/>
              </a:prstGeom>
            </p:spPr>
          </p:pic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3017D836-E2D2-4E07-BB37-B89E6BB8C7F6}"/>
                  </a:ext>
                </a:extLst>
              </p:cNvPr>
              <p:cNvSpPr/>
              <p:nvPr/>
            </p:nvSpPr>
            <p:spPr>
              <a:xfrm>
                <a:off x="5083462" y="3510634"/>
                <a:ext cx="510988" cy="523220"/>
              </a:xfrm>
              <a:prstGeom prst="ellipse">
                <a:avLst/>
              </a:prstGeom>
              <a:solidFill>
                <a:srgbClr val="FFFF00">
                  <a:alpha val="20000"/>
                </a:srgbClr>
              </a:solidFill>
              <a:ln>
                <a:solidFill>
                  <a:srgbClr val="FFFF00">
                    <a:alpha val="20000"/>
                  </a:srgbClr>
                </a:solidFill>
              </a:ln>
              <a:effectLst>
                <a:outerShdw blurRad="50800" dist="50800" dir="5400000" algn="ctr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E3E43608-BF6D-417C-9F5E-BD7A2D533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867" y="1994903"/>
              <a:ext cx="4847726" cy="401941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8410477-1918-46F3-B1E2-B9AEF2A70D8B}"/>
              </a:ext>
            </a:extLst>
          </p:cNvPr>
          <p:cNvSpPr txBox="1"/>
          <p:nvPr/>
        </p:nvSpPr>
        <p:spPr>
          <a:xfrm>
            <a:off x="2319091" y="5515143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사용자가 연주방법에 맞게 연주한다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6"/>
            <a:ext cx="8229600" cy="494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>
                <a:solidFill>
                  <a:srgbClr val="C00000"/>
                </a:solidFill>
                <a:latin typeface="+mn-ea"/>
              </a:rPr>
              <a:t>데모 환경 설계</a:t>
            </a:r>
            <a:endParaRPr lang="en-US" altLang="ko-KR" sz="25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6DDE94-F7B8-47DD-8AC8-5974694D3104}"/>
              </a:ext>
            </a:extLst>
          </p:cNvPr>
          <p:cNvSpPr/>
          <p:nvPr/>
        </p:nvSpPr>
        <p:spPr>
          <a:xfrm>
            <a:off x="7941196" y="159657"/>
            <a:ext cx="1186757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1FC2D4-C330-4F86-B592-7780103378D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8EBDD-3A1E-47F3-A4DA-0E9EE1BD0CD7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9E2281-47DA-4407-BC34-E5B8B5B58AA4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DCC06-5326-4662-9573-2D17DC66DF65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03A3D8-9F74-41F6-B55F-AD860AA50EF8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3BEB23-9CC2-465C-8E22-7B54958EA10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65524A-F5BA-4FC5-ADB7-D951D78DB897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777E94-0DED-4C2D-B811-7928A7230AC0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1EB6A7-EAC5-428B-8BD1-016EAFCDC80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993FC-B2D5-4EA9-AC22-104208E189C0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011C8E7-88EA-4FE0-AA42-5B53A241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95" y="2666359"/>
            <a:ext cx="5514729" cy="494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01ED8A5-3637-4EC3-81DF-27720C9BD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97" y="2179265"/>
            <a:ext cx="4847726" cy="333853"/>
          </a:xfrm>
          <a:prstGeom prst="rect">
            <a:avLst/>
          </a:prstGeom>
        </p:spPr>
      </p:pic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2524BE44-F8C0-4EFD-87EB-0D25B924EDA4}"/>
              </a:ext>
            </a:extLst>
          </p:cNvPr>
          <p:cNvSpPr/>
          <p:nvPr/>
        </p:nvSpPr>
        <p:spPr>
          <a:xfrm>
            <a:off x="3517081" y="3177555"/>
            <a:ext cx="397565" cy="357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곱하기 기호 97">
            <a:extLst>
              <a:ext uri="{FF2B5EF4-FFF2-40B4-BE49-F238E27FC236}">
                <a16:creationId xmlns:a16="http://schemas.microsoft.com/office/drawing/2014/main" id="{28161361-9FCB-4ACB-81DD-5E10C5CA1D8F}"/>
              </a:ext>
            </a:extLst>
          </p:cNvPr>
          <p:cNvSpPr/>
          <p:nvPr/>
        </p:nvSpPr>
        <p:spPr>
          <a:xfrm>
            <a:off x="3829516" y="3177555"/>
            <a:ext cx="397565" cy="35780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6685DDE-111B-4FD4-A2C7-97CB47C9877C}"/>
              </a:ext>
            </a:extLst>
          </p:cNvPr>
          <p:cNvSpPr/>
          <p:nvPr/>
        </p:nvSpPr>
        <p:spPr>
          <a:xfrm>
            <a:off x="4179327" y="3224772"/>
            <a:ext cx="199145" cy="21831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5207F9B-B9E4-43B3-8EFE-DD47897A0C6E}"/>
              </a:ext>
            </a:extLst>
          </p:cNvPr>
          <p:cNvSpPr/>
          <p:nvPr/>
        </p:nvSpPr>
        <p:spPr>
          <a:xfrm>
            <a:off x="4444008" y="3224771"/>
            <a:ext cx="199145" cy="21831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79BEEBC-E1D1-4C99-83AE-F08FCC5C5847}"/>
              </a:ext>
            </a:extLst>
          </p:cNvPr>
          <p:cNvSpPr txBox="1"/>
          <p:nvPr/>
        </p:nvSpPr>
        <p:spPr>
          <a:xfrm>
            <a:off x="2848395" y="4142717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사용자가 연주한 것을 비교하여 적중률을 분석한다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3CAFCF-AB78-4A81-84C1-CBEE901B55FE}"/>
              </a:ext>
            </a:extLst>
          </p:cNvPr>
          <p:cNvSpPr txBox="1"/>
          <p:nvPr/>
        </p:nvSpPr>
        <p:spPr>
          <a:xfrm>
            <a:off x="2848394" y="4598008"/>
            <a:ext cx="6785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사용자는 적중률을 확인한 후 같은 구간을 반복 연습할 것인지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다음 구간을 연습할 것인지 정할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436D0A5-4FF7-44FF-931B-BAF15D580D5D}"/>
              </a:ext>
            </a:extLst>
          </p:cNvPr>
          <p:cNvSpPr/>
          <p:nvPr/>
        </p:nvSpPr>
        <p:spPr>
          <a:xfrm>
            <a:off x="7560386" y="3454937"/>
            <a:ext cx="397565" cy="494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7E97BDCE-507B-4C6E-B625-EA79AE911A89}"/>
              </a:ext>
            </a:extLst>
          </p:cNvPr>
          <p:cNvSpPr/>
          <p:nvPr/>
        </p:nvSpPr>
        <p:spPr>
          <a:xfrm>
            <a:off x="7607646" y="3545763"/>
            <a:ext cx="140816" cy="309705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화살표: 갈매기형 수장 106">
            <a:extLst>
              <a:ext uri="{FF2B5EF4-FFF2-40B4-BE49-F238E27FC236}">
                <a16:creationId xmlns:a16="http://schemas.microsoft.com/office/drawing/2014/main" id="{3399F962-03A7-4996-A9B2-8285DE8736CC}"/>
              </a:ext>
            </a:extLst>
          </p:cNvPr>
          <p:cNvSpPr/>
          <p:nvPr/>
        </p:nvSpPr>
        <p:spPr>
          <a:xfrm>
            <a:off x="7743122" y="3545763"/>
            <a:ext cx="140816" cy="309705"/>
          </a:xfrm>
          <a:prstGeom prst="chevron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0F47A7D-DA42-44D8-B0DA-0FF14DBDB7B0}"/>
              </a:ext>
            </a:extLst>
          </p:cNvPr>
          <p:cNvSpPr/>
          <p:nvPr/>
        </p:nvSpPr>
        <p:spPr>
          <a:xfrm>
            <a:off x="7040722" y="3459736"/>
            <a:ext cx="397565" cy="4942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원형 7">
            <a:extLst>
              <a:ext uri="{FF2B5EF4-FFF2-40B4-BE49-F238E27FC236}">
                <a16:creationId xmlns:a16="http://schemas.microsoft.com/office/drawing/2014/main" id="{1D2C535C-775E-4AE4-88E8-43E8DCAA1C3C}"/>
              </a:ext>
            </a:extLst>
          </p:cNvPr>
          <p:cNvSpPr/>
          <p:nvPr/>
        </p:nvSpPr>
        <p:spPr>
          <a:xfrm>
            <a:off x="7040722" y="3582701"/>
            <a:ext cx="384188" cy="44210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42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rgbClr val="CD4837"/>
              </a:solidFill>
            </a:endParaRPr>
          </a:p>
        </p:txBody>
      </p:sp>
      <p:graphicFrame>
        <p:nvGraphicFramePr>
          <p:cNvPr id="22" name="Group 37"/>
          <p:cNvGraphicFramePr/>
          <p:nvPr/>
        </p:nvGraphicFramePr>
        <p:xfrm>
          <a:off x="929152" y="1951983"/>
          <a:ext cx="10219541" cy="423413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959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460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이재혁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김인섭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446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자료수집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영상인식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관련자료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Unity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1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설      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음표 인식 로직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설계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인터페이스 설계</a:t>
                      </a:r>
                      <a:endParaRPr lang="en-US" altLang="ko-KR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2653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구      현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opencv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를 사용한 음표 인식 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Application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개발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 AR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2281">
                <a:tc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None/>
                        <a:defRPr lang="ko-KR" altLang="en-US"/>
                      </a:pPr>
                      <a:r>
                        <a:rPr lang="ko-KR" altLang="en-US" sz="2000" u="none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20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anchorCtr="1" horzOverflow="overflow"/>
                </a:tc>
                <a:tc gridSpan="2">
                  <a:txBody>
                    <a:bodyPr/>
                    <a:lstStyle/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작동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제어 테스트</a:t>
                      </a:r>
                    </a:p>
                    <a:p>
                      <a:pPr marL="0" lvl="0" indent="0" algn="l" defTabSz="943749" eaLnBrk="1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/>
                        <a:buChar char="v"/>
                        <a:defRPr lang="ko-KR" altLang="en-US"/>
                      </a:pP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 통합테스트 </a:t>
                      </a:r>
                      <a:r>
                        <a:rPr lang="en-US" altLang="ko-KR" sz="1300" u="none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300" u="none">
                          <a:latin typeface="+mn-ea"/>
                          <a:ea typeface="+mn-ea"/>
                        </a:rPr>
                        <a:t>유지보수</a:t>
                      </a:r>
                      <a:endParaRPr lang="ko-KR" altLang="en-US" sz="1300" b="1" i="0" u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4287" marR="94287" marT="49025" marB="49025" anchor="ctr" horzOverflow="overflow"/>
                </a:tc>
                <a:tc hMerge="1"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9213828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23035" y="605550"/>
            <a:ext cx="160210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ea typeface="나눔스퀘어 Bold"/>
              </a:rPr>
              <a:t>시스템 수행 시나리오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0385" y="605550"/>
            <a:ext cx="11163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시스템 구성도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5410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관련 연구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610" y="611505"/>
            <a:ext cx="1078230" cy="275288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종합설계개요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7910" y="614412"/>
            <a:ext cx="1687830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개발 환경 및 개발 방법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95435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solidFill>
                  <a:srgbClr val="C00000"/>
                </a:solidFill>
                <a:latin typeface="나눔스퀘어 Bold"/>
                <a:ea typeface="나눔스퀘어 Bold"/>
              </a:rPr>
              <a:t>업무 분담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00310" y="614412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수행 일정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0535" y="605550"/>
            <a:ext cx="8210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모듈 설계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47659" y="614412"/>
            <a:ext cx="1163955" cy="276999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ko-KR" altLang="en-US" sz="1200" b="1">
                <a:latin typeface="나눔스퀘어 Bold"/>
                <a:ea typeface="나눔스퀘어 Bold"/>
              </a:rPr>
              <a:t>데모 환경 설계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001146" y="611505"/>
            <a:ext cx="672694" cy="27307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lang="ko-KR" altLang="en-US"/>
            </a:pPr>
            <a:r>
              <a:rPr lang="en-US" altLang="ko-KR" sz="1200" b="1">
                <a:latin typeface="나눔스퀘어 Bold"/>
                <a:ea typeface="나눔스퀘어 Bold"/>
              </a:rPr>
              <a:t>GIthub</a:t>
            </a:r>
            <a:endParaRPr lang="ko-KR" altLang="en-US" sz="1200" b="1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FF8B0EA-74F8-42A9-8F1A-66D0BEF5BE78}"/>
              </a:ext>
            </a:extLst>
          </p:cNvPr>
          <p:cNvSpPr/>
          <p:nvPr/>
        </p:nvSpPr>
        <p:spPr>
          <a:xfrm>
            <a:off x="10090157" y="159657"/>
            <a:ext cx="83014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8AF30-3C8C-4D71-8131-97ABA53B815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C4269-C33E-4869-95A0-B29499C7C4FC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CCE947-53CC-4E4E-BE36-A847FC0D2FD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0391F-6561-4E60-B42A-26585AAB7BF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7A7951-9269-491B-8430-F8860062292E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C9BB83-466C-4098-9595-97CD905EDA97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2FBFE0-AE6D-4F71-A57B-6AC9917B0CE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EDB321-BF8A-46EA-8AAB-9D4F42980BEE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16D2FF-FFF9-4E5D-824D-3D1BFC63125E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1707E2-BD7E-473C-8065-52F1866AB0E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6622C5-7EBD-4737-BAAE-2A45B877D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06" y="1417982"/>
            <a:ext cx="10035700" cy="4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17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GitHub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https://github.com/LJH1013/Graduated-Project</a:t>
            </a:r>
            <a:endParaRPr lang="ko-KR" altLang="en-US" sz="1600" dirty="0">
              <a:solidFill>
                <a:srgbClr val="0000FF"/>
              </a:solidFill>
            </a:endParaRPr>
          </a:p>
          <a:p>
            <a:endParaRPr lang="en-US" altLang="ko-KR" sz="1500" dirty="0">
              <a:solidFill>
                <a:srgbClr val="C00000"/>
              </a:solidFill>
            </a:endParaRPr>
          </a:p>
        </p:txBody>
      </p:sp>
      <p:pic>
        <p:nvPicPr>
          <p:cNvPr id="25" name="그림 2" descr="스크린샷, 실내, 모니터이(가) 표시된 사진&#10;&#10;매우 높은 신뢰도로 생성된 설명">
            <a:extLst>
              <a:ext uri="{FF2B5EF4-FFF2-40B4-BE49-F238E27FC236}">
                <a16:creationId xmlns:a16="http://schemas.microsoft.com/office/drawing/2014/main" id="{3BD2E6C5-053B-4FDA-9AFD-C8E6373A1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02" y="2731895"/>
            <a:ext cx="5665196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2B4BA5-A763-476B-AC05-3466EC8EE9A8}"/>
              </a:ext>
            </a:extLst>
          </p:cNvPr>
          <p:cNvSpPr/>
          <p:nvPr/>
        </p:nvSpPr>
        <p:spPr>
          <a:xfrm>
            <a:off x="11042537" y="165766"/>
            <a:ext cx="643412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4207F-C078-4ED3-A4A3-58A0CF66568C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50F276-3F37-4F33-9515-C76D230C33A4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6EFFC-8EA6-4290-A2D0-BAA007DABAB7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E28B0-5E25-46F7-B15E-BA410396F66E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2C233-654B-4462-93F6-7CBCE1B1873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F6EB02-F8EB-4AF3-BA6D-9173C56BB8A2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6AE5C1-A651-4620-B8EC-2B159B361F7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7BB499-DEE2-432F-9231-BBD5F4BD9B9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2A0B9B-145A-447A-AE81-88F6492DE93A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3A8A4E-E419-4CDD-A764-B2620DD81A23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524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5898516" y="2743288"/>
            <a:ext cx="394968" cy="72000"/>
            <a:chOff x="561638" y="1064986"/>
            <a:chExt cx="394968" cy="72000"/>
          </a:xfrm>
        </p:grpSpPr>
        <p:sp>
          <p:nvSpPr>
            <p:cNvPr id="73" name="타원 72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타원 73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CD48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5" name="타원 74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DA7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157745" y="2874020"/>
            <a:ext cx="3876510" cy="9829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800" b="1" dirty="0">
                <a:solidFill>
                  <a:srgbClr val="CD483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:-)</a:t>
            </a:r>
            <a:endParaRPr lang="ko-KR" altLang="en-US" sz="4800" b="1" dirty="0">
              <a:solidFill>
                <a:srgbClr val="CD483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34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D4837"/>
                </a:solidFill>
              </a:rPr>
              <a:t>연구 개발 배경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학습의 효과를 높이기 위해 여러 감각을 사용하게 하는데 이것과 마찬가지로 피아노 교육을 청각 뿐만 아니라 시각도 같이 자극하기 위함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목표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피아노 교육에 도움이 될 수 있는 어플리케이션을 제작하려 함</a:t>
            </a:r>
            <a:endParaRPr lang="en-US" altLang="ko-KR" sz="1500" dirty="0"/>
          </a:p>
          <a:p>
            <a:pPr lvl="1"/>
            <a:r>
              <a:rPr lang="ko-KR" altLang="en-US" sz="1500" dirty="0"/>
              <a:t>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을 사용하며</a:t>
            </a:r>
            <a:r>
              <a:rPr lang="en-US" altLang="ko-KR" sz="1500" dirty="0"/>
              <a:t>, </a:t>
            </a:r>
            <a:r>
              <a:rPr lang="ko-KR" altLang="en-US" sz="1500" dirty="0"/>
              <a:t>여러 사람이 쉽게 접할 수 있도록 스마트폰과 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를 사용함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r>
              <a:rPr lang="ko-KR" altLang="en-US" dirty="0">
                <a:solidFill>
                  <a:srgbClr val="CD4837"/>
                </a:solidFill>
              </a:rPr>
              <a:t>연구 개발 효과</a:t>
            </a:r>
            <a:endParaRPr lang="en-US" altLang="ko-KR" dirty="0">
              <a:solidFill>
                <a:srgbClr val="CD4837"/>
              </a:solidFill>
            </a:endParaRPr>
          </a:p>
          <a:p>
            <a:pPr lvl="1"/>
            <a:r>
              <a:rPr lang="ko-KR" altLang="en-US" sz="1500" dirty="0"/>
              <a:t>시각적 효과를 부여하게 되면 피아노 공부를 하는 난청인들에게도 도움이 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피아노 교육에 있어 박자감에 난항을 겪는 사람들에게 박자감을 공부함에 있어 다른 방법을 제시할 수 있음</a:t>
            </a:r>
            <a:endParaRPr lang="en-US" altLang="ko-KR" sz="1500" dirty="0"/>
          </a:p>
          <a:p>
            <a:pPr lvl="1"/>
            <a:r>
              <a:rPr lang="ko-KR" altLang="en-US" sz="1500" dirty="0"/>
              <a:t>구글에서 제작한 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은 다른 제작품들에 비해 가격이 저렴하기 때문에 이를 위해 </a:t>
            </a:r>
            <a:r>
              <a:rPr lang="en-US" altLang="ko-KR" sz="1500" dirty="0"/>
              <a:t>AR</a:t>
            </a:r>
            <a:r>
              <a:rPr lang="ko-KR" altLang="en-US" sz="1500" dirty="0"/>
              <a:t>기기 전용 어플리케이션이 아닌 스마트폰 어플리케이션으로 제작함</a:t>
            </a:r>
            <a:endParaRPr lang="en-US" altLang="ko-KR" sz="1500" dirty="0"/>
          </a:p>
          <a:p>
            <a:pPr lvl="1">
              <a:defRPr/>
            </a:pPr>
            <a:endParaRPr lang="ko-KR" altLang="en-US" sz="2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B7FAAE8-ECB7-4526-8BB2-BD8B22065AB5}"/>
              </a:ext>
            </a:extLst>
          </p:cNvPr>
          <p:cNvSpPr/>
          <p:nvPr/>
        </p:nvSpPr>
        <p:spPr>
          <a:xfrm>
            <a:off x="314301" y="159657"/>
            <a:ext cx="1071615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105F15-6224-48B1-93BA-4F55B33F2B3B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848DFC-5D37-46EA-BC94-BF3341B4FC70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41850F-F317-4434-8208-376DE7A1317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AA0B22-B2E1-4FD1-A8BF-C5813D9C2CEB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F1AB1B-5380-44F5-87BC-F7174F1E67FA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D2A4B9-3CC9-401D-98D0-A2325077C039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F70573-5469-4848-B256-9927344E31E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83E636-4EE5-4120-BEFA-4552584B7577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E7552-8667-4471-ACBD-82E87854E70B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0BF0C2-7D3B-49D5-9848-5F325F51F37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55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추출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스마트폰에서 </a:t>
            </a:r>
            <a:r>
              <a:rPr lang="en-US" altLang="ko-KR" sz="1500" dirty="0" err="1"/>
              <a:t>Opencv</a:t>
            </a:r>
            <a:r>
              <a:rPr lang="ko-KR" altLang="en-US" sz="1500" dirty="0"/>
              <a:t>를 사용하여 이미지에서 음표데이터 추출</a:t>
            </a:r>
            <a:endParaRPr lang="en-US" altLang="ko-KR" sz="1500" dirty="0"/>
          </a:p>
          <a:p>
            <a:pPr>
              <a:defRPr/>
            </a:pPr>
            <a:endParaRPr lang="ko-KR" altLang="en-US" sz="2000" dirty="0"/>
          </a:p>
        </p:txBody>
      </p:sp>
      <p:pic>
        <p:nvPicPr>
          <p:cNvPr id="22" name="그림 7">
            <a:extLst>
              <a:ext uri="{FF2B5EF4-FFF2-40B4-BE49-F238E27FC236}">
                <a16:creationId xmlns:a16="http://schemas.microsoft.com/office/drawing/2014/main" id="{B903E215-6C49-439D-8375-B0C38DCF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9" y="2781300"/>
            <a:ext cx="56880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7439352-45E4-4B1D-A3FE-8695ED471466}"/>
              </a:ext>
            </a:extLst>
          </p:cNvPr>
          <p:cNvCxnSpPr>
            <a:cxnSpLocks/>
          </p:cNvCxnSpPr>
          <p:nvPr/>
        </p:nvCxnSpPr>
        <p:spPr bwMode="auto">
          <a:xfrm>
            <a:off x="5682665" y="3673282"/>
            <a:ext cx="0" cy="4333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5E2628D-E498-448F-982E-A6514D9B37A2}"/>
              </a:ext>
            </a:extLst>
          </p:cNvPr>
          <p:cNvSpPr/>
          <p:nvPr/>
        </p:nvSpPr>
        <p:spPr bwMode="auto">
          <a:xfrm>
            <a:off x="2851359" y="4434123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솔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솔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미 도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r>
              <a:rPr lang="ko-KR" altLang="en-US" sz="1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5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도</a:t>
            </a:r>
            <a:endParaRPr lang="en-US" altLang="ko-KR" sz="1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9AE702-7F90-4439-B2C0-BB04FAC08DD8}"/>
              </a:ext>
            </a:extLst>
          </p:cNvPr>
          <p:cNvSpPr/>
          <p:nvPr/>
        </p:nvSpPr>
        <p:spPr bwMode="auto">
          <a:xfrm>
            <a:off x="2851358" y="5025488"/>
            <a:ext cx="5632241" cy="36036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r>
              <a:rPr lang="en-US" altLang="ko-KR" sz="1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¼ 1/8 1/8 ¼ ¼ ¼ 1/8 1/8 ¼ ¼ 1/8 1/8 ¼ 1/8 1/8 ¼ ¼ ¼ 1/2</a:t>
            </a:r>
            <a:endParaRPr lang="en-US" altLang="ko-KR" sz="13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5FADA9-5184-4162-902C-D6B9CB917F75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649AEE-1B4E-45F8-93D9-2D2270E6E103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F72673-2536-4575-8298-E9435DD0B56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5DC81A-84FE-40C5-A5AF-F765A465153D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A42F2-B0D4-4E37-BC0F-DC7429A4F9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E0DEDE-6DBE-4D84-B96A-3AB6734A269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A57AF-72D9-41BB-972E-608080C31BE3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0C0BAB-8269-43FB-BE39-F30831BD44D3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E0BB4-5F79-447E-9205-A21C59618DB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C022FE-4009-4A18-9040-835B7141A4CC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D344D-90D6-4749-9C65-8F2E0C369469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207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55C4CFFB-E3B6-48C0-9CF3-EA34D6A27FBE}"/>
              </a:ext>
            </a:extLst>
          </p:cNvPr>
          <p:cNvSpPr txBox="1">
            <a:spLocks noChangeArrowheads="1"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음표 데이터 이동</a:t>
            </a:r>
            <a:endParaRPr lang="en-US" altLang="ko-KR" sz="1500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5F641D8-9236-4116-ACD0-947EA89F8020}"/>
              </a:ext>
            </a:extLst>
          </p:cNvPr>
          <p:cNvGrpSpPr/>
          <p:nvPr/>
        </p:nvGrpSpPr>
        <p:grpSpPr>
          <a:xfrm>
            <a:off x="3032550" y="1943248"/>
            <a:ext cx="5719763" cy="3902075"/>
            <a:chOff x="2969844" y="2335020"/>
            <a:chExt cx="5719763" cy="390207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D912CE6-59AD-4DAD-92B8-1268CFE1E667}"/>
                </a:ext>
              </a:extLst>
            </p:cNvPr>
            <p:cNvSpPr/>
            <p:nvPr/>
          </p:nvSpPr>
          <p:spPr bwMode="auto">
            <a:xfrm>
              <a:off x="2969844" y="2595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" name="직선 화살표 연결선 4">
              <a:extLst>
                <a:ext uri="{FF2B5EF4-FFF2-40B4-BE49-F238E27FC236}">
                  <a16:creationId xmlns:a16="http://schemas.microsoft.com/office/drawing/2014/main" id="{3D5F4F3B-E407-4A97-863B-296F3D10C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20782" y="2773170"/>
              <a:ext cx="887412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C98DF7-B8C1-4309-91CA-66261280083E}"/>
                </a:ext>
              </a:extLst>
            </p:cNvPr>
            <p:cNvSpPr/>
            <p:nvPr/>
          </p:nvSpPr>
          <p:spPr bwMode="auto">
            <a:xfrm>
              <a:off x="5489207" y="3352608"/>
              <a:ext cx="1008062" cy="358775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서버</a:t>
              </a:r>
            </a:p>
          </p:txBody>
        </p:sp>
        <p:pic>
          <p:nvPicPr>
            <p:cNvPr id="31" name="그림 6">
              <a:extLst>
                <a:ext uri="{FF2B5EF4-FFF2-40B4-BE49-F238E27FC236}">
                  <a16:creationId xmlns:a16="http://schemas.microsoft.com/office/drawing/2014/main" id="{46637700-354A-4886-AA4F-2CE744C6A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5719" y="2512820"/>
              <a:ext cx="935038" cy="754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그림 8">
              <a:extLst>
                <a:ext uri="{FF2B5EF4-FFF2-40B4-BE49-F238E27FC236}">
                  <a16:creationId xmlns:a16="http://schemas.microsoft.com/office/drawing/2014/main" id="{5AA07D8F-A861-4445-8F40-CAE0C934E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132" y="2335020"/>
              <a:ext cx="496887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" descr="http://cdn.www.fastcampus.co.kr/wp-content/uploads/2017/09/courseimg_data_camp_dbsql.png">
              <a:extLst>
                <a:ext uri="{FF2B5EF4-FFF2-40B4-BE49-F238E27FC236}">
                  <a16:creationId xmlns:a16="http://schemas.microsoft.com/office/drawing/2014/main" id="{CA9F734D-7894-4F92-AAC3-B3688F6F1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4107" y="4540058"/>
              <a:ext cx="1339850" cy="133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62E9460-D6C8-408C-A30E-121A857E0209}"/>
                </a:ext>
              </a:extLst>
            </p:cNvPr>
            <p:cNvSpPr/>
            <p:nvPr/>
          </p:nvSpPr>
          <p:spPr bwMode="auto">
            <a:xfrm>
              <a:off x="5527307" y="5876733"/>
              <a:ext cx="1008062" cy="36036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35" name="직선 화살표 연결선 18">
              <a:extLst>
                <a:ext uri="{FF2B5EF4-FFF2-40B4-BE49-F238E27FC236}">
                  <a16:creationId xmlns:a16="http://schemas.microsoft.com/office/drawing/2014/main" id="{0A0202F0-9C6B-4CE6-97ED-997A082AED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6907" y="3889183"/>
              <a:ext cx="0" cy="65087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직선 화살표 연결선 23">
              <a:extLst>
                <a:ext uri="{FF2B5EF4-FFF2-40B4-BE49-F238E27FC236}">
                  <a16:creationId xmlns:a16="http://schemas.microsoft.com/office/drawing/2014/main" id="{4031E7A2-7C82-4E4B-BB01-B3567A1BB4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63957" y="2773170"/>
              <a:ext cx="914400" cy="0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012BA94-9A99-4072-9CD9-2FBBCC660B6C}"/>
                </a:ext>
              </a:extLst>
            </p:cNvPr>
            <p:cNvSpPr/>
            <p:nvPr/>
          </p:nvSpPr>
          <p:spPr bwMode="auto">
            <a:xfrm>
              <a:off x="7681544" y="3357370"/>
              <a:ext cx="1008063" cy="360363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r>
                <a:rPr lang="ko-KR" altLang="en-US" sz="15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스마트폰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E0F10CB-1E26-481D-BA10-65BBF689F7E9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319692-0601-4B09-A458-721CAECEE2C4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F2F477-7EEC-4651-8E5D-3A93639E60F1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B25EF3-9ADD-4642-BF8A-DBC23DF553E0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81CDC5-B487-49C4-B4CE-D60607B7DDEC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EA966A-DCAC-4AAA-96C6-BB89E7E31854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C1C7BC-24B9-495F-B940-738114298F28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7D4860-194B-4C30-8889-6B11A1C0355F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0A6C2-0DB6-483D-869E-75B5E88BB211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3CD720-362A-4FFE-9E5B-F278ABA80266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104C18-C058-4A4D-A54C-4EF83F6F72BD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9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사용자 </a:t>
            </a:r>
            <a:r>
              <a:rPr lang="en-US" altLang="ko-KR" dirty="0">
                <a:solidFill>
                  <a:srgbClr val="C00000"/>
                </a:solidFill>
              </a:rPr>
              <a:t>AR</a:t>
            </a:r>
            <a:r>
              <a:rPr lang="ko-KR" altLang="en-US" dirty="0">
                <a:solidFill>
                  <a:srgbClr val="C00000"/>
                </a:solidFill>
              </a:rPr>
              <a:t>기기 착용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카드보드 </a:t>
            </a:r>
            <a:r>
              <a:rPr lang="en-US" altLang="ko-KR" sz="1500" dirty="0"/>
              <a:t>2.0</a:t>
            </a:r>
            <a:r>
              <a:rPr lang="ko-KR" altLang="en-US" sz="1500" dirty="0"/>
              <a:t>과 스마트폰을 이용하여 </a:t>
            </a:r>
            <a:r>
              <a:rPr lang="en-US" altLang="ko-KR" sz="1500" dirty="0"/>
              <a:t>AR</a:t>
            </a:r>
            <a:r>
              <a:rPr lang="ko-KR" altLang="en-US" sz="1500" dirty="0"/>
              <a:t>기기와 같이 사용</a:t>
            </a:r>
            <a:endParaRPr lang="ko-KR" altLang="en-US" sz="2000" dirty="0"/>
          </a:p>
        </p:txBody>
      </p:sp>
      <p:pic>
        <p:nvPicPr>
          <p:cNvPr id="19" name="그림 12" descr="사람이(가) 표시된 사진&#10;&#10;높은 신뢰도로 생성된 설명">
            <a:extLst>
              <a:ext uri="{FF2B5EF4-FFF2-40B4-BE49-F238E27FC236}">
                <a16:creationId xmlns:a16="http://schemas.microsoft.com/office/drawing/2014/main" id="{9B5701EC-703D-40C9-95B9-6D0D5D29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51" y="2481070"/>
            <a:ext cx="6278562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C2E7CC3-A8EB-4ECA-BCC7-C25EA6B4A783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37462-2F5E-4548-B3DC-5BA2570896E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3BC45-5874-4DC8-92C4-16277BB70E68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7C8E75-5B6C-42E9-A6CA-E9BB2B9B2E9F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77F59E-4874-4985-9458-BC955DD3F86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8F61B-0E3C-4E64-A34C-0C49CA661655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839E08-508C-4E9B-ADE3-C6E2B4312BF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5B6F2C-9768-4A8B-A316-B80AAC70E02C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F4EE79-C8E8-4927-8152-1CE2CD88714F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6C2F83-1786-42FC-B22E-C6F66CA32A72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928FA9-822F-4DC2-8852-6EA59CAC8AF6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57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/>
              <a:t>스마트폰을 통해 본 건반에 마커를 통해 기준을 </a:t>
            </a:r>
            <a:r>
              <a:rPr lang="ko-KR" altLang="en-US" sz="1500" dirty="0" err="1"/>
              <a:t>세워줌</a:t>
            </a:r>
            <a:endParaRPr lang="ko-KR" alt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15C6894-3F36-4D56-AA4D-C6B1F6BDA8F9}"/>
              </a:ext>
            </a:extLst>
          </p:cNvPr>
          <p:cNvGrpSpPr/>
          <p:nvPr/>
        </p:nvGrpSpPr>
        <p:grpSpPr>
          <a:xfrm>
            <a:off x="3070726" y="2560830"/>
            <a:ext cx="6050548" cy="3471670"/>
            <a:chOff x="3620719" y="2649730"/>
            <a:chExt cx="4543425" cy="2676525"/>
          </a:xfrm>
        </p:grpSpPr>
        <p:pic>
          <p:nvPicPr>
            <p:cNvPr id="18" name="그림 10492">
              <a:extLst>
                <a:ext uri="{FF2B5EF4-FFF2-40B4-BE49-F238E27FC236}">
                  <a16:creationId xmlns:a16="http://schemas.microsoft.com/office/drawing/2014/main" id="{317BD746-8DA8-40BB-B232-00F80AF16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719" y="2649730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07B28B9-B2A3-40C3-A1F0-AFE7E58C2DB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90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A8B891E-A6DC-4497-AE64-262EFBDA5F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20806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79F72A7-9B74-4D29-959D-A277559EF2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874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10700A9-8619-426A-9E93-7FF47A36076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30369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62B9B94-62CB-4CA3-84E2-02103C895A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6894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7F1817-95B9-48EE-946E-EAD4C6AD62A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35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54E6F77-4DCB-421D-8744-DFE3CA4E47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62169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C2F6D4B-3940-4A01-B38F-C546DFF9F3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066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830F863-BFF0-4013-A6E3-7321A13400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43156" y="3441893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820A1F7-BBC9-4018-A4FB-347EFC7000A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7968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CB1986-BD33-4471-9217-53CB6ED5A80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13031" y="3441893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5A672FA-0764-4FE1-A9E0-1754841EF0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527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40CDA35-4A5C-4CEF-BB34-A7128920AB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92431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BE7922B-021D-421A-A447-0B5549C23F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3054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45379D-B4C6-4448-8574-D7A2E455DA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559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28DBA53-CFB2-4910-AD16-23343B66DF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6865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552C29A-65C7-45F9-B3A9-432A1B03F7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11531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1E1A4362-23DA-4C0E-8325-3227DF58C20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00456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77D6196-000E-4A61-9498-6CC2FFEBDC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744919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A10C5CB-5798-49F1-9512-896759BF40B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8877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7A0DAE3-6308-4F76-9F67-6220EBFD6C1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013206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E6CF4D3-42D3-417F-AA05-FF020508BB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44969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93EBEB5-4A7B-4D20-8359-E94B8E9BE0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814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A610856-0427-40AD-B63E-D61445D01B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21194" y="3449830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CC2C67-F22A-4408-A744-F9A5158E923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35494" y="3441893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9DF2703-D021-4A38-9FA4-FE9E2404F270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481AE0-915F-442C-8E96-B5483DAD0757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81FF35-A24E-4A17-B4AE-D5C707D4502E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029755-A4A6-4024-97A1-CD59CDE71E1C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995922-A86F-4039-84C3-90D81E3E81D9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5B897C-98CB-4828-A230-5650FCF258A9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77CD05-A50D-46E6-A535-D9FF5A93ACBE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A90075-F541-4EF6-BBF6-AA4969C77B61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691C50-121F-4C37-9188-D8D07EC176CC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A98885-6ADD-45C9-B9FF-9F20A46C044D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5BFBEE-5455-418D-9C8C-04354C00D631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312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타원 72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4" name="타원 73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5" name="타원 74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DA79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D4837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505E9C7-C37D-441E-B6D4-FD17707A64C9}"/>
              </a:ext>
            </a:extLst>
          </p:cNvPr>
          <p:cNvSpPr txBox="1">
            <a:spLocks/>
          </p:cNvSpPr>
          <p:nvPr/>
        </p:nvSpPr>
        <p:spPr>
          <a:xfrm>
            <a:off x="1777632" y="1531745"/>
            <a:ext cx="8229600" cy="4716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C00000"/>
                </a:solidFill>
              </a:rPr>
              <a:t>어플리케이션 사용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sz="1500" dirty="0">
                <a:latin typeface="+mn-ea"/>
              </a:rPr>
              <a:t>저장된 악보데이터 </a:t>
            </a:r>
            <a:r>
              <a:rPr lang="ko-KR" altLang="en-US" sz="1500" dirty="0" err="1">
                <a:latin typeface="+mn-ea"/>
              </a:rPr>
              <a:t>실행시</a:t>
            </a:r>
            <a:r>
              <a:rPr lang="ko-KR" altLang="en-US" sz="1500" dirty="0">
                <a:latin typeface="+mn-ea"/>
              </a:rPr>
              <a:t> 노드와 오선지를 보여줌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노드는 음에 따라 색을 다르게 하며 노드의 길이는 박자의 수와 맞춤</a:t>
            </a:r>
            <a:endParaRPr lang="en-US" altLang="ko-KR" sz="1500" dirty="0">
              <a:latin typeface="+mn-ea"/>
            </a:endParaRPr>
          </a:p>
          <a:p>
            <a:pPr lvl="1"/>
            <a:r>
              <a:rPr lang="ko-KR" altLang="en-US" sz="1500" dirty="0">
                <a:latin typeface="+mn-ea"/>
              </a:rPr>
              <a:t>오선지는 음이 노래가 진행됨에 따라 색이 변경됨</a:t>
            </a:r>
            <a:endParaRPr lang="en-US" altLang="ko-KR" sz="1500" dirty="0">
              <a:latin typeface="+mn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7299FA9-E186-449D-8419-814122BE6497}"/>
              </a:ext>
            </a:extLst>
          </p:cNvPr>
          <p:cNvGrpSpPr/>
          <p:nvPr/>
        </p:nvGrpSpPr>
        <p:grpSpPr>
          <a:xfrm>
            <a:off x="3460295" y="3051175"/>
            <a:ext cx="5271409" cy="3108133"/>
            <a:chOff x="2411413" y="2708275"/>
            <a:chExt cx="4543425" cy="2676525"/>
          </a:xfrm>
        </p:grpSpPr>
        <p:pic>
          <p:nvPicPr>
            <p:cNvPr id="46" name="그림 10492">
              <a:extLst>
                <a:ext uri="{FF2B5EF4-FFF2-40B4-BE49-F238E27FC236}">
                  <a16:creationId xmlns:a16="http://schemas.microsoft.com/office/drawing/2014/main" id="{BC47466C-2816-4B06-9F3E-2F2DB20A5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2708275"/>
              <a:ext cx="4543425" cy="267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138D4AE-4844-48E1-8504-952E84D3FB4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81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BD43212-96D2-4DD6-B024-87226F9C35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11500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56A1C11-280B-4AE3-94C4-A27864C91D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81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9BF5E9-7FBA-44DF-A6BA-6B260FAAA4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21063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EB1E849-890C-4E3F-86E7-AEE89CE5705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7588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F802CC4-BF77-43EA-837C-66E0B960A61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25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5AD8E96-CF22-4819-90DB-C85CFF1C54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52863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3E032A3-26D6-45A1-9C67-5AED2BD395D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973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E461423A-F95B-4177-AB59-923A6D5CA8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33850" y="3500438"/>
              <a:ext cx="0" cy="9620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C6A78BB-0442-46DB-9A3F-9D4BC02A95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7037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A060E6A-9B30-4296-A260-8CB3F0AFA90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03725" y="3500438"/>
              <a:ext cx="0" cy="93662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7F6148B-8E99-4839-ABA8-65D6CD260F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434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FCEB4A9-721A-406A-B614-59B9B03889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83125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326F971-D6B3-4D44-857C-27E0674A2C9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2123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A587D4E-5679-471A-A7AE-AEA3298D84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2466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C19561A-BF23-4ED6-92DC-3C7E7655D9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5935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CC9846E-5F75-4CAB-9188-37A8D3F6764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2225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BD95A4E2-6B44-432B-959A-656763AA4BB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91150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976F964-2DBB-4356-A460-D1936A7F8B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35613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555A6854-16CA-4659-817D-616FE0A5E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784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3EE18D3-0B13-47DD-8C14-ADD3CAE5DD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803900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7FF5991-6E0E-499C-841A-F5186251E3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935663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EE773B48-8550-4025-ABF7-33BC5A52BD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721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C894DFD-A41B-4B96-B8F2-321DF3DAF2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11888" y="3508375"/>
              <a:ext cx="0" cy="931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353D52C4-E299-4F86-B23D-0FB36A201D6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26188" y="3500438"/>
              <a:ext cx="0" cy="93186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그림 1">
              <a:extLst>
                <a:ext uri="{FF2B5EF4-FFF2-40B4-BE49-F238E27FC236}">
                  <a16:creationId xmlns:a16="http://schemas.microsoft.com/office/drawing/2014/main" id="{58F82166-52D1-412F-BBBB-163A91300F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213" y="2940050"/>
              <a:ext cx="3336925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직사각형 2">
              <a:extLst>
                <a:ext uri="{FF2B5EF4-FFF2-40B4-BE49-F238E27FC236}">
                  <a16:creationId xmlns:a16="http://schemas.microsoft.com/office/drawing/2014/main" id="{6E10249C-2F86-4784-B9FE-4EF121707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63" y="4149725"/>
              <a:ext cx="87312" cy="2905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09A5BC5-671F-4DB8-86BD-97E478E7852B}"/>
                </a:ext>
              </a:extLst>
            </p:cNvPr>
            <p:cNvSpPr/>
            <p:nvPr/>
          </p:nvSpPr>
          <p:spPr bwMode="auto">
            <a:xfrm>
              <a:off x="4992688" y="3848100"/>
              <a:ext cx="88900" cy="29051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8" name="타원 3">
              <a:extLst>
                <a:ext uri="{FF2B5EF4-FFF2-40B4-BE49-F238E27FC236}">
                  <a16:creationId xmlns:a16="http://schemas.microsoft.com/office/drawing/2014/main" id="{D3CFE33A-CFAE-4831-B3AE-6E7F95B9D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950" y="3251200"/>
              <a:ext cx="44450" cy="46038"/>
            </a:xfrm>
            <a:prstGeom prst="ellipse">
              <a:avLst/>
            </a:prstGeom>
            <a:solidFill>
              <a:srgbClr val="FD0F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cxnSp>
          <p:nvCxnSpPr>
            <p:cNvPr id="79" name="직선 연결선 6">
              <a:extLst>
                <a:ext uri="{FF2B5EF4-FFF2-40B4-BE49-F238E27FC236}">
                  <a16:creationId xmlns:a16="http://schemas.microsoft.com/office/drawing/2014/main" id="{0585D71A-A12E-4D43-BA88-5255DAF785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59138" y="3270250"/>
              <a:ext cx="71437" cy="0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직선 연결선 41">
              <a:extLst>
                <a:ext uri="{FF2B5EF4-FFF2-40B4-BE49-F238E27FC236}">
                  <a16:creationId xmlns:a16="http://schemas.microsoft.com/office/drawing/2014/main" id="{18639D04-8350-49F9-84F9-7E0CC6FB90D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17875" y="3128963"/>
              <a:ext cx="0" cy="147637"/>
            </a:xfrm>
            <a:prstGeom prst="line">
              <a:avLst/>
            </a:prstGeom>
            <a:noFill/>
            <a:ln w="635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직사각형 44">
              <a:extLst>
                <a:ext uri="{FF2B5EF4-FFF2-40B4-BE49-F238E27FC236}">
                  <a16:creationId xmlns:a16="http://schemas.microsoft.com/office/drawing/2014/main" id="{F5BE8150-6A58-4F79-8D31-0274020C8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700" y="3508375"/>
              <a:ext cx="87313" cy="14446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  <p:sp>
          <p:nvSpPr>
            <p:cNvPr id="82" name="직사각형 45">
              <a:extLst>
                <a:ext uri="{FF2B5EF4-FFF2-40B4-BE49-F238E27FC236}">
                  <a16:creationId xmlns:a16="http://schemas.microsoft.com/office/drawing/2014/main" id="{30E743B5-E11B-4C16-AA1F-6C0C2A00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963" y="3570288"/>
              <a:ext cx="87312" cy="5794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latinLnBrk="1" hangingPunct="1">
                <a:spcBef>
                  <a:spcPct val="0"/>
                </a:spcBef>
                <a:buClrTx/>
                <a:buFontTx/>
                <a:buNone/>
              </a:pPr>
              <a:endParaRPr lang="ko-KR" altLang="en-US" sz="1600" b="0">
                <a:latin typeface="HY견고딕" panose="02030600000101010101" pitchFamily="18" charset="-127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C9D394-4ECE-49F4-86C5-C3C15387293C}"/>
              </a:ext>
            </a:extLst>
          </p:cNvPr>
          <p:cNvSpPr/>
          <p:nvPr/>
        </p:nvSpPr>
        <p:spPr>
          <a:xfrm>
            <a:off x="1445144" y="159657"/>
            <a:ext cx="1560209" cy="376919"/>
          </a:xfrm>
          <a:prstGeom prst="rect">
            <a:avLst/>
          </a:prstGeom>
          <a:solidFill>
            <a:srgbClr val="CD4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E23DEA-B100-4801-AA05-F58469655E21}"/>
              </a:ext>
            </a:extLst>
          </p:cNvPr>
          <p:cNvSpPr txBox="1"/>
          <p:nvPr/>
        </p:nvSpPr>
        <p:spPr>
          <a:xfrm>
            <a:off x="1385916" y="605550"/>
            <a:ext cx="167866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  <a:ea typeface="나눔스퀘어 Bold" panose="020B0600000101010101" pitchFamily="50" charset="-127"/>
              </a:rPr>
              <a:t>시스템 수행 시나리오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D0BAF3-1E47-47F3-839B-81E722257E43}"/>
              </a:ext>
            </a:extLst>
          </p:cNvPr>
          <p:cNvSpPr txBox="1"/>
          <p:nvPr/>
        </p:nvSpPr>
        <p:spPr>
          <a:xfrm>
            <a:off x="3064582" y="605550"/>
            <a:ext cx="116249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시스템 구성도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3025EC-3320-4401-9CF2-C24BD3B9B3CE}"/>
              </a:ext>
            </a:extLst>
          </p:cNvPr>
          <p:cNvSpPr txBox="1"/>
          <p:nvPr/>
        </p:nvSpPr>
        <p:spPr>
          <a:xfrm>
            <a:off x="5178400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연구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93AB3C-3BA7-4DA8-AE4C-DD82E40B2FED}"/>
              </a:ext>
            </a:extLst>
          </p:cNvPr>
          <p:cNvSpPr txBox="1"/>
          <p:nvPr/>
        </p:nvSpPr>
        <p:spPr>
          <a:xfrm>
            <a:off x="300281" y="609794"/>
            <a:ext cx="110799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종합설계개요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E6C1FA-9D60-41E5-AED9-2D533CCE1ED0}"/>
              </a:ext>
            </a:extLst>
          </p:cNvPr>
          <p:cNvSpPr txBox="1"/>
          <p:nvPr/>
        </p:nvSpPr>
        <p:spPr>
          <a:xfrm>
            <a:off x="6092225" y="614412"/>
            <a:ext cx="17876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및 개발 방법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DF8786-0157-4EF1-AB92-694D1842C4A5}"/>
              </a:ext>
            </a:extLst>
          </p:cNvPr>
          <p:cNvSpPr txBox="1"/>
          <p:nvPr/>
        </p:nvSpPr>
        <p:spPr>
          <a:xfrm>
            <a:off x="9189256" y="614412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업무 분담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BE3899-15F8-4FAA-9FDF-3326DEE4A38E}"/>
              </a:ext>
            </a:extLst>
          </p:cNvPr>
          <p:cNvSpPr txBox="1"/>
          <p:nvPr/>
        </p:nvSpPr>
        <p:spPr>
          <a:xfrm>
            <a:off x="10090157" y="614412"/>
            <a:ext cx="85472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수행 일정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3DDC73-201C-4442-AA3E-49DBDF446E95}"/>
              </a:ext>
            </a:extLst>
          </p:cNvPr>
          <p:cNvSpPr txBox="1"/>
          <p:nvPr/>
        </p:nvSpPr>
        <p:spPr>
          <a:xfrm>
            <a:off x="4272455" y="605550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 설계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669FC0-14C3-4997-B16E-03B1EE605FFF}"/>
              </a:ext>
            </a:extLst>
          </p:cNvPr>
          <p:cNvSpPr txBox="1"/>
          <p:nvPr/>
        </p:nvSpPr>
        <p:spPr>
          <a:xfrm>
            <a:off x="7926075" y="614412"/>
            <a:ext cx="121700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데모 환경 설계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89E84F7-17F7-4FF1-9F84-0E6002C77215}"/>
              </a:ext>
            </a:extLst>
          </p:cNvPr>
          <p:cNvSpPr txBox="1"/>
          <p:nvPr/>
        </p:nvSpPr>
        <p:spPr>
          <a:xfrm>
            <a:off x="11001146" y="607578"/>
            <a:ext cx="68480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GIthub</a:t>
            </a:r>
            <a:endParaRPr lang="ko-KR" altLang="en-US" sz="12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6789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2383</Words>
  <Application>Microsoft Office PowerPoint</Application>
  <PresentationFormat>와이드스크린</PresentationFormat>
  <Paragraphs>667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HY견고딕</vt:lpstr>
      <vt:lpstr>굴림</vt:lpstr>
      <vt:lpstr>나눔스퀘어</vt:lpstr>
      <vt:lpstr>나눔스퀘어 Bold</vt:lpstr>
      <vt:lpstr>함초롬돋움</vt:lpstr>
      <vt:lpstr>Arial</vt:lpstr>
      <vt:lpstr>Wingdings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이재혁</cp:lastModifiedBy>
  <cp:revision>80</cp:revision>
  <dcterms:created xsi:type="dcterms:W3CDTF">2017-11-24T11:22:27Z</dcterms:created>
  <dcterms:modified xsi:type="dcterms:W3CDTF">2018-03-22T04:32:08Z</dcterms:modified>
</cp:coreProperties>
</file>