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58" r:id="rId6"/>
    <p:sldId id="260" r:id="rId7"/>
    <p:sldId id="268" r:id="rId8"/>
    <p:sldId id="264" r:id="rId9"/>
    <p:sldId id="267" r:id="rId10"/>
    <p:sldId id="263" r:id="rId11"/>
    <p:sldId id="257" r:id="rId12"/>
    <p:sldId id="278" r:id="rId13"/>
    <p:sldId id="269" r:id="rId14"/>
    <p:sldId id="265" r:id="rId15"/>
    <p:sldId id="266" r:id="rId16"/>
    <p:sldId id="270" r:id="rId17"/>
    <p:sldId id="274" r:id="rId18"/>
    <p:sldId id="271" r:id="rId19"/>
    <p:sldId id="273" r:id="rId20"/>
    <p:sldId id="272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ED74-8B77-4A93-ADDF-9AA27DA672D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6253-F651-4560-A794-F5C9B4D16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53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ED74-8B77-4A93-ADDF-9AA27DA672D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6253-F651-4560-A794-F5C9B4D16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3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ED74-8B77-4A93-ADDF-9AA27DA672D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6253-F651-4560-A794-F5C9B4D16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51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ED74-8B77-4A93-ADDF-9AA27DA672D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6253-F651-4560-A794-F5C9B4D16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01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ED74-8B77-4A93-ADDF-9AA27DA672D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6253-F651-4560-A794-F5C9B4D16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14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ED74-8B77-4A93-ADDF-9AA27DA672D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6253-F651-4560-A794-F5C9B4D16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3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ED74-8B77-4A93-ADDF-9AA27DA672D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6253-F651-4560-A794-F5C9B4D16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78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ED74-8B77-4A93-ADDF-9AA27DA672D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6253-F651-4560-A794-F5C9B4D16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80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ED74-8B77-4A93-ADDF-9AA27DA672D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6253-F651-4560-A794-F5C9B4D16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38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ED74-8B77-4A93-ADDF-9AA27DA672D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6253-F651-4560-A794-F5C9B4D16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66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ED74-8B77-4A93-ADDF-9AA27DA672D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6253-F651-4560-A794-F5C9B4D16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3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DED74-8B77-4A93-ADDF-9AA27DA672D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6253-F651-4560-A794-F5C9B4D16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75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08317" y="1302800"/>
            <a:ext cx="6575367" cy="1442705"/>
          </a:xfrm>
        </p:spPr>
        <p:txBody>
          <a:bodyPr anchor="ctr">
            <a:normAutofit/>
          </a:bodyPr>
          <a:lstStyle/>
          <a:p>
            <a:r>
              <a:rPr lang="ko-KR" altLang="en-US" sz="7200" dirty="0" smtClean="0">
                <a:solidFill>
                  <a:srgbClr val="FFA500"/>
                </a:solidFill>
              </a:rPr>
              <a:t>맛</a:t>
            </a:r>
            <a:r>
              <a:rPr lang="ko-KR" altLang="en-US" sz="4800" dirty="0" smtClean="0"/>
              <a:t>집 정</a:t>
            </a:r>
            <a:r>
              <a:rPr lang="ko-KR" altLang="en-US" sz="7200" dirty="0" smtClean="0">
                <a:solidFill>
                  <a:srgbClr val="FFA500"/>
                </a:solidFill>
              </a:rPr>
              <a:t>보 </a:t>
            </a:r>
            <a:r>
              <a:rPr lang="ko-KR" altLang="en-US" sz="7200" dirty="0" err="1" smtClean="0">
                <a:solidFill>
                  <a:srgbClr val="FFA500"/>
                </a:solidFill>
              </a:rPr>
              <a:t>다</a:t>
            </a:r>
            <a:r>
              <a:rPr lang="ko-KR" altLang="en-US" sz="4800" dirty="0" err="1" smtClean="0"/>
              <a:t>모아</a:t>
            </a:r>
            <a:endParaRPr lang="ko-KR" alt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10573787" y="59685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이준호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4378" y="2895136"/>
            <a:ext cx="41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세상의 모든 음식점 리뷰 여기 모여라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801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0000" y="360000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기능 상세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사용자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921" y="884687"/>
            <a:ext cx="5172075" cy="31813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9773" y="884687"/>
            <a:ext cx="50043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‘</a:t>
            </a:r>
            <a:r>
              <a:rPr lang="ko-KR" altLang="en-US" sz="1600" dirty="0" smtClean="0"/>
              <a:t>로그인 상태 유지</a:t>
            </a:r>
            <a:r>
              <a:rPr lang="en-US" altLang="ko-KR" sz="1600" dirty="0" smtClean="0"/>
              <a:t>‘ </a:t>
            </a:r>
            <a:r>
              <a:rPr lang="ko-KR" altLang="en-US" sz="1600" dirty="0" smtClean="0"/>
              <a:t>체크 시 쿠키에 아이디와 비밀번호를 저장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＇</a:t>
            </a:r>
            <a:r>
              <a:rPr lang="ko-KR" altLang="en-US" sz="1600" dirty="0" smtClean="0"/>
              <a:t>회원가입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 클릭 시 회원가입 페이지로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73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0000" y="360000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기능 상세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사용자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816" y="959501"/>
            <a:ext cx="3127205" cy="50072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9773" y="884687"/>
            <a:ext cx="484638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가입하기 버튼 클릭 및 </a:t>
            </a:r>
            <a:r>
              <a:rPr lang="en-US" altLang="ko-KR" sz="1600" dirty="0" smtClean="0"/>
              <a:t>input </a:t>
            </a:r>
            <a:r>
              <a:rPr lang="ko-KR" altLang="en-US" sz="1600" dirty="0" smtClean="0"/>
              <a:t>내용 변경 시 각각의 항목에 유효성 검사 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가입하기 버튼 클릭 및 </a:t>
            </a:r>
            <a:r>
              <a:rPr lang="en-US" altLang="ko-KR" sz="1600" dirty="0" smtClean="0"/>
              <a:t>input </a:t>
            </a:r>
            <a:r>
              <a:rPr lang="ko-KR" altLang="en-US" sz="1600" dirty="0" smtClean="0"/>
              <a:t>내용 변경 시 아이디 중복 검사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592" y="1067617"/>
            <a:ext cx="2840024" cy="487476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652" y="3163700"/>
            <a:ext cx="3605645" cy="74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80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0000" y="360000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기능 상세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사용자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39773" y="884687"/>
            <a:ext cx="484638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음식점 검색 기능</a:t>
            </a:r>
            <a:endParaRPr lang="en-US" altLang="ko-KR" dirty="0" smtClean="0"/>
          </a:p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음식점의 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주소가 </a:t>
            </a:r>
            <a:r>
              <a:rPr lang="ko-KR" altLang="en-US" sz="1600" dirty="0" err="1" smtClean="0"/>
              <a:t>검색어를</a:t>
            </a:r>
            <a:r>
              <a:rPr lang="ko-KR" altLang="en-US" sz="1600" dirty="0" smtClean="0"/>
              <a:t> 포함하면 가져옴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검색 결과가 없을 때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840"/>
          <a:stretch/>
        </p:blipFill>
        <p:spPr>
          <a:xfrm>
            <a:off x="6032191" y="884687"/>
            <a:ext cx="5896574" cy="22743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153" y="3617681"/>
            <a:ext cx="65246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4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0000" y="360000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기능 상세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사용자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39773" y="884687"/>
            <a:ext cx="48463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음식점</a:t>
            </a:r>
            <a:endParaRPr lang="en-US" altLang="ko-KR" dirty="0" smtClean="0"/>
          </a:p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음식점의 정보와 조회수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리뷰 수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즐겨찾기</a:t>
            </a:r>
            <a:r>
              <a:rPr lang="ko-KR" altLang="en-US" sz="1600" dirty="0" smtClean="0"/>
              <a:t> 수를 표시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네이버 지도 </a:t>
            </a:r>
            <a:r>
              <a:rPr lang="en-US" altLang="ko-KR" sz="1600" dirty="0" smtClean="0"/>
              <a:t>API </a:t>
            </a:r>
            <a:r>
              <a:rPr lang="ko-KR" altLang="en-US" sz="1600" dirty="0" smtClean="0"/>
              <a:t>구현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음식점의 위치 표시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즐겨찾기</a:t>
            </a:r>
            <a:r>
              <a:rPr lang="ko-KR" altLang="en-US" sz="1600" dirty="0" smtClean="0"/>
              <a:t> 기능 </a:t>
            </a:r>
            <a:r>
              <a:rPr lang="en-US" altLang="ko-KR" sz="1600" dirty="0" smtClean="0"/>
              <a:t>ajax</a:t>
            </a:r>
            <a:r>
              <a:rPr lang="ko-KR" altLang="en-US" sz="1600" dirty="0" smtClean="0"/>
              <a:t>로 구현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02" t="531" r="1150"/>
          <a:stretch/>
        </p:blipFill>
        <p:spPr>
          <a:xfrm>
            <a:off x="5835536" y="560055"/>
            <a:ext cx="6192982" cy="41034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536" y="4663495"/>
            <a:ext cx="1885950" cy="190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-667" t="35571" r="667" b="414"/>
          <a:stretch/>
        </p:blipFill>
        <p:spPr>
          <a:xfrm>
            <a:off x="7721486" y="5222298"/>
            <a:ext cx="1247775" cy="12865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9261" y="5162669"/>
            <a:ext cx="771525" cy="12858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773" y="3148520"/>
            <a:ext cx="484638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리뷰</a:t>
            </a:r>
            <a:endParaRPr lang="en-US" altLang="ko-KR" dirty="0" smtClean="0"/>
          </a:p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작성자의 프로필을 표시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리뷰 수 </a:t>
            </a:r>
            <a:r>
              <a:rPr lang="en-US" altLang="ko-KR" sz="1600" dirty="0" smtClean="0"/>
              <a:t>&amp; </a:t>
            </a:r>
            <a:r>
              <a:rPr lang="ko-KR" altLang="en-US" sz="1600" dirty="0" smtClean="0"/>
              <a:t>추천 수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점수 상세 클릭 시 작성자 </a:t>
            </a:r>
            <a:r>
              <a:rPr lang="ko-KR" altLang="en-US" sz="1600" dirty="0" err="1" smtClean="0"/>
              <a:t>별점</a:t>
            </a:r>
            <a:r>
              <a:rPr lang="ko-KR" altLang="en-US" sz="1600" dirty="0" smtClean="0"/>
              <a:t> 표시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추천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신고 기능 </a:t>
            </a:r>
            <a:r>
              <a:rPr lang="en-US" altLang="ko-KR" sz="1600" dirty="0" smtClean="0"/>
              <a:t>ajax</a:t>
            </a:r>
            <a:r>
              <a:rPr lang="ko-KR" altLang="en-US" sz="1600" dirty="0" smtClean="0"/>
              <a:t>로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855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0000" y="360000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기능 상세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사용자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773" y="884687"/>
            <a:ext cx="5004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리뷰 작성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클릭으로 </a:t>
            </a:r>
            <a:r>
              <a:rPr lang="ko-KR" altLang="en-US" dirty="0" err="1" smtClean="0"/>
              <a:t>별점</a:t>
            </a:r>
            <a:r>
              <a:rPr lang="ko-KR" altLang="en-US" dirty="0" smtClean="0"/>
              <a:t> 주기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내용 최대 </a:t>
            </a:r>
            <a:r>
              <a:rPr lang="en-US" altLang="ko-KR" dirty="0" smtClean="0"/>
              <a:t>1,000</a:t>
            </a:r>
            <a:r>
              <a:rPr lang="ko-KR" altLang="en-US" dirty="0" smtClean="0"/>
              <a:t>자로 제한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이미지 첨부 최대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개로 제한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‘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클릭 시 음식점 페이지로 이동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‘</a:t>
            </a:r>
            <a:r>
              <a:rPr lang="ko-KR" altLang="en-US" dirty="0" smtClean="0"/>
              <a:t>리뷰 올리기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클릭 시 리뷰 등록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226" y="884687"/>
            <a:ext cx="4873423" cy="493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01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0000" y="360000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기능 상세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사용자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773" y="884687"/>
            <a:ext cx="5004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리뷰 수정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수정 버튼 클릭 시 이동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등록한 사진을 보여주며 </a:t>
            </a:r>
            <a:r>
              <a:rPr lang="en-US" altLang="ko-KR" dirty="0" smtClean="0"/>
              <a:t>X </a:t>
            </a:r>
            <a:r>
              <a:rPr lang="ko-KR" altLang="en-US" dirty="0" smtClean="0"/>
              <a:t>버튼 클릭 시 해당 사진 삭제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19" y="474923"/>
            <a:ext cx="4408268" cy="59683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48" y="4694326"/>
            <a:ext cx="5502459" cy="152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92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0000" y="360000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기능 상세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사용자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773" y="884687"/>
            <a:ext cx="50043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nav</a:t>
            </a:r>
            <a:r>
              <a:rPr lang="ko-KR" altLang="en-US" dirty="0" smtClean="0"/>
              <a:t>의 아이콘 클릭 시 해당 창 활성화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회원의 개인 정보 확인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작성한 리뷰 수 표시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등록한 </a:t>
            </a:r>
            <a:r>
              <a:rPr lang="ko-KR" altLang="en-US" dirty="0" err="1" smtClean="0"/>
              <a:t>즐겨찾기</a:t>
            </a:r>
            <a:r>
              <a:rPr lang="ko-KR" altLang="en-US" dirty="0" smtClean="0"/>
              <a:t> 수 표시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리뷰 목록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즐겨찾기</a:t>
            </a:r>
            <a:r>
              <a:rPr lang="ko-KR" altLang="en-US" dirty="0" smtClean="0"/>
              <a:t> 목록 클릭 시 해당 페이지로 이동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054" y="627984"/>
            <a:ext cx="1344153" cy="16183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875" y="2629468"/>
            <a:ext cx="5148223" cy="321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60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0000" y="360000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기능 상세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사용자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773" y="884687"/>
            <a:ext cx="50043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 수정 </a:t>
            </a:r>
            <a:endParaRPr lang="en-US" altLang="ko-KR" dirty="0" smtClean="0"/>
          </a:p>
          <a:p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nav</a:t>
            </a:r>
            <a:r>
              <a:rPr lang="ko-KR" altLang="en-US" dirty="0" smtClean="0"/>
              <a:t>의 아이콘 클릭 시 해당 창 활성화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회원의 개인 정보 확인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작성한 리뷰 수 표시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등록한 </a:t>
            </a:r>
            <a:r>
              <a:rPr lang="ko-KR" altLang="en-US" dirty="0" err="1" smtClean="0"/>
              <a:t>즐겨찾기</a:t>
            </a:r>
            <a:r>
              <a:rPr lang="ko-KR" altLang="en-US" dirty="0" smtClean="0"/>
              <a:t> 수 표시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리뷰 목록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즐겨찾기</a:t>
            </a:r>
            <a:r>
              <a:rPr lang="ko-KR" altLang="en-US" dirty="0" smtClean="0"/>
              <a:t> 목록 클릭 시 해당 페이지로 이동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0449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0000" y="360000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기능 상세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사용자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773" y="884687"/>
            <a:ext cx="5744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 수정</a:t>
            </a:r>
            <a:endParaRPr lang="en-US" altLang="ko-KR" dirty="0" smtClean="0"/>
          </a:p>
          <a:p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개인 정보 일부분 수정 가능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프로필 사진 클릭 시 이미지 파일을 선택하여 변경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X </a:t>
            </a:r>
            <a:r>
              <a:rPr lang="ko-KR" altLang="en-US" dirty="0" smtClean="0"/>
              <a:t>버튼 클릭 시 원래 프로필 사진으로 변경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716" y="884687"/>
            <a:ext cx="3932994" cy="28151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62617" b="54003"/>
          <a:stretch/>
        </p:blipFill>
        <p:spPr>
          <a:xfrm>
            <a:off x="7624366" y="4022372"/>
            <a:ext cx="2334282" cy="20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6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0000" y="360000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기능 상세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사용자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773" y="884687"/>
            <a:ext cx="9144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즐겨찾기</a:t>
            </a:r>
            <a:r>
              <a:rPr lang="ko-KR" altLang="en-US" dirty="0" smtClean="0"/>
              <a:t> 목록</a:t>
            </a:r>
            <a:endParaRPr lang="en-US" altLang="ko-KR" dirty="0" smtClean="0"/>
          </a:p>
          <a:p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즐겨찾기</a:t>
            </a:r>
            <a:r>
              <a:rPr lang="ko-KR" altLang="en-US" dirty="0" smtClean="0"/>
              <a:t> 한 음식점 목록을 가져오며 클릭 시 해당 음식점 페이지로 이동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음식점의 리뷰에 사진이 없을 시 기본 이미지를 보여줌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네이버 지도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즐겨찾기</a:t>
            </a:r>
            <a:r>
              <a:rPr lang="ko-KR" altLang="en-US" dirty="0" smtClean="0"/>
              <a:t> 된 음식점들의 좌표를 </a:t>
            </a:r>
            <a:r>
              <a:rPr lang="ko-KR" altLang="en-US" dirty="0" err="1" smtClean="0"/>
              <a:t>찍어줌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45" y="3110353"/>
            <a:ext cx="9548615" cy="364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5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 txBox="1">
            <a:spLocks/>
          </p:cNvSpPr>
          <p:nvPr/>
        </p:nvSpPr>
        <p:spPr>
          <a:xfrm>
            <a:off x="720000" y="360000"/>
            <a:ext cx="10816564" cy="615717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000" dirty="0" smtClean="0">
                <a:solidFill>
                  <a:srgbClr val="FFA500"/>
                </a:solidFill>
              </a:rPr>
              <a:t>목차</a:t>
            </a:r>
            <a:endParaRPr lang="en-US" altLang="ko-KR" sz="4000" dirty="0" smtClean="0">
              <a:solidFill>
                <a:srgbClr val="FFA500"/>
              </a:solidFill>
            </a:endParaRP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 smtClean="0"/>
              <a:t>개발 환경</a:t>
            </a:r>
            <a:endParaRPr lang="en-US" altLang="ko-KR" sz="2000" dirty="0" smtClean="0"/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 err="1" smtClean="0"/>
              <a:t>간트</a:t>
            </a:r>
            <a:r>
              <a:rPr lang="ko-KR" altLang="en-US" sz="2000" dirty="0" smtClean="0"/>
              <a:t> 차트</a:t>
            </a:r>
            <a:endParaRPr lang="en-US" altLang="ko-KR" sz="2000" dirty="0" smtClean="0"/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 smtClean="0"/>
              <a:t>요구사항 명세서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 smtClean="0"/>
              <a:t>ERD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 smtClean="0"/>
              <a:t>기능 상세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사용자</a:t>
            </a:r>
            <a:r>
              <a:rPr lang="en-US" altLang="ko-KR" sz="2000" dirty="0" smtClean="0"/>
              <a:t>)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 smtClean="0"/>
              <a:t>기능 상세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관리자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0540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0000" y="360000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기능 상세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사용자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773" y="884687"/>
            <a:ext cx="5004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음식점 등록</a:t>
            </a:r>
            <a:endParaRPr lang="en-US" altLang="ko-KR" dirty="0" smtClean="0"/>
          </a:p>
          <a:p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음식점의 정보를 입력하여 음식점 등록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유효성 검사 적용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카카오 주소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911" y="560055"/>
            <a:ext cx="3708251" cy="40725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565" y="3686342"/>
            <a:ext cx="2817346" cy="30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92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0000" y="360000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기능 상세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사용자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773" y="884687"/>
            <a:ext cx="50043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수정요청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문의사항</a:t>
            </a:r>
            <a:r>
              <a:rPr lang="en-US" altLang="ko-KR" dirty="0" smtClean="0"/>
              <a:t>/</a:t>
            </a:r>
            <a:r>
              <a:rPr lang="ko-KR" altLang="en-US" dirty="0" smtClean="0"/>
              <a:t>공지사항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공지사항 등록은 관리자만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썸머노트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423" y="560054"/>
            <a:ext cx="4506581" cy="42862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300" y="3047597"/>
            <a:ext cx="4662992" cy="359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96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0000" y="360000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6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기능 상세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관리자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772" y="884687"/>
            <a:ext cx="63260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회원의 등급을 조회 가능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등급은 </a:t>
            </a:r>
            <a:r>
              <a:rPr lang="en-US" altLang="ko-KR" dirty="0" smtClean="0"/>
              <a:t>SUPER ADMIN &gt; ADMIN &gt;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아이디 검색 기능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권한 변경 및 삭제 기능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로 구현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880" y="3678733"/>
            <a:ext cx="7415331" cy="290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69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0000" y="360000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6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기능 상세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관리자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773" y="884687"/>
            <a:ext cx="5004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음식점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음식점 정보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226" y="4198022"/>
            <a:ext cx="4749163" cy="15223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932" y="884687"/>
            <a:ext cx="4548078" cy="49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5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0000" y="360000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개발 환경</a:t>
            </a:r>
            <a:endParaRPr lang="ko-KR" altLang="en-US" sz="20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1519722" y="966472"/>
            <a:ext cx="7200000" cy="5123710"/>
            <a:chOff x="1519722" y="966472"/>
            <a:chExt cx="7200000" cy="5123710"/>
          </a:xfrm>
        </p:grpSpPr>
        <p:sp>
          <p:nvSpPr>
            <p:cNvPr id="31" name="TextBox 30"/>
            <p:cNvSpPr txBox="1"/>
            <p:nvPr/>
          </p:nvSpPr>
          <p:spPr>
            <a:xfrm>
              <a:off x="1569599" y="966472"/>
              <a:ext cx="2194832" cy="2169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운영체제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소스코드 </a:t>
              </a:r>
              <a:r>
                <a:rPr lang="ko-KR" altLang="en-US" dirty="0" smtClean="0"/>
                <a:t>작성 도구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웹 서버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데이터베이스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형상관리도구</a:t>
              </a:r>
              <a:endParaRPr lang="en-US" altLang="ko-KR" dirty="0" smtClean="0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1519722" y="966472"/>
              <a:ext cx="7200000" cy="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130740" y="966472"/>
              <a:ext cx="2955553" cy="2169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ea typeface="굴림" panose="020B0600000101010101" pitchFamily="50" charset="-127"/>
                </a:rPr>
                <a:t>Windows 10 </a:t>
              </a:r>
              <a:r>
                <a:rPr lang="en-US" altLang="ko-KR" dirty="0" smtClean="0">
                  <a:ea typeface="굴림" panose="020B0600000101010101" pitchFamily="50" charset="-127"/>
                </a:rPr>
                <a:t>Pro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ea typeface="굴림" panose="020B0600000101010101" pitchFamily="50" charset="-127"/>
                </a:rPr>
                <a:t>Visual studio, Eclipse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ea typeface="굴림" panose="020B0600000101010101" pitchFamily="50" charset="-127"/>
                </a:rPr>
                <a:t>Tomcat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ea typeface="굴림" panose="020B0600000101010101" pitchFamily="50" charset="-127"/>
                </a:rPr>
                <a:t>MySQL Workbench 8.0CE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ea typeface="굴림" panose="020B0600000101010101" pitchFamily="50" charset="-127"/>
                </a:rPr>
                <a:t>GitHub</a:t>
              </a:r>
              <a:endParaRPr lang="ko-KR" altLang="en-US" dirty="0">
                <a:ea typeface="굴림" panose="020B0600000101010101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69599" y="3228284"/>
              <a:ext cx="1601977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>
                  <a:ea typeface="굴림" panose="020B0600000101010101" pitchFamily="50" charset="-127"/>
                </a:rPr>
                <a:t>FRONT-END</a:t>
              </a:r>
              <a:endParaRPr lang="en-US" altLang="ko-KR" dirty="0" smtClean="0">
                <a:ea typeface="굴림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ea typeface="굴림" panose="020B0600000101010101" pitchFamily="50" charset="-127"/>
                </a:rPr>
                <a:t>LANGUAGE</a:t>
              </a:r>
              <a:endParaRPr lang="en-US" altLang="ko-KR" dirty="0" smtClean="0">
                <a:ea typeface="굴림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ea typeface="굴림" panose="020B0600000101010101" pitchFamily="50" charset="-127"/>
                </a:rPr>
                <a:t>FRAMEWORK</a:t>
              </a:r>
              <a:endParaRPr lang="ko-KR" altLang="en-US" dirty="0">
                <a:ea typeface="굴림" panose="020B0600000101010101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30740" y="3492115"/>
              <a:ext cx="343504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>
                  <a:ea typeface="굴림" panose="020B0600000101010101" pitchFamily="50" charset="-127"/>
                </a:rPr>
                <a:t>HTML5, </a:t>
              </a:r>
              <a:r>
                <a:rPr lang="en-US" altLang="ko-KR" dirty="0" smtClean="0">
                  <a:ea typeface="굴림" panose="020B0600000101010101" pitchFamily="50" charset="-127"/>
                </a:rPr>
                <a:t>JavaScript</a:t>
              </a:r>
              <a:r>
                <a:rPr lang="en-US" altLang="ko-KR" dirty="0" smtClean="0">
                  <a:ea typeface="굴림" panose="020B0600000101010101" pitchFamily="50" charset="-127"/>
                </a:rPr>
                <a:t>, jQuery, </a:t>
              </a:r>
              <a:r>
                <a:rPr lang="en-US" altLang="ko-KR" dirty="0" smtClean="0">
                  <a:ea typeface="굴림" panose="020B0600000101010101" pitchFamily="50" charset="-127"/>
                </a:rPr>
                <a:t>Ajax</a:t>
              </a:r>
              <a:endParaRPr lang="en-US" altLang="ko-KR" dirty="0" smtClean="0">
                <a:ea typeface="굴림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ea typeface="굴림" panose="020B0600000101010101" pitchFamily="50" charset="-127"/>
                </a:rPr>
                <a:t>Bootstrap4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69599" y="4751354"/>
              <a:ext cx="1641796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>
                  <a:ea typeface="굴림" panose="020B0600000101010101" pitchFamily="50" charset="-127"/>
                </a:rPr>
                <a:t>BACK-END</a:t>
              </a:r>
              <a:endParaRPr lang="en-US" altLang="ko-KR" dirty="0" smtClean="0">
                <a:ea typeface="굴림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ea typeface="굴림" panose="020B0600000101010101" pitchFamily="50" charset="-127"/>
                </a:rPr>
                <a:t>LANGUAGE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ea typeface="굴림" panose="020B0600000101010101" pitchFamily="50" charset="-127"/>
                </a:rPr>
                <a:t>FRAMEWORK</a:t>
              </a:r>
              <a:endParaRPr lang="ko-KR" altLang="en-US" dirty="0">
                <a:ea typeface="굴림" panose="020B060000010101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30740" y="4959103"/>
              <a:ext cx="20482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>
                  <a:ea typeface="굴림" panose="020B0600000101010101" pitchFamily="50" charset="-127"/>
                </a:rPr>
                <a:t>Java</a:t>
              </a:r>
              <a:endParaRPr lang="en-US" altLang="ko-KR" dirty="0">
                <a:ea typeface="굴림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ea typeface="굴림" panose="020B0600000101010101" pitchFamily="50" charset="-127"/>
                </a:rPr>
                <a:t>Spring framework</a:t>
              </a: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1519722" y="3228284"/>
              <a:ext cx="7200000" cy="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1519722" y="4751354"/>
              <a:ext cx="7200000" cy="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389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0000" y="360000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2. </a:t>
            </a:r>
            <a:r>
              <a:rPr lang="ko-KR" altLang="en-US" sz="2000" dirty="0" err="1" smtClean="0"/>
              <a:t>간트</a:t>
            </a:r>
            <a:r>
              <a:rPr lang="ko-KR" altLang="en-US" sz="2000" dirty="0" smtClean="0"/>
              <a:t> 차트</a:t>
            </a:r>
            <a:endParaRPr lang="ko-KR" altLang="en-US" sz="2000" dirty="0"/>
          </a:p>
        </p:txBody>
      </p:sp>
      <p:grpSp>
        <p:nvGrpSpPr>
          <p:cNvPr id="62" name="그룹 61"/>
          <p:cNvGrpSpPr/>
          <p:nvPr/>
        </p:nvGrpSpPr>
        <p:grpSpPr>
          <a:xfrm>
            <a:off x="1047664" y="1146952"/>
            <a:ext cx="9434685" cy="4547266"/>
            <a:chOff x="1251390" y="922509"/>
            <a:chExt cx="8943287" cy="4321983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3050773" y="1235401"/>
              <a:ext cx="0" cy="4009091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3050773" y="1227265"/>
              <a:ext cx="7143904" cy="3021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3856068" y="1235345"/>
              <a:ext cx="0" cy="4007968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661363" y="1235345"/>
              <a:ext cx="0" cy="4007968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5466658" y="1235345"/>
              <a:ext cx="0" cy="4007968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6271953" y="1235345"/>
              <a:ext cx="0" cy="4007968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7077248" y="1235345"/>
              <a:ext cx="0" cy="4007968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7882543" y="1235345"/>
              <a:ext cx="0" cy="4007968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8687838" y="1235345"/>
              <a:ext cx="0" cy="4007968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9493133" y="1235345"/>
              <a:ext cx="0" cy="4007968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233498" y="922509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+mj-ea"/>
                  <a:ea typeface="+mj-ea"/>
                </a:rPr>
                <a:t>1</a:t>
              </a:r>
              <a:r>
                <a:rPr lang="ko-KR" altLang="en-US" sz="1400" dirty="0" smtClean="0">
                  <a:latin typeface="+mj-ea"/>
                  <a:ea typeface="+mj-ea"/>
                </a:rPr>
                <a:t>주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28032" y="922509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2</a:t>
              </a:r>
              <a:r>
                <a:rPr lang="ko-KR" altLang="en-US" sz="1400" dirty="0" smtClean="0">
                  <a:latin typeface="+mj-ea"/>
                  <a:ea typeface="+mj-ea"/>
                </a:rPr>
                <a:t>주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47505" y="922509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3</a:t>
              </a:r>
              <a:r>
                <a:rPr lang="ko-KR" altLang="en-US" sz="1400" dirty="0" smtClean="0">
                  <a:latin typeface="+mj-ea"/>
                  <a:ea typeface="+mj-ea"/>
                </a:rPr>
                <a:t>주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58665" y="922509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4</a:t>
              </a:r>
              <a:r>
                <a:rPr lang="ko-KR" altLang="en-US" sz="1400" dirty="0" smtClean="0">
                  <a:latin typeface="+mj-ea"/>
                  <a:ea typeface="+mj-ea"/>
                </a:rPr>
                <a:t>주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53199" y="922509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5</a:t>
              </a:r>
              <a:r>
                <a:rPr lang="ko-KR" altLang="en-US" sz="1400" dirty="0" smtClean="0">
                  <a:latin typeface="+mj-ea"/>
                  <a:ea typeface="+mj-ea"/>
                </a:rPr>
                <a:t>주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56046" y="922509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6</a:t>
              </a:r>
              <a:r>
                <a:rPr lang="ko-KR" altLang="en-US" sz="1400" dirty="0" smtClean="0">
                  <a:latin typeface="+mj-ea"/>
                  <a:ea typeface="+mj-ea"/>
                </a:rPr>
                <a:t>주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58893" y="922509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7</a:t>
              </a:r>
              <a:r>
                <a:rPr lang="ko-KR" altLang="en-US" sz="1400" dirty="0" smtClean="0">
                  <a:latin typeface="+mj-ea"/>
                  <a:ea typeface="+mj-ea"/>
                </a:rPr>
                <a:t>주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61738" y="922509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8</a:t>
              </a:r>
              <a:r>
                <a:rPr lang="ko-KR" altLang="en-US" sz="1400" dirty="0" smtClean="0">
                  <a:latin typeface="+mj-ea"/>
                  <a:ea typeface="+mj-ea"/>
                </a:rPr>
                <a:t>주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589773" y="922509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9</a:t>
              </a:r>
              <a:r>
                <a:rPr lang="ko-KR" altLang="en-US" sz="1400" dirty="0" smtClean="0">
                  <a:latin typeface="+mj-ea"/>
                  <a:ea typeface="+mj-ea"/>
                </a:rPr>
                <a:t>주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63046" y="1534274"/>
              <a:ext cx="666864" cy="241069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FFA5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729909" y="2189549"/>
              <a:ext cx="739448" cy="241069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FFA5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469358" y="2857061"/>
              <a:ext cx="378148" cy="241069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FFA5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850404" y="3524572"/>
              <a:ext cx="616253" cy="241069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FFA5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850403" y="4192081"/>
              <a:ext cx="4808088" cy="241069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FFA5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9658491" y="4858827"/>
              <a:ext cx="536186" cy="241069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FFA5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52909" y="1457907"/>
              <a:ext cx="1784212" cy="35103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ko-KR" altLang="en-US" dirty="0" smtClean="0"/>
                <a:t>요구사항 명세서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59402" y="2125418"/>
              <a:ext cx="577719" cy="35103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altLang="ko-KR" dirty="0" smtClean="0"/>
                <a:t>ERD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51390" y="2792929"/>
              <a:ext cx="1785730" cy="35103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altLang="ko-KR" dirty="0" smtClean="0"/>
                <a:t>DB </a:t>
              </a:r>
              <a:r>
                <a:rPr lang="ko-KR" altLang="en-US" dirty="0" smtClean="0"/>
                <a:t>설계 및 구현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893536" y="3460440"/>
              <a:ext cx="1143585" cy="35103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altLang="ko-KR" dirty="0" smtClean="0"/>
                <a:t>Front-end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57294" y="4127951"/>
              <a:ext cx="1079826" cy="35103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altLang="ko-KR" dirty="0" smtClean="0"/>
                <a:t>Back-end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97102" y="4795463"/>
              <a:ext cx="640019" cy="35103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altLang="ko-KR" dirty="0" smtClean="0"/>
                <a:t>TEST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957044" y="1534273"/>
              <a:ext cx="261997" cy="241069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FFA5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882613" y="2857060"/>
              <a:ext cx="351309" cy="241069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FFA5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957761" y="2844825"/>
              <a:ext cx="261280" cy="241069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FFA5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495831" y="3524572"/>
              <a:ext cx="1162659" cy="241069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FFA5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957095" y="2189549"/>
              <a:ext cx="269854" cy="241069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FFA5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226949" y="4855955"/>
              <a:ext cx="911110" cy="241069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FFA5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474069" y="4858827"/>
              <a:ext cx="1482975" cy="241069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FFA5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302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720000" y="720000"/>
            <a:ext cx="10816564" cy="522351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4000" dirty="0" smtClean="0">
              <a:solidFill>
                <a:srgbClr val="FFA500"/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872400" y="872400"/>
            <a:ext cx="10816564" cy="522351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60000" y="360000"/>
            <a:ext cx="2356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3. </a:t>
            </a:r>
            <a:r>
              <a:rPr lang="ko-KR" altLang="en-US" sz="2000" dirty="0" smtClean="0">
                <a:latin typeface="+mj-lt"/>
              </a:rPr>
              <a:t>요구사항</a:t>
            </a:r>
            <a:r>
              <a:rPr lang="ko-KR" altLang="en-US" sz="2000" dirty="0" smtClean="0"/>
              <a:t> 명세서</a:t>
            </a:r>
            <a:endParaRPr lang="ko-KR" altLang="en-US" sz="2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11" y="1229847"/>
            <a:ext cx="10712941" cy="471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5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720001" y="869632"/>
            <a:ext cx="4791337" cy="566776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/>
              <a:t>테이블 이름</a:t>
            </a: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en-US" altLang="ko-KR" sz="1600" dirty="0" smtClean="0"/>
              <a:t>recommend: </a:t>
            </a:r>
            <a:r>
              <a:rPr lang="ko-KR" altLang="en-US" sz="1600" dirty="0" smtClean="0"/>
              <a:t>리뷰 추천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신고</a:t>
            </a:r>
            <a:endParaRPr lang="en-US" altLang="ko-KR" sz="1600" dirty="0" smtClean="0"/>
          </a:p>
          <a:p>
            <a:pPr lvl="1">
              <a:lnSpc>
                <a:spcPct val="200000"/>
              </a:lnSpc>
            </a:pPr>
            <a:r>
              <a:rPr lang="en-US" altLang="ko-KR" sz="1600" dirty="0" smtClean="0"/>
              <a:t>review: </a:t>
            </a:r>
            <a:r>
              <a:rPr lang="ko-KR" altLang="en-US" sz="1600" dirty="0" smtClean="0"/>
              <a:t>리뷰의 내용</a:t>
            </a:r>
            <a:endParaRPr lang="en-US" altLang="ko-KR" sz="1600" dirty="0" smtClean="0"/>
          </a:p>
          <a:p>
            <a:pPr lvl="1">
              <a:lnSpc>
                <a:spcPct val="200000"/>
              </a:lnSpc>
            </a:pPr>
            <a:r>
              <a:rPr lang="en-US" altLang="ko-KR" sz="1600" dirty="0" smtClean="0"/>
              <a:t>member: </a:t>
            </a:r>
            <a:r>
              <a:rPr lang="ko-KR" altLang="en-US" sz="1600" dirty="0" smtClean="0"/>
              <a:t>회원 정보</a:t>
            </a:r>
            <a:endParaRPr lang="en-US" altLang="ko-KR" sz="1600" dirty="0"/>
          </a:p>
          <a:p>
            <a:pPr lvl="1">
              <a:lnSpc>
                <a:spcPct val="200000"/>
              </a:lnSpc>
            </a:pPr>
            <a:r>
              <a:rPr lang="en-US" altLang="ko-KR" sz="1600" dirty="0" smtClean="0"/>
              <a:t>favorites: </a:t>
            </a:r>
            <a:r>
              <a:rPr lang="ko-KR" altLang="en-US" sz="1600" dirty="0" smtClean="0"/>
              <a:t>음식점 </a:t>
            </a:r>
            <a:r>
              <a:rPr lang="ko-KR" altLang="en-US" sz="1600" dirty="0" err="1" smtClean="0"/>
              <a:t>즐겨찾기</a:t>
            </a:r>
            <a:endParaRPr lang="en-US" altLang="ko-KR" sz="1600" dirty="0"/>
          </a:p>
          <a:p>
            <a:pPr lvl="1">
              <a:lnSpc>
                <a:spcPct val="200000"/>
              </a:lnSpc>
            </a:pPr>
            <a:r>
              <a:rPr lang="en-US" altLang="ko-KR" sz="1600" dirty="0" smtClean="0"/>
              <a:t>restaurant: </a:t>
            </a:r>
            <a:r>
              <a:rPr lang="ko-KR" altLang="en-US" sz="1600" dirty="0" smtClean="0"/>
              <a:t>음식점 정보</a:t>
            </a:r>
            <a:endParaRPr lang="en-US" altLang="ko-KR" sz="1600" dirty="0"/>
          </a:p>
          <a:p>
            <a:pPr lvl="1">
              <a:lnSpc>
                <a:spcPct val="200000"/>
              </a:lnSpc>
            </a:pPr>
            <a:r>
              <a:rPr lang="en-US" altLang="ko-KR" sz="1600" dirty="0" smtClean="0"/>
              <a:t>image: </a:t>
            </a:r>
            <a:r>
              <a:rPr lang="ko-KR" altLang="en-US" sz="1600" dirty="0" smtClean="0"/>
              <a:t>리뷰 사진 및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사진</a:t>
            </a:r>
            <a:endParaRPr lang="en-US" altLang="ko-KR" sz="1600" dirty="0"/>
          </a:p>
          <a:p>
            <a:pPr lvl="1">
              <a:lnSpc>
                <a:spcPct val="200000"/>
              </a:lnSpc>
            </a:pPr>
            <a:r>
              <a:rPr lang="en-US" altLang="ko-KR" sz="1600" dirty="0" smtClean="0"/>
              <a:t>board: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 </a:t>
            </a:r>
            <a:endParaRPr lang="en-US" altLang="ko-KR" sz="1600" dirty="0"/>
          </a:p>
          <a:p>
            <a:pPr lvl="1">
              <a:lnSpc>
                <a:spcPct val="200000"/>
              </a:lnSpc>
            </a:pPr>
            <a:r>
              <a:rPr lang="en-US" altLang="ko-KR" sz="1600" dirty="0" smtClean="0"/>
              <a:t>reply: </a:t>
            </a:r>
            <a:r>
              <a:rPr lang="ko-KR" altLang="en-US" sz="1600" dirty="0" err="1" smtClean="0"/>
              <a:t>게시글의</a:t>
            </a:r>
            <a:r>
              <a:rPr lang="ko-KR" altLang="en-US" sz="1600" dirty="0" smtClean="0"/>
              <a:t> 답글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000" y="360000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4</a:t>
            </a:r>
            <a:r>
              <a:rPr lang="en-US" altLang="ko-KR" sz="2000" dirty="0" smtClean="0"/>
              <a:t>. ERD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338" y="869632"/>
            <a:ext cx="5718465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83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0000" y="360000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기능 상세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사용자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773" y="884687"/>
            <a:ext cx="433930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템플릿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상단에 고정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스크롤 포함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로고 클릭 시 메인 페이지로 이동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검색 기능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우측 아이콘 클릭 시 로그인 페이지로 이동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076" y="1443635"/>
            <a:ext cx="6795503" cy="3962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076" y="4655874"/>
            <a:ext cx="6842816" cy="6091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39773" y="3790907"/>
            <a:ext cx="433930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템플릿</a:t>
            </a:r>
            <a:r>
              <a:rPr lang="en-US" altLang="ko-KR" dirty="0" smtClean="0"/>
              <a:t>(</a:t>
            </a:r>
            <a:r>
              <a:rPr lang="en-US" altLang="ko-KR" dirty="0" smtClean="0"/>
              <a:t>footer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하</a:t>
            </a:r>
            <a:r>
              <a:rPr lang="ko-KR" altLang="en-US" sz="1600" dirty="0" smtClean="0"/>
              <a:t>단에 고정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스크롤 포함</a:t>
            </a:r>
            <a:r>
              <a:rPr lang="en-US" altLang="ko-KR" sz="1600" dirty="0" smtClean="0"/>
              <a:t>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클릭 시 해당 페이지로 이동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24144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0000" y="360000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기능 상세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사용자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773" y="884687"/>
            <a:ext cx="406498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‘</a:t>
            </a:r>
            <a:r>
              <a:rPr lang="ko-KR" altLang="en-US" sz="1600" dirty="0" smtClean="0"/>
              <a:t>명예의 전당 </a:t>
            </a:r>
            <a:r>
              <a:rPr lang="en-US" altLang="ko-KR" sz="1600" dirty="0" smtClean="0"/>
              <a:t>TOP3’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리뷰 사진이 있으며 리뷰 수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평점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조회수를 기준으로 선별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‘</a:t>
            </a:r>
            <a:r>
              <a:rPr lang="ko-KR" altLang="en-US" sz="1600" dirty="0" smtClean="0"/>
              <a:t>공지사항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은 공지사항 목록을 </a:t>
            </a:r>
            <a:r>
              <a:rPr lang="en-US" altLang="ko-KR" sz="1600" dirty="0" smtClean="0"/>
              <a:t>rolling-up </a:t>
            </a:r>
            <a:r>
              <a:rPr lang="ko-KR" altLang="en-US" sz="1600" dirty="0" smtClean="0"/>
              <a:t>클릭 시 해당 공지사항으로 이동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578" t="13206" r="1384"/>
          <a:stretch/>
        </p:blipFill>
        <p:spPr>
          <a:xfrm>
            <a:off x="4804756" y="760110"/>
            <a:ext cx="7381701" cy="466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1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0000" y="360000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기능 상세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사용자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774" y="884687"/>
            <a:ext cx="344152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음식 종류별로 리뷰 사진이 있으며 리뷰 수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평점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조회수를 기준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rolling-right </a:t>
            </a:r>
            <a:r>
              <a:rPr lang="ko-KR" altLang="en-US" sz="1600" dirty="0" smtClean="0"/>
              <a:t>애니메이션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491" y="760111"/>
            <a:ext cx="7952508" cy="504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8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692</Words>
  <Application>Microsoft Office PowerPoint</Application>
  <PresentationFormat>와이드스크린</PresentationFormat>
  <Paragraphs>213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굴림</vt:lpstr>
      <vt:lpstr>맑은 고딕</vt:lpstr>
      <vt:lpstr>Arial</vt:lpstr>
      <vt:lpstr>Office 테마</vt:lpstr>
      <vt:lpstr>맛집 정보 다모아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맛집 정보 다모아</dc:title>
  <dc:creator>green</dc:creator>
  <cp:lastModifiedBy>green</cp:lastModifiedBy>
  <cp:revision>114</cp:revision>
  <dcterms:created xsi:type="dcterms:W3CDTF">2021-10-06T01:20:12Z</dcterms:created>
  <dcterms:modified xsi:type="dcterms:W3CDTF">2021-10-06T07:02:58Z</dcterms:modified>
</cp:coreProperties>
</file>