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5759450" cy="324008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slide" Target="slide1.xml"/><Relationship Id="rId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slide" Target="slide1.xml"/><Relationship Id="rId5" Type="http://schemas.openxmlformats.org/officeDocument/2006/relationships/image" Target="../media/image49.png"/><Relationship Id="rId10" Type="http://schemas.openxmlformats.org/officeDocument/2006/relationships/image" Target="../media/image25.jpeg"/><Relationship Id="rId4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4.png"/><Relationship Id="rId7" Type="http://schemas.openxmlformats.org/officeDocument/2006/relationships/slide" Target="slide11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slide" Target="slide1.xml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7.png"/><Relationship Id="rId3" Type="http://schemas.openxmlformats.org/officeDocument/2006/relationships/image" Target="../media/image68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57.png"/><Relationship Id="rId2" Type="http://schemas.openxmlformats.org/officeDocument/2006/relationships/image" Target="../media/image67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29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11" Type="http://schemas.openxmlformats.org/officeDocument/2006/relationships/image" Target="../media/image74.png"/><Relationship Id="rId24" Type="http://schemas.openxmlformats.org/officeDocument/2006/relationships/image" Target="../media/image86.png"/><Relationship Id="rId5" Type="http://schemas.openxmlformats.org/officeDocument/2006/relationships/slide" Target="slide12.xml"/><Relationship Id="rId15" Type="http://schemas.openxmlformats.org/officeDocument/2006/relationships/image" Target="../media/image78.png"/><Relationship Id="rId23" Type="http://schemas.openxmlformats.org/officeDocument/2006/relationships/image" Target="../media/image58.png"/><Relationship Id="rId28" Type="http://schemas.openxmlformats.org/officeDocument/2006/relationships/image" Target="../media/image8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31" Type="http://schemas.openxmlformats.org/officeDocument/2006/relationships/image" Target="../media/image91.png"/><Relationship Id="rId4" Type="http://schemas.openxmlformats.org/officeDocument/2006/relationships/image" Target="../media/image69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Relationship Id="rId27" Type="http://schemas.openxmlformats.org/officeDocument/2006/relationships/image" Target="../media/image66.png"/><Relationship Id="rId30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3.png"/><Relationship Id="rId7" Type="http://schemas.openxmlformats.org/officeDocument/2006/relationships/slide" Target="slide1.xml"/><Relationship Id="rId12" Type="http://schemas.openxmlformats.org/officeDocument/2006/relationships/image" Target="../media/image10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11" Type="http://schemas.openxmlformats.org/officeDocument/2006/relationships/image" Target="../media/image100.png"/><Relationship Id="rId5" Type="http://schemas.openxmlformats.org/officeDocument/2006/relationships/image" Target="../media/image95.png"/><Relationship Id="rId10" Type="http://schemas.openxmlformats.org/officeDocument/2006/relationships/image" Target="../media/image99.png"/><Relationship Id="rId4" Type="http://schemas.openxmlformats.org/officeDocument/2006/relationships/image" Target="../media/image94.png"/><Relationship Id="rId9" Type="http://schemas.openxmlformats.org/officeDocument/2006/relationships/image" Target="../media/image98.png"/><Relationship Id="rId1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slide" Target="slide1.xml"/><Relationship Id="rId7" Type="http://schemas.openxmlformats.org/officeDocument/2006/relationships/image" Target="../media/image105.png"/><Relationship Id="rId12" Type="http://schemas.openxmlformats.org/officeDocument/2006/relationships/image" Target="../media/image107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11" Type="http://schemas.openxmlformats.org/officeDocument/2006/relationships/image" Target="../media/image13.png"/><Relationship Id="rId5" Type="http://schemas.openxmlformats.org/officeDocument/2006/relationships/image" Target="../media/image103.png"/><Relationship Id="rId10" Type="http://schemas.openxmlformats.org/officeDocument/2006/relationships/image" Target="../media/image12.png"/><Relationship Id="rId4" Type="http://schemas.openxmlformats.org/officeDocument/2006/relationships/image" Target="../media/image36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26" Type="http://schemas.openxmlformats.org/officeDocument/2006/relationships/image" Target="../media/image129.png"/><Relationship Id="rId3" Type="http://schemas.openxmlformats.org/officeDocument/2006/relationships/slide" Target="slide1.xml"/><Relationship Id="rId21" Type="http://schemas.openxmlformats.org/officeDocument/2006/relationships/image" Target="../media/image124.png"/><Relationship Id="rId34" Type="http://schemas.openxmlformats.org/officeDocument/2006/relationships/image" Target="../media/image137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5" Type="http://schemas.openxmlformats.org/officeDocument/2006/relationships/image" Target="../media/image128.png"/><Relationship Id="rId33" Type="http://schemas.openxmlformats.org/officeDocument/2006/relationships/image" Target="../media/image136.png"/><Relationship Id="rId2" Type="http://schemas.openxmlformats.org/officeDocument/2006/relationships/image" Target="../media/image28.png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24" Type="http://schemas.openxmlformats.org/officeDocument/2006/relationships/image" Target="../media/image127.png"/><Relationship Id="rId32" Type="http://schemas.openxmlformats.org/officeDocument/2006/relationships/image" Target="../media/image135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23" Type="http://schemas.openxmlformats.org/officeDocument/2006/relationships/image" Target="../media/image126.png"/><Relationship Id="rId28" Type="http://schemas.openxmlformats.org/officeDocument/2006/relationships/image" Target="../media/image131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31" Type="http://schemas.openxmlformats.org/officeDocument/2006/relationships/image" Target="../media/image134.png"/><Relationship Id="rId4" Type="http://schemas.openxmlformats.org/officeDocument/2006/relationships/image" Target="../media/image56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Relationship Id="rId22" Type="http://schemas.openxmlformats.org/officeDocument/2006/relationships/image" Target="../media/image125.png"/><Relationship Id="rId27" Type="http://schemas.openxmlformats.org/officeDocument/2006/relationships/image" Target="../media/image130.png"/><Relationship Id="rId30" Type="http://schemas.openxmlformats.org/officeDocument/2006/relationships/image" Target="../media/image133.png"/><Relationship Id="rId8" Type="http://schemas.openxmlformats.org/officeDocument/2006/relationships/image" Target="../media/image1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9.png"/><Relationship Id="rId7" Type="http://schemas.openxmlformats.org/officeDocument/2006/relationships/image" Target="../media/image142.png"/><Relationship Id="rId12" Type="http://schemas.openxmlformats.org/officeDocument/2006/relationships/image" Target="../media/image1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slide" Target="slide1.xml"/><Relationship Id="rId5" Type="http://schemas.openxmlformats.org/officeDocument/2006/relationships/image" Target="../media/image141.png"/><Relationship Id="rId10" Type="http://schemas.openxmlformats.org/officeDocument/2006/relationships/image" Target="../media/image25.jpeg"/><Relationship Id="rId4" Type="http://schemas.openxmlformats.org/officeDocument/2006/relationships/image" Target="../media/image140.png"/><Relationship Id="rId9" Type="http://schemas.openxmlformats.org/officeDocument/2006/relationships/image" Target="../media/image1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slide" Target="slide1.xml"/><Relationship Id="rId7" Type="http://schemas.openxmlformats.org/officeDocument/2006/relationships/image" Target="../media/image148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10" Type="http://schemas.openxmlformats.org/officeDocument/2006/relationships/image" Target="../media/image151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slide" Target="slide1.xml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27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slide" Target="slide2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slide" Target="slide17.xml"/><Relationship Id="rId5" Type="http://schemas.openxmlformats.org/officeDocument/2006/relationships/image" Target="../media/image5.png"/><Relationship Id="rId15" Type="http://schemas.openxmlformats.org/officeDocument/2006/relationships/image" Target="../media/image8.png"/><Relationship Id="rId10" Type="http://schemas.openxmlformats.org/officeDocument/2006/relationships/slide" Target="slide10.xml"/><Relationship Id="rId4" Type="http://schemas.openxmlformats.org/officeDocument/2006/relationships/image" Target="../media/image4.png"/><Relationship Id="rId9" Type="http://schemas.openxmlformats.org/officeDocument/2006/relationships/slide" Target="slide9.xml"/><Relationship Id="rId1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2.png"/><Relationship Id="rId18" Type="http://schemas.openxmlformats.org/officeDocument/2006/relationships/image" Target="../media/image177.png"/><Relationship Id="rId26" Type="http://schemas.openxmlformats.org/officeDocument/2006/relationships/image" Target="../media/image184.png"/><Relationship Id="rId39" Type="http://schemas.openxmlformats.org/officeDocument/2006/relationships/image" Target="../media/image197.png"/><Relationship Id="rId21" Type="http://schemas.openxmlformats.org/officeDocument/2006/relationships/image" Target="../media/image180.png"/><Relationship Id="rId34" Type="http://schemas.openxmlformats.org/officeDocument/2006/relationships/image" Target="../media/image192.png"/><Relationship Id="rId42" Type="http://schemas.openxmlformats.org/officeDocument/2006/relationships/image" Target="../media/image200.png"/><Relationship Id="rId47" Type="http://schemas.openxmlformats.org/officeDocument/2006/relationships/image" Target="../media/image205.png"/><Relationship Id="rId50" Type="http://schemas.openxmlformats.org/officeDocument/2006/relationships/image" Target="../media/image208.png"/><Relationship Id="rId7" Type="http://schemas.openxmlformats.org/officeDocument/2006/relationships/image" Target="../media/image166.png"/><Relationship Id="rId2" Type="http://schemas.openxmlformats.org/officeDocument/2006/relationships/image" Target="../media/image161.png"/><Relationship Id="rId16" Type="http://schemas.openxmlformats.org/officeDocument/2006/relationships/image" Target="../media/image175.png"/><Relationship Id="rId29" Type="http://schemas.openxmlformats.org/officeDocument/2006/relationships/image" Target="../media/image187.png"/><Relationship Id="rId11" Type="http://schemas.openxmlformats.org/officeDocument/2006/relationships/image" Target="../media/image170.png"/><Relationship Id="rId24" Type="http://schemas.openxmlformats.org/officeDocument/2006/relationships/image" Target="../media/image183.png"/><Relationship Id="rId32" Type="http://schemas.openxmlformats.org/officeDocument/2006/relationships/image" Target="../media/image190.png"/><Relationship Id="rId37" Type="http://schemas.openxmlformats.org/officeDocument/2006/relationships/image" Target="../media/image195.png"/><Relationship Id="rId40" Type="http://schemas.openxmlformats.org/officeDocument/2006/relationships/image" Target="../media/image198.png"/><Relationship Id="rId45" Type="http://schemas.openxmlformats.org/officeDocument/2006/relationships/image" Target="../media/image203.png"/><Relationship Id="rId53" Type="http://schemas.openxmlformats.org/officeDocument/2006/relationships/image" Target="../media/image211.png"/><Relationship Id="rId5" Type="http://schemas.openxmlformats.org/officeDocument/2006/relationships/image" Target="../media/image164.png"/><Relationship Id="rId10" Type="http://schemas.openxmlformats.org/officeDocument/2006/relationships/image" Target="../media/image169.png"/><Relationship Id="rId19" Type="http://schemas.openxmlformats.org/officeDocument/2006/relationships/image" Target="../media/image178.png"/><Relationship Id="rId31" Type="http://schemas.openxmlformats.org/officeDocument/2006/relationships/image" Target="../media/image189.png"/><Relationship Id="rId44" Type="http://schemas.openxmlformats.org/officeDocument/2006/relationships/image" Target="../media/image202.png"/><Relationship Id="rId52" Type="http://schemas.openxmlformats.org/officeDocument/2006/relationships/image" Target="../media/image210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Relationship Id="rId14" Type="http://schemas.openxmlformats.org/officeDocument/2006/relationships/image" Target="../media/image173.png"/><Relationship Id="rId22" Type="http://schemas.openxmlformats.org/officeDocument/2006/relationships/image" Target="../media/image181.png"/><Relationship Id="rId27" Type="http://schemas.openxmlformats.org/officeDocument/2006/relationships/image" Target="../media/image185.png"/><Relationship Id="rId30" Type="http://schemas.openxmlformats.org/officeDocument/2006/relationships/image" Target="../media/image188.png"/><Relationship Id="rId35" Type="http://schemas.openxmlformats.org/officeDocument/2006/relationships/image" Target="../media/image193.png"/><Relationship Id="rId43" Type="http://schemas.openxmlformats.org/officeDocument/2006/relationships/image" Target="../media/image201.png"/><Relationship Id="rId48" Type="http://schemas.openxmlformats.org/officeDocument/2006/relationships/image" Target="../media/image206.png"/><Relationship Id="rId8" Type="http://schemas.openxmlformats.org/officeDocument/2006/relationships/image" Target="../media/image167.png"/><Relationship Id="rId51" Type="http://schemas.openxmlformats.org/officeDocument/2006/relationships/image" Target="../media/image209.png"/><Relationship Id="rId3" Type="http://schemas.openxmlformats.org/officeDocument/2006/relationships/image" Target="../media/image162.png"/><Relationship Id="rId12" Type="http://schemas.openxmlformats.org/officeDocument/2006/relationships/image" Target="../media/image171.png"/><Relationship Id="rId17" Type="http://schemas.openxmlformats.org/officeDocument/2006/relationships/image" Target="../media/image176.png"/><Relationship Id="rId25" Type="http://schemas.openxmlformats.org/officeDocument/2006/relationships/slide" Target="slide1.xml"/><Relationship Id="rId33" Type="http://schemas.openxmlformats.org/officeDocument/2006/relationships/image" Target="../media/image191.png"/><Relationship Id="rId38" Type="http://schemas.openxmlformats.org/officeDocument/2006/relationships/image" Target="../media/image196.png"/><Relationship Id="rId46" Type="http://schemas.openxmlformats.org/officeDocument/2006/relationships/image" Target="../media/image204.png"/><Relationship Id="rId20" Type="http://schemas.openxmlformats.org/officeDocument/2006/relationships/image" Target="../media/image179.png"/><Relationship Id="rId41" Type="http://schemas.openxmlformats.org/officeDocument/2006/relationships/image" Target="../media/image199.png"/><Relationship Id="rId54" Type="http://schemas.openxmlformats.org/officeDocument/2006/relationships/image" Target="../media/image2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5.png"/><Relationship Id="rId15" Type="http://schemas.openxmlformats.org/officeDocument/2006/relationships/image" Target="../media/image174.png"/><Relationship Id="rId23" Type="http://schemas.openxmlformats.org/officeDocument/2006/relationships/image" Target="../media/image182.png"/><Relationship Id="rId28" Type="http://schemas.openxmlformats.org/officeDocument/2006/relationships/image" Target="../media/image186.png"/><Relationship Id="rId36" Type="http://schemas.openxmlformats.org/officeDocument/2006/relationships/image" Target="../media/image194.png"/><Relationship Id="rId49" Type="http://schemas.openxmlformats.org/officeDocument/2006/relationships/image" Target="../media/image20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14.png"/><Relationship Id="rId7" Type="http://schemas.openxmlformats.org/officeDocument/2006/relationships/image" Target="../media/image218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7.png"/><Relationship Id="rId5" Type="http://schemas.openxmlformats.org/officeDocument/2006/relationships/image" Target="../media/image216.png"/><Relationship Id="rId10" Type="http://schemas.openxmlformats.org/officeDocument/2006/relationships/image" Target="../media/image1.png"/><Relationship Id="rId4" Type="http://schemas.openxmlformats.org/officeDocument/2006/relationships/image" Target="../media/image215.png"/><Relationship Id="rId9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13" Type="http://schemas.openxmlformats.org/officeDocument/2006/relationships/image" Target="../media/image230.png"/><Relationship Id="rId18" Type="http://schemas.openxmlformats.org/officeDocument/2006/relationships/image" Target="../media/image235.png"/><Relationship Id="rId26" Type="http://schemas.openxmlformats.org/officeDocument/2006/relationships/image" Target="../media/image241.png"/><Relationship Id="rId3" Type="http://schemas.openxmlformats.org/officeDocument/2006/relationships/image" Target="../media/image220.png"/><Relationship Id="rId21" Type="http://schemas.openxmlformats.org/officeDocument/2006/relationships/slide" Target="slide1.xml"/><Relationship Id="rId7" Type="http://schemas.openxmlformats.org/officeDocument/2006/relationships/image" Target="../media/image224.png"/><Relationship Id="rId12" Type="http://schemas.openxmlformats.org/officeDocument/2006/relationships/image" Target="../media/image229.png"/><Relationship Id="rId17" Type="http://schemas.openxmlformats.org/officeDocument/2006/relationships/image" Target="../media/image234.png"/><Relationship Id="rId25" Type="http://schemas.openxmlformats.org/officeDocument/2006/relationships/image" Target="../media/image240.png"/><Relationship Id="rId2" Type="http://schemas.openxmlformats.org/officeDocument/2006/relationships/image" Target="../media/image219.png"/><Relationship Id="rId16" Type="http://schemas.openxmlformats.org/officeDocument/2006/relationships/image" Target="../media/image233.png"/><Relationship Id="rId20" Type="http://schemas.openxmlformats.org/officeDocument/2006/relationships/image" Target="../media/image25.jpeg"/><Relationship Id="rId29" Type="http://schemas.openxmlformats.org/officeDocument/2006/relationships/image" Target="../media/image2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3.png"/><Relationship Id="rId11" Type="http://schemas.openxmlformats.org/officeDocument/2006/relationships/image" Target="../media/image228.png"/><Relationship Id="rId24" Type="http://schemas.openxmlformats.org/officeDocument/2006/relationships/image" Target="../media/image239.png"/><Relationship Id="rId5" Type="http://schemas.openxmlformats.org/officeDocument/2006/relationships/image" Target="../media/image222.png"/><Relationship Id="rId15" Type="http://schemas.openxmlformats.org/officeDocument/2006/relationships/image" Target="../media/image232.png"/><Relationship Id="rId23" Type="http://schemas.openxmlformats.org/officeDocument/2006/relationships/image" Target="../media/image238.png"/><Relationship Id="rId28" Type="http://schemas.openxmlformats.org/officeDocument/2006/relationships/image" Target="../media/image1.png"/><Relationship Id="rId10" Type="http://schemas.openxmlformats.org/officeDocument/2006/relationships/image" Target="../media/image227.png"/><Relationship Id="rId19" Type="http://schemas.openxmlformats.org/officeDocument/2006/relationships/image" Target="../media/image236.png"/><Relationship Id="rId4" Type="http://schemas.openxmlformats.org/officeDocument/2006/relationships/image" Target="../media/image221.png"/><Relationship Id="rId9" Type="http://schemas.openxmlformats.org/officeDocument/2006/relationships/image" Target="../media/image226.png"/><Relationship Id="rId14" Type="http://schemas.openxmlformats.org/officeDocument/2006/relationships/image" Target="../media/image231.png"/><Relationship Id="rId22" Type="http://schemas.openxmlformats.org/officeDocument/2006/relationships/image" Target="../media/image237.png"/><Relationship Id="rId27" Type="http://schemas.openxmlformats.org/officeDocument/2006/relationships/image" Target="../media/image242.png"/><Relationship Id="rId30" Type="http://schemas.openxmlformats.org/officeDocument/2006/relationships/image" Target="../media/image24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55.png"/><Relationship Id="rId3" Type="http://schemas.openxmlformats.org/officeDocument/2006/relationships/image" Target="../media/image246.png"/><Relationship Id="rId7" Type="http://schemas.openxmlformats.org/officeDocument/2006/relationships/image" Target="../media/image249.png"/><Relationship Id="rId12" Type="http://schemas.openxmlformats.org/officeDocument/2006/relationships/image" Target="../media/image254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8.png"/><Relationship Id="rId11" Type="http://schemas.openxmlformats.org/officeDocument/2006/relationships/image" Target="../media/image253.png"/><Relationship Id="rId5" Type="http://schemas.openxmlformats.org/officeDocument/2006/relationships/slide" Target="slide1.xml"/><Relationship Id="rId15" Type="http://schemas.openxmlformats.org/officeDocument/2006/relationships/image" Target="../media/image8.png"/><Relationship Id="rId10" Type="http://schemas.openxmlformats.org/officeDocument/2006/relationships/image" Target="../media/image252.png"/><Relationship Id="rId4" Type="http://schemas.openxmlformats.org/officeDocument/2006/relationships/image" Target="../media/image247.png"/><Relationship Id="rId9" Type="http://schemas.openxmlformats.org/officeDocument/2006/relationships/image" Target="../media/image251.png"/><Relationship Id="rId14" Type="http://schemas.openxmlformats.org/officeDocument/2006/relationships/image" Target="../media/image2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png"/><Relationship Id="rId7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0.png"/><Relationship Id="rId5" Type="http://schemas.openxmlformats.org/officeDocument/2006/relationships/image" Target="../media/image259.png"/><Relationship Id="rId4" Type="http://schemas.openxmlformats.org/officeDocument/2006/relationships/image" Target="../media/image2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png"/><Relationship Id="rId13" Type="http://schemas.openxmlformats.org/officeDocument/2006/relationships/image" Target="../media/image1.png"/><Relationship Id="rId3" Type="http://schemas.openxmlformats.org/officeDocument/2006/relationships/image" Target="../media/image262.png"/><Relationship Id="rId7" Type="http://schemas.openxmlformats.org/officeDocument/2006/relationships/image" Target="../media/image266.png"/><Relationship Id="rId12" Type="http://schemas.openxmlformats.org/officeDocument/2006/relationships/slide" Target="slide1.xml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5.png"/><Relationship Id="rId11" Type="http://schemas.openxmlformats.org/officeDocument/2006/relationships/image" Target="../media/image25.jpeg"/><Relationship Id="rId5" Type="http://schemas.openxmlformats.org/officeDocument/2006/relationships/image" Target="../media/image264.png"/><Relationship Id="rId10" Type="http://schemas.openxmlformats.org/officeDocument/2006/relationships/image" Target="../media/image269.png"/><Relationship Id="rId4" Type="http://schemas.openxmlformats.org/officeDocument/2006/relationships/image" Target="../media/image263.png"/><Relationship Id="rId9" Type="http://schemas.openxmlformats.org/officeDocument/2006/relationships/image" Target="../media/image26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49.png"/><Relationship Id="rId4" Type="http://schemas.openxmlformats.org/officeDocument/2006/relationships/image" Target="../media/image27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png"/><Relationship Id="rId13" Type="http://schemas.openxmlformats.org/officeDocument/2006/relationships/image" Target="../media/image281.png"/><Relationship Id="rId3" Type="http://schemas.openxmlformats.org/officeDocument/2006/relationships/image" Target="../media/image272.png"/><Relationship Id="rId7" Type="http://schemas.openxmlformats.org/officeDocument/2006/relationships/image" Target="../media/image275.png"/><Relationship Id="rId12" Type="http://schemas.openxmlformats.org/officeDocument/2006/relationships/image" Target="../media/image280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4.png"/><Relationship Id="rId11" Type="http://schemas.openxmlformats.org/officeDocument/2006/relationships/image" Target="../media/image279.png"/><Relationship Id="rId5" Type="http://schemas.openxmlformats.org/officeDocument/2006/relationships/slide" Target="slide1.xml"/><Relationship Id="rId15" Type="http://schemas.openxmlformats.org/officeDocument/2006/relationships/image" Target="../media/image8.png"/><Relationship Id="rId10" Type="http://schemas.openxmlformats.org/officeDocument/2006/relationships/image" Target="../media/image278.png"/><Relationship Id="rId4" Type="http://schemas.openxmlformats.org/officeDocument/2006/relationships/image" Target="../media/image273.png"/><Relationship Id="rId9" Type="http://schemas.openxmlformats.org/officeDocument/2006/relationships/image" Target="../media/image277.png"/><Relationship Id="rId14" Type="http://schemas.openxmlformats.org/officeDocument/2006/relationships/image" Target="../media/image2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s://github.com/LJK666666666/radioML-v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slide" Target="slide1.xml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1.png"/><Relationship Id="rId4" Type="http://schemas.openxmlformats.org/officeDocument/2006/relationships/image" Target="../media/image21.png"/><Relationship Id="rId9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8.jpe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6.png"/><Relationship Id="rId5" Type="http://schemas.openxmlformats.org/officeDocument/2006/relationships/image" Target="../media/image32.png"/><Relationship Id="rId10" Type="http://schemas.openxmlformats.org/officeDocument/2006/relationships/slide" Target="slide1.xml"/><Relationship Id="rId4" Type="http://schemas.openxmlformats.org/officeDocument/2006/relationships/image" Target="../media/image31.png"/><Relationship Id="rId9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87744" y="442784"/>
          <a:ext cx="5634990" cy="1071879"/>
        </p:xfrm>
        <a:graphic>
          <a:graphicData uri="http://schemas.openxmlformats.org/drawingml/2006/table">
            <a:tbl>
              <a:tblPr/>
              <a:tblGrid>
                <a:gridCol w="5634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187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6783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535940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1300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GRCR-Net:</a:t>
                      </a:r>
                      <a:r>
                        <a:rPr sz="1300" kern="0" spc="28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1300" kern="0" spc="19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</a:t>
                      </a:r>
                      <a:r>
                        <a:rPr sz="1300" kern="0" spc="-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mplex</a:t>
                      </a:r>
                      <a:r>
                        <a:rPr sz="1300" kern="0" spc="2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-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Residual</a:t>
                      </a:r>
                      <a:r>
                        <a:rPr sz="1300" kern="0" spc="2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-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Network</a:t>
                      </a:r>
                      <a:r>
                        <a:rPr sz="1300" kern="0" spc="1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-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with</a:t>
                      </a:r>
                      <a:r>
                        <a:rPr sz="1300" kern="0" spc="19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-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GPR</a:t>
                      </a:r>
                      <a:r>
                        <a:rPr sz="1300" kern="0" spc="2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300" kern="0" spc="-4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Denoising</a:t>
                      </a:r>
                      <a:endParaRPr sz="1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47650" algn="l" rtl="0" eaLnBrk="0">
                        <a:lnSpc>
                          <a:spcPct val="81000"/>
                        </a:lnSpc>
                        <a:spcBef>
                          <a:spcPts val="435"/>
                        </a:spcBef>
                        <a:tabLst/>
                      </a:pPr>
                      <a:r>
                        <a:rPr sz="1400" kern="0" spc="-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and</a:t>
                      </a:r>
                      <a:r>
                        <a:rPr sz="1400" kern="0" spc="20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400" kern="0" spc="-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Rotational</a:t>
                      </a:r>
                      <a:r>
                        <a:rPr sz="1400" kern="0" spc="10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400" kern="0" spc="-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Augmentation</a:t>
                      </a:r>
                      <a:r>
                        <a:rPr sz="1400" kern="0" spc="10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400" kern="0" spc="-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</a:t>
                      </a:r>
                      <a:r>
                        <a:rPr sz="1400" kern="0" spc="1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400" kern="0" spc="-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Au</a:t>
                      </a:r>
                      <a:r>
                        <a:rPr sz="1400" kern="0" spc="-6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tomatic</a:t>
                      </a:r>
                      <a:r>
                        <a:rPr sz="1400" kern="0" spc="2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400" kern="0" spc="-6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Modulation</a:t>
                      </a:r>
                      <a:r>
                        <a:rPr sz="1400" kern="0" spc="16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400" kern="0" spc="-6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Classification</a:t>
                      </a:r>
                      <a:endParaRPr sz="14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sz="1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895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771650" algn="l" rtl="0" eaLnBrk="0">
                        <a:lnSpc>
                          <a:spcPct val="88000"/>
                        </a:lnSpc>
                        <a:tabLst/>
                      </a:pPr>
                      <a:r>
                        <a:rPr sz="1000" kern="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1000" kern="0" spc="27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Breakthrough</a:t>
                      </a:r>
                      <a:r>
                        <a:rPr sz="1000" kern="0" spc="1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Approach</a:t>
                      </a:r>
                      <a:r>
                        <a:rPr sz="1000" kern="0" spc="1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for</a:t>
                      </a:r>
                      <a:r>
                        <a:rPr sz="1000" kern="0" spc="1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AMC</a:t>
                      </a: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2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4"/>
          <p:cNvSpPr/>
          <p:nvPr/>
        </p:nvSpPr>
        <p:spPr>
          <a:xfrm>
            <a:off x="2096135" y="1718798"/>
            <a:ext cx="1573530" cy="9023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5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528955" algn="l" rtl="0" eaLnBrk="0">
              <a:lnSpc>
                <a:spcPct val="87000"/>
              </a:lnSpc>
              <a:tabLst/>
            </a:pP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Junkai</a:t>
            </a:r>
            <a:r>
              <a:rPr sz="1000" kern="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5400" indent="-13334" algn="l" rtl="0" eaLnBrk="0">
              <a:lnSpc>
                <a:spcPct val="102000"/>
              </a:lnSpc>
              <a:spcBef>
                <a:spcPts val="216"/>
              </a:spcBef>
              <a:tabLst/>
            </a:pPr>
            <a:r>
              <a:rPr sz="7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College</a:t>
            </a:r>
            <a:r>
              <a:rPr sz="7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7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Information</a:t>
            </a:r>
            <a:r>
              <a:rPr sz="7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Engineering</a:t>
            </a:r>
            <a:r>
              <a:rPr sz="7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Zhejiang</a:t>
            </a:r>
            <a:r>
              <a:rPr sz="7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Universit</a:t>
            </a:r>
            <a:r>
              <a:rPr sz="7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r>
              <a:rPr sz="7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7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 Technology</a:t>
            </a:r>
            <a:endParaRPr sz="7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5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436880" algn="l" rtl="0" eaLnBrk="0">
              <a:lnSpc>
                <a:spcPct val="87000"/>
              </a:lnSpc>
              <a:spcBef>
                <a:spcPts val="1"/>
              </a:spcBef>
              <a:tabLst/>
            </a:pP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July</a:t>
            </a:r>
            <a:r>
              <a:rPr sz="10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5,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2025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sp>
        <p:nvSpPr>
          <p:cNvPr id="6" name="textbox 6"/>
          <p:cNvSpPr/>
          <p:nvPr/>
        </p:nvSpPr>
        <p:spPr>
          <a:xfrm>
            <a:off x="0" y="3130270"/>
            <a:ext cx="1920239" cy="109854"/>
          </a:xfrm>
          <a:prstGeom prst="rect">
            <a:avLst/>
          </a:prstGeom>
          <a:solidFill>
            <a:srgbClr val="00294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3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19759" algn="l" rtl="0" eaLnBrk="0">
              <a:lnSpc>
                <a:spcPts val="613"/>
              </a:lnSpc>
              <a:spcBef>
                <a:spcPts val="1"/>
              </a:spcBef>
              <a:tabLst/>
            </a:pP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Junkai</a:t>
            </a:r>
            <a:r>
              <a:rPr sz="500" kern="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500" kern="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(ZJUT)</a:t>
            </a:r>
            <a:endParaRPr sz="500" dirty="0">
              <a:latin typeface="Arial"/>
              <a:ea typeface="Arial"/>
              <a:cs typeface="Arial"/>
            </a:endParaRPr>
          </a:p>
        </p:txBody>
      </p:sp>
      <p:sp>
        <p:nvSpPr>
          <p:cNvPr id="8" name="textbox 8"/>
          <p:cNvSpPr/>
          <p:nvPr/>
        </p:nvSpPr>
        <p:spPr>
          <a:xfrm>
            <a:off x="3839947" y="3130270"/>
            <a:ext cx="1920239" cy="109854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4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08330" algn="l" rtl="0" eaLnBrk="0">
              <a:lnSpc>
                <a:spcPts val="611"/>
              </a:lnSpc>
              <a:tabLst/>
            </a:pPr>
            <a:r>
              <a:rPr sz="500" kern="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July</a:t>
            </a:r>
            <a:r>
              <a:rPr sz="5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5,</a:t>
            </a:r>
            <a:r>
              <a:rPr sz="5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2025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</a:t>
            </a:r>
            <a:r>
              <a:rPr sz="500" kern="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 /</a:t>
            </a:r>
            <a:r>
              <a:rPr sz="500" kern="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29</a:t>
            </a:r>
            <a:endParaRPr sz="500" dirty="0">
              <a:latin typeface="Arial"/>
              <a:ea typeface="Arial"/>
              <a:cs typeface="Arial"/>
            </a:endParaRPr>
          </a:p>
        </p:txBody>
      </p:sp>
      <p:sp>
        <p:nvSpPr>
          <p:cNvPr id="10" name="rect 10"/>
          <p:cNvSpPr/>
          <p:nvPr/>
        </p:nvSpPr>
        <p:spPr>
          <a:xfrm>
            <a:off x="1919974" y="3130270"/>
            <a:ext cx="1919973" cy="109728"/>
          </a:xfrm>
          <a:prstGeom prst="rect">
            <a:avLst/>
          </a:prstGeom>
          <a:solidFill>
            <a:srgbClr val="003E7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122829" y="3030208"/>
            <a:ext cx="1601215" cy="65559"/>
          </a:xfrm>
          <a:prstGeom prst="rect">
            <a:avLst/>
          </a:prstGeom>
        </p:spPr>
      </p:pic>
      <p:sp>
        <p:nvSpPr>
          <p:cNvPr id="14" name="textbox 14"/>
          <p:cNvSpPr/>
          <p:nvPr/>
        </p:nvSpPr>
        <p:spPr>
          <a:xfrm>
            <a:off x="2673763" y="3139338"/>
            <a:ext cx="417830" cy="958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tabLst/>
            </a:pP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  <a:hlinkClick r:id="rId3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GRCR-Net</a:t>
            </a:r>
            <a:endParaRPr sz="5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rect 352"/>
          <p:cNvSpPr/>
          <p:nvPr/>
        </p:nvSpPr>
        <p:spPr>
          <a:xfrm>
            <a:off x="1919974" y="3130270"/>
            <a:ext cx="1919973" cy="109728"/>
          </a:xfrm>
          <a:prstGeom prst="rect">
            <a:avLst/>
          </a:prstGeom>
          <a:solidFill>
            <a:srgbClr val="003E7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54" name="picture 3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27673" y="1109570"/>
            <a:ext cx="114214" cy="114214"/>
          </a:xfrm>
          <a:prstGeom prst="rect">
            <a:avLst/>
          </a:prstGeom>
        </p:spPr>
      </p:pic>
      <p:sp>
        <p:nvSpPr>
          <p:cNvPr id="356" name="rect 356"/>
          <p:cNvSpPr/>
          <p:nvPr/>
        </p:nvSpPr>
        <p:spPr>
          <a:xfrm>
            <a:off x="3839947" y="3130270"/>
            <a:ext cx="1919973" cy="109728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58" name="rect 358"/>
          <p:cNvSpPr/>
          <p:nvPr/>
        </p:nvSpPr>
        <p:spPr>
          <a:xfrm>
            <a:off x="0" y="3130270"/>
            <a:ext cx="1919973" cy="109728"/>
          </a:xfrm>
          <a:prstGeom prst="rect">
            <a:avLst/>
          </a:prstGeom>
          <a:solidFill>
            <a:srgbClr val="00294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60" name="picture 3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27673" y="1594037"/>
            <a:ext cx="114214" cy="114214"/>
          </a:xfrm>
          <a:prstGeom prst="rect">
            <a:avLst/>
          </a:prstGeom>
        </p:spPr>
      </p:pic>
      <p:pic>
        <p:nvPicPr>
          <p:cNvPr id="362" name="picture 3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27673" y="2250576"/>
            <a:ext cx="114214" cy="114214"/>
          </a:xfrm>
          <a:prstGeom prst="rect">
            <a:avLst/>
          </a:prstGeom>
        </p:spPr>
      </p:pic>
      <p:sp>
        <p:nvSpPr>
          <p:cNvPr id="364" name="textbox 364"/>
          <p:cNvSpPr/>
          <p:nvPr/>
        </p:nvSpPr>
        <p:spPr>
          <a:xfrm>
            <a:off x="-12699" y="474033"/>
            <a:ext cx="5785484" cy="27641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18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47775" algn="l" rtl="0" eaLnBrk="0">
              <a:lnSpc>
                <a:spcPct val="81000"/>
              </a:lnSpc>
              <a:tabLst/>
            </a:pPr>
            <a:r>
              <a:rPr sz="1400" b="1" kern="0" spc="-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Part</a:t>
            </a:r>
            <a:r>
              <a:rPr sz="1400" b="1" kern="0" spc="29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-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I:</a:t>
            </a:r>
            <a:r>
              <a:rPr sz="1400" b="1" kern="0" spc="23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-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</a:t>
            </a:r>
            <a:r>
              <a:rPr sz="1400" b="1" kern="0" spc="3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-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</a:t>
            </a:r>
            <a:r>
              <a:rPr sz="1400" b="1" kern="0" spc="2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-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400" b="1" kern="0" spc="22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-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1400" b="1" kern="0" spc="-2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sumptions</a:t>
            </a:r>
            <a:endParaRPr sz="14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59385" algn="l" rtl="0" eaLnBrk="0">
              <a:lnSpc>
                <a:spcPct val="87000"/>
              </a:lnSpc>
              <a:spcBef>
                <a:spcPts val="305"/>
              </a:spcBef>
              <a:tabLst/>
            </a:pP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Core</a:t>
            </a:r>
            <a:r>
              <a:rPr sz="1000" b="1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Assumption</a:t>
            </a:r>
            <a:r>
              <a:rPr sz="10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81940" algn="l" rtl="0" eaLnBrk="0">
              <a:lnSpc>
                <a:spcPct val="94000"/>
              </a:lnSpc>
              <a:spcBef>
                <a:spcPts val="352"/>
              </a:spcBef>
              <a:tabLst/>
            </a:pPr>
            <a:r>
              <a:rPr sz="900" kern="0" spc="40" baseline="17362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kern="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Additive</a:t>
            </a:r>
            <a:r>
              <a:rPr sz="1000" b="1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White</a:t>
            </a:r>
            <a:r>
              <a:rPr sz="1000" b="1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Gaussian</a:t>
            </a:r>
            <a:r>
              <a:rPr sz="1000" b="1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Noise</a:t>
            </a:r>
            <a:r>
              <a:rPr sz="1000" b="1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AWGN</a:t>
            </a:r>
            <a:r>
              <a:rPr sz="10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515870" algn="l" rtl="0" eaLnBrk="0">
              <a:lnSpc>
                <a:spcPts val="1329"/>
              </a:lnSpc>
              <a:spcBef>
                <a:spcPts val="623"/>
              </a:spcBef>
              <a:tabLst/>
            </a:pP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r[n] =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s[n] +</a:t>
            </a:r>
            <a:r>
              <a:rPr sz="10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[n]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</a:t>
            </a: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(1)</a:t>
            </a:r>
            <a:endParaRPr sz="1000" dirty="0">
              <a:latin typeface="Arial"/>
              <a:ea typeface="Arial"/>
              <a:cs typeface="Arial"/>
            </a:endParaRPr>
          </a:p>
          <a:p>
            <a:pPr marL="436880" indent="-158114" algn="l" rtl="0" eaLnBrk="0">
              <a:lnSpc>
                <a:spcPct val="102000"/>
              </a:lnSpc>
              <a:spcBef>
                <a:spcPts val="713"/>
              </a:spcBef>
              <a:tabLst/>
            </a:pPr>
            <a:r>
              <a:rPr sz="900" kern="0" spc="-10" baseline="17362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kern="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Independent  Gaussian  Distribution: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Each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noise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sample</a:t>
            </a:r>
            <a:r>
              <a:rPr sz="10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independen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follows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Gaussian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distribution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751329" algn="l" rtl="0" eaLnBrk="0">
              <a:lnSpc>
                <a:spcPts val="1356"/>
              </a:lnSpc>
              <a:spcBef>
                <a:spcPts val="679"/>
              </a:spcBef>
              <a:tabLst/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7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[n],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7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[n] 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~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N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(0,σ</a:t>
            </a:r>
            <a:r>
              <a:rPr sz="10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    (I/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components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    </a:t>
            </a: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(2)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78765" algn="l" rtl="0" eaLnBrk="0">
              <a:lnSpc>
                <a:spcPct val="87000"/>
              </a:lnSpc>
              <a:spcBef>
                <a:spcPts val="739"/>
              </a:spcBef>
              <a:tabLst/>
            </a:pPr>
            <a:r>
              <a:rPr sz="900" kern="0" spc="-20" baseline="17362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500" kern="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0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Gaussian  Process  Modeling: 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entire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modeled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Gaussian</a:t>
            </a:r>
            <a:r>
              <a:rPr sz="10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ss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936114" algn="l" rtl="0" eaLnBrk="0">
              <a:lnSpc>
                <a:spcPts val="1329"/>
              </a:lnSpc>
              <a:spcBef>
                <a:spcPts val="676"/>
              </a:spcBef>
              <a:tabLst/>
            </a:pP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w[n] 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~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CN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(0,σ</a:t>
            </a:r>
            <a:r>
              <a:rPr sz="10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    (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AWGN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                          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(3)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704215" algn="l" rtl="0" eaLnBrk="0">
              <a:lnSpc>
                <a:spcPct val="84000"/>
              </a:lnSpc>
              <a:spcBef>
                <a:spcPts val="301"/>
              </a:spcBef>
              <a:tabLst/>
            </a:pPr>
            <a:r>
              <a:rPr sz="1000" b="1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1000" b="1" kern="0" spc="13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these</a:t>
            </a:r>
            <a:r>
              <a:rPr sz="1000" b="1" kern="0" spc="16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assumptions</a:t>
            </a:r>
            <a:r>
              <a:rPr sz="1000" b="1" kern="0" spc="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r>
              <a:rPr sz="1000" b="1" kern="0" spc="15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1000" b="1" kern="0" spc="16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1000" b="1" kern="0" spc="16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derive</a:t>
            </a:r>
            <a:r>
              <a:rPr sz="1000" b="1" kern="0" spc="14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000" b="1" kern="0" spc="15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optimal</a:t>
            </a:r>
            <a:r>
              <a:rPr sz="1000" b="1" kern="0" spc="20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noise</a:t>
            </a:r>
            <a:r>
              <a:rPr sz="1000" b="1" kern="0" spc="16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estimation</a:t>
            </a:r>
            <a:r>
              <a:rPr sz="1000" b="1" kern="0" spc="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!           </a:t>
            </a:r>
            <a:r>
              <a:rPr sz="1000" b="1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665"/>
              </a:lnSpc>
              <a:spcBef>
                <a:spcPts val="2"/>
              </a:spcBef>
              <a:tabLst>
                <a:tab pos="632459" algn="l"/>
              </a:tabLst>
            </a:pP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Junkai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500" kern="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(ZJUT)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  <a:hlinkClick r:id="rId5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GRCR-Net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         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July</a:t>
            </a:r>
            <a:r>
              <a:rPr sz="5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5,</a:t>
            </a:r>
            <a:r>
              <a:rPr sz="5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025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10 /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29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endParaRPr sz="500" dirty="0">
              <a:latin typeface="Arial"/>
              <a:ea typeface="Arial"/>
              <a:cs typeface="Arial"/>
            </a:endParaRPr>
          </a:p>
        </p:txBody>
      </p:sp>
      <p:grpSp>
        <p:nvGrpSpPr>
          <p:cNvPr id="22" name="group 22"/>
          <p:cNvGrpSpPr/>
          <p:nvPr/>
        </p:nvGrpSpPr>
        <p:grpSpPr>
          <a:xfrm rot="21600000">
            <a:off x="5450795" y="3032654"/>
            <a:ext cx="238743" cy="56015"/>
            <a:chOff x="0" y="0"/>
            <a:chExt cx="238743" cy="56015"/>
          </a:xfrm>
        </p:grpSpPr>
        <p:sp>
          <p:nvSpPr>
            <p:cNvPr id="366" name="path 366"/>
            <p:cNvSpPr/>
            <p:nvPr/>
          </p:nvSpPr>
          <p:spPr>
            <a:xfrm>
              <a:off x="121767" y="30326"/>
              <a:ext cx="25688" cy="25688"/>
            </a:xfrm>
            <a:custGeom>
              <a:avLst/>
              <a:gdLst/>
              <a:ahLst/>
              <a:cxnLst/>
              <a:rect l="0" t="0" r="0" b="0"/>
              <a:pathLst>
                <a:path w="40" h="40">
                  <a:moveTo>
                    <a:pt x="4" y="4"/>
                  </a:moveTo>
                  <a:lnTo>
                    <a:pt x="36" y="36"/>
                  </a:lnTo>
                </a:path>
              </a:pathLst>
            </a:custGeom>
            <a:noFill/>
            <a:ln w="7591" cap="flat">
              <a:solidFill>
                <a:srgbClr val="99BAD7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68" name="path 368"/>
            <p:cNvSpPr/>
            <p:nvPr/>
          </p:nvSpPr>
          <p:spPr>
            <a:xfrm>
              <a:off x="94857" y="3985"/>
              <a:ext cx="35427" cy="35427"/>
            </a:xfrm>
            <a:custGeom>
              <a:avLst/>
              <a:gdLst/>
              <a:ahLst/>
              <a:cxnLst/>
              <a:rect l="0" t="0" r="0" b="0"/>
              <a:pathLst>
                <a:path w="55" h="55">
                  <a:moveTo>
                    <a:pt x="51" y="27"/>
                  </a:moveTo>
                  <a:cubicBezTo>
                    <a:pt x="51" y="14"/>
                    <a:pt x="41" y="3"/>
                    <a:pt x="27" y="3"/>
                  </a:cubicBezTo>
                  <a:cubicBezTo>
                    <a:pt x="14" y="3"/>
                    <a:pt x="3" y="14"/>
                    <a:pt x="3" y="27"/>
                  </a:cubicBezTo>
                  <a:cubicBezTo>
                    <a:pt x="3" y="41"/>
                    <a:pt x="14" y="51"/>
                    <a:pt x="27" y="51"/>
                  </a:cubicBezTo>
                  <a:cubicBezTo>
                    <a:pt x="41" y="51"/>
                    <a:pt x="51" y="41"/>
                    <a:pt x="51" y="27"/>
                  </a:cubicBezTo>
                </a:path>
              </a:pathLst>
            </a:custGeom>
            <a:noFill/>
            <a:ln w="5060" cap="flat">
              <a:solidFill>
                <a:srgbClr val="99BAD7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70" name="path 370"/>
            <p:cNvSpPr/>
            <p:nvPr/>
          </p:nvSpPr>
          <p:spPr>
            <a:xfrm>
              <a:off x="0" y="0"/>
              <a:ext cx="238743" cy="55861"/>
            </a:xfrm>
            <a:custGeom>
              <a:avLst/>
              <a:gdLst/>
              <a:ahLst/>
              <a:cxnLst/>
              <a:rect l="0" t="0" r="0" b="0"/>
              <a:pathLst>
                <a:path w="375" h="87">
                  <a:moveTo>
                    <a:pt x="67" y="83"/>
                  </a:moveTo>
                  <a:cubicBezTo>
                    <a:pt x="89" y="83"/>
                    <a:pt x="107" y="65"/>
                    <a:pt x="107" y="43"/>
                  </a:cubicBezTo>
                  <a:cubicBezTo>
                    <a:pt x="107" y="21"/>
                    <a:pt x="89" y="3"/>
                    <a:pt x="67" y="3"/>
                  </a:cubicBezTo>
                  <a:cubicBezTo>
                    <a:pt x="45" y="3"/>
                    <a:pt x="27" y="21"/>
                    <a:pt x="27" y="43"/>
                  </a:cubicBezTo>
                  <a:moveTo>
                    <a:pt x="51" y="31"/>
                  </a:moveTo>
                  <a:lnTo>
                    <a:pt x="27" y="51"/>
                  </a:lnTo>
                  <a:lnTo>
                    <a:pt x="3" y="31"/>
                  </a:lnTo>
                  <a:moveTo>
                    <a:pt x="307" y="83"/>
                  </a:moveTo>
                  <a:cubicBezTo>
                    <a:pt x="285" y="83"/>
                    <a:pt x="267" y="65"/>
                    <a:pt x="267" y="43"/>
                  </a:cubicBezTo>
                  <a:cubicBezTo>
                    <a:pt x="267" y="21"/>
                    <a:pt x="285" y="3"/>
                    <a:pt x="307" y="3"/>
                  </a:cubicBezTo>
                  <a:cubicBezTo>
                    <a:pt x="329" y="3"/>
                    <a:pt x="347" y="21"/>
                    <a:pt x="347" y="43"/>
                  </a:cubicBezTo>
                  <a:moveTo>
                    <a:pt x="371" y="31"/>
                  </a:moveTo>
                  <a:lnTo>
                    <a:pt x="347" y="51"/>
                  </a:lnTo>
                  <a:lnTo>
                    <a:pt x="323" y="31"/>
                  </a:lnTo>
                </a:path>
              </a:pathLst>
            </a:custGeom>
            <a:noFill/>
            <a:ln w="5060" cap="rnd">
              <a:solidFill>
                <a:srgbClr val="99BAD7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372" name="textbox 372"/>
          <p:cNvSpPr/>
          <p:nvPr/>
        </p:nvSpPr>
        <p:spPr>
          <a:xfrm>
            <a:off x="2760909" y="2515518"/>
            <a:ext cx="73025" cy="1492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973"/>
              </a:lnSpc>
              <a:tabLst/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sz="700" dirty="0">
              <a:latin typeface="Arial"/>
              <a:ea typeface="Arial"/>
              <a:cs typeface="Arial"/>
            </a:endParaRPr>
          </a:p>
        </p:txBody>
      </p:sp>
      <p:sp>
        <p:nvSpPr>
          <p:cNvPr id="374" name="textbox 374"/>
          <p:cNvSpPr/>
          <p:nvPr/>
        </p:nvSpPr>
        <p:spPr>
          <a:xfrm>
            <a:off x="2760909" y="2455922"/>
            <a:ext cx="74930" cy="1155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3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700" dirty="0">
              <a:latin typeface="Arial"/>
              <a:ea typeface="Arial"/>
              <a:cs typeface="Arial"/>
            </a:endParaRPr>
          </a:p>
        </p:txBody>
      </p:sp>
      <p:sp>
        <p:nvSpPr>
          <p:cNvPr id="376" name="textbox 376"/>
          <p:cNvSpPr/>
          <p:nvPr/>
        </p:nvSpPr>
        <p:spPr>
          <a:xfrm>
            <a:off x="2934909" y="2026359"/>
            <a:ext cx="73025" cy="1492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973"/>
              </a:lnSpc>
              <a:tabLst/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sz="700" dirty="0">
              <a:latin typeface="Arial"/>
              <a:ea typeface="Arial"/>
              <a:cs typeface="Arial"/>
            </a:endParaRPr>
          </a:p>
        </p:txBody>
      </p:sp>
      <p:sp>
        <p:nvSpPr>
          <p:cNvPr id="378" name="textbox 378"/>
          <p:cNvSpPr/>
          <p:nvPr/>
        </p:nvSpPr>
        <p:spPr>
          <a:xfrm>
            <a:off x="2933004" y="1966763"/>
            <a:ext cx="74930" cy="1155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3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700" dirty="0">
              <a:latin typeface="Arial"/>
              <a:ea typeface="Arial"/>
              <a:cs typeface="Arial"/>
            </a:endParaRPr>
          </a:p>
        </p:txBody>
      </p:sp>
      <p:sp>
        <p:nvSpPr>
          <p:cNvPr id="380" name="textbox 380"/>
          <p:cNvSpPr/>
          <p:nvPr/>
        </p:nvSpPr>
        <p:spPr>
          <a:xfrm>
            <a:off x="0" y="0"/>
            <a:ext cx="5760084" cy="354329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120650" algn="l" rtl="0" eaLnBrk="0">
              <a:lnSpc>
                <a:spcPct val="87000"/>
              </a:lnSpc>
              <a:spcBef>
                <a:spcPts val="4"/>
              </a:spcBef>
              <a:tabLst/>
            </a:pP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GPR</a:t>
            </a:r>
            <a:r>
              <a:rPr sz="1300" kern="0" spc="2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Denoising:</a:t>
            </a:r>
            <a:r>
              <a:rPr sz="1300" kern="0" spc="2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Theoretical</a:t>
            </a:r>
            <a:r>
              <a:rPr sz="1300" kern="0" spc="2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Foundation</a:t>
            </a:r>
            <a:endParaRPr sz="1300" dirty="0">
              <a:latin typeface="Arial"/>
              <a:ea typeface="Arial"/>
              <a:cs typeface="Arial"/>
            </a:endParaRPr>
          </a:p>
        </p:txBody>
      </p:sp>
      <p:pic>
        <p:nvPicPr>
          <p:cNvPr id="382" name="picture 3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4123055" y="3031389"/>
            <a:ext cx="1229436" cy="58392"/>
          </a:xfrm>
          <a:prstGeom prst="rect">
            <a:avLst/>
          </a:prstGeom>
        </p:spPr>
      </p:pic>
      <p:pic>
        <p:nvPicPr>
          <p:cNvPr id="384" name="picture 3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4200142" y="3031389"/>
            <a:ext cx="950092" cy="58392"/>
          </a:xfrm>
          <a:prstGeom prst="rect">
            <a:avLst/>
          </a:prstGeom>
        </p:spPr>
      </p:pic>
      <p:pic>
        <p:nvPicPr>
          <p:cNvPr id="386" name="picture 3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4085005" y="2997428"/>
            <a:ext cx="1651648" cy="1201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picture 3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947031" y="3031389"/>
            <a:ext cx="203202" cy="58392"/>
          </a:xfrm>
          <a:prstGeom prst="rect">
            <a:avLst/>
          </a:prstGeom>
        </p:spPr>
      </p:pic>
      <p:pic>
        <p:nvPicPr>
          <p:cNvPr id="390" name="picture 3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397705" y="3041535"/>
            <a:ext cx="27930" cy="38100"/>
          </a:xfrm>
          <a:prstGeom prst="rect">
            <a:avLst/>
          </a:prstGeom>
        </p:spPr>
      </p:pic>
      <p:pic>
        <p:nvPicPr>
          <p:cNvPr id="392" name="picture 3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572977" y="3041535"/>
            <a:ext cx="27930" cy="381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 rot="21600000">
            <a:off x="5573431" y="3036640"/>
            <a:ext cx="52598" cy="52029"/>
            <a:chOff x="0" y="0"/>
            <a:chExt cx="52598" cy="52029"/>
          </a:xfrm>
        </p:grpSpPr>
        <p:sp>
          <p:nvSpPr>
            <p:cNvPr id="394" name="path 394"/>
            <p:cNvSpPr/>
            <p:nvPr/>
          </p:nvSpPr>
          <p:spPr>
            <a:xfrm>
              <a:off x="26909" y="26341"/>
              <a:ext cx="25688" cy="25688"/>
            </a:xfrm>
            <a:custGeom>
              <a:avLst/>
              <a:gdLst/>
              <a:ahLst/>
              <a:cxnLst/>
              <a:rect l="0" t="0" r="0" b="0"/>
              <a:pathLst>
                <a:path w="40" h="40">
                  <a:moveTo>
                    <a:pt x="4" y="4"/>
                  </a:moveTo>
                  <a:lnTo>
                    <a:pt x="36" y="36"/>
                  </a:lnTo>
                </a:path>
              </a:pathLst>
            </a:custGeom>
            <a:noFill/>
            <a:ln w="7591" cap="flat">
              <a:solidFill>
                <a:srgbClr val="99BAD7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96" name="path 396"/>
            <p:cNvSpPr/>
            <p:nvPr/>
          </p:nvSpPr>
          <p:spPr>
            <a:xfrm>
              <a:off x="0" y="0"/>
              <a:ext cx="35427" cy="35427"/>
            </a:xfrm>
            <a:custGeom>
              <a:avLst/>
              <a:gdLst/>
              <a:ahLst/>
              <a:cxnLst/>
              <a:rect l="0" t="0" r="0" b="0"/>
              <a:pathLst>
                <a:path w="55" h="55">
                  <a:moveTo>
                    <a:pt x="51" y="27"/>
                  </a:moveTo>
                  <a:cubicBezTo>
                    <a:pt x="51" y="14"/>
                    <a:pt x="41" y="3"/>
                    <a:pt x="27" y="3"/>
                  </a:cubicBezTo>
                  <a:cubicBezTo>
                    <a:pt x="14" y="3"/>
                    <a:pt x="3" y="14"/>
                    <a:pt x="3" y="27"/>
                  </a:cubicBezTo>
                  <a:cubicBezTo>
                    <a:pt x="3" y="41"/>
                    <a:pt x="14" y="51"/>
                    <a:pt x="27" y="51"/>
                  </a:cubicBezTo>
                  <a:cubicBezTo>
                    <a:pt x="41" y="51"/>
                    <a:pt x="51" y="41"/>
                    <a:pt x="51" y="27"/>
                  </a:cubicBezTo>
                </a:path>
              </a:pathLst>
            </a:custGeom>
            <a:noFill/>
            <a:ln w="5060" cap="flat">
              <a:solidFill>
                <a:srgbClr val="99BAD7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398" name="picture 3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123055" y="3041535"/>
            <a:ext cx="203202" cy="38100"/>
          </a:xfrm>
          <a:prstGeom prst="rect">
            <a:avLst/>
          </a:prstGeom>
        </p:spPr>
      </p:pic>
      <p:pic>
        <p:nvPicPr>
          <p:cNvPr id="400" name="picture 40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4672368" y="3031389"/>
            <a:ext cx="203202" cy="58392"/>
          </a:xfrm>
          <a:prstGeom prst="rect">
            <a:avLst/>
          </a:prstGeom>
        </p:spPr>
      </p:pic>
      <p:pic>
        <p:nvPicPr>
          <p:cNvPr id="402" name="picture 4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2542361" y="715888"/>
            <a:ext cx="3194292" cy="2524109"/>
          </a:xfrm>
          <a:prstGeom prst="rect">
            <a:avLst/>
          </a:prstGeom>
        </p:spPr>
      </p:pic>
      <p:sp>
        <p:nvSpPr>
          <p:cNvPr id="404" name="textbox 404"/>
          <p:cNvSpPr/>
          <p:nvPr/>
        </p:nvSpPr>
        <p:spPr>
          <a:xfrm>
            <a:off x="31214" y="1242818"/>
            <a:ext cx="2105660" cy="18034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00050" algn="l" rtl="0" eaLnBrk="0">
              <a:lnSpc>
                <a:spcPts val="3451"/>
              </a:lnSpc>
              <a:tabLst>
                <a:tab pos="209232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6000"/>
              </a:lnSpc>
              <a:spcBef>
                <a:spcPts val="1102"/>
              </a:spcBef>
              <a:tabLst/>
            </a:pPr>
            <a:r>
              <a:rPr sz="10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2. 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SNR</a:t>
            </a:r>
            <a:r>
              <a:rPr sz="1000" b="1" kern="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Power</a:t>
            </a:r>
            <a:r>
              <a:rPr sz="1000" b="1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Ratio</a:t>
            </a:r>
            <a:r>
              <a:rPr sz="10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588009" algn="l" rtl="0" eaLnBrk="0">
              <a:lnSpc>
                <a:spcPts val="1494"/>
              </a:lnSpc>
              <a:spcBef>
                <a:spcPts val="1155"/>
              </a:spcBef>
              <a:tabLst/>
            </a:pPr>
            <a:r>
              <a:rPr sz="1600" kern="0" spc="0" baseline="-1552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SNR</a:t>
            </a:r>
            <a:r>
              <a:rPr sz="1000" kern="0" spc="-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baseline="-20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linear</a:t>
            </a:r>
            <a:r>
              <a:rPr sz="7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0" baseline="179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r>
              <a:rPr sz="1200" kern="0" spc="0" baseline="23973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SNR</a:t>
            </a:r>
            <a:r>
              <a:rPr sz="700" kern="0" spc="-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baseline="3196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dB</a:t>
            </a:r>
            <a:r>
              <a:rPr sz="1200" kern="0" spc="0" baseline="41336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/10</a:t>
            </a:r>
            <a:endParaRPr sz="1200" baseline="41336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spcBef>
                <a:spcPts val="1210"/>
              </a:spcBef>
              <a:tabLst/>
            </a:pP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  Noise  Power</a:t>
            </a:r>
            <a:r>
              <a:rPr sz="1000" b="1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Calculatio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n: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marL="625475" algn="l" rtl="0" eaLnBrk="0">
              <a:lnSpc>
                <a:spcPts val="2562"/>
              </a:lnSpc>
              <a:spcBef>
                <a:spcPts val="6"/>
              </a:spcBef>
              <a:tabLst>
                <a:tab pos="185166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pic>
        <p:nvPicPr>
          <p:cNvPr id="406" name="picture 40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657075" y="2707729"/>
            <a:ext cx="1226334" cy="325414"/>
          </a:xfrm>
          <a:prstGeom prst="rect">
            <a:avLst/>
          </a:prstGeom>
        </p:spPr>
      </p:pic>
      <p:pic>
        <p:nvPicPr>
          <p:cNvPr id="408" name="picture 40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431447" y="1255518"/>
            <a:ext cx="1692648" cy="438324"/>
          </a:xfrm>
          <a:prstGeom prst="rect">
            <a:avLst/>
          </a:prstGeom>
        </p:spPr>
      </p:pic>
      <p:sp>
        <p:nvSpPr>
          <p:cNvPr id="410" name="textbox 410"/>
          <p:cNvSpPr/>
          <p:nvPr/>
        </p:nvSpPr>
        <p:spPr>
          <a:xfrm>
            <a:off x="0" y="0"/>
            <a:ext cx="5760084" cy="354329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120650" algn="l" rtl="0" eaLnBrk="0">
              <a:lnSpc>
                <a:spcPct val="87000"/>
              </a:lnSpc>
              <a:spcBef>
                <a:spcPts val="4"/>
              </a:spcBef>
              <a:tabLst/>
            </a:pPr>
            <a:r>
              <a:rPr sz="1300" kern="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GPR</a:t>
            </a:r>
            <a:r>
              <a:rPr sz="1300" kern="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Denois</a:t>
            </a: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ing:  Mathematical</a:t>
            </a:r>
            <a:r>
              <a:rPr sz="1300" kern="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Derivation</a:t>
            </a:r>
            <a:r>
              <a:rPr sz="1300" kern="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</a:t>
            </a:r>
            <a:endParaRPr sz="1300" dirty="0">
              <a:latin typeface="Arial"/>
              <a:ea typeface="Arial"/>
              <a:cs typeface="Arial"/>
            </a:endParaRPr>
          </a:p>
        </p:txBody>
      </p:sp>
      <p:grpSp>
        <p:nvGrpSpPr>
          <p:cNvPr id="26" name="group 26"/>
          <p:cNvGrpSpPr/>
          <p:nvPr/>
        </p:nvGrpSpPr>
        <p:grpSpPr>
          <a:xfrm rot="21600000">
            <a:off x="0" y="3130271"/>
            <a:ext cx="5759918" cy="109727"/>
            <a:chOff x="0" y="0"/>
            <a:chExt cx="5759918" cy="109727"/>
          </a:xfrm>
        </p:grpSpPr>
        <p:pic>
          <p:nvPicPr>
            <p:cNvPr id="412" name="picture 41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21600000">
              <a:off x="0" y="0"/>
              <a:ext cx="5759918" cy="109727"/>
            </a:xfrm>
            <a:prstGeom prst="rect">
              <a:avLst/>
            </a:prstGeom>
          </p:spPr>
        </p:pic>
        <p:sp>
          <p:nvSpPr>
            <p:cNvPr id="414" name="textbox 414"/>
            <p:cNvSpPr/>
            <p:nvPr/>
          </p:nvSpPr>
          <p:spPr>
            <a:xfrm>
              <a:off x="-12700" y="-12700"/>
              <a:ext cx="5785484" cy="1352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51000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632459" algn="l" rtl="0" eaLnBrk="0">
                <a:lnSpc>
                  <a:spcPts val="665"/>
                </a:lnSpc>
                <a:spcBef>
                  <a:spcPts val="1"/>
                </a:spcBef>
                <a:tabLst/>
              </a:pP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Junkai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Li</a:t>
              </a:r>
              <a:r>
                <a:rPr sz="500" kern="0" spc="4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(ZJUT)</a:t>
              </a:r>
              <a:r>
                <a:rPr sz="500" kern="0" spc="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                                          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  <a:hlinkClick r:id="rId11" action="ppaction://hlinksldjump">
                    <a:extLst>
                      <a:ext uri="{DAF060AB-1E55-43B9-8AAB-6FB025537F2F}">
                        <wpsdc:hlinkUnderline xmlns:wpsdc="http://www.wps.cn/officeDocument/2017/drawingmlCustomData" xmlns="" val="0"/>
                      </a:ext>
                    </a:extLst>
                  </a:hlinkClick>
                </a:rPr>
                <a:t>GRCR-Net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                                                      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July</a:t>
              </a:r>
              <a:r>
                <a:rPr sz="500" kern="0" spc="1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5,</a:t>
              </a:r>
              <a:r>
                <a:rPr sz="500" kern="0" spc="12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500" kern="0" spc="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2025</a:t>
              </a:r>
              <a:r>
                <a:rPr sz="500" kern="0" spc="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</a:t>
              </a:r>
              <a:r>
                <a:rPr sz="500" kern="0" spc="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11 /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500" kern="0" spc="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29</a:t>
              </a:r>
              <a:endParaRPr sz="500" dirty="0"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416" name="textbox 416"/>
          <p:cNvSpPr/>
          <p:nvPr/>
        </p:nvSpPr>
        <p:spPr>
          <a:xfrm>
            <a:off x="31629" y="732947"/>
            <a:ext cx="1671954" cy="3911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39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tabLst/>
            </a:pP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Step-by-Step</a:t>
            </a:r>
            <a:r>
              <a:rPr sz="10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rivation: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8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7145" algn="l" rtl="0" eaLnBrk="0">
              <a:lnSpc>
                <a:spcPts val="1260"/>
              </a:lnSpc>
              <a:spcBef>
                <a:spcPts val="4"/>
              </a:spcBef>
              <a:tabLst/>
            </a:pPr>
            <a:r>
              <a:rPr sz="10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1.  I/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r>
              <a:rPr sz="1000" b="1" kern="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Power</a:t>
            </a:r>
            <a:r>
              <a:rPr sz="1000" b="1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Calculation</a:t>
            </a:r>
            <a:r>
              <a:rPr sz="10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sp>
        <p:nvSpPr>
          <p:cNvPr id="418" name="textbox 418"/>
          <p:cNvSpPr/>
          <p:nvPr/>
        </p:nvSpPr>
        <p:spPr>
          <a:xfrm>
            <a:off x="1273797" y="468279"/>
            <a:ext cx="3227070" cy="1987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61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1000"/>
              </a:lnSpc>
              <a:tabLst/>
            </a:pPr>
            <a:r>
              <a:rPr sz="1400" b="1" kern="0" spc="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Part</a:t>
            </a:r>
            <a:r>
              <a:rPr sz="1400" b="1" kern="0" spc="29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II:</a:t>
            </a:r>
            <a:r>
              <a:rPr sz="1400" b="1" kern="0" spc="26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Complete</a:t>
            </a:r>
            <a:r>
              <a:rPr sz="1400" b="1" kern="0" spc="30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Deriv</a:t>
            </a:r>
            <a:r>
              <a:rPr sz="1400" b="1" kern="0" spc="-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ation</a:t>
            </a:r>
            <a:r>
              <a:rPr sz="1400" b="1" kern="0" spc="30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-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</a:t>
            </a:r>
            <a:endParaRPr sz="1400" dirty="0">
              <a:latin typeface="Arial"/>
              <a:ea typeface="Arial"/>
              <a:cs typeface="Arial"/>
            </a:endParaRPr>
          </a:p>
        </p:txBody>
      </p:sp>
      <p:sp>
        <p:nvSpPr>
          <p:cNvPr id="420" name="textbox 420"/>
          <p:cNvSpPr/>
          <p:nvPr/>
        </p:nvSpPr>
        <p:spPr>
          <a:xfrm>
            <a:off x="2327112" y="1361841"/>
            <a:ext cx="190500" cy="159321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329"/>
              </a:lnSpc>
              <a:tabLst/>
            </a:pP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(4)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329"/>
              </a:lnSpc>
              <a:spcBef>
                <a:spcPts val="306"/>
              </a:spcBef>
              <a:tabLst/>
            </a:pP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(5)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8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329"/>
              </a:lnSpc>
              <a:spcBef>
                <a:spcPts val="1"/>
              </a:spcBef>
              <a:tabLst/>
            </a:pP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(6)</a:t>
            </a:r>
            <a:endParaRPr sz="10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box 422"/>
          <p:cNvSpPr/>
          <p:nvPr/>
        </p:nvSpPr>
        <p:spPr>
          <a:xfrm>
            <a:off x="130832" y="445417"/>
            <a:ext cx="5503545" cy="19951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29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3970" algn="l" rtl="0" eaLnBrk="0">
              <a:lnSpc>
                <a:spcPct val="88000"/>
              </a:lnSpc>
              <a:tabLst/>
            </a:pP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1000" b="1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4: 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Estimate</a:t>
            </a:r>
            <a:r>
              <a:rPr sz="10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Noise</a:t>
            </a:r>
            <a:r>
              <a:rPr sz="1000" b="1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Standard</a:t>
            </a:r>
            <a:r>
              <a:rPr sz="1000" b="1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Deviation</a:t>
            </a:r>
            <a:r>
              <a:rPr sz="1000" b="1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sz="1000" b="1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Gaussian</a:t>
            </a:r>
            <a:r>
              <a:rPr sz="10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Distribution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ct val="88000"/>
              </a:lnSpc>
              <a:spcBef>
                <a:spcPts val="298"/>
              </a:spcBef>
              <a:tabLst/>
            </a:pP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Since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noise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follows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Gaussian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distribut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ion,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AWGN:</a:t>
            </a:r>
            <a:endParaRPr sz="10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1467"/>
              </a:lnSpc>
              <a:spcBef>
                <a:spcPts val="612"/>
              </a:spcBef>
              <a:tabLst/>
            </a:pPr>
            <a:r>
              <a:rPr sz="1600" kern="0" spc="0" baseline="681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200" kern="0" spc="0" baseline="9087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7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 E[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w[n]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1000" kern="0" spc="-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200" kern="0" spc="30" baseline="52494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] = E[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r>
              <a:rPr sz="7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200" kern="0" spc="30" baseline="52494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7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[n]] + E[w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[n]] = 2σ                                  (8)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571"/>
              </a:spcBef>
              <a:tabLst/>
            </a:pP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Therefore,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noise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variance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component: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858645" algn="l" rtl="0" eaLnBrk="0">
              <a:lnSpc>
                <a:spcPts val="2562"/>
              </a:lnSpc>
              <a:spcBef>
                <a:spcPts val="560"/>
              </a:spcBef>
              <a:tabLst>
                <a:tab pos="5490209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9684" algn="l" rtl="0" eaLnBrk="0">
              <a:lnSpc>
                <a:spcPct val="87000"/>
              </a:lnSpc>
              <a:spcBef>
                <a:spcPts val="880"/>
              </a:spcBef>
              <a:tabLst/>
            </a:pP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Final</a:t>
            </a:r>
            <a:r>
              <a:rPr sz="1000" b="1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Noise</a:t>
            </a:r>
            <a:r>
              <a:rPr sz="10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tandard</a:t>
            </a:r>
            <a:r>
              <a:rPr sz="1000" b="1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Deviation: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0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3558540" algn="l" rtl="0" eaLnBrk="0">
              <a:lnSpc>
                <a:spcPts val="1329"/>
              </a:lnSpc>
              <a:spcBef>
                <a:spcPts val="2"/>
              </a:spcBef>
              <a:tabLst>
                <a:tab pos="5256529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600" kern="0" spc="-10" baseline="-24103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(10)</a:t>
            </a:r>
            <a:endParaRPr sz="1600" baseline="-24103" dirty="0">
              <a:latin typeface="Arial"/>
              <a:ea typeface="Arial"/>
              <a:cs typeface="Arial"/>
            </a:endParaRPr>
          </a:p>
        </p:txBody>
      </p:sp>
      <p:pic>
        <p:nvPicPr>
          <p:cNvPr id="424" name="picture 4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070329" y="1920481"/>
            <a:ext cx="1619351" cy="507212"/>
          </a:xfrm>
          <a:prstGeom prst="rect">
            <a:avLst/>
          </a:prstGeom>
        </p:spPr>
      </p:pic>
      <p:pic>
        <p:nvPicPr>
          <p:cNvPr id="426" name="picture 4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989894" y="1306297"/>
            <a:ext cx="3631338" cy="325414"/>
          </a:xfrm>
          <a:prstGeom prst="rect">
            <a:avLst/>
          </a:prstGeom>
        </p:spPr>
      </p:pic>
      <p:sp>
        <p:nvSpPr>
          <p:cNvPr id="428" name="textbox 428"/>
          <p:cNvSpPr/>
          <p:nvPr/>
        </p:nvSpPr>
        <p:spPr>
          <a:xfrm>
            <a:off x="4160565" y="912580"/>
            <a:ext cx="73025" cy="1492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973"/>
              </a:lnSpc>
              <a:tabLst/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sz="700" dirty="0">
              <a:latin typeface="Arial"/>
              <a:ea typeface="Arial"/>
              <a:cs typeface="Arial"/>
            </a:endParaRPr>
          </a:p>
        </p:txBody>
      </p:sp>
      <p:sp>
        <p:nvSpPr>
          <p:cNvPr id="430" name="textbox 430"/>
          <p:cNvSpPr/>
          <p:nvPr/>
        </p:nvSpPr>
        <p:spPr>
          <a:xfrm>
            <a:off x="4120491" y="829516"/>
            <a:ext cx="74930" cy="1155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3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700" dirty="0">
              <a:latin typeface="Arial"/>
              <a:ea typeface="Arial"/>
              <a:cs typeface="Arial"/>
            </a:endParaRPr>
          </a:p>
        </p:txBody>
      </p:sp>
      <p:sp>
        <p:nvSpPr>
          <p:cNvPr id="432" name="textbox 432"/>
          <p:cNvSpPr/>
          <p:nvPr/>
        </p:nvSpPr>
        <p:spPr>
          <a:xfrm>
            <a:off x="3544549" y="913583"/>
            <a:ext cx="95250" cy="1441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934"/>
              </a:lnSpc>
              <a:tabLst/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endParaRPr sz="700" dirty="0">
              <a:latin typeface="Arial"/>
              <a:ea typeface="Arial"/>
              <a:cs typeface="Arial"/>
            </a:endParaRPr>
          </a:p>
        </p:txBody>
      </p:sp>
      <p:sp>
        <p:nvSpPr>
          <p:cNvPr id="434" name="textbox 434"/>
          <p:cNvSpPr/>
          <p:nvPr/>
        </p:nvSpPr>
        <p:spPr>
          <a:xfrm>
            <a:off x="3511382" y="829516"/>
            <a:ext cx="74930" cy="1155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3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700" dirty="0">
              <a:latin typeface="Arial"/>
              <a:ea typeface="Arial"/>
              <a:cs typeface="Arial"/>
            </a:endParaRPr>
          </a:p>
        </p:txBody>
      </p:sp>
      <p:sp>
        <p:nvSpPr>
          <p:cNvPr id="436" name="textbox 436"/>
          <p:cNvSpPr/>
          <p:nvPr/>
        </p:nvSpPr>
        <p:spPr>
          <a:xfrm>
            <a:off x="0" y="0"/>
            <a:ext cx="5760084" cy="354329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120650" algn="l" rtl="0" eaLnBrk="0">
              <a:lnSpc>
                <a:spcPct val="87000"/>
              </a:lnSpc>
              <a:spcBef>
                <a:spcPts val="4"/>
              </a:spcBef>
              <a:tabLst/>
            </a:pP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GPR</a:t>
            </a:r>
            <a:r>
              <a:rPr sz="1300" kern="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Denoising:  Fin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</a:t>
            </a:r>
            <a:r>
              <a:rPr sz="1300" kern="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Noise</a:t>
            </a:r>
            <a:r>
              <a:rPr sz="1300" kern="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Estimation</a:t>
            </a:r>
            <a:endParaRPr sz="1300" dirty="0">
              <a:latin typeface="Arial"/>
              <a:ea typeface="Arial"/>
              <a:cs typeface="Arial"/>
            </a:endParaRPr>
          </a:p>
        </p:txBody>
      </p:sp>
      <p:sp>
        <p:nvSpPr>
          <p:cNvPr id="438" name="textbox 438"/>
          <p:cNvSpPr/>
          <p:nvPr/>
        </p:nvSpPr>
        <p:spPr>
          <a:xfrm>
            <a:off x="1571576" y="2503603"/>
            <a:ext cx="2617470" cy="584834"/>
          </a:xfrm>
          <a:prstGeom prst="rect">
            <a:avLst/>
          </a:prstGeom>
          <a:solidFill>
            <a:srgbClr val="D3E8D3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33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111125" indent="29844" algn="l" rtl="0" eaLnBrk="0">
              <a:lnSpc>
                <a:spcPct val="113000"/>
              </a:lnSpc>
              <a:spcBef>
                <a:spcPts val="1"/>
              </a:spcBef>
              <a:tabLst/>
            </a:pP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Key</a:t>
            </a:r>
            <a:r>
              <a:rPr sz="10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Insight</a:t>
            </a:r>
            <a:r>
              <a:rPr sz="10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 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σ</a:t>
            </a: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becomes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noise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variance</a:t>
            </a:r>
            <a:r>
              <a:rPr sz="1000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parameter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α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our</a:t>
            </a:r>
            <a:r>
              <a:rPr sz="10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GPR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model,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enabling</a:t>
            </a:r>
            <a:r>
              <a:rPr sz="10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theoreti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cally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grounded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denoising!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sp>
        <p:nvSpPr>
          <p:cNvPr id="440" name="textbox 440"/>
          <p:cNvSpPr/>
          <p:nvPr/>
        </p:nvSpPr>
        <p:spPr>
          <a:xfrm>
            <a:off x="2909729" y="2625747"/>
            <a:ext cx="47625" cy="102870"/>
          </a:xfrm>
          <a:prstGeom prst="rect">
            <a:avLst/>
          </a:prstGeom>
          <a:solidFill>
            <a:srgbClr val="D3E8D3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r" rtl="0" eaLnBrk="0">
              <a:lnSpc>
                <a:spcPts val="973"/>
              </a:lnSpc>
              <a:tabLst/>
            </a:pP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sz="700" dirty="0">
              <a:latin typeface="Arial"/>
              <a:ea typeface="Arial"/>
              <a:cs typeface="Arial"/>
            </a:endParaRPr>
          </a:p>
        </p:txBody>
      </p:sp>
      <p:sp>
        <p:nvSpPr>
          <p:cNvPr id="442" name="textbox 442"/>
          <p:cNvSpPr/>
          <p:nvPr/>
        </p:nvSpPr>
        <p:spPr>
          <a:xfrm>
            <a:off x="2880495" y="2549629"/>
            <a:ext cx="49530" cy="68580"/>
          </a:xfrm>
          <a:prstGeom prst="rect">
            <a:avLst/>
          </a:prstGeom>
          <a:solidFill>
            <a:srgbClr val="D3E8D3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257" rIns="0" bIns="0"/>
          <a:lstStyle/>
          <a:p>
            <a:pPr algn="r" rtl="0" eaLnBrk="0">
              <a:lnSpc>
                <a:spcPct val="84000"/>
              </a:lnSpc>
              <a:spcBef>
                <a:spcPts val="2"/>
              </a:spcBef>
              <a:tabLst/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700" dirty="0">
              <a:latin typeface="Arial"/>
              <a:ea typeface="Arial"/>
              <a:cs typeface="Arial"/>
            </a:endParaRPr>
          </a:p>
        </p:txBody>
      </p:sp>
      <p:grpSp>
        <p:nvGrpSpPr>
          <p:cNvPr id="28" name="group 28"/>
          <p:cNvGrpSpPr/>
          <p:nvPr/>
        </p:nvGrpSpPr>
        <p:grpSpPr>
          <a:xfrm rot="21600000">
            <a:off x="0" y="3130270"/>
            <a:ext cx="5759919" cy="109728"/>
            <a:chOff x="0" y="0"/>
            <a:chExt cx="5759919" cy="109728"/>
          </a:xfrm>
        </p:grpSpPr>
        <p:pic>
          <p:nvPicPr>
            <p:cNvPr id="444" name="picture 4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5759919" cy="109728"/>
            </a:xfrm>
            <a:prstGeom prst="rect">
              <a:avLst/>
            </a:prstGeom>
          </p:spPr>
        </p:pic>
        <p:sp>
          <p:nvSpPr>
            <p:cNvPr id="446" name="textbox 446"/>
            <p:cNvSpPr/>
            <p:nvPr/>
          </p:nvSpPr>
          <p:spPr>
            <a:xfrm>
              <a:off x="-12700" y="-12700"/>
              <a:ext cx="5785484" cy="1352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51000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632459" algn="l" rtl="0" eaLnBrk="0">
                <a:lnSpc>
                  <a:spcPts val="665"/>
                </a:lnSpc>
                <a:spcBef>
                  <a:spcPts val="1"/>
                </a:spcBef>
                <a:tabLst/>
              </a:pP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Junkai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Li</a:t>
              </a:r>
              <a:r>
                <a:rPr sz="500" kern="0" spc="4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(ZJUT)</a:t>
              </a:r>
              <a:r>
                <a:rPr sz="500" kern="0" spc="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                                          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  <a:hlinkClick r:id="rId5" action="ppaction://hlinksldjump">
                    <a:extLst>
                      <a:ext uri="{DAF060AB-1E55-43B9-8AAB-6FB025537F2F}">
                        <wpsdc:hlinkUnderline xmlns:wpsdc="http://www.wps.cn/officeDocument/2017/drawingmlCustomData" xmlns="" val="0"/>
                      </a:ext>
                    </a:extLst>
                  </a:hlinkClick>
                </a:rPr>
                <a:t>GRCR-Net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                                                      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July</a:t>
              </a:r>
              <a:r>
                <a:rPr sz="500" kern="0" spc="1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5,</a:t>
              </a:r>
              <a:r>
                <a:rPr sz="500" kern="0" spc="12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500" kern="0" spc="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2025</a:t>
              </a:r>
              <a:r>
                <a:rPr sz="500" kern="0" spc="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</a:t>
              </a:r>
              <a:r>
                <a:rPr sz="500" kern="0" spc="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12 /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500" kern="0" spc="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29</a:t>
              </a:r>
              <a:endParaRPr sz="500" dirty="0">
                <a:latin typeface="Arial"/>
                <a:ea typeface="Arial"/>
                <a:cs typeface="Arial"/>
              </a:endParaRPr>
            </a:p>
          </p:txBody>
        </p:sp>
      </p:grpSp>
      <p:pic>
        <p:nvPicPr>
          <p:cNvPr id="448" name="picture 4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4198731" y="3030208"/>
            <a:ext cx="1525316" cy="65559"/>
          </a:xfrm>
          <a:prstGeom prst="rect">
            <a:avLst/>
          </a:prstGeom>
        </p:spPr>
      </p:pic>
      <p:pic>
        <p:nvPicPr>
          <p:cNvPr id="450" name="picture 450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4085005" y="2997428"/>
            <a:ext cx="101219" cy="1201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rect 452"/>
          <p:cNvSpPr/>
          <p:nvPr/>
        </p:nvSpPr>
        <p:spPr>
          <a:xfrm>
            <a:off x="1919974" y="3130270"/>
            <a:ext cx="1919973" cy="109728"/>
          </a:xfrm>
          <a:prstGeom prst="rect">
            <a:avLst/>
          </a:prstGeom>
          <a:solidFill>
            <a:srgbClr val="003E7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54" name="rect 454"/>
          <p:cNvSpPr/>
          <p:nvPr/>
        </p:nvSpPr>
        <p:spPr>
          <a:xfrm>
            <a:off x="0" y="3130270"/>
            <a:ext cx="1919973" cy="109728"/>
          </a:xfrm>
          <a:prstGeom prst="rect">
            <a:avLst/>
          </a:prstGeom>
          <a:solidFill>
            <a:srgbClr val="00294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56" name="rect 456"/>
          <p:cNvSpPr/>
          <p:nvPr/>
        </p:nvSpPr>
        <p:spPr>
          <a:xfrm>
            <a:off x="3839947" y="3130270"/>
            <a:ext cx="1919973" cy="109728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58" name="picture 4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27673" y="1705809"/>
            <a:ext cx="114214" cy="114214"/>
          </a:xfrm>
          <a:prstGeom prst="rect">
            <a:avLst/>
          </a:prstGeom>
        </p:spPr>
      </p:pic>
      <p:pic>
        <p:nvPicPr>
          <p:cNvPr id="460" name="picture 4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27673" y="2059289"/>
            <a:ext cx="114214" cy="114214"/>
          </a:xfrm>
          <a:prstGeom prst="rect">
            <a:avLst/>
          </a:prstGeom>
        </p:spPr>
      </p:pic>
      <p:pic>
        <p:nvPicPr>
          <p:cNvPr id="462" name="picture 4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27673" y="1882543"/>
            <a:ext cx="114214" cy="114214"/>
          </a:xfrm>
          <a:prstGeom prst="rect">
            <a:avLst/>
          </a:prstGeom>
        </p:spPr>
      </p:pic>
      <p:sp>
        <p:nvSpPr>
          <p:cNvPr id="464" name="textbox 464"/>
          <p:cNvSpPr/>
          <p:nvPr/>
        </p:nvSpPr>
        <p:spPr>
          <a:xfrm>
            <a:off x="-12699" y="446802"/>
            <a:ext cx="5785484" cy="27914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40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63195" algn="l" rtl="0" eaLnBrk="0">
              <a:lnSpc>
                <a:spcPct val="73000"/>
              </a:lnSpc>
              <a:tabLst/>
            </a:pP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RBF</a:t>
            </a:r>
            <a:r>
              <a:rPr sz="10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Kernel</a:t>
            </a:r>
            <a:r>
              <a:rPr sz="1000" b="1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unction: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3856354" algn="l" rtl="0" eaLnBrk="0">
              <a:lnSpc>
                <a:spcPts val="1329"/>
              </a:lnSpc>
              <a:spcBef>
                <a:spcPts val="707"/>
              </a:spcBef>
              <a:tabLst>
                <a:tab pos="540004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600" kern="0" spc="-10" baseline="-27359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(11)</a:t>
            </a:r>
            <a:endParaRPr sz="1600" baseline="-27359" dirty="0">
              <a:latin typeface="Arial"/>
              <a:ea typeface="Arial"/>
              <a:cs typeface="Arial"/>
            </a:endParaRPr>
          </a:p>
          <a:p>
            <a:pPr marL="163195" algn="l" rtl="0" eaLnBrk="0">
              <a:lnSpc>
                <a:spcPct val="87000"/>
              </a:lnSpc>
              <a:spcBef>
                <a:spcPts val="1173"/>
              </a:spcBef>
              <a:tabLst/>
            </a:pP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Length</a:t>
            </a:r>
            <a:r>
              <a:rPr sz="10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Scale</a:t>
            </a:r>
            <a:r>
              <a:rPr sz="1000" b="1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Controls</a:t>
            </a:r>
            <a:r>
              <a:rPr sz="10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Smoothing</a:t>
            </a:r>
            <a:r>
              <a:rPr sz="1000" b="1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Strength: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358775" algn="l" rtl="0" eaLnBrk="0">
              <a:lnSpc>
                <a:spcPct val="96000"/>
              </a:lnSpc>
              <a:spcBef>
                <a:spcPts val="335"/>
              </a:spcBef>
              <a:tabLst>
                <a:tab pos="44132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Large</a:t>
            </a:r>
            <a:r>
              <a:rPr sz="10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→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Stro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ng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smoothing,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risk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0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oversmoothing</a:t>
            </a:r>
            <a:endParaRPr sz="1000" dirty="0">
              <a:latin typeface="Arial"/>
              <a:ea typeface="Arial"/>
              <a:cs typeface="Arial"/>
            </a:endParaRPr>
          </a:p>
          <a:p>
            <a:pPr marL="358775" algn="l" rtl="0" eaLnBrk="0">
              <a:lnSpc>
                <a:spcPct val="93000"/>
              </a:lnSpc>
              <a:spcBef>
                <a:spcPts val="246"/>
              </a:spcBef>
              <a:tabLst>
                <a:tab pos="43434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Small</a:t>
            </a:r>
            <a:r>
              <a:rPr sz="1000" kern="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→</a:t>
            </a:r>
            <a:r>
              <a:rPr sz="1000" kern="0" spc="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Weak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smoothing,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preserves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details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63195" algn="l" rtl="0" eaLnBrk="0">
              <a:lnSpc>
                <a:spcPts val="1384"/>
              </a:lnSpc>
              <a:tabLst/>
            </a:pP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Problems</a:t>
            </a:r>
            <a:r>
              <a:rPr sz="1000" b="1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1000" b="1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Fixed</a:t>
            </a:r>
            <a:r>
              <a:rPr sz="1000" b="1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Large</a:t>
            </a:r>
            <a:r>
              <a:rPr sz="1000" b="1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</a:t>
            </a:r>
            <a:r>
              <a:rPr sz="10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Low</a:t>
            </a:r>
            <a:r>
              <a:rPr sz="1000" b="1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SNR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81940" algn="l" rtl="0" eaLnBrk="0">
              <a:lnSpc>
                <a:spcPct val="88000"/>
              </a:lnSpc>
              <a:spcBef>
                <a:spcPts val="410"/>
              </a:spcBef>
              <a:tabLst/>
            </a:pPr>
            <a:r>
              <a:rPr sz="900" kern="0" spc="0" baseline="17362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000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Oversmoothing</a:t>
            </a:r>
            <a:r>
              <a:rPr sz="1000" kern="0" spc="11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000" kern="0" spc="7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</a:t>
            </a:r>
            <a:r>
              <a:rPr sz="1000" kern="0" spc="11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features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78765" algn="l" rtl="0" eaLnBrk="0">
              <a:lnSpc>
                <a:spcPts val="1329"/>
              </a:lnSpc>
              <a:spcBef>
                <a:spcPts val="160"/>
              </a:spcBef>
              <a:tabLst/>
            </a:pPr>
            <a:r>
              <a:rPr sz="900" kern="0" spc="-20" baseline="22084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kern="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000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Loss</a:t>
            </a:r>
            <a:r>
              <a:rPr sz="1000" kern="0" spc="12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of time-d</a:t>
            </a:r>
            <a:r>
              <a:rPr sz="1000" kern="0" spc="-1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omain</a:t>
            </a:r>
            <a:r>
              <a:rPr sz="1000" kern="0" spc="12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details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78765" algn="l" rtl="0" eaLnBrk="0">
              <a:lnSpc>
                <a:spcPct val="88000"/>
              </a:lnSpc>
              <a:spcBef>
                <a:spcPts val="236"/>
              </a:spcBef>
              <a:tabLst/>
            </a:pPr>
            <a:r>
              <a:rPr sz="900" kern="0" spc="-20" baseline="17362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500" kern="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000" kern="0" spc="-1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Loss</a:t>
            </a:r>
            <a:r>
              <a:rPr sz="1000" kern="0" spc="14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000" kern="0" spc="8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critical</a:t>
            </a:r>
            <a:r>
              <a:rPr sz="1000" kern="0" spc="17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phase</a:t>
            </a:r>
            <a:r>
              <a:rPr sz="1000" kern="0" spc="16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information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59385" algn="l" rtl="0" eaLnBrk="0">
              <a:lnSpc>
                <a:spcPct val="87000"/>
              </a:lnSpc>
              <a:spcBef>
                <a:spcPts val="392"/>
              </a:spcBef>
              <a:tabLst/>
            </a:pP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Our</a:t>
            </a:r>
            <a:r>
              <a:rPr sz="1000" b="1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Adaptiv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0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Strategy: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417319" algn="l" rtl="0" eaLnBrk="0">
              <a:lnSpc>
                <a:spcPts val="3272"/>
              </a:lnSpc>
              <a:spcBef>
                <a:spcPts val="631"/>
              </a:spcBef>
              <a:tabLst>
                <a:tab pos="563372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63829" algn="l" rtl="0" eaLnBrk="0">
              <a:lnSpc>
                <a:spcPts val="1490"/>
              </a:lnSpc>
              <a:spcBef>
                <a:spcPts val="488"/>
              </a:spcBef>
              <a:tabLst/>
            </a:pPr>
            <a:r>
              <a:rPr sz="1000" b="1" kern="0" spc="-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Key</a:t>
            </a:r>
            <a:r>
              <a:rPr sz="1000" b="1" kern="0" spc="2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-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Insight:</a:t>
            </a:r>
            <a:r>
              <a:rPr sz="1000" b="1" kern="0" spc="-2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Lower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SNR</a:t>
            </a:r>
            <a:r>
              <a:rPr sz="10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→</a:t>
            </a:r>
            <a:r>
              <a:rPr sz="1000" kern="0" spc="1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Smaller</a:t>
            </a:r>
            <a:r>
              <a:rPr sz="10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→ 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Preserve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more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deta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  <a:hlinkClick r:id="rId5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ils</a:t>
            </a:r>
            <a:r>
              <a:rPr sz="1000" kern="0" spc="-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  <a:hlinkClick r:id="rId5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  <a:hlinkClick r:id="rId5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!                                              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51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665"/>
              </a:lnSpc>
              <a:tabLst>
                <a:tab pos="632459" algn="l"/>
              </a:tabLst>
            </a:pP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Junkai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500" kern="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(ZJUT)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  <a:hlinkClick r:id="rId6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GRCR-Net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         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July</a:t>
            </a:r>
            <a:r>
              <a:rPr sz="5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5,</a:t>
            </a:r>
            <a:r>
              <a:rPr sz="5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025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13 /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29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endParaRPr sz="500" dirty="0">
              <a:latin typeface="Arial"/>
              <a:ea typeface="Arial"/>
              <a:cs typeface="Arial"/>
            </a:endParaRPr>
          </a:p>
        </p:txBody>
      </p:sp>
      <p:pic>
        <p:nvPicPr>
          <p:cNvPr id="466" name="picture 46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5656066" y="2997428"/>
            <a:ext cx="113881" cy="120192"/>
          </a:xfrm>
          <a:prstGeom prst="rect">
            <a:avLst/>
          </a:prstGeom>
        </p:spPr>
      </p:pic>
      <p:pic>
        <p:nvPicPr>
          <p:cNvPr id="468" name="picture 46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5633635" y="3062981"/>
            <a:ext cx="25688" cy="25688"/>
          </a:xfrm>
          <a:prstGeom prst="rect">
            <a:avLst/>
          </a:prstGeom>
        </p:spPr>
      </p:pic>
      <p:pic>
        <p:nvPicPr>
          <p:cNvPr id="470" name="picture 47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5606725" y="3036640"/>
            <a:ext cx="35427" cy="35427"/>
          </a:xfrm>
          <a:prstGeom prst="rect">
            <a:avLst/>
          </a:prstGeom>
        </p:spPr>
      </p:pic>
      <p:pic>
        <p:nvPicPr>
          <p:cNvPr id="472" name="picture 47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5580159" y="2997428"/>
            <a:ext cx="101219" cy="120192"/>
          </a:xfrm>
          <a:prstGeom prst="rect">
            <a:avLst/>
          </a:prstGeom>
        </p:spPr>
      </p:pic>
      <p:pic>
        <p:nvPicPr>
          <p:cNvPr id="474" name="picture 47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5511868" y="3032654"/>
            <a:ext cx="238743" cy="55861"/>
          </a:xfrm>
          <a:prstGeom prst="rect">
            <a:avLst/>
          </a:prstGeom>
        </p:spPr>
      </p:pic>
      <p:pic>
        <p:nvPicPr>
          <p:cNvPr id="476" name="picture 4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5491588" y="2997428"/>
            <a:ext cx="113868" cy="120192"/>
          </a:xfrm>
          <a:prstGeom prst="rect">
            <a:avLst/>
          </a:prstGeom>
        </p:spPr>
      </p:pic>
      <p:pic>
        <p:nvPicPr>
          <p:cNvPr id="478" name="picture 47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5330806" y="2997428"/>
            <a:ext cx="164477" cy="120192"/>
          </a:xfrm>
          <a:prstGeom prst="rect">
            <a:avLst/>
          </a:prstGeom>
        </p:spPr>
      </p:pic>
      <p:pic>
        <p:nvPicPr>
          <p:cNvPr id="480" name="picture 48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5327393" y="3031389"/>
            <a:ext cx="58392" cy="58392"/>
          </a:xfrm>
          <a:prstGeom prst="rect">
            <a:avLst/>
          </a:prstGeom>
        </p:spPr>
      </p:pic>
      <p:pic>
        <p:nvPicPr>
          <p:cNvPr id="482" name="picture 48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5216926" y="2997428"/>
            <a:ext cx="139179" cy="120192"/>
          </a:xfrm>
          <a:prstGeom prst="rect">
            <a:avLst/>
          </a:prstGeom>
        </p:spPr>
      </p:pic>
      <p:pic>
        <p:nvPicPr>
          <p:cNvPr id="484" name="picture 48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5155597" y="3041535"/>
            <a:ext cx="27930" cy="38100"/>
          </a:xfrm>
          <a:prstGeom prst="rect">
            <a:avLst/>
          </a:prstGeom>
        </p:spPr>
      </p:pic>
      <p:pic>
        <p:nvPicPr>
          <p:cNvPr id="486" name="picture 48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5132064" y="2997428"/>
            <a:ext cx="88556" cy="120192"/>
          </a:xfrm>
          <a:prstGeom prst="rect">
            <a:avLst/>
          </a:prstGeom>
        </p:spPr>
      </p:pic>
      <p:pic>
        <p:nvPicPr>
          <p:cNvPr id="488" name="picture 48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5068793" y="2997428"/>
            <a:ext cx="88569" cy="120192"/>
          </a:xfrm>
          <a:prstGeom prst="rect">
            <a:avLst/>
          </a:prstGeom>
        </p:spPr>
      </p:pic>
      <p:pic>
        <p:nvPicPr>
          <p:cNvPr id="490" name="picture 49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5052730" y="3069489"/>
            <a:ext cx="58392" cy="20291"/>
          </a:xfrm>
          <a:prstGeom prst="rect">
            <a:avLst/>
          </a:prstGeom>
        </p:spPr>
      </p:pic>
      <p:pic>
        <p:nvPicPr>
          <p:cNvPr id="492" name="picture 49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5052730" y="3031389"/>
            <a:ext cx="58392" cy="32991"/>
          </a:xfrm>
          <a:prstGeom prst="rect">
            <a:avLst/>
          </a:prstGeom>
        </p:spPr>
      </p:pic>
      <p:pic>
        <p:nvPicPr>
          <p:cNvPr id="494" name="picture 49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5005534" y="2997428"/>
            <a:ext cx="88569" cy="120192"/>
          </a:xfrm>
          <a:prstGeom prst="rect">
            <a:avLst/>
          </a:prstGeom>
        </p:spPr>
      </p:pic>
      <p:pic>
        <p:nvPicPr>
          <p:cNvPr id="496" name="picture 49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4980325" y="3041535"/>
            <a:ext cx="27930" cy="38100"/>
          </a:xfrm>
          <a:prstGeom prst="rect">
            <a:avLst/>
          </a:prstGeom>
        </p:spPr>
      </p:pic>
      <p:pic>
        <p:nvPicPr>
          <p:cNvPr id="498" name="picture 49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4942275" y="2997428"/>
            <a:ext cx="88556" cy="120192"/>
          </a:xfrm>
          <a:prstGeom prst="rect">
            <a:avLst/>
          </a:prstGeom>
        </p:spPr>
      </p:pic>
      <p:pic>
        <p:nvPicPr>
          <p:cNvPr id="500" name="picture 50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4880934" y="3041535"/>
            <a:ext cx="27930" cy="38100"/>
          </a:xfrm>
          <a:prstGeom prst="rect">
            <a:avLst/>
          </a:prstGeom>
        </p:spPr>
      </p:pic>
      <p:pic>
        <p:nvPicPr>
          <p:cNvPr id="502" name="picture 50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4857401" y="2997428"/>
            <a:ext cx="88569" cy="120192"/>
          </a:xfrm>
          <a:prstGeom prst="rect">
            <a:avLst/>
          </a:prstGeom>
        </p:spPr>
      </p:pic>
      <p:pic>
        <p:nvPicPr>
          <p:cNvPr id="504" name="picture 50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794143" y="2997428"/>
            <a:ext cx="88556" cy="120192"/>
          </a:xfrm>
          <a:prstGeom prst="rect">
            <a:avLst/>
          </a:prstGeom>
        </p:spPr>
      </p:pic>
      <p:pic>
        <p:nvPicPr>
          <p:cNvPr id="506" name="picture 50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4778067" y="3031389"/>
            <a:ext cx="58392" cy="58392"/>
          </a:xfrm>
          <a:prstGeom prst="rect">
            <a:avLst/>
          </a:prstGeom>
        </p:spPr>
      </p:pic>
      <p:pic>
        <p:nvPicPr>
          <p:cNvPr id="508" name="picture 50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4730871" y="2997428"/>
            <a:ext cx="88570" cy="120192"/>
          </a:xfrm>
          <a:prstGeom prst="rect">
            <a:avLst/>
          </a:prstGeom>
        </p:spPr>
      </p:pic>
      <p:pic>
        <p:nvPicPr>
          <p:cNvPr id="510" name="picture 51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4705662" y="3041535"/>
            <a:ext cx="27930" cy="38100"/>
          </a:xfrm>
          <a:prstGeom prst="rect">
            <a:avLst/>
          </a:prstGeom>
        </p:spPr>
      </p:pic>
      <p:pic>
        <p:nvPicPr>
          <p:cNvPr id="512" name="picture 5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4667612" y="2997428"/>
            <a:ext cx="88569" cy="120192"/>
          </a:xfrm>
          <a:prstGeom prst="rect">
            <a:avLst/>
          </a:prstGeom>
        </p:spPr>
      </p:pic>
      <p:pic>
        <p:nvPicPr>
          <p:cNvPr id="514" name="picture 51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4606271" y="3041535"/>
            <a:ext cx="27930" cy="38100"/>
          </a:xfrm>
          <a:prstGeom prst="rect">
            <a:avLst/>
          </a:prstGeom>
        </p:spPr>
      </p:pic>
      <p:pic>
        <p:nvPicPr>
          <p:cNvPr id="516" name="picture 5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4582738" y="2997428"/>
            <a:ext cx="88569" cy="120192"/>
          </a:xfrm>
          <a:prstGeom prst="rect">
            <a:avLst/>
          </a:prstGeom>
        </p:spPr>
      </p:pic>
      <p:pic>
        <p:nvPicPr>
          <p:cNvPr id="518" name="picture 5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519480" y="2997428"/>
            <a:ext cx="88569" cy="120192"/>
          </a:xfrm>
          <a:prstGeom prst="rect">
            <a:avLst/>
          </a:prstGeom>
        </p:spPr>
      </p:pic>
      <p:pic>
        <p:nvPicPr>
          <p:cNvPr id="520" name="picture 520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4491637" y="3032654"/>
            <a:ext cx="68893" cy="55861"/>
          </a:xfrm>
          <a:prstGeom prst="rect">
            <a:avLst/>
          </a:prstGeom>
        </p:spPr>
      </p:pic>
      <p:pic>
        <p:nvPicPr>
          <p:cNvPr id="522" name="picture 5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4456221" y="2997428"/>
            <a:ext cx="88556" cy="120192"/>
          </a:xfrm>
          <a:prstGeom prst="rect">
            <a:avLst/>
          </a:prstGeom>
        </p:spPr>
      </p:pic>
      <p:pic>
        <p:nvPicPr>
          <p:cNvPr id="524" name="picture 524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4430999" y="3041535"/>
            <a:ext cx="27930" cy="38100"/>
          </a:xfrm>
          <a:prstGeom prst="rect">
            <a:avLst/>
          </a:prstGeom>
        </p:spPr>
      </p:pic>
      <p:pic>
        <p:nvPicPr>
          <p:cNvPr id="526" name="picture 5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392950" y="2997428"/>
            <a:ext cx="88569" cy="120192"/>
          </a:xfrm>
          <a:prstGeom prst="rect">
            <a:avLst/>
          </a:prstGeom>
        </p:spPr>
      </p:pic>
      <p:pic>
        <p:nvPicPr>
          <p:cNvPr id="528" name="picture 52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600000">
            <a:off x="4334151" y="3041535"/>
            <a:ext cx="25400" cy="38100"/>
          </a:xfrm>
          <a:prstGeom prst="rect">
            <a:avLst/>
          </a:prstGeom>
        </p:spPr>
      </p:pic>
      <p:pic>
        <p:nvPicPr>
          <p:cNvPr id="530" name="picture 53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600000">
            <a:off x="4295426" y="2997428"/>
            <a:ext cx="101219" cy="120192"/>
          </a:xfrm>
          <a:prstGeom prst="rect">
            <a:avLst/>
          </a:prstGeom>
        </p:spPr>
      </p:pic>
      <p:pic>
        <p:nvPicPr>
          <p:cNvPr id="532" name="picture 53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21600000">
            <a:off x="1404943" y="2450726"/>
            <a:ext cx="4216174" cy="415636"/>
          </a:xfrm>
          <a:prstGeom prst="rect">
            <a:avLst/>
          </a:prstGeom>
        </p:spPr>
      </p:pic>
      <p:pic>
        <p:nvPicPr>
          <p:cNvPr id="534" name="picture 534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21600000">
            <a:off x="281089" y="1370558"/>
            <a:ext cx="65265" cy="65265"/>
          </a:xfrm>
          <a:prstGeom prst="rect">
            <a:avLst/>
          </a:prstGeom>
        </p:spPr>
      </p:pic>
      <p:pic>
        <p:nvPicPr>
          <p:cNvPr id="536" name="picture 536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21600000">
            <a:off x="281089" y="1193812"/>
            <a:ext cx="65265" cy="65265"/>
          </a:xfrm>
          <a:prstGeom prst="rect">
            <a:avLst/>
          </a:prstGeom>
        </p:spPr>
      </p:pic>
      <p:pic>
        <p:nvPicPr>
          <p:cNvPr id="538" name="picture 538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21600000">
            <a:off x="1927586" y="570906"/>
            <a:ext cx="1916451" cy="345597"/>
          </a:xfrm>
          <a:prstGeom prst="rect">
            <a:avLst/>
          </a:prstGeom>
        </p:spPr>
      </p:pic>
      <p:sp>
        <p:nvSpPr>
          <p:cNvPr id="540" name="textbox 540"/>
          <p:cNvSpPr/>
          <p:nvPr/>
        </p:nvSpPr>
        <p:spPr>
          <a:xfrm>
            <a:off x="0" y="0"/>
            <a:ext cx="5760084" cy="354329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120650" algn="l" rtl="0" eaLnBrk="0">
              <a:lnSpc>
                <a:spcPct val="87000"/>
              </a:lnSpc>
              <a:spcBef>
                <a:spcPts val="4"/>
              </a:spcBef>
              <a:tabLst/>
            </a:pP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GPR</a:t>
            </a:r>
            <a:r>
              <a:rPr sz="1300" kern="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Denoising:</a:t>
            </a:r>
            <a:r>
              <a:rPr sz="1300" kern="0" spc="2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Adaptive</a:t>
            </a:r>
            <a:r>
              <a:rPr sz="1300" kern="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ength</a:t>
            </a:r>
            <a:r>
              <a:rPr sz="1300" kern="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Scale</a:t>
            </a:r>
            <a:r>
              <a:rPr sz="1300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Strategy</a:t>
            </a:r>
            <a:endParaRPr sz="13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rect 542"/>
          <p:cNvSpPr/>
          <p:nvPr/>
        </p:nvSpPr>
        <p:spPr>
          <a:xfrm>
            <a:off x="1919972" y="3130270"/>
            <a:ext cx="1919973" cy="109728"/>
          </a:xfrm>
          <a:prstGeom prst="rect">
            <a:avLst/>
          </a:prstGeom>
          <a:solidFill>
            <a:srgbClr val="003E7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44" name="rect 544"/>
          <p:cNvSpPr/>
          <p:nvPr/>
        </p:nvSpPr>
        <p:spPr>
          <a:xfrm>
            <a:off x="0" y="3130270"/>
            <a:ext cx="1919972" cy="109728"/>
          </a:xfrm>
          <a:prstGeom prst="rect">
            <a:avLst/>
          </a:prstGeom>
          <a:solidFill>
            <a:srgbClr val="00294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46" name="picture 5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81495" y="1631527"/>
            <a:ext cx="114214" cy="114214"/>
          </a:xfrm>
          <a:prstGeom prst="rect">
            <a:avLst/>
          </a:prstGeom>
        </p:spPr>
      </p:pic>
      <p:pic>
        <p:nvPicPr>
          <p:cNvPr id="548" name="picture 5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81495" y="2013632"/>
            <a:ext cx="114214" cy="114214"/>
          </a:xfrm>
          <a:prstGeom prst="rect">
            <a:avLst/>
          </a:prstGeom>
        </p:spPr>
      </p:pic>
      <p:pic>
        <p:nvPicPr>
          <p:cNvPr id="550" name="picture 5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81495" y="1011411"/>
            <a:ext cx="114214" cy="114214"/>
          </a:xfrm>
          <a:prstGeom prst="rect">
            <a:avLst/>
          </a:prstGeom>
        </p:spPr>
      </p:pic>
      <p:pic>
        <p:nvPicPr>
          <p:cNvPr id="552" name="picture 5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81495" y="615057"/>
            <a:ext cx="114214" cy="114214"/>
          </a:xfrm>
          <a:prstGeom prst="rect">
            <a:avLst/>
          </a:prstGeom>
        </p:spPr>
      </p:pic>
      <p:pic>
        <p:nvPicPr>
          <p:cNvPr id="554" name="picture 5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81495" y="1249409"/>
            <a:ext cx="114214" cy="114214"/>
          </a:xfrm>
          <a:prstGeom prst="rect">
            <a:avLst/>
          </a:prstGeom>
        </p:spPr>
      </p:pic>
      <p:sp>
        <p:nvSpPr>
          <p:cNvPr id="556" name="textbox 556"/>
          <p:cNvSpPr/>
          <p:nvPr/>
        </p:nvSpPr>
        <p:spPr>
          <a:xfrm>
            <a:off x="-12700" y="575076"/>
            <a:ext cx="3171825" cy="266318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36220" algn="l" rtl="0" eaLnBrk="0">
              <a:lnSpc>
                <a:spcPts val="1304"/>
              </a:lnSpc>
              <a:tabLst/>
            </a:pPr>
            <a:r>
              <a:rPr sz="900" kern="0" spc="60" baseline="21903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Power</a:t>
            </a:r>
            <a:r>
              <a:rPr sz="1000" b="1" kern="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Estimation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394970" algn="l" rtl="0" eaLnBrk="0">
              <a:lnSpc>
                <a:spcPts val="1351"/>
              </a:lnSpc>
              <a:spcBef>
                <a:spcPts val="294"/>
              </a:spcBef>
              <a:tabLst/>
            </a:pPr>
            <a:r>
              <a:rPr sz="1600" kern="0" spc="50" baseline="-43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200" kern="0" spc="50" baseline="-58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7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32409" algn="l" rtl="0" eaLnBrk="0">
              <a:lnSpc>
                <a:spcPts val="1655"/>
              </a:lnSpc>
              <a:spcBef>
                <a:spcPts val="171"/>
              </a:spcBef>
              <a:tabLst/>
            </a:pPr>
            <a:r>
              <a:rPr sz="900" kern="0" spc="-20" baseline="52826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600" b="1" kern="0" spc="0" baseline="16692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Noise</a:t>
            </a:r>
            <a:r>
              <a:rPr sz="1000" b="1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kern="0" spc="0" baseline="16692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Variance</a:t>
            </a:r>
            <a:r>
              <a:rPr sz="1600" kern="0" spc="10" baseline="16692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000" kern="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10" baseline="16692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σ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600" kern="0" spc="10" baseline="16692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0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10" baseline="-8127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2(10</a:t>
            </a:r>
            <a:r>
              <a:rPr sz="900" kern="0" spc="0" baseline="-10837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SN</a:t>
            </a:r>
            <a:r>
              <a:rPr sz="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900" kern="0" spc="10" baseline="652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900" kern="0" spc="0" baseline="652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500" strike="sngStrike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baseline="-12468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+1)</a:t>
            </a:r>
            <a:endParaRPr sz="1200" baseline="-12468" dirty="0">
              <a:latin typeface="Arial"/>
              <a:ea typeface="Arial"/>
              <a:cs typeface="Arial"/>
            </a:endParaRPr>
          </a:p>
          <a:p>
            <a:pPr marL="232409" algn="l" rtl="0" eaLnBrk="0">
              <a:lnSpc>
                <a:spcPts val="1329"/>
              </a:lnSpc>
              <a:spcBef>
                <a:spcPts val="219"/>
              </a:spcBef>
              <a:tabLst/>
            </a:pPr>
            <a:r>
              <a:rPr sz="900" kern="0" spc="10" baseline="33586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Adaptive</a:t>
            </a:r>
            <a:r>
              <a:rPr sz="1000" b="1" kern="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Length</a:t>
            </a:r>
            <a:r>
              <a:rPr sz="1000" b="1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Scale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394970" algn="l" rtl="0" eaLnBrk="0">
              <a:lnSpc>
                <a:spcPts val="1227"/>
              </a:lnSpc>
              <a:spcBef>
                <a:spcPts val="177"/>
              </a:spcBef>
              <a:tabLst/>
            </a:pP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 =</a:t>
            </a:r>
            <a:r>
              <a:rPr sz="10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max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7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min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, L</a:t>
            </a:r>
            <a:r>
              <a:rPr sz="7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(1 +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SNR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/20))</a:t>
            </a:r>
            <a:endParaRPr sz="1000" dirty="0">
              <a:latin typeface="Arial"/>
              <a:ea typeface="Arial"/>
              <a:cs typeface="Arial"/>
            </a:endParaRPr>
          </a:p>
          <a:p>
            <a:pPr marL="385445" indent="-154304" algn="l" rtl="0" eaLnBrk="0">
              <a:lnSpc>
                <a:spcPct val="106000"/>
              </a:lnSpc>
              <a:spcBef>
                <a:spcPts val="445"/>
              </a:spcBef>
              <a:tabLst/>
            </a:pPr>
            <a:r>
              <a:rPr sz="900" kern="0" spc="0" baseline="17362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GPR  Denoising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000" kern="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Apply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0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0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omponents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separatel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y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31775" algn="l" rtl="0" eaLnBrk="0">
              <a:lnSpc>
                <a:spcPts val="1356"/>
              </a:lnSpc>
              <a:spcBef>
                <a:spcPts val="294"/>
              </a:spcBef>
              <a:tabLst/>
            </a:pPr>
            <a:r>
              <a:rPr sz="900" kern="0" spc="40" baseline="34519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500" kern="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</a:t>
            </a:r>
            <a:r>
              <a:rPr sz="1000" b="1" kern="0" spc="2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Reconstruction</a:t>
            </a: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0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[n] =  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[n] +</a:t>
            </a:r>
            <a:r>
              <a:rPr sz="1000" kern="0" spc="-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7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[n]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18110" algn="l" rtl="0" eaLnBrk="0">
              <a:lnSpc>
                <a:spcPct val="87000"/>
              </a:lnSpc>
              <a:spcBef>
                <a:spcPts val="767"/>
              </a:spcBef>
              <a:tabLst/>
            </a:pP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Key</a:t>
            </a:r>
            <a:r>
              <a:rPr sz="1000" b="1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Advantages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312420" algn="l" rtl="0" eaLnBrk="0">
              <a:lnSpc>
                <a:spcPct val="106000"/>
              </a:lnSpc>
              <a:spcBef>
                <a:spcPts val="594"/>
              </a:spcBef>
              <a:tabLst>
                <a:tab pos="386715" algn="l"/>
                <a:tab pos="387984" algn="l"/>
              </a:tabLst>
            </a:pPr>
            <a:r>
              <a:rPr sz="1000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	Theoretically</a:t>
            </a:r>
            <a:r>
              <a:rPr sz="1000" kern="0" spc="1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gr</a:t>
            </a:r>
            <a:r>
              <a:rPr sz="1000" kern="0" spc="-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ounded</a:t>
            </a:r>
            <a:r>
              <a:rPr sz="1000" kern="0" spc="17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noise</a:t>
            </a:r>
            <a:r>
              <a:rPr sz="1000" kern="0" spc="12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estimation</a:t>
            </a:r>
            <a:r>
              <a:rPr sz="1000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		SNR</a:t>
            </a:r>
            <a:r>
              <a:rPr sz="1000" kern="0" spc="3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000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adaptive</a:t>
            </a:r>
            <a:r>
              <a:rPr sz="1000" kern="0" spc="10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smoothing</a:t>
            </a:r>
            <a:r>
              <a:rPr sz="1000" kern="0" spc="12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control</a:t>
            </a:r>
            <a:endParaRPr sz="1000" dirty="0">
              <a:latin typeface="Arial"/>
              <a:ea typeface="Arial"/>
              <a:cs typeface="Arial"/>
            </a:endParaRPr>
          </a:p>
          <a:p>
            <a:pPr marL="312420" algn="l" rtl="0" eaLnBrk="0">
              <a:lnSpc>
                <a:spcPct val="88000"/>
              </a:lnSpc>
              <a:spcBef>
                <a:spcPts val="171"/>
              </a:spcBef>
              <a:tabLst>
                <a:tab pos="394970" algn="l"/>
              </a:tabLst>
            </a:pPr>
            <a:r>
              <a:rPr sz="1000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kern="0" spc="-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Preserves</a:t>
            </a:r>
            <a:r>
              <a:rPr sz="1000" kern="0" spc="1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</a:t>
            </a:r>
            <a:r>
              <a:rPr sz="1000" kern="0" spc="1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feature</a:t>
            </a:r>
            <a:r>
              <a:rPr sz="1000" kern="0" spc="16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integrity</a:t>
            </a:r>
            <a:endParaRPr sz="1000" dirty="0">
              <a:latin typeface="Arial"/>
              <a:ea typeface="Arial"/>
              <a:cs typeface="Arial"/>
            </a:endParaRPr>
          </a:p>
          <a:p>
            <a:pPr marL="312420" algn="l" rtl="0" eaLnBrk="0">
              <a:lnSpc>
                <a:spcPct val="88000"/>
              </a:lnSpc>
              <a:spcBef>
                <a:spcPts val="298"/>
              </a:spcBef>
              <a:tabLst>
                <a:tab pos="389254" algn="l"/>
              </a:tabLst>
            </a:pPr>
            <a:r>
              <a:rPr sz="1000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	Optimal</a:t>
            </a:r>
            <a:r>
              <a:rPr sz="1000" kern="0" spc="1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1000" kern="0" spc="12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different</a:t>
            </a:r>
            <a:r>
              <a:rPr sz="1000" kern="0" spc="16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noise</a:t>
            </a:r>
            <a:r>
              <a:rPr sz="1000" kern="0" spc="12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condi</a:t>
            </a:r>
            <a:r>
              <a:rPr sz="1000" kern="0" spc="-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tions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69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665"/>
              </a:lnSpc>
              <a:tabLst>
                <a:tab pos="632459" algn="l"/>
              </a:tabLst>
            </a:pP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500" kern="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Junkai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500" kern="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500" kern="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kern="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(ZJUT)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</a:t>
            </a:r>
            <a:r>
              <a:rPr sz="500" kern="0" spc="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  <a:hlinkClick r:id="rId7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GRCR-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  <a:hlinkClick r:id="rId7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Net</a:t>
            </a:r>
            <a:endParaRPr sz="500" dirty="0">
              <a:latin typeface="Arial"/>
              <a:ea typeface="Arial"/>
              <a:cs typeface="Arial"/>
            </a:endParaRPr>
          </a:p>
        </p:txBody>
      </p:sp>
      <p:pic>
        <p:nvPicPr>
          <p:cNvPr id="558" name="picture 5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234911" y="3015246"/>
            <a:ext cx="65265" cy="65265"/>
          </a:xfrm>
          <a:prstGeom prst="rect">
            <a:avLst/>
          </a:prstGeom>
        </p:spPr>
      </p:pic>
      <p:pic>
        <p:nvPicPr>
          <p:cNvPr id="560" name="picture 56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234911" y="2843173"/>
            <a:ext cx="65265" cy="65265"/>
          </a:xfrm>
          <a:prstGeom prst="rect">
            <a:avLst/>
          </a:prstGeom>
        </p:spPr>
      </p:pic>
      <p:pic>
        <p:nvPicPr>
          <p:cNvPr id="562" name="picture 56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234911" y="2671101"/>
            <a:ext cx="65265" cy="65265"/>
          </a:xfrm>
          <a:prstGeom prst="rect">
            <a:avLst/>
          </a:prstGeom>
        </p:spPr>
      </p:pic>
      <p:pic>
        <p:nvPicPr>
          <p:cNvPr id="564" name="picture 56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234911" y="2499029"/>
            <a:ext cx="65265" cy="65265"/>
          </a:xfrm>
          <a:prstGeom prst="rect">
            <a:avLst/>
          </a:prstGeom>
        </p:spPr>
      </p:pic>
      <p:sp>
        <p:nvSpPr>
          <p:cNvPr id="566" name="textbox 566"/>
          <p:cNvSpPr/>
          <p:nvPr/>
        </p:nvSpPr>
        <p:spPr>
          <a:xfrm>
            <a:off x="2732848" y="1992896"/>
            <a:ext cx="84455" cy="2698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923"/>
              </a:lnSpc>
              <a:tabLst/>
            </a:pP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ˆ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sp>
        <p:nvSpPr>
          <p:cNvPr id="568" name="textbox 568"/>
          <p:cNvSpPr/>
          <p:nvPr/>
        </p:nvSpPr>
        <p:spPr>
          <a:xfrm>
            <a:off x="2728114" y="1992896"/>
            <a:ext cx="80644" cy="1943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328"/>
              </a:lnSpc>
              <a:tabLst/>
            </a:pP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sp>
        <p:nvSpPr>
          <p:cNvPr id="570" name="textbox 570"/>
          <p:cNvSpPr/>
          <p:nvPr/>
        </p:nvSpPr>
        <p:spPr>
          <a:xfrm>
            <a:off x="2256076" y="1992896"/>
            <a:ext cx="84455" cy="2698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923"/>
              </a:lnSpc>
              <a:tabLst/>
            </a:pP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ˆ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sp>
        <p:nvSpPr>
          <p:cNvPr id="572" name="textbox 572"/>
          <p:cNvSpPr/>
          <p:nvPr/>
        </p:nvSpPr>
        <p:spPr>
          <a:xfrm>
            <a:off x="2287950" y="1992896"/>
            <a:ext cx="80644" cy="1943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328"/>
              </a:lnSpc>
              <a:tabLst/>
            </a:pP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sp>
        <p:nvSpPr>
          <p:cNvPr id="574" name="textbox 574"/>
          <p:cNvSpPr/>
          <p:nvPr/>
        </p:nvSpPr>
        <p:spPr>
          <a:xfrm>
            <a:off x="1853878" y="1992896"/>
            <a:ext cx="84455" cy="2698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923"/>
              </a:lnSpc>
              <a:tabLst/>
            </a:pP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ˆ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sp>
        <p:nvSpPr>
          <p:cNvPr id="576" name="textbox 576"/>
          <p:cNvSpPr/>
          <p:nvPr/>
        </p:nvSpPr>
        <p:spPr>
          <a:xfrm>
            <a:off x="1896333" y="1992896"/>
            <a:ext cx="80644" cy="1943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328"/>
              </a:lnSpc>
              <a:tabLst/>
            </a:pP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sp>
        <p:nvSpPr>
          <p:cNvPr id="578" name="textbox 578"/>
          <p:cNvSpPr/>
          <p:nvPr/>
        </p:nvSpPr>
        <p:spPr>
          <a:xfrm>
            <a:off x="2121747" y="1069514"/>
            <a:ext cx="67310" cy="11620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711"/>
              </a:lnSpc>
              <a:tabLst/>
            </a:pPr>
            <a:r>
              <a:rPr sz="5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endParaRPr sz="500" dirty="0">
              <a:latin typeface="Arial"/>
              <a:ea typeface="Arial"/>
              <a:cs typeface="Arial"/>
            </a:endParaRPr>
          </a:p>
        </p:txBody>
      </p:sp>
      <p:sp>
        <p:nvSpPr>
          <p:cNvPr id="580" name="textbox 580"/>
          <p:cNvSpPr/>
          <p:nvPr/>
        </p:nvSpPr>
        <p:spPr>
          <a:xfrm>
            <a:off x="2144191" y="995121"/>
            <a:ext cx="52705" cy="1022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604"/>
              </a:lnSpc>
              <a:tabLst/>
            </a:pPr>
            <a:r>
              <a:rPr sz="500" strike="sngStrike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endParaRPr sz="500" dirty="0">
              <a:latin typeface="Arial"/>
              <a:ea typeface="Arial"/>
              <a:cs typeface="Arial"/>
            </a:endParaRPr>
          </a:p>
        </p:txBody>
      </p:sp>
      <p:sp>
        <p:nvSpPr>
          <p:cNvPr id="582" name="textbox 582"/>
          <p:cNvSpPr/>
          <p:nvPr/>
        </p:nvSpPr>
        <p:spPr>
          <a:xfrm>
            <a:off x="2064355" y="1073614"/>
            <a:ext cx="76200" cy="939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57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tabLst/>
            </a:pPr>
            <a:r>
              <a:rPr sz="5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endParaRPr sz="500" dirty="0">
              <a:latin typeface="Arial"/>
              <a:ea typeface="Arial"/>
              <a:cs typeface="Arial"/>
            </a:endParaRPr>
          </a:p>
        </p:txBody>
      </p:sp>
      <p:sp>
        <p:nvSpPr>
          <p:cNvPr id="584" name="textbox 584"/>
          <p:cNvSpPr/>
          <p:nvPr/>
        </p:nvSpPr>
        <p:spPr>
          <a:xfrm>
            <a:off x="2078951" y="969996"/>
            <a:ext cx="89535" cy="1174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32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6000"/>
              </a:lnSpc>
              <a:tabLst/>
            </a:pPr>
            <a:r>
              <a:rPr sz="7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endParaRPr sz="700" dirty="0">
              <a:latin typeface="Arial"/>
              <a:ea typeface="Arial"/>
              <a:cs typeface="Arial"/>
            </a:endParaRPr>
          </a:p>
        </p:txBody>
      </p:sp>
      <p:sp>
        <p:nvSpPr>
          <p:cNvPr id="586" name="textbox 586"/>
          <p:cNvSpPr/>
          <p:nvPr/>
        </p:nvSpPr>
        <p:spPr>
          <a:xfrm>
            <a:off x="1484966" y="1053067"/>
            <a:ext cx="73025" cy="1492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973"/>
              </a:lnSpc>
              <a:tabLst/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sz="700" dirty="0">
              <a:latin typeface="Arial"/>
              <a:ea typeface="Arial"/>
              <a:cs typeface="Arial"/>
            </a:endParaRPr>
          </a:p>
        </p:txBody>
      </p:sp>
      <p:sp>
        <p:nvSpPr>
          <p:cNvPr id="588" name="textbox 588"/>
          <p:cNvSpPr/>
          <p:nvPr/>
        </p:nvSpPr>
        <p:spPr>
          <a:xfrm>
            <a:off x="1543680" y="976937"/>
            <a:ext cx="74930" cy="1155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3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7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sz="700" dirty="0">
              <a:latin typeface="Arial"/>
              <a:ea typeface="Arial"/>
              <a:cs typeface="Arial"/>
            </a:endParaRPr>
          </a:p>
        </p:txBody>
      </p:sp>
      <p:pic>
        <p:nvPicPr>
          <p:cNvPr id="590" name="picture 59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707668" y="753417"/>
            <a:ext cx="1485464" cy="197106"/>
          </a:xfrm>
          <a:prstGeom prst="rect">
            <a:avLst/>
          </a:prstGeom>
        </p:spPr>
      </p:pic>
      <p:sp>
        <p:nvSpPr>
          <p:cNvPr id="592" name="rect 592"/>
          <p:cNvSpPr/>
          <p:nvPr/>
        </p:nvSpPr>
        <p:spPr>
          <a:xfrm>
            <a:off x="0" y="0"/>
            <a:ext cx="5759995" cy="354152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94" name="picture 59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3474504" y="1095069"/>
            <a:ext cx="2193037" cy="728243"/>
          </a:xfrm>
          <a:prstGeom prst="rect">
            <a:avLst/>
          </a:prstGeom>
        </p:spPr>
      </p:pic>
      <p:sp>
        <p:nvSpPr>
          <p:cNvPr id="596" name="textbox 596"/>
          <p:cNvSpPr/>
          <p:nvPr/>
        </p:nvSpPr>
        <p:spPr>
          <a:xfrm>
            <a:off x="88118" y="113992"/>
            <a:ext cx="3531234" cy="4330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53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7000"/>
              </a:lnSpc>
              <a:tabLst/>
            </a:pP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Innovation</a:t>
            </a:r>
            <a:r>
              <a:rPr sz="1300" kern="0" spc="2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1:  Comp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lete</a:t>
            </a:r>
            <a:r>
              <a:rPr sz="1300" kern="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GPR</a:t>
            </a:r>
            <a:r>
              <a:rPr sz="1300" kern="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Denoising</a:t>
            </a:r>
            <a:r>
              <a:rPr sz="1300" kern="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Pipeline</a:t>
            </a:r>
            <a:endParaRPr sz="13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spcBef>
                <a:spcPts val="5"/>
              </a:spcBef>
              <a:tabLst/>
            </a:pP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Complete</a:t>
            </a:r>
            <a:r>
              <a:rPr sz="1000" b="1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Algorithm: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sp>
        <p:nvSpPr>
          <p:cNvPr id="598" name="textbox 598"/>
          <p:cNvSpPr/>
          <p:nvPr/>
        </p:nvSpPr>
        <p:spPr>
          <a:xfrm>
            <a:off x="3743947" y="2100368"/>
            <a:ext cx="1665604" cy="3536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367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24815" indent="-412115" algn="l" rtl="0" eaLnBrk="0">
              <a:lnSpc>
                <a:spcPct val="108000"/>
              </a:lnSpc>
              <a:tabLst/>
            </a:pPr>
            <a:r>
              <a:rPr sz="1000" b="1" kern="0" spc="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Result</a:t>
            </a:r>
            <a:r>
              <a:rPr sz="1000" b="1" kern="0" spc="6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:  +5.86%</a:t>
            </a:r>
            <a:r>
              <a:rPr sz="1000" b="1" kern="0" spc="18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Accuracy  </a:t>
            </a:r>
            <a:r>
              <a:rPr sz="1000" b="1" kern="0" spc="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Improvement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sp>
        <p:nvSpPr>
          <p:cNvPr id="600" name="textbox 600"/>
          <p:cNvSpPr/>
          <p:nvPr/>
        </p:nvSpPr>
        <p:spPr>
          <a:xfrm>
            <a:off x="3839945" y="3130270"/>
            <a:ext cx="1920239" cy="109854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4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08330" algn="l" rtl="0" eaLnBrk="0">
              <a:lnSpc>
                <a:spcPts val="611"/>
              </a:lnSpc>
              <a:tabLst/>
            </a:pPr>
            <a:r>
              <a:rPr sz="500" kern="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July</a:t>
            </a:r>
            <a:r>
              <a:rPr sz="500" kern="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5,</a:t>
            </a:r>
            <a:r>
              <a:rPr sz="5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2025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</a:t>
            </a:r>
            <a:r>
              <a:rPr sz="500" kern="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14 /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29</a:t>
            </a:r>
            <a:endParaRPr sz="500" dirty="0">
              <a:latin typeface="Arial"/>
              <a:ea typeface="Arial"/>
              <a:cs typeface="Arial"/>
            </a:endParaRPr>
          </a:p>
        </p:txBody>
      </p:sp>
      <p:pic>
        <p:nvPicPr>
          <p:cNvPr id="602" name="picture 60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4122829" y="3030208"/>
            <a:ext cx="1601215" cy="655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rect 604"/>
          <p:cNvSpPr/>
          <p:nvPr/>
        </p:nvSpPr>
        <p:spPr>
          <a:xfrm>
            <a:off x="1919972" y="3130270"/>
            <a:ext cx="1919973" cy="109727"/>
          </a:xfrm>
          <a:prstGeom prst="rect">
            <a:avLst/>
          </a:prstGeom>
          <a:solidFill>
            <a:srgbClr val="003E7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06" name="rect 606"/>
          <p:cNvSpPr/>
          <p:nvPr/>
        </p:nvSpPr>
        <p:spPr>
          <a:xfrm>
            <a:off x="3839945" y="3130270"/>
            <a:ext cx="1919973" cy="109727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08" name="rect 608"/>
          <p:cNvSpPr/>
          <p:nvPr/>
        </p:nvSpPr>
        <p:spPr>
          <a:xfrm>
            <a:off x="0" y="3130270"/>
            <a:ext cx="1919972" cy="109727"/>
          </a:xfrm>
          <a:prstGeom prst="rect">
            <a:avLst/>
          </a:prstGeom>
          <a:solidFill>
            <a:srgbClr val="00294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10" name="textbox 610"/>
          <p:cNvSpPr/>
          <p:nvPr/>
        </p:nvSpPr>
        <p:spPr>
          <a:xfrm>
            <a:off x="-12700" y="388181"/>
            <a:ext cx="5785484" cy="28498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45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10489" algn="l" rtl="0" eaLnBrk="0">
              <a:lnSpc>
                <a:spcPct val="86000"/>
              </a:lnSpc>
              <a:tabLst/>
            </a:pP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Theoretical</a:t>
            </a:r>
            <a:r>
              <a:rPr sz="1000" b="1" kern="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Foundation: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312420" algn="l" rtl="0" eaLnBrk="0">
              <a:lnSpc>
                <a:spcPct val="85000"/>
              </a:lnSpc>
              <a:spcBef>
                <a:spcPts val="605"/>
              </a:spcBef>
              <a:tabLst>
                <a:tab pos="39497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Rotational</a:t>
            </a:r>
            <a:r>
              <a:rPr sz="10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symmetr</a:t>
            </a:r>
            <a:r>
              <a:rPr sz="10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y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of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digital</a:t>
            </a:r>
            <a:r>
              <a:rPr sz="1000" kern="0" spc="1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modulation</a:t>
            </a:r>
            <a:endParaRPr sz="1000" dirty="0">
              <a:latin typeface="Microsoft YaHei"/>
              <a:ea typeface="Microsoft YaHei"/>
              <a:cs typeface="Microsoft YaHei"/>
            </a:endParaRPr>
          </a:p>
          <a:p>
            <a:pPr marL="386715" algn="l" rtl="0" eaLnBrk="0">
              <a:lnSpc>
                <a:spcPts val="1482"/>
              </a:lnSpc>
              <a:spcBef>
                <a:spcPts val="14"/>
              </a:spcBef>
              <a:tabLst/>
            </a:pP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constellations</a:t>
            </a:r>
            <a:endParaRPr sz="1000" dirty="0">
              <a:latin typeface="Microsoft YaHei"/>
              <a:ea typeface="Microsoft YaHei"/>
              <a:cs typeface="Microsoft YaHei"/>
            </a:endParaRPr>
          </a:p>
          <a:p>
            <a:pPr marL="312420" algn="l" rtl="0" eaLnBrk="0">
              <a:lnSpc>
                <a:spcPct val="94000"/>
              </a:lnSpc>
              <a:spcBef>
                <a:spcPts val="498"/>
              </a:spcBef>
              <a:tabLst>
                <a:tab pos="394970" algn="l"/>
              </a:tabLst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Mathematical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rigor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of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complex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pla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ne</a:t>
            </a:r>
            <a:endParaRPr sz="900" dirty="0">
              <a:latin typeface="Microsoft YaHei"/>
              <a:ea typeface="Microsoft YaHei"/>
              <a:cs typeface="Microsoft YaHei"/>
            </a:endParaRPr>
          </a:p>
          <a:p>
            <a:pPr marL="393065" algn="l" rtl="0" eaLnBrk="0">
              <a:lnSpc>
                <a:spcPts val="1482"/>
              </a:lnSpc>
              <a:spcBef>
                <a:spcPts val="13"/>
              </a:spcBef>
              <a:tabLst/>
            </a:pPr>
            <a:r>
              <a:rPr sz="10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rotation</a:t>
            </a:r>
            <a:endParaRPr sz="1000" dirty="0">
              <a:latin typeface="Microsoft YaHei"/>
              <a:ea typeface="Microsoft YaHei"/>
              <a:cs typeface="Microsoft YaHei"/>
            </a:endParaRPr>
          </a:p>
          <a:p>
            <a:pPr marL="312420" algn="l" rtl="0" eaLnBrk="0">
              <a:lnSpc>
                <a:spcPct val="84000"/>
              </a:lnSpc>
              <a:spcBef>
                <a:spcPts val="497"/>
              </a:spcBef>
              <a:tabLst>
                <a:tab pos="39497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Exploitation</a:t>
            </a:r>
            <a:r>
              <a:rPr sz="10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of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phase</a:t>
            </a:r>
            <a:r>
              <a:rPr sz="1000" kern="0" spc="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invariance</a:t>
            </a:r>
            <a:endParaRPr sz="1000" dirty="0">
              <a:latin typeface="Microsoft YaHei"/>
              <a:ea typeface="Microsoft YaHei"/>
              <a:cs typeface="Microsoft YaHei"/>
            </a:endParaRPr>
          </a:p>
          <a:p>
            <a:pPr marL="117475" algn="l" rtl="0" eaLnBrk="0">
              <a:lnSpc>
                <a:spcPts val="1359"/>
              </a:lnSpc>
              <a:spcBef>
                <a:spcPts val="456"/>
              </a:spcBef>
              <a:tabLst/>
            </a:pP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Implementat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ion: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368550" algn="l" rtl="0" eaLnBrk="0">
              <a:lnSpc>
                <a:spcPts val="1329"/>
              </a:lnSpc>
              <a:spcBef>
                <a:spcPts val="314"/>
              </a:spcBef>
              <a:tabLst>
                <a:tab pos="2612389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600" kern="0" spc="-30" baseline="-36697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(13)</a:t>
            </a:r>
            <a:endParaRPr sz="1600" baseline="-36697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10489" algn="l" rtl="0" eaLnBrk="0">
              <a:lnSpc>
                <a:spcPct val="86000"/>
              </a:lnSpc>
              <a:spcBef>
                <a:spcPts val="309"/>
              </a:spcBef>
              <a:tabLst/>
            </a:pP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Augmentation</a:t>
            </a:r>
            <a:r>
              <a:rPr sz="10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Strategy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312420" algn="l" rtl="0" eaLnBrk="0">
              <a:lnSpc>
                <a:spcPts val="1329"/>
              </a:lnSpc>
              <a:spcBef>
                <a:spcPts val="423"/>
              </a:spcBef>
              <a:tabLst>
                <a:tab pos="387984" algn="l"/>
              </a:tabLst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9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90。,</a:t>
            </a:r>
            <a:r>
              <a:rPr sz="900" kern="0" spc="2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180。,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270。rotations</a:t>
            </a:r>
            <a:endParaRPr sz="900" dirty="0">
              <a:latin typeface="Microsoft YaHei"/>
              <a:ea typeface="Microsoft YaHei"/>
              <a:cs typeface="Microsoft YaHei"/>
            </a:endParaRPr>
          </a:p>
          <a:p>
            <a:pPr marL="312420" algn="l" rtl="0" eaLnBrk="0">
              <a:lnSpc>
                <a:spcPts val="1653"/>
              </a:lnSpc>
              <a:tabLst>
                <a:tab pos="38544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4×</a:t>
            </a:r>
            <a:r>
              <a:rPr sz="10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training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data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expansio</a:t>
            </a:r>
            <a:r>
              <a:rPr sz="10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n</a:t>
            </a:r>
            <a:endParaRPr sz="1000" dirty="0">
              <a:latin typeface="Microsoft YaHei"/>
              <a:ea typeface="Microsoft YaHei"/>
              <a:cs typeface="Microsoft YaHei"/>
            </a:endParaRPr>
          </a:p>
          <a:p>
            <a:pPr marL="312420" algn="l" rtl="0" eaLnBrk="0">
              <a:lnSpc>
                <a:spcPct val="93000"/>
              </a:lnSpc>
              <a:spcBef>
                <a:spcPts val="508"/>
              </a:spcBef>
              <a:tabLst>
                <a:tab pos="385445" algn="l"/>
              </a:tabLst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	Applied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to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symmetric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modulation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types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        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  <a:hlinkClick r:id="rId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                               </a:t>
            </a:r>
            <a:endParaRPr sz="9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3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665"/>
              </a:lnSpc>
              <a:spcBef>
                <a:spcPts val="1"/>
              </a:spcBef>
              <a:tabLst>
                <a:tab pos="632459" algn="l"/>
              </a:tabLst>
            </a:pP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Junkai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500" kern="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(ZJUT)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  <a:hlinkClick r:id="rId3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GRCR-Net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         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July</a:t>
            </a:r>
            <a:r>
              <a:rPr sz="5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5,</a:t>
            </a:r>
            <a:r>
              <a:rPr sz="5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025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15 /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29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endParaRPr sz="500" dirty="0">
              <a:latin typeface="Arial"/>
              <a:ea typeface="Arial"/>
              <a:cs typeface="Arial"/>
            </a:endParaRPr>
          </a:p>
        </p:txBody>
      </p:sp>
      <p:pic>
        <p:nvPicPr>
          <p:cNvPr id="612" name="picture 6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072971" y="2997428"/>
            <a:ext cx="1651648" cy="120192"/>
          </a:xfrm>
          <a:prstGeom prst="rect">
            <a:avLst/>
          </a:prstGeom>
        </p:spPr>
      </p:pic>
      <p:pic>
        <p:nvPicPr>
          <p:cNvPr id="614" name="picture 6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34911" y="3026004"/>
            <a:ext cx="65265" cy="65265"/>
          </a:xfrm>
          <a:prstGeom prst="rect">
            <a:avLst/>
          </a:prstGeom>
        </p:spPr>
      </p:pic>
      <p:pic>
        <p:nvPicPr>
          <p:cNvPr id="616" name="picture 6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34911" y="2815971"/>
            <a:ext cx="65265" cy="65265"/>
          </a:xfrm>
          <a:prstGeom prst="rect">
            <a:avLst/>
          </a:prstGeom>
        </p:spPr>
      </p:pic>
      <p:pic>
        <p:nvPicPr>
          <p:cNvPr id="618" name="picture 6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234911" y="2605938"/>
            <a:ext cx="65265" cy="65265"/>
          </a:xfrm>
          <a:prstGeom prst="rect">
            <a:avLst/>
          </a:prstGeom>
        </p:spPr>
      </p:pic>
      <p:pic>
        <p:nvPicPr>
          <p:cNvPr id="620" name="picture 6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360124" y="1872636"/>
            <a:ext cx="1995739" cy="352423"/>
          </a:xfrm>
          <a:prstGeom prst="rect">
            <a:avLst/>
          </a:prstGeom>
        </p:spPr>
      </p:pic>
      <p:pic>
        <p:nvPicPr>
          <p:cNvPr id="622" name="picture 6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234911" y="1408608"/>
            <a:ext cx="65265" cy="65265"/>
          </a:xfrm>
          <a:prstGeom prst="rect">
            <a:avLst/>
          </a:prstGeom>
        </p:spPr>
      </p:pic>
      <p:pic>
        <p:nvPicPr>
          <p:cNvPr id="624" name="picture 6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234911" y="1026503"/>
            <a:ext cx="65265" cy="65265"/>
          </a:xfrm>
          <a:prstGeom prst="rect">
            <a:avLst/>
          </a:prstGeom>
        </p:spPr>
      </p:pic>
      <p:pic>
        <p:nvPicPr>
          <p:cNvPr id="626" name="picture 62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234911" y="644385"/>
            <a:ext cx="65265" cy="65265"/>
          </a:xfrm>
          <a:prstGeom prst="rect">
            <a:avLst/>
          </a:prstGeom>
        </p:spPr>
      </p:pic>
      <p:pic>
        <p:nvPicPr>
          <p:cNvPr id="628" name="picture 62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2926181" y="755575"/>
            <a:ext cx="2741501" cy="2010777"/>
          </a:xfrm>
          <a:prstGeom prst="rect">
            <a:avLst/>
          </a:prstGeom>
        </p:spPr>
      </p:pic>
      <p:sp>
        <p:nvSpPr>
          <p:cNvPr id="630" name="textbox 630"/>
          <p:cNvSpPr/>
          <p:nvPr/>
        </p:nvSpPr>
        <p:spPr>
          <a:xfrm>
            <a:off x="0" y="0"/>
            <a:ext cx="5760084" cy="354329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125095" algn="l" rtl="0" eaLnBrk="0">
              <a:lnSpc>
                <a:spcPct val="87000"/>
              </a:lnSpc>
              <a:spcBef>
                <a:spcPts val="4"/>
              </a:spcBef>
              <a:tabLst/>
            </a:pPr>
            <a:r>
              <a:rPr sz="1300" kern="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Innovation</a:t>
            </a:r>
            <a:r>
              <a:rPr sz="1300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2:  Geometric</a:t>
            </a:r>
            <a:r>
              <a:rPr sz="1300" kern="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Symmetry-Based</a:t>
            </a:r>
            <a:r>
              <a:rPr sz="1300" kern="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Rotational</a:t>
            </a:r>
            <a:r>
              <a:rPr sz="13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Augmentation</a:t>
            </a:r>
            <a:endParaRPr sz="13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picture 6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085005" y="2997428"/>
            <a:ext cx="1651648" cy="120192"/>
          </a:xfrm>
          <a:prstGeom prst="rect">
            <a:avLst/>
          </a:prstGeom>
        </p:spPr>
      </p:pic>
      <p:sp>
        <p:nvSpPr>
          <p:cNvPr id="634" name="rect 634"/>
          <p:cNvSpPr/>
          <p:nvPr/>
        </p:nvSpPr>
        <p:spPr>
          <a:xfrm>
            <a:off x="3839947" y="3130270"/>
            <a:ext cx="1919973" cy="109728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36" name="rect 636"/>
          <p:cNvSpPr/>
          <p:nvPr/>
        </p:nvSpPr>
        <p:spPr>
          <a:xfrm>
            <a:off x="0" y="3130270"/>
            <a:ext cx="1919973" cy="109728"/>
          </a:xfrm>
          <a:prstGeom prst="rect">
            <a:avLst/>
          </a:prstGeom>
          <a:solidFill>
            <a:srgbClr val="00294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38" name="rect 638"/>
          <p:cNvSpPr/>
          <p:nvPr/>
        </p:nvSpPr>
        <p:spPr>
          <a:xfrm>
            <a:off x="1919974" y="3130270"/>
            <a:ext cx="1919973" cy="109728"/>
          </a:xfrm>
          <a:prstGeom prst="rect">
            <a:avLst/>
          </a:prstGeom>
          <a:solidFill>
            <a:srgbClr val="003E7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40" name="textbox 640"/>
          <p:cNvSpPr/>
          <p:nvPr/>
        </p:nvSpPr>
        <p:spPr>
          <a:xfrm>
            <a:off x="-12699" y="2100571"/>
            <a:ext cx="5785484" cy="11372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21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63195" algn="l" rtl="0" eaLnBrk="0">
              <a:lnSpc>
                <a:spcPct val="87000"/>
              </a:lnSpc>
              <a:tabLst/>
            </a:pP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Design</a:t>
            </a:r>
            <a:r>
              <a:rPr sz="1000" b="1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Principles: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358775" algn="l" rtl="0" eaLnBrk="0">
              <a:lnSpc>
                <a:spcPct val="119000"/>
              </a:lnSpc>
              <a:spcBef>
                <a:spcPts val="330"/>
              </a:spcBef>
              <a:tabLst>
                <a:tab pos="436244" algn="l"/>
                <a:tab pos="44005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10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Domain</a:t>
            </a:r>
            <a:r>
              <a:rPr sz="1000" b="1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Processing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  Direct</a:t>
            </a:r>
            <a:r>
              <a:rPr sz="10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I/Q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handling,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preserving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phase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information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		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Residual</a:t>
            </a:r>
            <a:r>
              <a:rPr sz="1000" b="1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Learning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000" kern="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Solving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gradient</a:t>
            </a:r>
            <a:r>
              <a:rPr sz="10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vanishing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deep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networks</a:t>
            </a:r>
            <a:endParaRPr sz="1000" dirty="0">
              <a:latin typeface="Arial"/>
              <a:ea typeface="Arial"/>
              <a:cs typeface="Arial"/>
            </a:endParaRPr>
          </a:p>
          <a:p>
            <a:pPr marL="358775" algn="l" rtl="0" eaLnBrk="0">
              <a:lnSpc>
                <a:spcPct val="87000"/>
              </a:lnSpc>
              <a:spcBef>
                <a:spcPts val="543"/>
              </a:spcBef>
              <a:tabLst>
                <a:tab pos="44132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ModReLU</a:t>
            </a:r>
            <a:r>
              <a:rPr sz="10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Activation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  Maintaining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geometric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structure</a:t>
            </a:r>
            <a:endParaRPr sz="1000" dirty="0">
              <a:latin typeface="Arial"/>
              <a:ea typeface="Arial"/>
              <a:cs typeface="Arial"/>
            </a:endParaRPr>
          </a:p>
          <a:p>
            <a:pPr marL="358775" algn="l" rtl="0" eaLnBrk="0">
              <a:lnSpc>
                <a:spcPct val="113000"/>
              </a:lnSpc>
              <a:spcBef>
                <a:spcPts val="358"/>
              </a:spcBef>
              <a:tabLst>
                <a:tab pos="44005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Lightweight</a:t>
            </a:r>
            <a:r>
              <a:rPr sz="10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Design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  Balancing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computationa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effici</a:t>
            </a:r>
            <a:r>
              <a:rPr sz="1000" u="sng" kern="0" spc="-10" dirty="0">
                <a:solidFill>
                  <a:srgbClr val="000000">
                    <a:alpha val="100000"/>
                  </a:srgbClr>
                </a:solidFill>
                <a:uFill>
                  <a:solidFill>
                    <a:srgbClr val="99BAD7"/>
                  </a:solidFill>
                </a:uFill>
                <a:latin typeface="Arial"/>
                <a:ea typeface="Arial"/>
                <a:cs typeface="Arial"/>
              </a:rPr>
              <a:t>e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ncy                       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5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665"/>
              </a:lnSpc>
              <a:spcBef>
                <a:spcPts val="4"/>
              </a:spcBef>
              <a:tabLst>
                <a:tab pos="632459" algn="l"/>
              </a:tabLst>
            </a:pP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Junkai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500" kern="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(ZJUT)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  <a:hlinkClick r:id="rId3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GRCR-Net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         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July</a:t>
            </a:r>
            <a:r>
              <a:rPr sz="5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5,</a:t>
            </a:r>
            <a:r>
              <a:rPr sz="5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025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16 /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29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endParaRPr sz="500" dirty="0">
              <a:latin typeface="Arial"/>
              <a:ea typeface="Arial"/>
              <a:cs typeface="Arial"/>
            </a:endParaRPr>
          </a:p>
        </p:txBody>
      </p:sp>
      <p:grpSp>
        <p:nvGrpSpPr>
          <p:cNvPr id="30" name="group 30"/>
          <p:cNvGrpSpPr/>
          <p:nvPr/>
        </p:nvGrpSpPr>
        <p:grpSpPr>
          <a:xfrm rot="21600000">
            <a:off x="5492698" y="3032654"/>
            <a:ext cx="238743" cy="56015"/>
            <a:chOff x="0" y="0"/>
            <a:chExt cx="238743" cy="56015"/>
          </a:xfrm>
        </p:grpSpPr>
        <p:sp>
          <p:nvSpPr>
            <p:cNvPr id="642" name="path 642"/>
            <p:cNvSpPr/>
            <p:nvPr/>
          </p:nvSpPr>
          <p:spPr>
            <a:xfrm>
              <a:off x="121767" y="30326"/>
              <a:ext cx="25688" cy="25688"/>
            </a:xfrm>
            <a:custGeom>
              <a:avLst/>
              <a:gdLst/>
              <a:ahLst/>
              <a:cxnLst/>
              <a:rect l="0" t="0" r="0" b="0"/>
              <a:pathLst>
                <a:path w="40" h="40">
                  <a:moveTo>
                    <a:pt x="4" y="4"/>
                  </a:moveTo>
                  <a:lnTo>
                    <a:pt x="36" y="36"/>
                  </a:lnTo>
                </a:path>
              </a:pathLst>
            </a:custGeom>
            <a:noFill/>
            <a:ln w="7591" cap="flat">
              <a:solidFill>
                <a:srgbClr val="99BAD7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44" name="path 644"/>
            <p:cNvSpPr/>
            <p:nvPr/>
          </p:nvSpPr>
          <p:spPr>
            <a:xfrm>
              <a:off x="94857" y="3985"/>
              <a:ext cx="35427" cy="35427"/>
            </a:xfrm>
            <a:custGeom>
              <a:avLst/>
              <a:gdLst/>
              <a:ahLst/>
              <a:cxnLst/>
              <a:rect l="0" t="0" r="0" b="0"/>
              <a:pathLst>
                <a:path w="55" h="55">
                  <a:moveTo>
                    <a:pt x="51" y="27"/>
                  </a:moveTo>
                  <a:cubicBezTo>
                    <a:pt x="51" y="14"/>
                    <a:pt x="41" y="3"/>
                    <a:pt x="27" y="3"/>
                  </a:cubicBezTo>
                  <a:cubicBezTo>
                    <a:pt x="14" y="3"/>
                    <a:pt x="3" y="14"/>
                    <a:pt x="3" y="27"/>
                  </a:cubicBezTo>
                  <a:cubicBezTo>
                    <a:pt x="3" y="41"/>
                    <a:pt x="14" y="51"/>
                    <a:pt x="27" y="51"/>
                  </a:cubicBezTo>
                  <a:cubicBezTo>
                    <a:pt x="41" y="51"/>
                    <a:pt x="51" y="41"/>
                    <a:pt x="51" y="27"/>
                  </a:cubicBezTo>
                </a:path>
              </a:pathLst>
            </a:custGeom>
            <a:noFill/>
            <a:ln w="5060" cap="flat">
              <a:solidFill>
                <a:srgbClr val="99BAD7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46" name="path 646"/>
            <p:cNvSpPr/>
            <p:nvPr/>
          </p:nvSpPr>
          <p:spPr>
            <a:xfrm>
              <a:off x="0" y="0"/>
              <a:ext cx="238743" cy="55861"/>
            </a:xfrm>
            <a:custGeom>
              <a:avLst/>
              <a:gdLst/>
              <a:ahLst/>
              <a:cxnLst/>
              <a:rect l="0" t="0" r="0" b="0"/>
              <a:pathLst>
                <a:path w="375" h="87">
                  <a:moveTo>
                    <a:pt x="67" y="83"/>
                  </a:moveTo>
                  <a:cubicBezTo>
                    <a:pt x="89" y="83"/>
                    <a:pt x="107" y="65"/>
                    <a:pt x="107" y="43"/>
                  </a:cubicBezTo>
                  <a:cubicBezTo>
                    <a:pt x="107" y="21"/>
                    <a:pt x="89" y="3"/>
                    <a:pt x="67" y="3"/>
                  </a:cubicBezTo>
                  <a:cubicBezTo>
                    <a:pt x="45" y="3"/>
                    <a:pt x="27" y="21"/>
                    <a:pt x="27" y="43"/>
                  </a:cubicBezTo>
                  <a:moveTo>
                    <a:pt x="51" y="31"/>
                  </a:moveTo>
                  <a:lnTo>
                    <a:pt x="27" y="51"/>
                  </a:lnTo>
                  <a:lnTo>
                    <a:pt x="3" y="31"/>
                  </a:lnTo>
                  <a:moveTo>
                    <a:pt x="307" y="83"/>
                  </a:moveTo>
                  <a:cubicBezTo>
                    <a:pt x="285" y="83"/>
                    <a:pt x="267" y="65"/>
                    <a:pt x="267" y="43"/>
                  </a:cubicBezTo>
                  <a:cubicBezTo>
                    <a:pt x="267" y="21"/>
                    <a:pt x="285" y="3"/>
                    <a:pt x="307" y="3"/>
                  </a:cubicBezTo>
                  <a:cubicBezTo>
                    <a:pt x="329" y="3"/>
                    <a:pt x="347" y="21"/>
                    <a:pt x="347" y="43"/>
                  </a:cubicBezTo>
                  <a:moveTo>
                    <a:pt x="371" y="31"/>
                  </a:moveTo>
                  <a:lnTo>
                    <a:pt x="347" y="51"/>
                  </a:lnTo>
                  <a:lnTo>
                    <a:pt x="323" y="31"/>
                  </a:lnTo>
                </a:path>
              </a:pathLst>
            </a:custGeom>
            <a:noFill/>
            <a:ln w="5060" cap="rnd">
              <a:solidFill>
                <a:srgbClr val="99BAD7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648" name="path 648"/>
          <p:cNvSpPr/>
          <p:nvPr/>
        </p:nvSpPr>
        <p:spPr>
          <a:xfrm>
            <a:off x="5308224" y="3031389"/>
            <a:ext cx="58392" cy="58392"/>
          </a:xfrm>
          <a:custGeom>
            <a:avLst/>
            <a:gdLst/>
            <a:ahLst/>
            <a:cxnLst/>
            <a:rect l="0" t="0" r="0" b="0"/>
            <a:pathLst>
              <a:path w="91" h="91">
                <a:moveTo>
                  <a:pt x="5" y="5"/>
                </a:moveTo>
                <a:lnTo>
                  <a:pt x="65" y="5"/>
                </a:lnTo>
                <a:moveTo>
                  <a:pt x="25" y="25"/>
                </a:moveTo>
                <a:lnTo>
                  <a:pt x="85" y="25"/>
                </a:lnTo>
                <a:moveTo>
                  <a:pt x="25" y="45"/>
                </a:moveTo>
                <a:lnTo>
                  <a:pt x="85" y="45"/>
                </a:lnTo>
                <a:moveTo>
                  <a:pt x="5" y="65"/>
                </a:moveTo>
                <a:lnTo>
                  <a:pt x="65" y="65"/>
                </a:lnTo>
                <a:moveTo>
                  <a:pt x="25" y="85"/>
                </a:moveTo>
                <a:lnTo>
                  <a:pt x="85" y="85"/>
                </a:lnTo>
              </a:path>
            </a:pathLst>
          </a:custGeom>
          <a:noFill/>
          <a:ln w="7591" cap="flat">
            <a:solidFill>
              <a:srgbClr val="99BAD7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50" name="picture 6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961156" y="3031389"/>
            <a:ext cx="203202" cy="58392"/>
          </a:xfrm>
          <a:prstGeom prst="rect">
            <a:avLst/>
          </a:prstGeom>
        </p:spPr>
      </p:pic>
      <p:sp>
        <p:nvSpPr>
          <p:cNvPr id="652" name="path 652"/>
          <p:cNvSpPr/>
          <p:nvPr/>
        </p:nvSpPr>
        <p:spPr>
          <a:xfrm>
            <a:off x="4758898" y="3031389"/>
            <a:ext cx="58392" cy="58392"/>
          </a:xfrm>
          <a:custGeom>
            <a:avLst/>
            <a:gdLst/>
            <a:ahLst/>
            <a:cxnLst/>
            <a:rect l="0" t="0" r="0" b="0"/>
            <a:pathLst>
              <a:path w="91" h="91">
                <a:moveTo>
                  <a:pt x="5" y="5"/>
                </a:moveTo>
                <a:lnTo>
                  <a:pt x="65" y="5"/>
                </a:lnTo>
                <a:moveTo>
                  <a:pt x="25" y="45"/>
                </a:moveTo>
                <a:lnTo>
                  <a:pt x="85" y="45"/>
                </a:lnTo>
                <a:moveTo>
                  <a:pt x="5" y="65"/>
                </a:moveTo>
                <a:lnTo>
                  <a:pt x="65" y="65"/>
                </a:lnTo>
                <a:moveTo>
                  <a:pt x="25" y="85"/>
                </a:moveTo>
                <a:lnTo>
                  <a:pt x="85" y="85"/>
                </a:lnTo>
              </a:path>
            </a:pathLst>
          </a:custGeom>
          <a:noFill/>
          <a:ln w="7591" cap="flat">
            <a:solidFill>
              <a:srgbClr val="CCDCEB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54" name="picture 6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81089" y="2954083"/>
            <a:ext cx="65265" cy="65265"/>
          </a:xfrm>
          <a:prstGeom prst="rect">
            <a:avLst/>
          </a:prstGeom>
        </p:spPr>
      </p:pic>
      <p:pic>
        <p:nvPicPr>
          <p:cNvPr id="656" name="picture 6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81089" y="2752572"/>
            <a:ext cx="65265" cy="65265"/>
          </a:xfrm>
          <a:prstGeom prst="rect">
            <a:avLst/>
          </a:prstGeom>
        </p:spPr>
      </p:pic>
      <p:pic>
        <p:nvPicPr>
          <p:cNvPr id="658" name="picture 6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281089" y="2551061"/>
            <a:ext cx="65265" cy="65265"/>
          </a:xfrm>
          <a:prstGeom prst="rect">
            <a:avLst/>
          </a:prstGeom>
        </p:spPr>
      </p:pic>
      <p:pic>
        <p:nvPicPr>
          <p:cNvPr id="660" name="picture 6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281089" y="2349550"/>
            <a:ext cx="65265" cy="65265"/>
          </a:xfrm>
          <a:prstGeom prst="rect">
            <a:avLst/>
          </a:prstGeom>
        </p:spPr>
      </p:pic>
      <p:sp>
        <p:nvSpPr>
          <p:cNvPr id="662" name="rect 662"/>
          <p:cNvSpPr/>
          <p:nvPr/>
        </p:nvSpPr>
        <p:spPr>
          <a:xfrm>
            <a:off x="893480" y="774363"/>
            <a:ext cx="4161928" cy="812083"/>
          </a:xfrm>
          <a:prstGeom prst="rect">
            <a:avLst/>
          </a:prstGeom>
          <a:solidFill>
            <a:srgbClr val="F6FBFE">
              <a:alpha val="29803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64" name="picture 6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798875" y="730518"/>
            <a:ext cx="493739" cy="988252"/>
          </a:xfrm>
          <a:prstGeom prst="rect">
            <a:avLst/>
          </a:prstGeom>
        </p:spPr>
      </p:pic>
      <p:pic>
        <p:nvPicPr>
          <p:cNvPr id="666" name="picture 6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1018388" y="574446"/>
            <a:ext cx="298337" cy="1211917"/>
          </a:xfrm>
          <a:prstGeom prst="rect">
            <a:avLst/>
          </a:prstGeom>
        </p:spPr>
      </p:pic>
      <p:sp>
        <p:nvSpPr>
          <p:cNvPr id="668" name="path 668"/>
          <p:cNvSpPr/>
          <p:nvPr/>
        </p:nvSpPr>
        <p:spPr>
          <a:xfrm>
            <a:off x="1018597" y="1589744"/>
            <a:ext cx="196410" cy="196410"/>
          </a:xfrm>
          <a:custGeom>
            <a:avLst/>
            <a:gdLst/>
            <a:ahLst/>
            <a:cxnLst/>
            <a:rect l="0" t="0" r="0" b="0"/>
            <a:pathLst>
              <a:path w="309" h="309">
                <a:moveTo>
                  <a:pt x="0" y="308"/>
                </a:moveTo>
                <a:lnTo>
                  <a:pt x="308" y="0"/>
                </a:lnTo>
              </a:path>
            </a:pathLst>
          </a:custGeom>
          <a:noFill/>
          <a:ln w="1427" cap="flat">
            <a:solidFill>
              <a:srgbClr val="000000">
                <a:alpha val="70196"/>
              </a:srgbClr>
            </a:solidFill>
            <a:prstDash val="dash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70" name="picture 67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1119897" y="574446"/>
            <a:ext cx="196828" cy="1211917"/>
          </a:xfrm>
          <a:prstGeom prst="rect">
            <a:avLst/>
          </a:prstGeom>
        </p:spPr>
      </p:pic>
      <p:pic>
        <p:nvPicPr>
          <p:cNvPr id="672" name="picture 67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1162076" y="606472"/>
            <a:ext cx="254587" cy="1147865"/>
          </a:xfrm>
          <a:prstGeom prst="rect">
            <a:avLst/>
          </a:prstGeom>
        </p:spPr>
      </p:pic>
      <p:sp>
        <p:nvSpPr>
          <p:cNvPr id="674" name="path 674"/>
          <p:cNvSpPr/>
          <p:nvPr/>
        </p:nvSpPr>
        <p:spPr>
          <a:xfrm>
            <a:off x="1162285" y="1581166"/>
            <a:ext cx="172962" cy="172962"/>
          </a:xfrm>
          <a:custGeom>
            <a:avLst/>
            <a:gdLst/>
            <a:ahLst/>
            <a:cxnLst/>
            <a:rect l="0" t="0" r="0" b="0"/>
            <a:pathLst>
              <a:path w="272" h="272">
                <a:moveTo>
                  <a:pt x="0" y="271"/>
                </a:moveTo>
                <a:lnTo>
                  <a:pt x="271" y="0"/>
                </a:lnTo>
              </a:path>
            </a:pathLst>
          </a:custGeom>
          <a:noFill/>
          <a:ln w="1427" cap="flat">
            <a:solidFill>
              <a:srgbClr val="000000">
                <a:alpha val="70196"/>
              </a:srgbClr>
            </a:solidFill>
            <a:prstDash val="dash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76" name="picture 67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1243283" y="606472"/>
            <a:ext cx="173380" cy="1147865"/>
          </a:xfrm>
          <a:prstGeom prst="rect">
            <a:avLst/>
          </a:prstGeom>
        </p:spPr>
      </p:pic>
      <p:sp>
        <p:nvSpPr>
          <p:cNvPr id="678" name="path 678"/>
          <p:cNvSpPr/>
          <p:nvPr/>
        </p:nvSpPr>
        <p:spPr>
          <a:xfrm>
            <a:off x="1519083" y="615001"/>
            <a:ext cx="1427" cy="974485"/>
          </a:xfrm>
          <a:custGeom>
            <a:avLst/>
            <a:gdLst/>
            <a:ahLst/>
            <a:cxnLst/>
            <a:rect l="0" t="0" r="0" b="0"/>
            <a:pathLst>
              <a:path w="2" h="1534">
                <a:moveTo>
                  <a:pt x="1" y="0"/>
                </a:moveTo>
                <a:lnTo>
                  <a:pt x="1" y="1534"/>
                </a:lnTo>
              </a:path>
            </a:pathLst>
          </a:custGeom>
          <a:noFill/>
          <a:ln w="1427" cap="flat">
            <a:solidFill>
              <a:srgbClr val="00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80" name="picture 68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1281554" y="606472"/>
            <a:ext cx="362192" cy="1140049"/>
          </a:xfrm>
          <a:prstGeom prst="rect">
            <a:avLst/>
          </a:prstGeom>
        </p:spPr>
      </p:pic>
      <p:grpSp>
        <p:nvGrpSpPr>
          <p:cNvPr id="32" name="group 32"/>
          <p:cNvGrpSpPr/>
          <p:nvPr/>
        </p:nvGrpSpPr>
        <p:grpSpPr>
          <a:xfrm rot="21600000">
            <a:off x="1542434" y="622104"/>
            <a:ext cx="81207" cy="975912"/>
            <a:chOff x="0" y="0"/>
            <a:chExt cx="81207" cy="975912"/>
          </a:xfrm>
        </p:grpSpPr>
        <p:sp>
          <p:nvSpPr>
            <p:cNvPr id="682" name="path 682"/>
            <p:cNvSpPr/>
            <p:nvPr/>
          </p:nvSpPr>
          <p:spPr>
            <a:xfrm>
              <a:off x="0" y="0"/>
              <a:ext cx="81207" cy="1427"/>
            </a:xfrm>
            <a:custGeom>
              <a:avLst/>
              <a:gdLst/>
              <a:ahLst/>
              <a:cxnLst/>
              <a:rect l="0" t="0" r="0" b="0"/>
              <a:pathLst>
                <a:path w="127" h="2">
                  <a:moveTo>
                    <a:pt x="0" y="1"/>
                  </a:moveTo>
                  <a:lnTo>
                    <a:pt x="127" y="1"/>
                  </a:lnTo>
                </a:path>
              </a:pathLst>
            </a:custGeom>
            <a:noFill/>
            <a:ln w="1427" cap="flat">
              <a:solidFill>
                <a:srgbClr val="000000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84" name="path 684"/>
            <p:cNvSpPr/>
            <p:nvPr/>
          </p:nvSpPr>
          <p:spPr>
            <a:xfrm>
              <a:off x="0" y="974485"/>
              <a:ext cx="81207" cy="1427"/>
            </a:xfrm>
            <a:custGeom>
              <a:avLst/>
              <a:gdLst/>
              <a:ahLst/>
              <a:cxnLst/>
              <a:rect l="0" t="0" r="0" b="0"/>
              <a:pathLst>
                <a:path w="127" h="2">
                  <a:moveTo>
                    <a:pt x="127" y="1"/>
                  </a:moveTo>
                  <a:lnTo>
                    <a:pt x="0" y="1"/>
                  </a:lnTo>
                </a:path>
              </a:pathLst>
            </a:custGeom>
            <a:noFill/>
            <a:ln w="1427" cap="flat">
              <a:solidFill>
                <a:srgbClr val="000000">
                  <a:alpha val="70196"/>
                </a:srgbClr>
              </a:solidFill>
              <a:prstDash val="dash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686" name="path 686"/>
          <p:cNvSpPr/>
          <p:nvPr/>
        </p:nvSpPr>
        <p:spPr>
          <a:xfrm>
            <a:off x="1541720" y="622817"/>
            <a:ext cx="1427" cy="974485"/>
          </a:xfrm>
          <a:custGeom>
            <a:avLst/>
            <a:gdLst/>
            <a:ahLst/>
            <a:cxnLst/>
            <a:rect l="0" t="0" r="0" b="0"/>
            <a:pathLst>
              <a:path w="2" h="1534">
                <a:moveTo>
                  <a:pt x="1" y="0"/>
                </a:moveTo>
                <a:lnTo>
                  <a:pt x="1" y="1534"/>
                </a:lnTo>
              </a:path>
            </a:pathLst>
          </a:custGeom>
          <a:noFill/>
          <a:ln w="1427" cap="flat">
            <a:solidFill>
              <a:srgbClr val="000000">
                <a:alpha val="70196"/>
              </a:srgbClr>
            </a:solidFill>
            <a:prstDash val="dash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88" name="path 688"/>
          <p:cNvSpPr/>
          <p:nvPr/>
        </p:nvSpPr>
        <p:spPr>
          <a:xfrm>
            <a:off x="1401031" y="762793"/>
            <a:ext cx="82634" cy="975912"/>
          </a:xfrm>
          <a:custGeom>
            <a:avLst/>
            <a:gdLst/>
            <a:ahLst/>
            <a:cxnLst/>
            <a:rect l="0" t="0" r="0" b="0"/>
            <a:pathLst>
              <a:path w="130" h="1536">
                <a:moveTo>
                  <a:pt x="129" y="1"/>
                </a:moveTo>
                <a:lnTo>
                  <a:pt x="1" y="1"/>
                </a:lnTo>
                <a:lnTo>
                  <a:pt x="1" y="1535"/>
                </a:lnTo>
                <a:lnTo>
                  <a:pt x="129" y="1535"/>
                </a:lnTo>
                <a:lnTo>
                  <a:pt x="129" y="1"/>
                </a:lnTo>
                <a:close/>
                <a:moveTo>
                  <a:pt x="129" y="1"/>
                </a:moveTo>
                <a:lnTo>
                  <a:pt x="1" y="1"/>
                </a:lnTo>
              </a:path>
            </a:pathLst>
          </a:custGeom>
          <a:noFill/>
          <a:ln w="1427" cap="flat">
            <a:solidFill>
              <a:srgbClr val="00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90" name="path 690"/>
          <p:cNvSpPr/>
          <p:nvPr/>
        </p:nvSpPr>
        <p:spPr>
          <a:xfrm>
            <a:off x="1401744" y="763507"/>
            <a:ext cx="81920" cy="975198"/>
          </a:xfrm>
          <a:custGeom>
            <a:avLst/>
            <a:gdLst/>
            <a:ahLst/>
            <a:cxnLst/>
            <a:rect l="0" t="0" r="0" b="0"/>
            <a:pathLst>
              <a:path w="129" h="1535">
                <a:moveTo>
                  <a:pt x="0" y="1534"/>
                </a:moveTo>
                <a:lnTo>
                  <a:pt x="127" y="1534"/>
                </a:lnTo>
                <a:moveTo>
                  <a:pt x="127" y="1534"/>
                </a:moveTo>
                <a:lnTo>
                  <a:pt x="127" y="0"/>
                </a:lnTo>
              </a:path>
            </a:pathLst>
          </a:custGeom>
          <a:noFill/>
          <a:ln w="1427" cap="flat">
            <a:solidFill>
              <a:srgbClr val="00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92" name="picture 69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1482238" y="622104"/>
            <a:ext cx="142116" cy="1116601"/>
          </a:xfrm>
          <a:prstGeom prst="rect">
            <a:avLst/>
          </a:prstGeom>
        </p:spPr>
      </p:pic>
      <p:sp>
        <p:nvSpPr>
          <p:cNvPr id="694" name="textbox 694"/>
          <p:cNvSpPr/>
          <p:nvPr/>
        </p:nvSpPr>
        <p:spPr>
          <a:xfrm>
            <a:off x="893480" y="774363"/>
            <a:ext cx="4162425" cy="812165"/>
          </a:xfrm>
          <a:prstGeom prst="rect">
            <a:avLst/>
          </a:prstGeom>
          <a:solidFill>
            <a:srgbClr val="F6FBFE">
              <a:alpha val="29803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575309" algn="l" rtl="0" eaLnBrk="0">
              <a:lnSpc>
                <a:spcPts val="280"/>
              </a:lnSpc>
              <a:spcBef>
                <a:spcPts val="6"/>
              </a:spcBef>
              <a:tabLst/>
            </a:pP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Poo</a:t>
            </a: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696" name="textbox 696"/>
          <p:cNvSpPr/>
          <p:nvPr/>
        </p:nvSpPr>
        <p:spPr>
          <a:xfrm>
            <a:off x="0" y="0"/>
            <a:ext cx="5760084" cy="354329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125095" algn="l" rtl="0" eaLnBrk="0">
              <a:lnSpc>
                <a:spcPct val="87000"/>
              </a:lnSpc>
              <a:spcBef>
                <a:spcPts val="3"/>
              </a:spcBef>
              <a:tabLst/>
            </a:pPr>
            <a:r>
              <a:rPr sz="1300" kern="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Innovation</a:t>
            </a:r>
            <a:r>
              <a:rPr sz="1300" kern="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3:  Hybrid</a:t>
            </a:r>
            <a:r>
              <a:rPr sz="1300" kern="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ComplexCNN-ResNet</a:t>
            </a:r>
            <a:r>
              <a:rPr sz="13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Architecture</a:t>
            </a:r>
            <a:endParaRPr sz="1300" dirty="0">
              <a:latin typeface="Arial"/>
              <a:ea typeface="Arial"/>
              <a:cs typeface="Arial"/>
            </a:endParaRPr>
          </a:p>
        </p:txBody>
      </p:sp>
      <p:sp>
        <p:nvSpPr>
          <p:cNvPr id="698" name="path 698"/>
          <p:cNvSpPr/>
          <p:nvPr/>
        </p:nvSpPr>
        <p:spPr>
          <a:xfrm>
            <a:off x="2186778" y="1274355"/>
            <a:ext cx="94801" cy="94801"/>
          </a:xfrm>
          <a:custGeom>
            <a:avLst/>
            <a:gdLst/>
            <a:ahLst/>
            <a:cxnLst/>
            <a:rect l="0" t="0" r="0" b="0"/>
            <a:pathLst>
              <a:path w="149" h="149">
                <a:moveTo>
                  <a:pt x="0" y="148"/>
                </a:moveTo>
                <a:lnTo>
                  <a:pt x="148" y="0"/>
                </a:lnTo>
              </a:path>
            </a:pathLst>
          </a:custGeom>
          <a:noFill/>
          <a:ln w="1427" cap="flat">
            <a:solidFill>
              <a:srgbClr val="000000">
                <a:alpha val="70196"/>
              </a:srgbClr>
            </a:solidFill>
            <a:prstDash val="dash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00" name="picture 70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2257624" y="1030524"/>
            <a:ext cx="95219" cy="338841"/>
          </a:xfrm>
          <a:prstGeom prst="rect">
            <a:avLst/>
          </a:prstGeom>
        </p:spPr>
      </p:pic>
      <p:pic>
        <p:nvPicPr>
          <p:cNvPr id="702" name="picture 70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2291987" y="1034433"/>
            <a:ext cx="138157" cy="331024"/>
          </a:xfrm>
          <a:prstGeom prst="rect">
            <a:avLst/>
          </a:prstGeom>
        </p:spPr>
      </p:pic>
      <p:sp>
        <p:nvSpPr>
          <p:cNvPr id="704" name="path 704"/>
          <p:cNvSpPr/>
          <p:nvPr/>
        </p:nvSpPr>
        <p:spPr>
          <a:xfrm>
            <a:off x="2292196" y="1278263"/>
            <a:ext cx="86985" cy="86985"/>
          </a:xfrm>
          <a:custGeom>
            <a:avLst/>
            <a:gdLst/>
            <a:ahLst/>
            <a:cxnLst/>
            <a:rect l="0" t="0" r="0" b="0"/>
            <a:pathLst>
              <a:path w="136" h="136">
                <a:moveTo>
                  <a:pt x="0" y="136"/>
                </a:moveTo>
                <a:lnTo>
                  <a:pt x="136" y="0"/>
                </a:lnTo>
              </a:path>
            </a:pathLst>
          </a:custGeom>
          <a:noFill/>
          <a:ln w="1427" cap="flat">
            <a:solidFill>
              <a:srgbClr val="000000">
                <a:alpha val="70196"/>
              </a:srgbClr>
            </a:solidFill>
            <a:prstDash val="dash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06" name="picture 70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2342741" y="1034433"/>
            <a:ext cx="87403" cy="331024"/>
          </a:xfrm>
          <a:prstGeom prst="rect">
            <a:avLst/>
          </a:prstGeom>
        </p:spPr>
      </p:pic>
      <p:pic>
        <p:nvPicPr>
          <p:cNvPr id="708" name="picture 70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2377104" y="1038341"/>
            <a:ext cx="120191" cy="323208"/>
          </a:xfrm>
          <a:prstGeom prst="rect">
            <a:avLst/>
          </a:prstGeom>
        </p:spPr>
      </p:pic>
      <p:pic>
        <p:nvPicPr>
          <p:cNvPr id="710" name="picture 7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2417708" y="1038341"/>
            <a:ext cx="79587" cy="323208"/>
          </a:xfrm>
          <a:prstGeom prst="rect">
            <a:avLst/>
          </a:prstGeom>
        </p:spPr>
      </p:pic>
      <p:pic>
        <p:nvPicPr>
          <p:cNvPr id="712" name="picture 71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2462221" y="1042249"/>
            <a:ext cx="142826" cy="315392"/>
          </a:xfrm>
          <a:prstGeom prst="rect">
            <a:avLst/>
          </a:prstGeom>
        </p:spPr>
      </p:pic>
      <p:pic>
        <p:nvPicPr>
          <p:cNvPr id="714" name="picture 71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2533276" y="1042249"/>
            <a:ext cx="71771" cy="315392"/>
          </a:xfrm>
          <a:prstGeom prst="rect">
            <a:avLst/>
          </a:prstGeom>
        </p:spPr>
      </p:pic>
      <p:sp>
        <p:nvSpPr>
          <p:cNvPr id="716" name="path 716"/>
          <p:cNvSpPr/>
          <p:nvPr/>
        </p:nvSpPr>
        <p:spPr>
          <a:xfrm>
            <a:off x="2603620" y="1042962"/>
            <a:ext cx="1427" cy="243621"/>
          </a:xfrm>
          <a:custGeom>
            <a:avLst/>
            <a:gdLst/>
            <a:ahLst/>
            <a:cxnLst/>
            <a:rect l="0" t="0" r="0" b="0"/>
            <a:pathLst>
              <a:path w="2" h="383">
                <a:moveTo>
                  <a:pt x="1" y="0"/>
                </a:moveTo>
                <a:lnTo>
                  <a:pt x="1" y="383"/>
                </a:lnTo>
              </a:path>
            </a:pathLst>
          </a:custGeom>
          <a:noFill/>
          <a:ln w="1427" cap="flat">
            <a:solidFill>
              <a:srgbClr val="00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18" name="picture 718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2577791" y="1046157"/>
            <a:ext cx="114709" cy="307576"/>
          </a:xfrm>
          <a:prstGeom prst="rect">
            <a:avLst/>
          </a:prstGeom>
        </p:spPr>
      </p:pic>
      <p:sp>
        <p:nvSpPr>
          <p:cNvPr id="720" name="path 720"/>
          <p:cNvSpPr/>
          <p:nvPr/>
        </p:nvSpPr>
        <p:spPr>
          <a:xfrm>
            <a:off x="1622927" y="622817"/>
            <a:ext cx="1427" cy="974485"/>
          </a:xfrm>
          <a:custGeom>
            <a:avLst/>
            <a:gdLst/>
            <a:ahLst/>
            <a:cxnLst/>
            <a:rect l="0" t="0" r="0" b="0"/>
            <a:pathLst>
              <a:path w="2" h="1534">
                <a:moveTo>
                  <a:pt x="1" y="0"/>
                </a:moveTo>
                <a:lnTo>
                  <a:pt x="1" y="1534"/>
                </a:lnTo>
              </a:path>
            </a:pathLst>
          </a:custGeom>
          <a:noFill/>
          <a:ln w="1427" cap="flat">
            <a:solidFill>
              <a:srgbClr val="00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22" name="picture 72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1540811" y="873541"/>
            <a:ext cx="227993" cy="613726"/>
          </a:xfrm>
          <a:prstGeom prst="rect">
            <a:avLst/>
          </a:prstGeom>
        </p:spPr>
      </p:pic>
      <p:sp>
        <p:nvSpPr>
          <p:cNvPr id="724" name="path 724"/>
          <p:cNvSpPr/>
          <p:nvPr/>
        </p:nvSpPr>
        <p:spPr>
          <a:xfrm>
            <a:off x="1540811" y="999312"/>
            <a:ext cx="1427" cy="487242"/>
          </a:xfrm>
          <a:custGeom>
            <a:avLst/>
            <a:gdLst/>
            <a:ahLst/>
            <a:cxnLst/>
            <a:rect l="0" t="0" r="0" b="0"/>
            <a:pathLst>
              <a:path w="2" h="767">
                <a:moveTo>
                  <a:pt x="1" y="0"/>
                </a:moveTo>
                <a:lnTo>
                  <a:pt x="1" y="767"/>
                </a:lnTo>
              </a:path>
            </a:pathLst>
          </a:custGeom>
          <a:noFill/>
          <a:ln w="1427" cap="flat">
            <a:solidFill>
              <a:srgbClr val="00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26" name="path 726"/>
          <p:cNvSpPr/>
          <p:nvPr/>
        </p:nvSpPr>
        <p:spPr>
          <a:xfrm>
            <a:off x="1541020" y="1360993"/>
            <a:ext cx="126066" cy="126066"/>
          </a:xfrm>
          <a:custGeom>
            <a:avLst/>
            <a:gdLst/>
            <a:ahLst/>
            <a:cxnLst/>
            <a:rect l="0" t="0" r="0" b="0"/>
            <a:pathLst>
              <a:path w="198" h="198">
                <a:moveTo>
                  <a:pt x="0" y="197"/>
                </a:moveTo>
                <a:lnTo>
                  <a:pt x="197" y="0"/>
                </a:lnTo>
              </a:path>
            </a:pathLst>
          </a:custGeom>
          <a:noFill/>
          <a:ln w="1427" cap="flat">
            <a:solidFill>
              <a:srgbClr val="000000">
                <a:alpha val="70196"/>
              </a:srgbClr>
            </a:solidFill>
            <a:prstDash val="dash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28" name="path 728"/>
          <p:cNvSpPr/>
          <p:nvPr/>
        </p:nvSpPr>
        <p:spPr>
          <a:xfrm>
            <a:off x="1767439" y="1411798"/>
            <a:ext cx="102617" cy="102617"/>
          </a:xfrm>
          <a:custGeom>
            <a:avLst/>
            <a:gdLst/>
            <a:ahLst/>
            <a:cxnLst/>
            <a:rect l="0" t="0" r="0" b="0"/>
            <a:pathLst>
              <a:path w="161" h="161">
                <a:moveTo>
                  <a:pt x="0" y="160"/>
                </a:moveTo>
                <a:lnTo>
                  <a:pt x="160" y="0"/>
                </a:lnTo>
              </a:path>
            </a:pathLst>
          </a:custGeom>
          <a:noFill/>
          <a:ln w="1427" cap="flat">
            <a:solidFill>
              <a:srgbClr val="000000">
                <a:alpha val="70196"/>
              </a:srgbClr>
            </a:solidFill>
            <a:prstDash val="dash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30" name="picture 73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1642320" y="873541"/>
            <a:ext cx="345850" cy="644991"/>
          </a:xfrm>
          <a:prstGeom prst="rect">
            <a:avLst/>
          </a:prstGeom>
        </p:spPr>
      </p:pic>
      <p:pic>
        <p:nvPicPr>
          <p:cNvPr id="732" name="picture 73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600000">
            <a:off x="1661811" y="920438"/>
            <a:ext cx="181907" cy="598094"/>
          </a:xfrm>
          <a:prstGeom prst="rect">
            <a:avLst/>
          </a:prstGeom>
        </p:spPr>
      </p:pic>
      <p:pic>
        <p:nvPicPr>
          <p:cNvPr id="734" name="picture 734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600000">
            <a:off x="1732867" y="920438"/>
            <a:ext cx="110851" cy="598094"/>
          </a:xfrm>
          <a:prstGeom prst="rect">
            <a:avLst/>
          </a:prstGeom>
        </p:spPr>
      </p:pic>
      <p:pic>
        <p:nvPicPr>
          <p:cNvPr id="736" name="picture 736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21600000">
            <a:off x="1767230" y="924347"/>
            <a:ext cx="153789" cy="590277"/>
          </a:xfrm>
          <a:prstGeom prst="rect">
            <a:avLst/>
          </a:prstGeom>
        </p:spPr>
      </p:pic>
      <p:grpSp>
        <p:nvGrpSpPr>
          <p:cNvPr id="34" name="group 34"/>
          <p:cNvGrpSpPr/>
          <p:nvPr/>
        </p:nvGrpSpPr>
        <p:grpSpPr>
          <a:xfrm rot="21600000">
            <a:off x="1642529" y="873541"/>
            <a:ext cx="540635" cy="153631"/>
            <a:chOff x="0" y="0"/>
            <a:chExt cx="540635" cy="153631"/>
          </a:xfrm>
        </p:grpSpPr>
        <p:sp>
          <p:nvSpPr>
            <p:cNvPr id="738" name="path 738"/>
            <p:cNvSpPr/>
            <p:nvPr/>
          </p:nvSpPr>
          <p:spPr>
            <a:xfrm>
              <a:off x="0" y="0"/>
              <a:ext cx="540635" cy="153631"/>
            </a:xfrm>
            <a:custGeom>
              <a:avLst/>
              <a:gdLst/>
              <a:ahLst/>
              <a:cxnLst/>
              <a:rect l="0" t="0" r="0" b="0"/>
              <a:pathLst>
                <a:path w="851" h="241">
                  <a:moveTo>
                    <a:pt x="37" y="1"/>
                  </a:moveTo>
                  <a:lnTo>
                    <a:pt x="197" y="1"/>
                  </a:lnTo>
                  <a:moveTo>
                    <a:pt x="0" y="198"/>
                  </a:moveTo>
                  <a:lnTo>
                    <a:pt x="197" y="1"/>
                  </a:lnTo>
                  <a:moveTo>
                    <a:pt x="203" y="74"/>
                  </a:moveTo>
                  <a:lnTo>
                    <a:pt x="315" y="74"/>
                  </a:lnTo>
                  <a:moveTo>
                    <a:pt x="357" y="81"/>
                  </a:moveTo>
                  <a:lnTo>
                    <a:pt x="437" y="81"/>
                  </a:lnTo>
                  <a:moveTo>
                    <a:pt x="277" y="241"/>
                  </a:moveTo>
                  <a:lnTo>
                    <a:pt x="437" y="81"/>
                  </a:lnTo>
                  <a:moveTo>
                    <a:pt x="331" y="234"/>
                  </a:moveTo>
                  <a:lnTo>
                    <a:pt x="479" y="87"/>
                  </a:lnTo>
                  <a:lnTo>
                    <a:pt x="543" y="87"/>
                  </a:lnTo>
                  <a:lnTo>
                    <a:pt x="395" y="234"/>
                  </a:lnTo>
                  <a:moveTo>
                    <a:pt x="395" y="234"/>
                  </a:moveTo>
                  <a:lnTo>
                    <a:pt x="543" y="87"/>
                  </a:lnTo>
                  <a:moveTo>
                    <a:pt x="465" y="228"/>
                  </a:moveTo>
                  <a:lnTo>
                    <a:pt x="600" y="93"/>
                  </a:lnTo>
                  <a:lnTo>
                    <a:pt x="712" y="93"/>
                  </a:lnTo>
                  <a:lnTo>
                    <a:pt x="577" y="228"/>
                  </a:lnTo>
                  <a:moveTo>
                    <a:pt x="577" y="228"/>
                  </a:moveTo>
                  <a:lnTo>
                    <a:pt x="712" y="93"/>
                  </a:lnTo>
                  <a:moveTo>
                    <a:pt x="647" y="222"/>
                  </a:moveTo>
                  <a:lnTo>
                    <a:pt x="770" y="99"/>
                  </a:lnTo>
                  <a:lnTo>
                    <a:pt x="850" y="99"/>
                  </a:lnTo>
                  <a:lnTo>
                    <a:pt x="727" y="222"/>
                  </a:lnTo>
                  <a:moveTo>
                    <a:pt x="727" y="222"/>
                  </a:moveTo>
                  <a:lnTo>
                    <a:pt x="850" y="99"/>
                  </a:lnTo>
                </a:path>
              </a:pathLst>
            </a:custGeom>
            <a:noFill/>
            <a:ln w="1427" cap="flat">
              <a:solidFill>
                <a:srgbClr val="000000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40" name="path 740"/>
            <p:cNvSpPr/>
            <p:nvPr/>
          </p:nvSpPr>
          <p:spPr>
            <a:xfrm>
              <a:off x="463105" y="90335"/>
              <a:ext cx="25134" cy="11987"/>
            </a:xfrm>
            <a:custGeom>
              <a:avLst/>
              <a:gdLst/>
              <a:ahLst/>
              <a:cxnLst/>
              <a:rect l="0" t="0" r="0" b="0"/>
              <a:pathLst>
                <a:path w="39" h="18">
                  <a:moveTo>
                    <a:pt x="37" y="2"/>
                  </a:moveTo>
                  <a:cubicBezTo>
                    <a:pt x="26" y="4"/>
                    <a:pt x="21" y="10"/>
                    <a:pt x="19" y="16"/>
                  </a:cubicBezTo>
                  <a:cubicBezTo>
                    <a:pt x="17" y="10"/>
                    <a:pt x="12" y="4"/>
                    <a:pt x="2" y="2"/>
                  </a:cubicBezTo>
                </a:path>
              </a:pathLst>
            </a:custGeom>
            <a:noFill/>
            <a:ln w="2854" cap="rnd">
              <a:solidFill>
                <a:srgbClr val="990033">
                  <a:alpha val="90196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742" name="picture 74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21600000">
            <a:off x="1892950" y="928254"/>
            <a:ext cx="239460" cy="582462"/>
          </a:xfrm>
          <a:prstGeom prst="rect">
            <a:avLst/>
          </a:prstGeom>
        </p:spPr>
      </p:pic>
      <p:pic>
        <p:nvPicPr>
          <p:cNvPr id="744" name="picture 744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21600000">
            <a:off x="2053032" y="936070"/>
            <a:ext cx="130341" cy="566830"/>
          </a:xfrm>
          <a:prstGeom prst="rect">
            <a:avLst/>
          </a:prstGeom>
        </p:spPr>
      </p:pic>
      <p:pic>
        <p:nvPicPr>
          <p:cNvPr id="746" name="picture 746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21600000">
            <a:off x="2103786" y="936070"/>
            <a:ext cx="79587" cy="566830"/>
          </a:xfrm>
          <a:prstGeom prst="rect">
            <a:avLst/>
          </a:prstGeom>
        </p:spPr>
      </p:pic>
      <p:sp>
        <p:nvSpPr>
          <p:cNvPr id="748" name="path 748"/>
          <p:cNvSpPr/>
          <p:nvPr/>
        </p:nvSpPr>
        <p:spPr>
          <a:xfrm>
            <a:off x="2578000" y="1289987"/>
            <a:ext cx="63537" cy="63537"/>
          </a:xfrm>
          <a:custGeom>
            <a:avLst/>
            <a:gdLst/>
            <a:ahLst/>
            <a:cxnLst/>
            <a:rect l="0" t="0" r="0" b="0"/>
            <a:pathLst>
              <a:path w="100" h="100">
                <a:moveTo>
                  <a:pt x="0" y="99"/>
                </a:moveTo>
                <a:lnTo>
                  <a:pt x="99" y="0"/>
                </a:lnTo>
              </a:path>
            </a:pathLst>
          </a:custGeom>
          <a:noFill/>
          <a:ln w="1427" cap="flat">
            <a:solidFill>
              <a:srgbClr val="000000">
                <a:alpha val="70196"/>
              </a:srgbClr>
            </a:solidFill>
            <a:prstDash val="dash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50" name="picture 750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21600000">
            <a:off x="2711327" y="1079705"/>
            <a:ext cx="150643" cy="201398"/>
          </a:xfrm>
          <a:prstGeom prst="rect">
            <a:avLst/>
          </a:prstGeom>
        </p:spPr>
      </p:pic>
      <p:pic>
        <p:nvPicPr>
          <p:cNvPr id="752" name="picture 752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 rot="21600000">
            <a:off x="2131193" y="936784"/>
            <a:ext cx="2624303" cy="521060"/>
          </a:xfrm>
          <a:prstGeom prst="rect">
            <a:avLst/>
          </a:prstGeom>
        </p:spPr>
      </p:pic>
      <p:sp>
        <p:nvSpPr>
          <p:cNvPr id="754" name="textbox 754"/>
          <p:cNvSpPr/>
          <p:nvPr/>
        </p:nvSpPr>
        <p:spPr>
          <a:xfrm>
            <a:off x="1706300" y="512968"/>
            <a:ext cx="2233929" cy="1644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44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72745" indent="-360679" algn="l" rtl="0" eaLnBrk="0">
              <a:lnSpc>
                <a:spcPct val="91000"/>
              </a:lnSpc>
              <a:tabLst/>
            </a:pPr>
            <a:r>
              <a:rPr sz="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Lightweight</a:t>
            </a:r>
            <a:r>
              <a:rPr sz="6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Hybrid</a:t>
            </a:r>
            <a:r>
              <a:rPr sz="600" b="1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Complex-</a:t>
            </a:r>
            <a:r>
              <a:rPr sz="6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ResNet</a:t>
            </a:r>
            <a:r>
              <a:rPr sz="600" b="1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6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Architecture</a:t>
            </a:r>
            <a:r>
              <a:rPr sz="6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4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Multi-Layer</a:t>
            </a:r>
            <a:r>
              <a:rPr sz="4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Residual</a:t>
            </a:r>
            <a:r>
              <a:rPr sz="4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Bl</a:t>
            </a:r>
            <a:r>
              <a:rPr sz="4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ocks</a:t>
            </a:r>
            <a:r>
              <a:rPr sz="4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4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Direct</a:t>
            </a:r>
            <a:r>
              <a:rPr sz="4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Skip</a:t>
            </a:r>
            <a:r>
              <a:rPr sz="4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Connections</a:t>
            </a:r>
            <a:endParaRPr sz="400" dirty="0">
              <a:latin typeface="Arial"/>
              <a:ea typeface="Arial"/>
              <a:cs typeface="Arial"/>
            </a:endParaRPr>
          </a:p>
        </p:txBody>
      </p:sp>
      <p:grpSp>
        <p:nvGrpSpPr>
          <p:cNvPr id="36" name="group 36"/>
          <p:cNvGrpSpPr/>
          <p:nvPr/>
        </p:nvGrpSpPr>
        <p:grpSpPr>
          <a:xfrm rot="21600000">
            <a:off x="2641033" y="1046157"/>
            <a:ext cx="50753" cy="245048"/>
            <a:chOff x="0" y="0"/>
            <a:chExt cx="50753" cy="245048"/>
          </a:xfrm>
        </p:grpSpPr>
        <p:sp>
          <p:nvSpPr>
            <p:cNvPr id="756" name="path 756"/>
            <p:cNvSpPr/>
            <p:nvPr/>
          </p:nvSpPr>
          <p:spPr>
            <a:xfrm>
              <a:off x="0" y="0"/>
              <a:ext cx="50753" cy="1427"/>
            </a:xfrm>
            <a:custGeom>
              <a:avLst/>
              <a:gdLst/>
              <a:ahLst/>
              <a:cxnLst/>
              <a:rect l="0" t="0" r="0" b="0"/>
              <a:pathLst>
                <a:path w="79" h="2">
                  <a:moveTo>
                    <a:pt x="0" y="1"/>
                  </a:moveTo>
                  <a:lnTo>
                    <a:pt x="79" y="1"/>
                  </a:lnTo>
                </a:path>
              </a:pathLst>
            </a:custGeom>
            <a:noFill/>
            <a:ln w="1427" cap="flat">
              <a:solidFill>
                <a:srgbClr val="000000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58" name="path 758"/>
            <p:cNvSpPr/>
            <p:nvPr/>
          </p:nvSpPr>
          <p:spPr>
            <a:xfrm>
              <a:off x="0" y="243621"/>
              <a:ext cx="50753" cy="1427"/>
            </a:xfrm>
            <a:custGeom>
              <a:avLst/>
              <a:gdLst/>
              <a:ahLst/>
              <a:cxnLst/>
              <a:rect l="0" t="0" r="0" b="0"/>
              <a:pathLst>
                <a:path w="79" h="2">
                  <a:moveTo>
                    <a:pt x="79" y="1"/>
                  </a:moveTo>
                  <a:lnTo>
                    <a:pt x="0" y="1"/>
                  </a:lnTo>
                </a:path>
              </a:pathLst>
            </a:custGeom>
            <a:noFill/>
            <a:ln w="1427" cap="flat">
              <a:solidFill>
                <a:srgbClr val="000000">
                  <a:alpha val="70196"/>
                </a:srgbClr>
              </a:solidFill>
              <a:prstDash val="dash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760" name="path 760"/>
          <p:cNvSpPr/>
          <p:nvPr/>
        </p:nvSpPr>
        <p:spPr>
          <a:xfrm>
            <a:off x="2640319" y="1046870"/>
            <a:ext cx="1427" cy="243621"/>
          </a:xfrm>
          <a:custGeom>
            <a:avLst/>
            <a:gdLst/>
            <a:ahLst/>
            <a:cxnLst/>
            <a:rect l="0" t="0" r="0" b="0"/>
            <a:pathLst>
              <a:path w="2" h="383">
                <a:moveTo>
                  <a:pt x="1" y="0"/>
                </a:moveTo>
                <a:lnTo>
                  <a:pt x="1" y="383"/>
                </a:lnTo>
              </a:path>
            </a:pathLst>
          </a:custGeom>
          <a:noFill/>
          <a:ln w="1427" cap="flat">
            <a:solidFill>
              <a:srgbClr val="000000">
                <a:alpha val="70196"/>
              </a:srgbClr>
            </a:solidFill>
            <a:prstDash val="dash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62" name="picture 762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rot="21600000">
            <a:off x="2628544" y="1046157"/>
            <a:ext cx="63955" cy="307576"/>
          </a:xfrm>
          <a:prstGeom prst="rect">
            <a:avLst/>
          </a:prstGeom>
        </p:spPr>
      </p:pic>
      <p:sp>
        <p:nvSpPr>
          <p:cNvPr id="764" name="path 764"/>
          <p:cNvSpPr/>
          <p:nvPr/>
        </p:nvSpPr>
        <p:spPr>
          <a:xfrm>
            <a:off x="2691073" y="1046870"/>
            <a:ext cx="1427" cy="243621"/>
          </a:xfrm>
          <a:custGeom>
            <a:avLst/>
            <a:gdLst/>
            <a:ahLst/>
            <a:cxnLst/>
            <a:rect l="0" t="0" r="0" b="0"/>
            <a:pathLst>
              <a:path w="2" h="383">
                <a:moveTo>
                  <a:pt x="1" y="0"/>
                </a:moveTo>
                <a:lnTo>
                  <a:pt x="1" y="383"/>
                </a:lnTo>
              </a:path>
            </a:pathLst>
          </a:custGeom>
          <a:noFill/>
          <a:ln w="1427" cap="flat">
            <a:solidFill>
              <a:srgbClr val="00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66" name="path 766"/>
          <p:cNvSpPr/>
          <p:nvPr/>
        </p:nvSpPr>
        <p:spPr>
          <a:xfrm>
            <a:off x="2116775" y="862227"/>
            <a:ext cx="519796" cy="214480"/>
          </a:xfrm>
          <a:custGeom>
            <a:avLst/>
            <a:gdLst/>
            <a:ahLst/>
            <a:cxnLst/>
            <a:rect l="0" t="0" r="0" b="0"/>
            <a:pathLst>
              <a:path w="818" h="337">
                <a:moveTo>
                  <a:pt x="2" y="178"/>
                </a:moveTo>
                <a:cubicBezTo>
                  <a:pt x="2" y="-144"/>
                  <a:pt x="816" y="16"/>
                  <a:pt x="816" y="335"/>
                </a:cubicBezTo>
              </a:path>
            </a:pathLst>
          </a:custGeom>
          <a:noFill/>
          <a:ln w="2854" cap="flat">
            <a:solidFill>
              <a:srgbClr val="990033">
                <a:alpha val="90196"/>
              </a:srgbClr>
            </a:solidFill>
            <a:prstDash val="dash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68" name="path 768"/>
          <p:cNvSpPr/>
          <p:nvPr/>
        </p:nvSpPr>
        <p:spPr>
          <a:xfrm>
            <a:off x="2622577" y="1066147"/>
            <a:ext cx="25134" cy="11987"/>
          </a:xfrm>
          <a:custGeom>
            <a:avLst/>
            <a:gdLst/>
            <a:ahLst/>
            <a:cxnLst/>
            <a:rect l="0" t="0" r="0" b="0"/>
            <a:pathLst>
              <a:path w="39" h="18">
                <a:moveTo>
                  <a:pt x="37" y="2"/>
                </a:moveTo>
                <a:cubicBezTo>
                  <a:pt x="26" y="4"/>
                  <a:pt x="21" y="10"/>
                  <a:pt x="19" y="16"/>
                </a:cubicBezTo>
                <a:cubicBezTo>
                  <a:pt x="17" y="10"/>
                  <a:pt x="12" y="4"/>
                  <a:pt x="2" y="2"/>
                </a:cubicBezTo>
              </a:path>
            </a:pathLst>
          </a:custGeom>
          <a:noFill/>
          <a:ln w="2854" cap="rnd">
            <a:solidFill>
              <a:srgbClr val="990033">
                <a:alpha val="90196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70" name="path 770"/>
          <p:cNvSpPr/>
          <p:nvPr/>
        </p:nvSpPr>
        <p:spPr>
          <a:xfrm>
            <a:off x="2633718" y="818322"/>
            <a:ext cx="793873" cy="299750"/>
          </a:xfrm>
          <a:custGeom>
            <a:avLst/>
            <a:gdLst/>
            <a:ahLst/>
            <a:cxnLst/>
            <a:rect l="0" t="0" r="0" b="0"/>
            <a:pathLst>
              <a:path w="1250" h="472">
                <a:moveTo>
                  <a:pt x="2" y="409"/>
                </a:moveTo>
                <a:cubicBezTo>
                  <a:pt x="2" y="-176"/>
                  <a:pt x="1247" y="-110"/>
                  <a:pt x="1247" y="469"/>
                </a:cubicBezTo>
              </a:path>
            </a:pathLst>
          </a:custGeom>
          <a:noFill/>
          <a:ln w="2854" cap="flat">
            <a:solidFill>
              <a:srgbClr val="C60039">
                <a:alpha val="90196"/>
              </a:srgbClr>
            </a:solidFill>
            <a:prstDash val="dash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72" name="rect 772"/>
          <p:cNvSpPr/>
          <p:nvPr/>
        </p:nvSpPr>
        <p:spPr>
          <a:xfrm>
            <a:off x="2988299" y="996314"/>
            <a:ext cx="63649" cy="63649"/>
          </a:xfrm>
          <a:prstGeom prst="rect">
            <a:avLst/>
          </a:prstGeom>
          <a:solidFill>
            <a:srgbClr val="C6003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38" name="group 38"/>
          <p:cNvGrpSpPr/>
          <p:nvPr/>
        </p:nvGrpSpPr>
        <p:grpSpPr>
          <a:xfrm rot="21600000">
            <a:off x="2633718" y="818322"/>
            <a:ext cx="793873" cy="299750"/>
            <a:chOff x="0" y="0"/>
            <a:chExt cx="793873" cy="299750"/>
          </a:xfrm>
        </p:grpSpPr>
        <p:sp>
          <p:nvSpPr>
            <p:cNvPr id="774" name="textbox 774"/>
            <p:cNvSpPr/>
            <p:nvPr/>
          </p:nvSpPr>
          <p:spPr>
            <a:xfrm>
              <a:off x="-12700" y="-12700"/>
              <a:ext cx="819785" cy="3257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34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marL="367029" algn="l" rtl="0" eaLnBrk="0">
                <a:lnSpc>
                  <a:spcPts val="280"/>
                </a:lnSpc>
                <a:spcBef>
                  <a:spcPts val="4"/>
                </a:spcBef>
                <a:tabLst>
                  <a:tab pos="384809" algn="l"/>
                </a:tabLst>
              </a:pPr>
              <a:r>
                <a:rPr sz="200" kern="0" spc="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	</a:t>
              </a:r>
              <a:r>
                <a:rPr sz="200" b="1" kern="0" spc="11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+</a:t>
              </a:r>
              <a:r>
                <a:rPr sz="200" b="1" kern="0" spc="-1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</a:t>
              </a:r>
              <a:endParaRPr sz="200" dirty="0"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776" name="textbox 776"/>
          <p:cNvSpPr/>
          <p:nvPr/>
        </p:nvSpPr>
        <p:spPr>
          <a:xfrm>
            <a:off x="2194320" y="649790"/>
            <a:ext cx="2808604" cy="787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65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tabLst/>
            </a:pPr>
            <a:r>
              <a:rPr sz="4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4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Domain</a:t>
            </a:r>
            <a:r>
              <a:rPr sz="4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Processing</a:t>
            </a:r>
            <a:r>
              <a:rPr sz="4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</a:t>
            </a:r>
            <a:r>
              <a:rPr sz="4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</a:t>
            </a:r>
            <a:r>
              <a:rPr sz="600" b="1" kern="0" spc="0" baseline="-8681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Real</a:t>
            </a:r>
            <a:r>
              <a:rPr sz="3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600" b="1" kern="0" spc="0" baseline="-8681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Domain</a:t>
            </a:r>
            <a:r>
              <a:rPr sz="3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600" b="1" kern="0" spc="0" baseline="-8681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Classification</a:t>
            </a:r>
            <a:endParaRPr sz="600" baseline="-8681" dirty="0">
              <a:latin typeface="Arial"/>
              <a:ea typeface="Arial"/>
              <a:cs typeface="Arial"/>
            </a:endParaRPr>
          </a:p>
        </p:txBody>
      </p:sp>
      <p:sp>
        <p:nvSpPr>
          <p:cNvPr id="778" name="rect 778"/>
          <p:cNvSpPr/>
          <p:nvPr/>
        </p:nvSpPr>
        <p:spPr>
          <a:xfrm>
            <a:off x="2348783" y="996314"/>
            <a:ext cx="63648" cy="63649"/>
          </a:xfrm>
          <a:prstGeom prst="rect">
            <a:avLst/>
          </a:prstGeom>
          <a:solidFill>
            <a:srgbClr val="990033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40" name="group 40"/>
          <p:cNvGrpSpPr/>
          <p:nvPr/>
        </p:nvGrpSpPr>
        <p:grpSpPr>
          <a:xfrm rot="21600000">
            <a:off x="2116775" y="862227"/>
            <a:ext cx="519796" cy="214480"/>
            <a:chOff x="0" y="0"/>
            <a:chExt cx="519796" cy="214480"/>
          </a:xfrm>
        </p:grpSpPr>
        <p:sp>
          <p:nvSpPr>
            <p:cNvPr id="780" name="textbox 780"/>
            <p:cNvSpPr/>
            <p:nvPr/>
          </p:nvSpPr>
          <p:spPr>
            <a:xfrm>
              <a:off x="-12700" y="-12700"/>
              <a:ext cx="545465" cy="240029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5000"/>
                </a:lnSpc>
                <a:tabLst/>
              </a:pPr>
              <a:endParaRPr sz="1000" dirty="0">
                <a:latin typeface="Arial"/>
                <a:ea typeface="Arial"/>
                <a:cs typeface="Arial"/>
              </a:endParaRPr>
            </a:p>
            <a:p>
              <a:pPr marL="244475" algn="l" rtl="0" eaLnBrk="0">
                <a:lnSpc>
                  <a:spcPts val="280"/>
                </a:lnSpc>
                <a:spcBef>
                  <a:spcPts val="6"/>
                </a:spcBef>
                <a:tabLst>
                  <a:tab pos="262254" algn="l"/>
                </a:tabLst>
              </a:pPr>
              <a:r>
                <a:rPr sz="200" kern="0" spc="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	</a:t>
              </a:r>
              <a:r>
                <a:rPr sz="200" b="1" kern="0" spc="11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+</a:t>
              </a:r>
              <a:r>
                <a:rPr sz="200" b="1" kern="0" spc="-1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</a:t>
              </a:r>
              <a:endParaRPr sz="200" dirty="0"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782" name="textbox 782"/>
          <p:cNvSpPr/>
          <p:nvPr/>
        </p:nvSpPr>
        <p:spPr>
          <a:xfrm>
            <a:off x="1845917" y="763766"/>
            <a:ext cx="1226819" cy="1117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49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156335" algn="l" rtl="0" eaLnBrk="0">
              <a:lnSpc>
                <a:spcPct val="98000"/>
              </a:lnSpc>
              <a:tabLst/>
            </a:pPr>
            <a:r>
              <a:rPr sz="200" kern="0" spc="10" dirty="0">
                <a:solidFill>
                  <a:srgbClr val="000000">
                    <a:alpha val="90196"/>
                  </a:srgbClr>
                </a:solidFill>
                <a:latin typeface="Arial"/>
                <a:ea typeface="Arial"/>
                <a:cs typeface="Arial"/>
              </a:rPr>
              <a:t>skip</a:t>
            </a:r>
            <a:endParaRPr sz="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6000"/>
              </a:lnSpc>
              <a:spcBef>
                <a:spcPts val="1"/>
              </a:spcBef>
              <a:tabLst/>
            </a:pPr>
            <a:r>
              <a:rPr sz="200" kern="0" spc="10" dirty="0">
                <a:solidFill>
                  <a:srgbClr val="000000">
                    <a:alpha val="90196"/>
                  </a:srgbClr>
                </a:solidFill>
                <a:latin typeface="Arial"/>
                <a:ea typeface="Arial"/>
                <a:cs typeface="Arial"/>
              </a:rPr>
              <a:t>skip</a:t>
            </a:r>
            <a:endParaRPr sz="200" dirty="0">
              <a:latin typeface="Arial"/>
              <a:ea typeface="Arial"/>
              <a:cs typeface="Arial"/>
            </a:endParaRPr>
          </a:p>
          <a:p>
            <a:pPr marL="502284" algn="l" rtl="0" eaLnBrk="0">
              <a:lnSpc>
                <a:spcPct val="97000"/>
              </a:lnSpc>
              <a:spcBef>
                <a:spcPts val="2"/>
              </a:spcBef>
              <a:tabLst/>
            </a:pPr>
            <a:r>
              <a:rPr sz="200" kern="0" spc="10" dirty="0">
                <a:solidFill>
                  <a:srgbClr val="000000">
                    <a:alpha val="90196"/>
                  </a:srgbClr>
                </a:solidFill>
                <a:latin typeface="Arial"/>
                <a:ea typeface="Arial"/>
                <a:cs typeface="Arial"/>
              </a:rPr>
              <a:t>skip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784" name="path 784"/>
          <p:cNvSpPr/>
          <p:nvPr/>
        </p:nvSpPr>
        <p:spPr>
          <a:xfrm>
            <a:off x="1653379" y="844434"/>
            <a:ext cx="466249" cy="130003"/>
          </a:xfrm>
          <a:custGeom>
            <a:avLst/>
            <a:gdLst/>
            <a:ahLst/>
            <a:cxnLst/>
            <a:rect l="0" t="0" r="0" b="0"/>
            <a:pathLst>
              <a:path w="734" h="204">
                <a:moveTo>
                  <a:pt x="2" y="145"/>
                </a:moveTo>
                <a:cubicBezTo>
                  <a:pt x="2" y="-83"/>
                  <a:pt x="732" y="-21"/>
                  <a:pt x="732" y="202"/>
                </a:cubicBezTo>
              </a:path>
            </a:pathLst>
          </a:custGeom>
          <a:noFill/>
          <a:ln w="2854" cap="flat">
            <a:solidFill>
              <a:srgbClr val="990033">
                <a:alpha val="90196"/>
              </a:srgbClr>
            </a:solidFill>
            <a:prstDash val="dash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86" name="textbox 786"/>
          <p:cNvSpPr/>
          <p:nvPr/>
        </p:nvSpPr>
        <p:spPr>
          <a:xfrm>
            <a:off x="2643480" y="1295239"/>
            <a:ext cx="327659" cy="1479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80"/>
              </a:lnSpc>
              <a:tabLst/>
            </a:pP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ComplexConv1D</a:t>
            </a:r>
            <a:endParaRPr sz="200" dirty="0">
              <a:latin typeface="Arial"/>
              <a:ea typeface="Arial"/>
              <a:cs typeface="Arial"/>
            </a:endParaRPr>
          </a:p>
          <a:p>
            <a:pPr marL="56514" indent="-38734" algn="l" rtl="0" eaLnBrk="0">
              <a:lnSpc>
                <a:spcPct val="130000"/>
              </a:lnSpc>
              <a:spcBef>
                <a:spcPts val="56"/>
              </a:spcBef>
              <a:tabLst/>
            </a:pPr>
            <a:r>
              <a:rPr sz="2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256</a:t>
            </a:r>
            <a:r>
              <a:rPr sz="200" b="1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filters</a:t>
            </a:r>
            <a:r>
              <a:rPr sz="2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</a:t>
            </a: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(s=2)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788" name="path 788"/>
          <p:cNvSpPr/>
          <p:nvPr/>
        </p:nvSpPr>
        <p:spPr>
          <a:xfrm>
            <a:off x="2920696" y="1361766"/>
            <a:ext cx="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427" cap="flat">
            <a:solidFill>
              <a:srgbClr val="00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90" name="path 790"/>
          <p:cNvSpPr/>
          <p:nvPr/>
        </p:nvSpPr>
        <p:spPr>
          <a:xfrm>
            <a:off x="2840653" y="1365674"/>
            <a:ext cx="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427" cap="flat">
            <a:solidFill>
              <a:srgbClr val="00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92" name="textbox 792"/>
          <p:cNvSpPr/>
          <p:nvPr/>
        </p:nvSpPr>
        <p:spPr>
          <a:xfrm>
            <a:off x="2118729" y="1383501"/>
            <a:ext cx="327659" cy="1479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80"/>
              </a:lnSpc>
              <a:tabLst/>
            </a:pP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ComplexConv1D</a:t>
            </a:r>
            <a:endParaRPr sz="200" dirty="0">
              <a:latin typeface="Arial"/>
              <a:ea typeface="Arial"/>
              <a:cs typeface="Arial"/>
            </a:endParaRPr>
          </a:p>
          <a:p>
            <a:pPr marL="57150" indent="-38100" algn="l" rtl="0" eaLnBrk="0">
              <a:lnSpc>
                <a:spcPct val="140000"/>
              </a:lnSpc>
              <a:spcBef>
                <a:spcPts val="8"/>
              </a:spcBef>
              <a:tabLst/>
            </a:pPr>
            <a:r>
              <a:rPr sz="2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128</a:t>
            </a:r>
            <a:r>
              <a:rPr sz="200" b="1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filters</a:t>
            </a:r>
            <a:r>
              <a:rPr sz="2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</a:t>
            </a: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(s=2)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794" name="path 794"/>
          <p:cNvSpPr/>
          <p:nvPr/>
        </p:nvSpPr>
        <p:spPr>
          <a:xfrm>
            <a:off x="2395666" y="1450028"/>
            <a:ext cx="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427" cap="flat">
            <a:solidFill>
              <a:srgbClr val="00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96" name="path 796"/>
          <p:cNvSpPr/>
          <p:nvPr/>
        </p:nvSpPr>
        <p:spPr>
          <a:xfrm>
            <a:off x="2315624" y="1453936"/>
            <a:ext cx="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427" cap="flat">
            <a:solidFill>
              <a:srgbClr val="00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98" name="textbox 798"/>
          <p:cNvSpPr/>
          <p:nvPr/>
        </p:nvSpPr>
        <p:spPr>
          <a:xfrm>
            <a:off x="981941" y="1824033"/>
            <a:ext cx="177164" cy="1028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2833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8575" indent="-15875" algn="l" rtl="0" eaLnBrk="0">
              <a:lnSpc>
                <a:spcPct val="140000"/>
              </a:lnSpc>
              <a:tabLst/>
            </a:pP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Permute</a:t>
            </a:r>
            <a:r>
              <a:rPr sz="2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(128,2)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00" name="textbox 800"/>
          <p:cNvSpPr/>
          <p:nvPr/>
        </p:nvSpPr>
        <p:spPr>
          <a:xfrm>
            <a:off x="1085945" y="1772929"/>
            <a:ext cx="327659" cy="1384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80"/>
              </a:lnSpc>
              <a:tabLst/>
            </a:pP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ComplexConv1D</a:t>
            </a:r>
            <a:endParaRPr sz="200" dirty="0">
              <a:latin typeface="Arial"/>
              <a:ea typeface="Arial"/>
              <a:cs typeface="Arial"/>
            </a:endParaRPr>
          </a:p>
          <a:p>
            <a:pPr marL="35559" algn="l" rtl="0" eaLnBrk="0">
              <a:lnSpc>
                <a:spcPts val="280"/>
              </a:lnSpc>
              <a:spcBef>
                <a:spcPts val="56"/>
              </a:spcBef>
              <a:tabLst/>
            </a:pPr>
            <a:r>
              <a:rPr sz="2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32</a:t>
            </a:r>
            <a:r>
              <a:rPr sz="200" b="1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filters,</a:t>
            </a:r>
            <a:endParaRPr sz="200" dirty="0">
              <a:latin typeface="Arial"/>
              <a:ea typeface="Arial"/>
              <a:cs typeface="Arial"/>
            </a:endParaRPr>
          </a:p>
          <a:p>
            <a:pPr marL="81280" algn="l" rtl="0" eaLnBrk="0">
              <a:lnSpc>
                <a:spcPts val="269"/>
              </a:lnSpc>
              <a:tabLst/>
            </a:pPr>
            <a:r>
              <a:rPr sz="2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k=5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02" name="textbox 802"/>
          <p:cNvSpPr/>
          <p:nvPr/>
        </p:nvSpPr>
        <p:spPr>
          <a:xfrm>
            <a:off x="2048282" y="1635117"/>
            <a:ext cx="897889" cy="615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80"/>
              </a:lnSpc>
              <a:tabLst/>
            </a:pP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Model:   400K</a:t>
            </a:r>
            <a:r>
              <a:rPr sz="2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paramet</a:t>
            </a: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ers</a:t>
            </a:r>
            <a:r>
              <a:rPr sz="2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—</a:t>
            </a:r>
            <a:r>
              <a:rPr sz="2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2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processing</a:t>
            </a:r>
            <a:r>
              <a:rPr sz="2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stages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04" name="path 804"/>
          <p:cNvSpPr/>
          <p:nvPr/>
        </p:nvSpPr>
        <p:spPr>
          <a:xfrm>
            <a:off x="1540811" y="999312"/>
            <a:ext cx="51467" cy="576434"/>
          </a:xfrm>
          <a:custGeom>
            <a:avLst/>
            <a:gdLst/>
            <a:ahLst/>
            <a:cxnLst/>
            <a:rect l="0" t="0" r="0" b="0"/>
            <a:pathLst>
              <a:path w="81" h="907">
                <a:moveTo>
                  <a:pt x="1" y="767"/>
                </a:moveTo>
                <a:lnTo>
                  <a:pt x="1" y="0"/>
                </a:lnTo>
                <a:moveTo>
                  <a:pt x="81" y="907"/>
                </a:moveTo>
                <a:lnTo>
                  <a:pt x="81" y="907"/>
                </a:lnTo>
              </a:path>
            </a:pathLst>
          </a:custGeom>
          <a:noFill/>
          <a:ln w="1427" cap="flat">
            <a:solidFill>
              <a:srgbClr val="00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06" name="textbox 806"/>
          <p:cNvSpPr/>
          <p:nvPr/>
        </p:nvSpPr>
        <p:spPr>
          <a:xfrm>
            <a:off x="2934088" y="1635117"/>
            <a:ext cx="662940" cy="615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80"/>
              </a:lnSpc>
              <a:tabLst/>
            </a:pP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—  Simple</a:t>
            </a:r>
            <a:r>
              <a:rPr sz="2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residual</a:t>
            </a:r>
            <a:r>
              <a:rPr sz="2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skip</a:t>
            </a:r>
            <a:r>
              <a:rPr sz="2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connections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08" name="textbox 808"/>
          <p:cNvSpPr/>
          <p:nvPr/>
        </p:nvSpPr>
        <p:spPr>
          <a:xfrm>
            <a:off x="2240752" y="1405456"/>
            <a:ext cx="182245" cy="1016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89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7625" indent="-34925" algn="l" rtl="0" eaLnBrk="0">
              <a:lnSpc>
                <a:spcPct val="124000"/>
              </a:lnSpc>
              <a:tabLst/>
            </a:pP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2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2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BN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10" name="textbox 810"/>
          <p:cNvSpPr/>
          <p:nvPr/>
        </p:nvSpPr>
        <p:spPr>
          <a:xfrm>
            <a:off x="2333349" y="1422956"/>
            <a:ext cx="210820" cy="615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80"/>
              </a:lnSpc>
              <a:tabLst/>
            </a:pP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Activation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12" name="textbox 812"/>
          <p:cNvSpPr/>
          <p:nvPr/>
        </p:nvSpPr>
        <p:spPr>
          <a:xfrm>
            <a:off x="2394377" y="1397642"/>
            <a:ext cx="327659" cy="1016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80"/>
              </a:lnSpc>
              <a:tabLst/>
            </a:pP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ComplexConv1D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5852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9050" algn="l" rtl="0" eaLnBrk="0">
              <a:lnSpc>
                <a:spcPts val="244"/>
              </a:lnSpc>
              <a:tabLst/>
            </a:pPr>
            <a:r>
              <a:rPr sz="2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128</a:t>
            </a:r>
            <a:r>
              <a:rPr sz="200" b="1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filters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14" name="textbox 814"/>
          <p:cNvSpPr/>
          <p:nvPr/>
        </p:nvSpPr>
        <p:spPr>
          <a:xfrm>
            <a:off x="1520743" y="1565620"/>
            <a:ext cx="147320" cy="615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80"/>
              </a:lnSpc>
              <a:tabLst/>
            </a:pP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(64,64)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16" name="textbox 816"/>
          <p:cNvSpPr/>
          <p:nvPr/>
        </p:nvSpPr>
        <p:spPr>
          <a:xfrm>
            <a:off x="1593977" y="1558530"/>
            <a:ext cx="327659" cy="1016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80"/>
              </a:lnSpc>
              <a:tabLst/>
            </a:pP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ComplexConv1D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5852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7940" algn="l" rtl="0" eaLnBrk="0">
              <a:lnSpc>
                <a:spcPts val="245"/>
              </a:lnSpc>
              <a:tabLst/>
            </a:pPr>
            <a:r>
              <a:rPr sz="2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64</a:t>
            </a:r>
            <a:r>
              <a:rPr sz="2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filters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18" name="textbox 818"/>
          <p:cNvSpPr/>
          <p:nvPr/>
        </p:nvSpPr>
        <p:spPr>
          <a:xfrm>
            <a:off x="1716000" y="1554623"/>
            <a:ext cx="182245" cy="1016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87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7625" indent="-34925" algn="l" rtl="0" eaLnBrk="0">
              <a:lnSpc>
                <a:spcPct val="124000"/>
              </a:lnSpc>
              <a:tabLst/>
            </a:pP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2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2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BN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20" name="textbox 820"/>
          <p:cNvSpPr/>
          <p:nvPr/>
        </p:nvSpPr>
        <p:spPr>
          <a:xfrm>
            <a:off x="1808597" y="1572120"/>
            <a:ext cx="210820" cy="615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80"/>
              </a:lnSpc>
              <a:tabLst/>
            </a:pP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Activation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22" name="textbox 822"/>
          <p:cNvSpPr/>
          <p:nvPr/>
        </p:nvSpPr>
        <p:spPr>
          <a:xfrm>
            <a:off x="1869626" y="1546806"/>
            <a:ext cx="327659" cy="1016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80"/>
              </a:lnSpc>
              <a:tabLst/>
            </a:pP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ComplexConv1D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5852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7940" algn="l" rtl="0" eaLnBrk="0">
              <a:lnSpc>
                <a:spcPts val="245"/>
              </a:lnSpc>
              <a:tabLst/>
            </a:pPr>
            <a:r>
              <a:rPr sz="2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64</a:t>
            </a:r>
            <a:r>
              <a:rPr sz="2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filters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24" name="textbox 824"/>
          <p:cNvSpPr/>
          <p:nvPr/>
        </p:nvSpPr>
        <p:spPr>
          <a:xfrm>
            <a:off x="2765503" y="1317198"/>
            <a:ext cx="182245" cy="1016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86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7625" indent="-34925" algn="l" rtl="0" eaLnBrk="0">
              <a:lnSpc>
                <a:spcPct val="124000"/>
              </a:lnSpc>
              <a:tabLst/>
            </a:pP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2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2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BN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26" name="textbox 826"/>
          <p:cNvSpPr/>
          <p:nvPr/>
        </p:nvSpPr>
        <p:spPr>
          <a:xfrm>
            <a:off x="2858101" y="1334695"/>
            <a:ext cx="210820" cy="615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80"/>
              </a:lnSpc>
              <a:tabLst/>
            </a:pP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Activation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28" name="textbox 828"/>
          <p:cNvSpPr/>
          <p:nvPr/>
        </p:nvSpPr>
        <p:spPr>
          <a:xfrm>
            <a:off x="2919129" y="1309381"/>
            <a:ext cx="327659" cy="1016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80"/>
              </a:lnSpc>
              <a:tabLst/>
            </a:pP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ComplexConv1D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585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7779" algn="l" rtl="0" eaLnBrk="0">
              <a:lnSpc>
                <a:spcPts val="245"/>
              </a:lnSpc>
              <a:tabLst/>
            </a:pPr>
            <a:r>
              <a:rPr sz="2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256</a:t>
            </a:r>
            <a:r>
              <a:rPr sz="200" b="1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filters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30" name="path 830"/>
          <p:cNvSpPr/>
          <p:nvPr/>
        </p:nvSpPr>
        <p:spPr>
          <a:xfrm>
            <a:off x="3106788" y="1353950"/>
            <a:ext cx="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427" cap="flat">
            <a:solidFill>
              <a:srgbClr val="00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32" name="textbox 832"/>
          <p:cNvSpPr/>
          <p:nvPr/>
        </p:nvSpPr>
        <p:spPr>
          <a:xfrm>
            <a:off x="3041149" y="1305474"/>
            <a:ext cx="182245" cy="1016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87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7625" indent="-34925" algn="l" rtl="0" eaLnBrk="0">
              <a:lnSpc>
                <a:spcPct val="124000"/>
              </a:lnSpc>
              <a:tabLst/>
            </a:pP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2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2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BN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34" name="textbox 834"/>
          <p:cNvSpPr/>
          <p:nvPr/>
        </p:nvSpPr>
        <p:spPr>
          <a:xfrm>
            <a:off x="3133750" y="1322970"/>
            <a:ext cx="210820" cy="615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80"/>
              </a:lnSpc>
              <a:tabLst/>
            </a:pP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Activation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36" name="textbox 836"/>
          <p:cNvSpPr/>
          <p:nvPr/>
        </p:nvSpPr>
        <p:spPr>
          <a:xfrm>
            <a:off x="3194778" y="1297656"/>
            <a:ext cx="327659" cy="1016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80"/>
              </a:lnSpc>
              <a:tabLst/>
            </a:pP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ComplexConv1D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585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7779" algn="l" rtl="0" eaLnBrk="0">
              <a:lnSpc>
                <a:spcPts val="245"/>
              </a:lnSpc>
              <a:tabLst/>
            </a:pPr>
            <a:r>
              <a:rPr sz="2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256</a:t>
            </a:r>
            <a:r>
              <a:rPr sz="200" b="1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filters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38" name="path 838"/>
          <p:cNvSpPr/>
          <p:nvPr/>
        </p:nvSpPr>
        <p:spPr>
          <a:xfrm>
            <a:off x="3402742" y="1342226"/>
            <a:ext cx="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427" cap="flat">
            <a:solidFill>
              <a:srgbClr val="00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40" name="textbox 840"/>
          <p:cNvSpPr/>
          <p:nvPr/>
        </p:nvSpPr>
        <p:spPr>
          <a:xfrm>
            <a:off x="3337102" y="1293749"/>
            <a:ext cx="182245" cy="1016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87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7625" indent="-34925" algn="l" rtl="0" eaLnBrk="0">
              <a:lnSpc>
                <a:spcPct val="124000"/>
              </a:lnSpc>
              <a:tabLst/>
            </a:pP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2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2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BN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42" name="textbox 842"/>
          <p:cNvSpPr/>
          <p:nvPr/>
        </p:nvSpPr>
        <p:spPr>
          <a:xfrm>
            <a:off x="3453123" y="1288414"/>
            <a:ext cx="189864" cy="1479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26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indent="3810" algn="l" rtl="0" eaLnBrk="0">
              <a:lnSpc>
                <a:spcPct val="133000"/>
              </a:lnSpc>
              <a:tabLst>
                <a:tab pos="36830" algn="l"/>
              </a:tabLst>
            </a:pP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2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	</a:t>
            </a: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Global</a:t>
            </a:r>
            <a:r>
              <a:rPr sz="2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Avg</a:t>
            </a:r>
            <a:r>
              <a:rPr sz="200" b="1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Pool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44" name="textbox 844"/>
          <p:cNvSpPr/>
          <p:nvPr/>
        </p:nvSpPr>
        <p:spPr>
          <a:xfrm>
            <a:off x="4616801" y="1266661"/>
            <a:ext cx="192404" cy="14160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16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1909" algn="l" rtl="0" eaLnBrk="0">
              <a:lnSpc>
                <a:spcPct val="100000"/>
              </a:lnSpc>
              <a:tabLst/>
            </a:pP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Dense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587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indent="10160" algn="l" rtl="0" eaLnBrk="0">
              <a:lnSpc>
                <a:spcPct val="124000"/>
              </a:lnSpc>
              <a:tabLst/>
            </a:pP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Softmax</a:t>
            </a:r>
            <a:r>
              <a:rPr sz="2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2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11</a:t>
            </a:r>
            <a:r>
              <a:rPr sz="200" b="1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classes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46" name="textbox 846"/>
          <p:cNvSpPr/>
          <p:nvPr/>
        </p:nvSpPr>
        <p:spPr>
          <a:xfrm>
            <a:off x="3681250" y="1284066"/>
            <a:ext cx="186054" cy="1441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4604" algn="l" rtl="0" eaLnBrk="0">
              <a:lnSpc>
                <a:spcPts val="280"/>
              </a:lnSpc>
              <a:tabLst/>
            </a:pP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endParaRPr sz="200" dirty="0">
              <a:latin typeface="Arial"/>
              <a:ea typeface="Arial"/>
              <a:cs typeface="Arial"/>
            </a:endParaRPr>
          </a:p>
          <a:p>
            <a:pPr marL="38734" algn="l" rtl="0" eaLnBrk="0">
              <a:lnSpc>
                <a:spcPts val="280"/>
              </a:lnSpc>
              <a:spcBef>
                <a:spcPts val="56"/>
              </a:spcBef>
              <a:tabLst/>
            </a:pP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Dense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5969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43"/>
              </a:lnSpc>
              <a:tabLst/>
            </a:pP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512</a:t>
            </a: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units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48" name="textbox 848"/>
          <p:cNvSpPr/>
          <p:nvPr/>
        </p:nvSpPr>
        <p:spPr>
          <a:xfrm>
            <a:off x="1232956" y="1786516"/>
            <a:ext cx="182245" cy="1016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89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0325" indent="-47625" algn="l" rtl="0" eaLnBrk="0">
              <a:lnSpc>
                <a:spcPct val="124000"/>
              </a:lnSpc>
              <a:tabLst/>
            </a:pP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2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2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BN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50" name="textbox 850"/>
          <p:cNvSpPr/>
          <p:nvPr/>
        </p:nvSpPr>
        <p:spPr>
          <a:xfrm>
            <a:off x="1352433" y="1757295"/>
            <a:ext cx="182245" cy="1441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80"/>
              </a:lnSpc>
              <a:tabLst/>
            </a:pP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endParaRPr sz="200" dirty="0">
              <a:latin typeface="Arial"/>
              <a:ea typeface="Arial"/>
              <a:cs typeface="Arial"/>
            </a:endParaRPr>
          </a:p>
          <a:p>
            <a:pPr marL="37465" algn="l" rtl="0" eaLnBrk="0">
              <a:lnSpc>
                <a:spcPts val="280"/>
              </a:lnSpc>
              <a:spcBef>
                <a:spcPts val="56"/>
              </a:spcBef>
              <a:tabLst/>
            </a:pP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Leaky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274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8100" algn="l" rtl="0" eaLnBrk="0">
              <a:lnSpc>
                <a:spcPct val="100000"/>
              </a:lnSpc>
              <a:tabLst/>
            </a:pPr>
            <a:r>
              <a:rPr sz="2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ReLU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52" name="textbox 852"/>
          <p:cNvSpPr/>
          <p:nvPr/>
        </p:nvSpPr>
        <p:spPr>
          <a:xfrm>
            <a:off x="3844532" y="1280159"/>
            <a:ext cx="182245" cy="1441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80"/>
              </a:lnSpc>
              <a:tabLst/>
            </a:pP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endParaRPr sz="200" dirty="0">
              <a:latin typeface="Arial"/>
              <a:ea typeface="Arial"/>
              <a:cs typeface="Arial"/>
            </a:endParaRPr>
          </a:p>
          <a:p>
            <a:pPr marL="37465" algn="l" rtl="0" eaLnBrk="0">
              <a:lnSpc>
                <a:spcPts val="280"/>
              </a:lnSpc>
              <a:spcBef>
                <a:spcPts val="56"/>
              </a:spcBef>
              <a:tabLst/>
            </a:pP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Leaky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271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8100" algn="l" rtl="0" eaLnBrk="0">
              <a:lnSpc>
                <a:spcPct val="100000"/>
              </a:lnSpc>
              <a:tabLst/>
            </a:pPr>
            <a:r>
              <a:rPr sz="2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ReLU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54" name="textbox 854"/>
          <p:cNvSpPr/>
          <p:nvPr/>
        </p:nvSpPr>
        <p:spPr>
          <a:xfrm>
            <a:off x="4113166" y="1290279"/>
            <a:ext cx="217804" cy="1047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2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indent="17779" algn="l" rtl="0" eaLnBrk="0">
              <a:lnSpc>
                <a:spcPct val="130000"/>
              </a:lnSpc>
              <a:tabLst/>
            </a:pP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2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Magnitude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56" name="textbox 856"/>
          <p:cNvSpPr/>
          <p:nvPr/>
        </p:nvSpPr>
        <p:spPr>
          <a:xfrm>
            <a:off x="4295830" y="1291975"/>
            <a:ext cx="205740" cy="990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2119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50165" indent="-37465" algn="l" rtl="0" eaLnBrk="0">
              <a:lnSpc>
                <a:spcPct val="136000"/>
              </a:lnSpc>
              <a:tabLst/>
            </a:pP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Dense</a:t>
            </a:r>
            <a:r>
              <a:rPr sz="2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256</a:t>
            </a:r>
            <a:r>
              <a:rPr sz="2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2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ReLU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58" name="textbox 858"/>
          <p:cNvSpPr/>
          <p:nvPr/>
        </p:nvSpPr>
        <p:spPr>
          <a:xfrm>
            <a:off x="2001797" y="1542899"/>
            <a:ext cx="182245" cy="1016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87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7625" indent="-34925" algn="l" rtl="0" eaLnBrk="0">
              <a:lnSpc>
                <a:spcPct val="124000"/>
              </a:lnSpc>
              <a:tabLst/>
            </a:pP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2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2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BN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60" name="textbox 860"/>
          <p:cNvSpPr/>
          <p:nvPr/>
        </p:nvSpPr>
        <p:spPr>
          <a:xfrm>
            <a:off x="2526553" y="1393735"/>
            <a:ext cx="182245" cy="1016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87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7625" indent="-34925" algn="l" rtl="0" eaLnBrk="0">
              <a:lnSpc>
                <a:spcPct val="124000"/>
              </a:lnSpc>
              <a:tabLst/>
            </a:pP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2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2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BN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62" name="textbox 862"/>
          <p:cNvSpPr/>
          <p:nvPr/>
        </p:nvSpPr>
        <p:spPr>
          <a:xfrm>
            <a:off x="4464754" y="1287737"/>
            <a:ext cx="176529" cy="1016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17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2230" indent="-49530" algn="l" rtl="0" eaLnBrk="0">
              <a:lnSpc>
                <a:spcPct val="125000"/>
              </a:lnSpc>
              <a:tabLst/>
            </a:pP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Dropout</a:t>
            </a:r>
            <a:r>
              <a:rPr sz="2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2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0.3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64" name="textbox 864"/>
          <p:cNvSpPr/>
          <p:nvPr/>
        </p:nvSpPr>
        <p:spPr>
          <a:xfrm>
            <a:off x="3988042" y="1297509"/>
            <a:ext cx="176529" cy="1016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17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2230" indent="-49530" algn="l" rtl="0" eaLnBrk="0">
              <a:lnSpc>
                <a:spcPct val="125000"/>
              </a:lnSpc>
              <a:tabLst/>
            </a:pP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Dropout</a:t>
            </a:r>
            <a:r>
              <a:rPr sz="2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2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0.5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66" name="textbox 866"/>
          <p:cNvSpPr/>
          <p:nvPr/>
        </p:nvSpPr>
        <p:spPr>
          <a:xfrm>
            <a:off x="1415543" y="1737024"/>
            <a:ext cx="379095" cy="552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5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200" b="1" kern="0" spc="20" dirty="0">
                <a:solidFill>
                  <a:srgbClr val="990033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→ </a:t>
            </a:r>
            <a:r>
              <a:rPr sz="2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Direct</a:t>
            </a:r>
            <a:r>
              <a:rPr sz="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Skip</a:t>
            </a:r>
            <a:r>
              <a:rPr sz="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</a:t>
            </a:r>
            <a:r>
              <a:rPr sz="2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nnection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68" name="textbox 868"/>
          <p:cNvSpPr/>
          <p:nvPr/>
        </p:nvSpPr>
        <p:spPr>
          <a:xfrm>
            <a:off x="833190" y="1637102"/>
            <a:ext cx="325120" cy="577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52"/>
              </a:lnSpc>
              <a:tabLst/>
            </a:pP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I/Q</a:t>
            </a:r>
            <a:r>
              <a:rPr sz="2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Radio</a:t>
            </a:r>
            <a:r>
              <a:rPr sz="2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</a:t>
            </a:r>
            <a:r>
              <a:rPr sz="2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nals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70" name="textbox 870"/>
          <p:cNvSpPr/>
          <p:nvPr/>
        </p:nvSpPr>
        <p:spPr>
          <a:xfrm>
            <a:off x="4482435" y="1636984"/>
            <a:ext cx="397509" cy="539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69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tabLst/>
            </a:pPr>
            <a:r>
              <a:rPr sz="2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11</a:t>
            </a:r>
            <a:r>
              <a:rPr sz="2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Modulation</a:t>
            </a:r>
            <a:r>
              <a:rPr sz="2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Classes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72" name="textbox 872"/>
          <p:cNvSpPr/>
          <p:nvPr/>
        </p:nvSpPr>
        <p:spPr>
          <a:xfrm>
            <a:off x="720248" y="1688227"/>
            <a:ext cx="261620" cy="615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80"/>
              </a:lnSpc>
              <a:tabLst/>
            </a:pP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Input</a:t>
            </a:r>
            <a:r>
              <a:rPr sz="2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(2,128</a:t>
            </a:r>
            <a:r>
              <a:rPr sz="2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74" name="textbox 874"/>
          <p:cNvSpPr/>
          <p:nvPr/>
        </p:nvSpPr>
        <p:spPr>
          <a:xfrm>
            <a:off x="2487603" y="1737024"/>
            <a:ext cx="263525" cy="552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51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200" b="1" kern="0" spc="20" dirty="0">
                <a:solidFill>
                  <a:srgbClr val="009BCA">
                    <a:alpha val="100000"/>
                  </a:srgbClr>
                </a:solidFill>
                <a:latin typeface="Arial"/>
                <a:ea typeface="Arial"/>
                <a:cs typeface="Arial"/>
              </a:rPr>
              <a:t>—</a:t>
            </a:r>
            <a:r>
              <a:rPr sz="200" b="1" kern="0" spc="40" dirty="0">
                <a:solidFill>
                  <a:srgbClr val="009BCA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Flo</a:t>
            </a:r>
            <a:r>
              <a:rPr sz="2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76" name="textbox 876"/>
          <p:cNvSpPr/>
          <p:nvPr/>
        </p:nvSpPr>
        <p:spPr>
          <a:xfrm>
            <a:off x="4130237" y="1738051"/>
            <a:ext cx="264795" cy="527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86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2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Residual</a:t>
            </a:r>
            <a:r>
              <a:rPr sz="2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Addition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78" name="rect 878"/>
          <p:cNvSpPr/>
          <p:nvPr/>
        </p:nvSpPr>
        <p:spPr>
          <a:xfrm>
            <a:off x="1912289" y="996314"/>
            <a:ext cx="63649" cy="63649"/>
          </a:xfrm>
          <a:prstGeom prst="rect">
            <a:avLst/>
          </a:prstGeom>
          <a:solidFill>
            <a:srgbClr val="990033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80" name="textbox 880"/>
          <p:cNvSpPr/>
          <p:nvPr/>
        </p:nvSpPr>
        <p:spPr>
          <a:xfrm>
            <a:off x="3328534" y="1738622"/>
            <a:ext cx="205740" cy="520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11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6000"/>
              </a:lnSpc>
              <a:tabLst/>
            </a:pPr>
            <a:r>
              <a:rPr sz="200" b="1" kern="0" spc="10" dirty="0">
                <a:solidFill>
                  <a:srgbClr val="CC66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—</a:t>
            </a:r>
            <a:r>
              <a:rPr sz="200" b="1" kern="0" spc="100" dirty="0">
                <a:solidFill>
                  <a:srgbClr val="CC66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Real</a:t>
            </a:r>
            <a:r>
              <a:rPr sz="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Flow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82" name="path 882"/>
          <p:cNvSpPr/>
          <p:nvPr/>
        </p:nvSpPr>
        <p:spPr>
          <a:xfrm>
            <a:off x="2659920" y="1177615"/>
            <a:ext cx="91802" cy="25120"/>
          </a:xfrm>
          <a:custGeom>
            <a:avLst/>
            <a:gdLst/>
            <a:ahLst/>
            <a:cxnLst/>
            <a:rect l="0" t="0" r="0" b="0"/>
            <a:pathLst>
              <a:path w="144" h="39">
                <a:moveTo>
                  <a:pt x="0" y="35"/>
                </a:moveTo>
                <a:lnTo>
                  <a:pt x="143" y="4"/>
                </a:lnTo>
              </a:path>
            </a:pathLst>
          </a:custGeom>
          <a:noFill/>
          <a:ln w="5708" cap="flat">
            <a:solidFill>
              <a:srgbClr val="009BCA">
                <a:alpha val="8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84" name="textbox 884"/>
          <p:cNvSpPr/>
          <p:nvPr/>
        </p:nvSpPr>
        <p:spPr>
          <a:xfrm>
            <a:off x="1899589" y="997603"/>
            <a:ext cx="89535" cy="615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80"/>
              </a:lnSpc>
              <a:tabLst>
                <a:tab pos="30480" algn="l"/>
              </a:tabLst>
            </a:pPr>
            <a:r>
              <a:rPr sz="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200" b="1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2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86" name="path 886"/>
          <p:cNvSpPr/>
          <p:nvPr/>
        </p:nvSpPr>
        <p:spPr>
          <a:xfrm>
            <a:off x="1401031" y="763507"/>
            <a:ext cx="1427" cy="974485"/>
          </a:xfrm>
          <a:custGeom>
            <a:avLst/>
            <a:gdLst/>
            <a:ahLst/>
            <a:cxnLst/>
            <a:rect l="0" t="0" r="0" b="0"/>
            <a:pathLst>
              <a:path w="2" h="1534">
                <a:moveTo>
                  <a:pt x="1" y="1534"/>
                </a:moveTo>
                <a:lnTo>
                  <a:pt x="1" y="0"/>
                </a:lnTo>
              </a:path>
            </a:pathLst>
          </a:custGeom>
          <a:noFill/>
          <a:ln w="1427" cap="flat">
            <a:solidFill>
              <a:srgbClr val="00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88" name="textbox 888"/>
          <p:cNvSpPr/>
          <p:nvPr/>
        </p:nvSpPr>
        <p:spPr>
          <a:xfrm>
            <a:off x="4093562" y="1737024"/>
            <a:ext cx="50800" cy="628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93"/>
              </a:lnSpc>
              <a:tabLst/>
            </a:pPr>
            <a:r>
              <a:rPr sz="200" b="1" kern="0" spc="70" dirty="0">
                <a:solidFill>
                  <a:srgbClr val="990033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890" name="path 890"/>
          <p:cNvSpPr/>
          <p:nvPr/>
        </p:nvSpPr>
        <p:spPr>
          <a:xfrm>
            <a:off x="1553296" y="1177550"/>
            <a:ext cx="50756" cy="5708"/>
          </a:xfrm>
          <a:custGeom>
            <a:avLst/>
            <a:gdLst/>
            <a:ahLst/>
            <a:cxnLst/>
            <a:rect l="0" t="0" r="0" b="0"/>
            <a:pathLst>
              <a:path w="79" h="8">
                <a:moveTo>
                  <a:pt x="0" y="4"/>
                </a:moveTo>
                <a:lnTo>
                  <a:pt x="79" y="4"/>
                </a:lnTo>
              </a:path>
            </a:pathLst>
          </a:custGeom>
          <a:noFill/>
          <a:ln w="5708" cap="flat">
            <a:solidFill>
              <a:srgbClr val="009BCA">
                <a:alpha val="8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92" name="path 892"/>
          <p:cNvSpPr/>
          <p:nvPr/>
        </p:nvSpPr>
        <p:spPr>
          <a:xfrm>
            <a:off x="1441635" y="1177550"/>
            <a:ext cx="30453" cy="5708"/>
          </a:xfrm>
          <a:custGeom>
            <a:avLst/>
            <a:gdLst/>
            <a:ahLst/>
            <a:cxnLst/>
            <a:rect l="0" t="0" r="0" b="0"/>
            <a:pathLst>
              <a:path w="47" h="8">
                <a:moveTo>
                  <a:pt x="0" y="4"/>
                </a:moveTo>
                <a:lnTo>
                  <a:pt x="47" y="4"/>
                </a:lnTo>
              </a:path>
            </a:pathLst>
          </a:custGeom>
          <a:noFill/>
          <a:ln w="5708" cap="flat">
            <a:solidFill>
              <a:srgbClr val="009BCA">
                <a:alpha val="8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textbox 894"/>
          <p:cNvSpPr/>
          <p:nvPr/>
        </p:nvSpPr>
        <p:spPr>
          <a:xfrm>
            <a:off x="91997" y="665074"/>
            <a:ext cx="2364739" cy="20440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23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RML</a:t>
            </a:r>
            <a:r>
              <a:rPr sz="10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2016.10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b="1" kern="0" spc="2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Dataset</a:t>
            </a:r>
            <a:r>
              <a:rPr sz="10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07645" algn="l" rtl="0" eaLnBrk="0">
              <a:lnSpc>
                <a:spcPct val="87000"/>
              </a:lnSpc>
              <a:spcBef>
                <a:spcPts val="612"/>
              </a:spcBef>
              <a:tabLst>
                <a:tab pos="29019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11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modulati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types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07645" algn="l" rtl="0" eaLnBrk="0">
              <a:lnSpc>
                <a:spcPct val="87000"/>
              </a:lnSpc>
              <a:spcBef>
                <a:spcPts val="611"/>
              </a:spcBef>
              <a:tabLst>
                <a:tab pos="283209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SNR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range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000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-20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dB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0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+18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dB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07645" algn="l" rtl="0" eaLnBrk="0">
              <a:lnSpc>
                <a:spcPct val="122000"/>
              </a:lnSpc>
              <a:spcBef>
                <a:spcPts val="519"/>
              </a:spcBef>
              <a:tabLst>
                <a:tab pos="29019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128</a:t>
            </a:r>
            <a:r>
              <a:rPr sz="10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samples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	Data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split</a:t>
            </a: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000" kern="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72%/8%/20%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spcBef>
                <a:spcPts val="471"/>
              </a:spcBef>
              <a:tabLst/>
            </a:pP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Experimental</a:t>
            </a:r>
            <a:r>
              <a:rPr sz="1000" b="1" kern="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Environment: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07645" algn="l" rtl="0" eaLnBrk="0">
              <a:lnSpc>
                <a:spcPct val="87000"/>
              </a:lnSpc>
              <a:spcBef>
                <a:spcPts val="607"/>
              </a:spcBef>
              <a:tabLst>
                <a:tab pos="29019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Intel</a:t>
            </a:r>
            <a:r>
              <a:rPr sz="10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Core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i9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-13900K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07645" algn="l" rtl="0" eaLnBrk="0">
              <a:lnSpc>
                <a:spcPct val="127000"/>
              </a:lnSpc>
              <a:spcBef>
                <a:spcPts val="325"/>
              </a:spcBef>
              <a:tabLst>
                <a:tab pos="281940" algn="l"/>
                <a:tab pos="29019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	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NVIDIA</a:t>
            </a:r>
            <a:r>
              <a:rPr sz="1000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GeForce</a:t>
            </a:r>
            <a:r>
              <a:rPr sz="10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RTX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4090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(24GB)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	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TensorFlow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2.17.0</a:t>
            </a:r>
            <a:r>
              <a:rPr sz="10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10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Keras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3.6.0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207645" algn="l" rtl="0" eaLnBrk="0">
              <a:lnSpc>
                <a:spcPct val="87000"/>
              </a:lnSpc>
              <a:spcBef>
                <a:spcPts val="3"/>
              </a:spcBef>
              <a:tabLst>
                <a:tab pos="29019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Ubuntu</a:t>
            </a:r>
            <a:r>
              <a:rPr sz="10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24.04.2</a:t>
            </a:r>
            <a:r>
              <a:rPr sz="10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LTS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pic>
        <p:nvPicPr>
          <p:cNvPr id="896" name="picture 8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34911" y="2596690"/>
            <a:ext cx="65265" cy="65265"/>
          </a:xfrm>
          <a:prstGeom prst="rect">
            <a:avLst/>
          </a:prstGeom>
        </p:spPr>
      </p:pic>
      <p:pic>
        <p:nvPicPr>
          <p:cNvPr id="898" name="picture 8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34911" y="2386658"/>
            <a:ext cx="65265" cy="65265"/>
          </a:xfrm>
          <a:prstGeom prst="rect">
            <a:avLst/>
          </a:prstGeom>
        </p:spPr>
      </p:pic>
      <p:pic>
        <p:nvPicPr>
          <p:cNvPr id="900" name="picture 9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34911" y="2176625"/>
            <a:ext cx="65265" cy="65265"/>
          </a:xfrm>
          <a:prstGeom prst="rect">
            <a:avLst/>
          </a:prstGeom>
        </p:spPr>
      </p:pic>
      <p:pic>
        <p:nvPicPr>
          <p:cNvPr id="902" name="picture 9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34911" y="1966593"/>
            <a:ext cx="65265" cy="65265"/>
          </a:xfrm>
          <a:prstGeom prst="rect">
            <a:avLst/>
          </a:prstGeom>
        </p:spPr>
      </p:pic>
      <p:pic>
        <p:nvPicPr>
          <p:cNvPr id="904" name="picture 9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34911" y="1546527"/>
            <a:ext cx="65265" cy="65265"/>
          </a:xfrm>
          <a:prstGeom prst="rect">
            <a:avLst/>
          </a:prstGeom>
        </p:spPr>
      </p:pic>
      <p:pic>
        <p:nvPicPr>
          <p:cNvPr id="906" name="picture 9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234911" y="1336495"/>
            <a:ext cx="65265" cy="65265"/>
          </a:xfrm>
          <a:prstGeom prst="rect">
            <a:avLst/>
          </a:prstGeom>
        </p:spPr>
      </p:pic>
      <p:pic>
        <p:nvPicPr>
          <p:cNvPr id="908" name="picture 90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234911" y="1126462"/>
            <a:ext cx="65265" cy="65265"/>
          </a:xfrm>
          <a:prstGeom prst="rect">
            <a:avLst/>
          </a:prstGeom>
        </p:spPr>
      </p:pic>
      <p:pic>
        <p:nvPicPr>
          <p:cNvPr id="910" name="picture 9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234911" y="916429"/>
            <a:ext cx="65265" cy="65265"/>
          </a:xfrm>
          <a:prstGeom prst="rect">
            <a:avLst/>
          </a:prstGeom>
        </p:spPr>
      </p:pic>
      <p:sp>
        <p:nvSpPr>
          <p:cNvPr id="912" name="textbox 912"/>
          <p:cNvSpPr/>
          <p:nvPr/>
        </p:nvSpPr>
        <p:spPr>
          <a:xfrm>
            <a:off x="0" y="0"/>
            <a:ext cx="5760084" cy="354329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125095" algn="l" rtl="0" eaLnBrk="0">
              <a:lnSpc>
                <a:spcPct val="87000"/>
              </a:lnSpc>
              <a:spcBef>
                <a:spcPts val="5"/>
              </a:spcBef>
              <a:tabLst/>
            </a:pP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Dataset</a:t>
            </a:r>
            <a:r>
              <a:rPr sz="1300" kern="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300" kern="0" spc="2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Experimental</a:t>
            </a:r>
            <a:r>
              <a:rPr sz="1300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Setup</a:t>
            </a:r>
            <a:endParaRPr sz="1300" dirty="0">
              <a:latin typeface="Arial"/>
              <a:ea typeface="Arial"/>
              <a:cs typeface="Arial"/>
            </a:endParaRPr>
          </a:p>
        </p:txBody>
      </p:sp>
      <p:graphicFrame>
        <p:nvGraphicFramePr>
          <p:cNvPr id="914" name="table 914"/>
          <p:cNvGraphicFramePr>
            <a:graphicFrameLocks noGrp="1"/>
          </p:cNvGraphicFramePr>
          <p:nvPr/>
        </p:nvGraphicFramePr>
        <p:xfrm>
          <a:off x="4055364" y="877269"/>
          <a:ext cx="1031239" cy="1600199"/>
        </p:xfrm>
        <a:graphic>
          <a:graphicData uri="http://schemas.openxmlformats.org/drawingml/2006/table">
            <a:tbl>
              <a:tblPr/>
              <a:tblGrid>
                <a:gridCol w="582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93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sz="4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0160" algn="l" rtl="0" eaLnBrk="0">
                        <a:lnSpc>
                          <a:spcPct val="8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Modulation</a:t>
                      </a: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4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r" rtl="0" eaLnBrk="0">
                        <a:lnSpc>
                          <a:spcPct val="9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Samples</a:t>
                      </a: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11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32079" algn="l" rtl="0" eaLnBrk="0">
                        <a:lnSpc>
                          <a:spcPct val="89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7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8PSK</a:t>
                      </a: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20650" algn="l" rtl="0" eaLnBrk="0">
                        <a:lnSpc>
                          <a:spcPct val="85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7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22,000</a:t>
                      </a: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1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53975" algn="l" rtl="0" eaLnBrk="0">
                        <a:lnSpc>
                          <a:spcPct val="8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AM-DSB</a:t>
                      </a: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4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20650" algn="l" rtl="0" eaLnBrk="0">
                        <a:lnSpc>
                          <a:spcPct val="85000"/>
                        </a:lnSpc>
                        <a:tabLst/>
                      </a:pPr>
                      <a:r>
                        <a:rPr sz="7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22,000</a:t>
                      </a: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01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2864" algn="l" rtl="0" eaLnBrk="0">
                        <a:lnSpc>
                          <a:spcPct val="8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AM-SSB</a:t>
                      </a: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5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20650" algn="l" rtl="0" eaLnBrk="0">
                        <a:lnSpc>
                          <a:spcPct val="85000"/>
                        </a:lnSpc>
                        <a:tabLst/>
                      </a:pPr>
                      <a:r>
                        <a:rPr sz="7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22,000</a:t>
                      </a: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01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28904" algn="l" rtl="0" eaLnBrk="0">
                        <a:lnSpc>
                          <a:spcPct val="8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BPSK</a:t>
                      </a: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6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20650" algn="l" rtl="0" eaLnBrk="0">
                        <a:lnSpc>
                          <a:spcPct val="85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22,000</a:t>
                      </a: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01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95885" algn="l" rtl="0" eaLnBrk="0">
                        <a:lnSpc>
                          <a:spcPct val="89000"/>
                        </a:lnSpc>
                        <a:tabLst/>
                      </a:pPr>
                      <a:r>
                        <a:rPr sz="7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CPFSK</a:t>
                      </a: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7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20014" algn="l" rtl="0" eaLnBrk="0">
                        <a:lnSpc>
                          <a:spcPct val="85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22,000</a:t>
                      </a: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28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28904" algn="l" rtl="0" eaLnBrk="0">
                        <a:lnSpc>
                          <a:spcPct val="89000"/>
                        </a:lnSpc>
                        <a:tabLst/>
                      </a:pPr>
                      <a:r>
                        <a:rPr sz="7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GFSK</a:t>
                      </a: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8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20650" algn="l" rtl="0" eaLnBrk="0">
                        <a:lnSpc>
                          <a:spcPct val="85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22,000</a:t>
                      </a: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26364" algn="l" rtl="0" eaLnBrk="0">
                        <a:lnSpc>
                          <a:spcPct val="86000"/>
                        </a:lnSpc>
                        <a:tabLst/>
                      </a:pPr>
                      <a:r>
                        <a:rPr sz="7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PAM4</a:t>
                      </a: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1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20650" algn="l" rtl="0" eaLnBrk="0">
                        <a:lnSpc>
                          <a:spcPct val="85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22,000</a:t>
                      </a: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001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5725" algn="l" rtl="0" eaLnBrk="0">
                        <a:lnSpc>
                          <a:spcPct val="9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QAM16</a:t>
                      </a: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7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20650" algn="l" rtl="0" eaLnBrk="0">
                        <a:lnSpc>
                          <a:spcPct val="85000"/>
                        </a:lnSpc>
                        <a:tabLst/>
                      </a:pPr>
                      <a:r>
                        <a:rPr sz="7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22,000</a:t>
                      </a: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001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5725" algn="l" rtl="0" eaLnBrk="0">
                        <a:lnSpc>
                          <a:spcPct val="90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QAM64</a:t>
                      </a: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8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20650" algn="l" rtl="0" eaLnBrk="0">
                        <a:lnSpc>
                          <a:spcPct val="85000"/>
                        </a:lnSpc>
                        <a:tabLst/>
                      </a:pPr>
                      <a:r>
                        <a:rPr sz="7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22,000</a:t>
                      </a: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128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20650" algn="l" rtl="0" eaLnBrk="0">
                        <a:lnSpc>
                          <a:spcPct val="91000"/>
                        </a:lnSpc>
                        <a:tabLst/>
                      </a:pPr>
                      <a:r>
                        <a:rPr sz="7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QPSK</a:t>
                      </a: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9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20650" algn="l" rtl="0" eaLnBrk="0">
                        <a:lnSpc>
                          <a:spcPct val="85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22,000</a:t>
                      </a: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065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3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93344" algn="l" rtl="0" eaLnBrk="0">
                        <a:lnSpc>
                          <a:spcPct val="86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WBFM</a:t>
                      </a: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2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20650" algn="l" rtl="0" eaLnBrk="0">
                        <a:lnSpc>
                          <a:spcPct val="85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7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22,000</a:t>
                      </a: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42" name="group 42"/>
          <p:cNvGrpSpPr/>
          <p:nvPr/>
        </p:nvGrpSpPr>
        <p:grpSpPr>
          <a:xfrm rot="21600000">
            <a:off x="0" y="3130268"/>
            <a:ext cx="5759918" cy="109728"/>
            <a:chOff x="0" y="0"/>
            <a:chExt cx="5759918" cy="109728"/>
          </a:xfrm>
        </p:grpSpPr>
        <p:pic>
          <p:nvPicPr>
            <p:cNvPr id="916" name="picture 91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rot="21600000">
              <a:off x="0" y="0"/>
              <a:ext cx="5759918" cy="109728"/>
            </a:xfrm>
            <a:prstGeom prst="rect">
              <a:avLst/>
            </a:prstGeom>
          </p:spPr>
        </p:pic>
        <p:sp>
          <p:nvSpPr>
            <p:cNvPr id="918" name="textbox 918"/>
            <p:cNvSpPr/>
            <p:nvPr/>
          </p:nvSpPr>
          <p:spPr>
            <a:xfrm>
              <a:off x="-12700" y="-12700"/>
              <a:ext cx="5785484" cy="1352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51000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632459" algn="l" rtl="0" eaLnBrk="0">
                <a:lnSpc>
                  <a:spcPts val="665"/>
                </a:lnSpc>
                <a:spcBef>
                  <a:spcPts val="1"/>
                </a:spcBef>
                <a:tabLst/>
              </a:pP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Junkai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Li</a:t>
              </a:r>
              <a:r>
                <a:rPr sz="500" kern="0" spc="4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(ZJUT)</a:t>
              </a:r>
              <a:r>
                <a:rPr sz="500" kern="0" spc="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                                          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  <a:hlinkClick r:id="rId11" action="ppaction://hlinksldjump">
                    <a:extLst>
                      <a:ext uri="{DAF060AB-1E55-43B9-8AAB-6FB025537F2F}">
                        <wpsdc:hlinkUnderline xmlns:wpsdc="http://www.wps.cn/officeDocument/2017/drawingmlCustomData" xmlns="" val="0"/>
                      </a:ext>
                    </a:extLst>
                  </a:hlinkClick>
                </a:rPr>
                <a:t>GRCR-Net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                                                      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July</a:t>
              </a:r>
              <a:r>
                <a:rPr sz="500" kern="0" spc="1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5,</a:t>
              </a:r>
              <a:r>
                <a:rPr sz="500" kern="0" spc="12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500" kern="0" spc="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2025</a:t>
              </a:r>
              <a:r>
                <a:rPr sz="500" kern="0" spc="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</a:t>
              </a:r>
              <a:r>
                <a:rPr sz="500" kern="0" spc="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17 /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500" kern="0" spc="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29</a:t>
              </a:r>
              <a:endParaRPr sz="500" dirty="0">
                <a:latin typeface="Arial"/>
                <a:ea typeface="Arial"/>
                <a:cs typeface="Arial"/>
              </a:endParaRPr>
            </a:p>
          </p:txBody>
        </p:sp>
      </p:grpSp>
      <p:pic>
        <p:nvPicPr>
          <p:cNvPr id="920" name="picture 9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4122829" y="3030208"/>
            <a:ext cx="1601215" cy="6555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rect 922"/>
          <p:cNvSpPr/>
          <p:nvPr/>
        </p:nvSpPr>
        <p:spPr>
          <a:xfrm>
            <a:off x="0" y="3130270"/>
            <a:ext cx="1919972" cy="109728"/>
          </a:xfrm>
          <a:prstGeom prst="rect">
            <a:avLst/>
          </a:prstGeom>
          <a:solidFill>
            <a:srgbClr val="00294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24" name="rect 924"/>
          <p:cNvSpPr/>
          <p:nvPr/>
        </p:nvSpPr>
        <p:spPr>
          <a:xfrm>
            <a:off x="1919972" y="3130270"/>
            <a:ext cx="1919973" cy="109728"/>
          </a:xfrm>
          <a:prstGeom prst="rect">
            <a:avLst/>
          </a:prstGeom>
          <a:solidFill>
            <a:srgbClr val="003E7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26" name="rect 926"/>
          <p:cNvSpPr/>
          <p:nvPr/>
        </p:nvSpPr>
        <p:spPr>
          <a:xfrm>
            <a:off x="3839945" y="3130270"/>
            <a:ext cx="1919973" cy="109728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28" name="textbox 928"/>
          <p:cNvSpPr/>
          <p:nvPr/>
        </p:nvSpPr>
        <p:spPr>
          <a:xfrm>
            <a:off x="-12700" y="414939"/>
            <a:ext cx="5785484" cy="28232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12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951479" algn="l" rtl="0" eaLnBrk="0">
              <a:lnSpc>
                <a:spcPct val="87000"/>
              </a:lnSpc>
              <a:tabLst/>
            </a:pP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Key</a:t>
            </a:r>
            <a:r>
              <a:rPr sz="10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Finding</a:t>
            </a:r>
            <a:r>
              <a:rPr sz="10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3146425" algn="l" rtl="0" eaLnBrk="0">
              <a:lnSpc>
                <a:spcPct val="88000"/>
              </a:lnSpc>
              <a:spcBef>
                <a:spcPts val="599"/>
              </a:spcBef>
              <a:tabLst>
                <a:tab pos="3224529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ComplexCNN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shows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natural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advantage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endParaRPr sz="1000" dirty="0">
              <a:latin typeface="Arial"/>
              <a:ea typeface="Arial"/>
              <a:cs typeface="Arial"/>
            </a:endParaRPr>
          </a:p>
          <a:p>
            <a:pPr marL="346075" algn="l" rtl="0" eaLnBrk="0">
              <a:lnSpc>
                <a:spcPct val="113000"/>
              </a:lnSpc>
              <a:spcBef>
                <a:spcPts val="127"/>
              </a:spcBef>
              <a:tabLst>
                <a:tab pos="2604770" algn="l"/>
              </a:tabLst>
            </a:pPr>
            <a:r>
              <a:rPr sz="1000" u="sng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I/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signals</a:t>
            </a:r>
            <a:endParaRPr sz="1000" dirty="0">
              <a:latin typeface="Arial"/>
              <a:ea typeface="Arial"/>
              <a:cs typeface="Arial"/>
            </a:endParaRPr>
          </a:p>
          <a:p>
            <a:pPr marL="359409" algn="l" rtl="0" eaLnBrk="0">
              <a:lnSpc>
                <a:spcPct val="94000"/>
              </a:lnSpc>
              <a:spcBef>
                <a:spcPts val="356"/>
              </a:spcBef>
              <a:tabLst/>
            </a:pPr>
            <a:r>
              <a:rPr sz="1000" b="1" u="sng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</a:t>
            </a:r>
            <a:r>
              <a:rPr sz="1000" b="1" u="sng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u="sng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Architecture</a:t>
            </a:r>
            <a:r>
              <a:rPr sz="1000" b="1" u="sng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000" b="1" u="sng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Accuracy</a:t>
            </a:r>
            <a:r>
              <a:rPr sz="1000" b="1" u="sng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(%)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ResNet’s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residual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connections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improve</a:t>
            </a:r>
            <a:endParaRPr sz="1000" dirty="0">
              <a:latin typeface="Arial"/>
              <a:ea typeface="Arial"/>
              <a:cs typeface="Arial"/>
            </a:endParaRPr>
          </a:p>
          <a:p>
            <a:pPr marL="796290" algn="l" rtl="0" eaLnBrk="0">
              <a:lnSpc>
                <a:spcPts val="1463"/>
              </a:lnSpc>
              <a:spcBef>
                <a:spcPts val="166"/>
              </a:spcBef>
              <a:tabLst/>
            </a:pPr>
            <a:r>
              <a:rPr sz="1600" kern="0" spc="0" baseline="-11716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FCNN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</a:t>
            </a:r>
            <a:r>
              <a:rPr sz="1600" kern="0" spc="-10" baseline="-11716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42.65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</a:t>
            </a:r>
            <a:r>
              <a:rPr sz="1600" kern="0" spc="-10" baseline="14327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training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-10" baseline="14327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stability</a:t>
            </a:r>
            <a:endParaRPr sz="1600" baseline="14327" dirty="0">
              <a:latin typeface="Arial"/>
              <a:ea typeface="Arial"/>
              <a:cs typeface="Arial"/>
            </a:endParaRPr>
          </a:p>
          <a:p>
            <a:pPr marL="746125" algn="l" rtl="0" eaLnBrk="0">
              <a:lnSpc>
                <a:spcPct val="94000"/>
              </a:lnSpc>
              <a:spcBef>
                <a:spcPts val="354"/>
              </a:spcBef>
              <a:tabLst/>
            </a:pPr>
            <a:r>
              <a:rPr sz="1600" kern="0" spc="0" baseline="-6511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CNN</a:t>
            </a:r>
            <a:r>
              <a:rPr sz="1600" kern="0" spc="10" baseline="-6511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2D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</a:t>
            </a:r>
            <a:r>
              <a:rPr sz="1600" kern="0" spc="10" baseline="-6511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47.31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</a:t>
            </a:r>
            <a:r>
              <a:rPr sz="10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GRCR-Net</a:t>
            </a:r>
            <a:r>
              <a:rPr sz="1000" b="1" kern="0" spc="16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achieves</a:t>
            </a:r>
            <a:r>
              <a:rPr sz="1000" b="1" kern="0" spc="17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8.27%</a:t>
            </a:r>
            <a:endParaRPr sz="1000" dirty="0">
              <a:latin typeface="Arial"/>
              <a:ea typeface="Arial"/>
              <a:cs typeface="Arial"/>
            </a:endParaRPr>
          </a:p>
          <a:p>
            <a:pPr marL="621665" algn="l" rtl="0" eaLnBrk="0">
              <a:lnSpc>
                <a:spcPts val="1359"/>
              </a:lnSpc>
              <a:tabLst/>
            </a:pPr>
            <a:r>
              <a:rPr sz="1600" kern="0" spc="-10" baseline="1812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Transformer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</a:t>
            </a:r>
            <a:r>
              <a:rPr sz="1600" kern="0" spc="-10" baseline="1812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47.86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</a:t>
            </a:r>
            <a:r>
              <a:rPr sz="1000" b="1" kern="0" spc="-1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improvement</a:t>
            </a:r>
            <a:r>
              <a:rPr sz="1000" b="1" kern="0" spc="15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-1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over  best  base</a:t>
            </a:r>
            <a:r>
              <a:rPr sz="1000" b="1" kern="0" spc="-2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line</a:t>
            </a:r>
            <a:endParaRPr sz="1000" dirty="0">
              <a:latin typeface="Arial"/>
              <a:ea typeface="Arial"/>
              <a:cs typeface="Arial"/>
            </a:endParaRPr>
          </a:p>
          <a:p>
            <a:pPr marL="746125" algn="l" rtl="0" eaLnBrk="0">
              <a:lnSpc>
                <a:spcPct val="86000"/>
              </a:lnSpc>
              <a:spcBef>
                <a:spcPts val="374"/>
              </a:spcBef>
              <a:tabLst/>
            </a:pP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CNN1D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54.94</a:t>
            </a:r>
            <a:endParaRPr sz="1000" dirty="0">
              <a:latin typeface="Arial"/>
              <a:ea typeface="Arial"/>
              <a:cs typeface="Arial"/>
            </a:endParaRPr>
          </a:p>
          <a:p>
            <a:pPr marL="769619" algn="l" rtl="0" eaLnBrk="0">
              <a:lnSpc>
                <a:spcPct val="97000"/>
              </a:lnSpc>
              <a:spcBef>
                <a:spcPts val="353"/>
              </a:spcBef>
              <a:tabLst/>
            </a:pPr>
            <a:r>
              <a:rPr sz="1600" kern="0" spc="0" baseline="9766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ResNet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1600" kern="0" spc="-10" baseline="9766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55.37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  Breakthrough: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346075" algn="l" rtl="0" eaLnBrk="0">
              <a:lnSpc>
                <a:spcPct val="124000"/>
              </a:lnSpc>
              <a:spcBef>
                <a:spcPts val="99"/>
              </a:spcBef>
              <a:tabLst>
                <a:tab pos="582930" algn="l"/>
              </a:tabLst>
            </a:pPr>
            <a:r>
              <a:rPr sz="1000" u="sng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600" u="sng" kern="0" spc="-20" baseline="19533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ComplexCNN</a:t>
            </a:r>
            <a:r>
              <a:rPr sz="1000" u="sng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</a:t>
            </a:r>
            <a:r>
              <a:rPr sz="1600" u="sng" kern="0" spc="-30" baseline="19533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57.11</a:t>
            </a:r>
            <a:r>
              <a:rPr sz="1000" u="sng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</a:t>
            </a:r>
            <a:r>
              <a:rPr sz="1600" kern="0" spc="-30" baseline="-9766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Surpasses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-30" baseline="-9766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existing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-30" baseline="-9766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SOTA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600" kern="0" spc="-30" baseline="-9766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methods</a:t>
            </a:r>
            <a:endParaRPr sz="1600" baseline="-9766" dirty="0">
              <a:latin typeface="Arial"/>
              <a:ea typeface="Arial"/>
              <a:cs typeface="Arial"/>
            </a:endParaRPr>
          </a:p>
          <a:p>
            <a:pPr marL="346075" algn="l" rtl="0" eaLnBrk="0">
              <a:lnSpc>
                <a:spcPct val="98000"/>
              </a:lnSpc>
              <a:spcBef>
                <a:spcPts val="387"/>
              </a:spcBef>
              <a:tabLst>
                <a:tab pos="630555" algn="l"/>
              </a:tabLst>
            </a:pPr>
            <a:r>
              <a:rPr sz="1000" u="sng" kern="0" spc="0" dirty="0">
                <a:solidFill>
                  <a:srgbClr val="DC143C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	</a:t>
            </a:r>
            <a:r>
              <a:rPr sz="1600" b="1" u="sng" kern="0" spc="0" baseline="9766" dirty="0">
                <a:solidFill>
                  <a:srgbClr val="DC143C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GRCR-Net</a:t>
            </a:r>
            <a:r>
              <a:rPr sz="1000" b="1" u="sng" kern="0" spc="0" dirty="0">
                <a:solidFill>
                  <a:srgbClr val="DC143C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                   </a:t>
            </a:r>
            <a:r>
              <a:rPr sz="1600" b="1" u="sng" kern="0" spc="0" baseline="9766" dirty="0">
                <a:solidFill>
                  <a:srgbClr val="DC143C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65.38</a:t>
            </a:r>
            <a:r>
              <a:rPr sz="1000" b="1" u="sng" kern="0" spc="0" dirty="0">
                <a:solidFill>
                  <a:srgbClr val="DC143C">
                    <a:alpha val="100000"/>
                  </a:srgbClr>
                </a:solidFill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</a:rPr>
              <a:t>        </a:t>
            </a:r>
            <a:r>
              <a:rPr sz="10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</a:t>
            </a:r>
            <a:r>
              <a:rPr sz="1000" b="1" kern="0" spc="-1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Consistent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improvement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across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SNR</a:t>
            </a:r>
            <a:endParaRPr sz="1000" dirty="0">
              <a:latin typeface="Arial"/>
              <a:ea typeface="Arial"/>
              <a:cs typeface="Arial"/>
            </a:endParaRPr>
          </a:p>
          <a:p>
            <a:pPr marL="3220720" algn="l" rtl="0" eaLnBrk="0">
              <a:lnSpc>
                <a:spcPts val="1329"/>
              </a:lnSpc>
              <a:spcBef>
                <a:spcPts val="166"/>
              </a:spcBef>
              <a:tabLst/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condition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sz="1000" dirty="0">
              <a:latin typeface="Arial"/>
              <a:ea typeface="Arial"/>
              <a:cs typeface="Arial"/>
            </a:endParaRPr>
          </a:p>
          <a:p>
            <a:pPr marL="3146425" algn="l" rtl="0" eaLnBrk="0">
              <a:lnSpc>
                <a:spcPct val="88000"/>
              </a:lnSpc>
              <a:spcBef>
                <a:spcPts val="498"/>
              </a:spcBef>
              <a:tabLst>
                <a:tab pos="322897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Exceptional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erformance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low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SNR</a:t>
            </a:r>
            <a:endParaRPr sz="1000" dirty="0">
              <a:latin typeface="Arial"/>
              <a:ea typeface="Arial"/>
              <a:cs typeface="Arial"/>
            </a:endParaRPr>
          </a:p>
          <a:p>
            <a:pPr marL="3220720" algn="l" rtl="0" eaLnBrk="0">
              <a:lnSpc>
                <a:spcPts val="1329"/>
              </a:lnSpc>
              <a:spcBef>
                <a:spcPts val="125"/>
              </a:spcBef>
              <a:tabLst/>
            </a:pP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environments 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  <a:hlinkClick r:id="rId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  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3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665"/>
              </a:lnSpc>
              <a:spcBef>
                <a:spcPts val="4"/>
              </a:spcBef>
              <a:tabLst>
                <a:tab pos="632459" algn="l"/>
              </a:tabLst>
            </a:pP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Junkai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500" kern="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(ZJUT)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  <a:hlinkClick r:id="rId3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GRCR-Net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         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July</a:t>
            </a:r>
            <a:r>
              <a:rPr sz="5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5,</a:t>
            </a:r>
            <a:r>
              <a:rPr sz="5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025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18 /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29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endParaRPr sz="500" dirty="0">
              <a:latin typeface="Arial"/>
              <a:ea typeface="Arial"/>
              <a:cs typeface="Arial"/>
            </a:endParaRPr>
          </a:p>
        </p:txBody>
      </p:sp>
      <p:pic>
        <p:nvPicPr>
          <p:cNvPr id="930" name="picture 9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081703" y="2997428"/>
            <a:ext cx="1651648" cy="120192"/>
          </a:xfrm>
          <a:prstGeom prst="rect">
            <a:avLst/>
          </a:prstGeom>
        </p:spPr>
      </p:pic>
      <p:pic>
        <p:nvPicPr>
          <p:cNvPr id="932" name="picture 9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068726" y="2799651"/>
            <a:ext cx="65265" cy="65265"/>
          </a:xfrm>
          <a:prstGeom prst="rect">
            <a:avLst/>
          </a:prstGeom>
        </p:spPr>
      </p:pic>
      <p:pic>
        <p:nvPicPr>
          <p:cNvPr id="934" name="picture 9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3013253" y="2417546"/>
            <a:ext cx="65265" cy="65265"/>
          </a:xfrm>
          <a:prstGeom prst="rect">
            <a:avLst/>
          </a:prstGeom>
        </p:spPr>
      </p:pic>
      <p:pic>
        <p:nvPicPr>
          <p:cNvPr id="936" name="picture 9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3058858" y="2207513"/>
            <a:ext cx="65265" cy="65265"/>
          </a:xfrm>
          <a:prstGeom prst="rect">
            <a:avLst/>
          </a:prstGeom>
        </p:spPr>
      </p:pic>
      <p:pic>
        <p:nvPicPr>
          <p:cNvPr id="938" name="picture 9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3134048" y="1435366"/>
            <a:ext cx="65265" cy="65265"/>
          </a:xfrm>
          <a:prstGeom prst="rect">
            <a:avLst/>
          </a:prstGeom>
        </p:spPr>
      </p:pic>
      <p:pic>
        <p:nvPicPr>
          <p:cNvPr id="940" name="picture 9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2993864" y="1053261"/>
            <a:ext cx="65265" cy="65265"/>
          </a:xfrm>
          <a:prstGeom prst="rect">
            <a:avLst/>
          </a:prstGeom>
        </p:spPr>
      </p:pic>
      <p:pic>
        <p:nvPicPr>
          <p:cNvPr id="942" name="picture 9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3068726" y="671156"/>
            <a:ext cx="65265" cy="65265"/>
          </a:xfrm>
          <a:prstGeom prst="rect">
            <a:avLst/>
          </a:prstGeom>
        </p:spPr>
      </p:pic>
      <p:sp>
        <p:nvSpPr>
          <p:cNvPr id="944" name="textbox 944"/>
          <p:cNvSpPr/>
          <p:nvPr/>
        </p:nvSpPr>
        <p:spPr>
          <a:xfrm>
            <a:off x="0" y="0"/>
            <a:ext cx="5760084" cy="354329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32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5729" algn="l" rtl="0" eaLnBrk="0">
              <a:lnSpc>
                <a:spcPct val="88000"/>
              </a:lnSpc>
              <a:tabLst/>
            </a:pP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Baseline</a:t>
            </a:r>
            <a:r>
              <a:rPr sz="1300" kern="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</a:t>
            </a:r>
            <a:r>
              <a:rPr sz="1300" kern="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</a:t>
            </a:r>
            <a:r>
              <a:rPr sz="1300" kern="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mance</a:t>
            </a:r>
            <a:r>
              <a:rPr sz="1300" kern="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Comparison</a:t>
            </a:r>
            <a:endParaRPr sz="13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rect 946"/>
          <p:cNvSpPr/>
          <p:nvPr/>
        </p:nvSpPr>
        <p:spPr>
          <a:xfrm>
            <a:off x="3892939" y="855050"/>
            <a:ext cx="467971" cy="469272"/>
          </a:xfrm>
          <a:prstGeom prst="rect">
            <a:avLst/>
          </a:prstGeom>
          <a:solidFill>
            <a:srgbClr val="F18F01">
              <a:alpha val="8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48" name="rect 948"/>
          <p:cNvSpPr/>
          <p:nvPr/>
        </p:nvSpPr>
        <p:spPr>
          <a:xfrm>
            <a:off x="3112985" y="1157754"/>
            <a:ext cx="467972" cy="469272"/>
          </a:xfrm>
          <a:prstGeom prst="rect">
            <a:avLst/>
          </a:prstGeom>
          <a:solidFill>
            <a:srgbClr val="F18F01">
              <a:alpha val="8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50" name="rect 950"/>
          <p:cNvSpPr/>
          <p:nvPr/>
        </p:nvSpPr>
        <p:spPr>
          <a:xfrm>
            <a:off x="2333032" y="1324322"/>
            <a:ext cx="467972" cy="302704"/>
          </a:xfrm>
          <a:prstGeom prst="rect">
            <a:avLst/>
          </a:prstGeom>
          <a:solidFill>
            <a:srgbClr val="A23B72">
              <a:alpha val="8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52" name="rect 952"/>
          <p:cNvSpPr/>
          <p:nvPr/>
        </p:nvSpPr>
        <p:spPr>
          <a:xfrm>
            <a:off x="3892939" y="1627027"/>
            <a:ext cx="467971" cy="555759"/>
          </a:xfrm>
          <a:prstGeom prst="rect">
            <a:avLst/>
          </a:prstGeom>
          <a:solidFill>
            <a:srgbClr val="2E86AB">
              <a:alpha val="8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54" name="rect 954"/>
          <p:cNvSpPr/>
          <p:nvPr/>
        </p:nvSpPr>
        <p:spPr>
          <a:xfrm>
            <a:off x="3112985" y="1627027"/>
            <a:ext cx="467972" cy="555759"/>
          </a:xfrm>
          <a:prstGeom prst="rect">
            <a:avLst/>
          </a:prstGeom>
          <a:solidFill>
            <a:srgbClr val="2E86AB">
              <a:alpha val="8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56" name="rect 956"/>
          <p:cNvSpPr/>
          <p:nvPr/>
        </p:nvSpPr>
        <p:spPr>
          <a:xfrm>
            <a:off x="2333032" y="1627027"/>
            <a:ext cx="467972" cy="555759"/>
          </a:xfrm>
          <a:prstGeom prst="rect">
            <a:avLst/>
          </a:prstGeom>
          <a:solidFill>
            <a:srgbClr val="2E86AB">
              <a:alpha val="8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58" name="rect 958"/>
          <p:cNvSpPr/>
          <p:nvPr/>
        </p:nvSpPr>
        <p:spPr>
          <a:xfrm>
            <a:off x="1430770" y="599257"/>
            <a:ext cx="789590" cy="188957"/>
          </a:xfrm>
          <a:prstGeom prst="rect">
            <a:avLst/>
          </a:prstGeom>
          <a:solidFill>
            <a:srgbClr val="FFFFFF">
              <a:alpha val="8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60" name="rect 960"/>
          <p:cNvSpPr/>
          <p:nvPr/>
        </p:nvSpPr>
        <p:spPr>
          <a:xfrm>
            <a:off x="3892939" y="1324322"/>
            <a:ext cx="467971" cy="302704"/>
          </a:xfrm>
          <a:prstGeom prst="rect">
            <a:avLst/>
          </a:prstGeom>
          <a:solidFill>
            <a:srgbClr val="A23B72">
              <a:alpha val="8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62" name="rect 962"/>
          <p:cNvSpPr/>
          <p:nvPr/>
        </p:nvSpPr>
        <p:spPr>
          <a:xfrm>
            <a:off x="1553079" y="1627027"/>
            <a:ext cx="467971" cy="555759"/>
          </a:xfrm>
          <a:prstGeom prst="rect">
            <a:avLst/>
          </a:prstGeom>
          <a:solidFill>
            <a:srgbClr val="2E86AB">
              <a:alpha val="8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964" name="table 964"/>
          <p:cNvGraphicFramePr>
            <a:graphicFrameLocks noGrp="1"/>
          </p:cNvGraphicFramePr>
          <p:nvPr/>
        </p:nvGraphicFramePr>
        <p:xfrm>
          <a:off x="1401181" y="579859"/>
          <a:ext cx="3101340" cy="1614169"/>
        </p:xfrm>
        <a:graphic>
          <a:graphicData uri="http://schemas.openxmlformats.org/drawingml/2006/table">
            <a:tbl>
              <a:tblPr/>
              <a:tblGrid>
                <a:gridCol w="14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7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93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sz="2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8415" algn="l" rtl="0" eaLnBrk="0">
                        <a:lnSpc>
                          <a:spcPct val="86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Baseline</a:t>
                      </a:r>
                      <a:r>
                        <a:rPr sz="3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Performan</a:t>
                      </a:r>
                      <a:r>
                        <a:rPr sz="3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ce</a:t>
                      </a: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77041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6509" indent="1270" algn="l" rtl="0" eaLnBrk="0">
                        <a:lnSpc>
                          <a:spcPct val="114000"/>
                        </a:lnSpc>
                        <a:tabLst/>
                      </a:pPr>
                      <a:r>
                        <a:rPr sz="3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Data Augmentation</a:t>
                      </a:r>
                      <a:r>
                        <a:rPr sz="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Contribution</a:t>
                      </a:r>
                      <a:r>
                        <a:rPr sz="3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</a:t>
                      </a:r>
                      <a:r>
                        <a:rPr sz="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GPR</a:t>
                      </a:r>
                      <a:r>
                        <a:rPr sz="3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Denoising Contributio</a:t>
                      </a:r>
                      <a:r>
                        <a:rPr sz="3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</a:t>
                      </a: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389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6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646045" algn="l" rtl="0" eaLnBrk="0">
                        <a:lnSpc>
                          <a:spcPct val="83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3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65.38%</a:t>
                      </a: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  <a:tabLst/>
                      </a:pPr>
                      <a:endParaRPr sz="6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865629" algn="l" rtl="0" eaLnBrk="0">
                        <a:lnSpc>
                          <a:spcPct val="83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62.80%</a:t>
                      </a: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sz="4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085850" algn="l" rtl="0" eaLnBrk="0">
                        <a:lnSpc>
                          <a:spcPct val="83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3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60.72%</a:t>
                      </a: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06704" algn="l" rtl="0" eaLnBrk="0">
                        <a:lnSpc>
                          <a:spcPts val="2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sz="3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56.94%</a:t>
                      </a: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660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089">
                <a:tc grid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66" name="rect 966"/>
          <p:cNvSpPr/>
          <p:nvPr/>
        </p:nvSpPr>
        <p:spPr>
          <a:xfrm>
            <a:off x="0" y="3130270"/>
            <a:ext cx="1919973" cy="109728"/>
          </a:xfrm>
          <a:prstGeom prst="rect">
            <a:avLst/>
          </a:prstGeom>
          <a:solidFill>
            <a:srgbClr val="00294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68" name="rect 968"/>
          <p:cNvSpPr/>
          <p:nvPr/>
        </p:nvSpPr>
        <p:spPr>
          <a:xfrm>
            <a:off x="1919974" y="3130270"/>
            <a:ext cx="1919973" cy="109728"/>
          </a:xfrm>
          <a:prstGeom prst="rect">
            <a:avLst/>
          </a:prstGeom>
          <a:solidFill>
            <a:srgbClr val="003E7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70" name="rect 970"/>
          <p:cNvSpPr/>
          <p:nvPr/>
        </p:nvSpPr>
        <p:spPr>
          <a:xfrm>
            <a:off x="3839947" y="3130270"/>
            <a:ext cx="1919973" cy="109728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72" name="textbox 972"/>
          <p:cNvSpPr/>
          <p:nvPr/>
        </p:nvSpPr>
        <p:spPr>
          <a:xfrm>
            <a:off x="-12699" y="2427673"/>
            <a:ext cx="5785484" cy="8102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12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63829" algn="l" rtl="0" eaLnBrk="0">
              <a:lnSpc>
                <a:spcPct val="87000"/>
              </a:lnSpc>
              <a:tabLst/>
            </a:pPr>
            <a:r>
              <a:rPr sz="10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Key</a:t>
            </a:r>
            <a:r>
              <a:rPr sz="1000" b="1" kern="0" spc="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Insights: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358775" algn="l" rtl="0" eaLnBrk="0">
              <a:lnSpc>
                <a:spcPct val="87000"/>
              </a:lnSpc>
              <a:spcBef>
                <a:spcPts val="362"/>
              </a:spcBef>
              <a:tabLst>
                <a:tab pos="43688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GPR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denoising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contr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ibutes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most:</a:t>
            </a:r>
            <a:r>
              <a:rPr sz="1000" kern="0" spc="2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+5.86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percentage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points</a:t>
            </a:r>
            <a:endParaRPr sz="1000" dirty="0">
              <a:latin typeface="Arial"/>
              <a:ea typeface="Arial"/>
              <a:cs typeface="Arial"/>
            </a:endParaRPr>
          </a:p>
          <a:p>
            <a:pPr marL="358775" algn="l" rtl="0" eaLnBrk="0">
              <a:lnSpc>
                <a:spcPct val="87000"/>
              </a:lnSpc>
              <a:spcBef>
                <a:spcPts val="311"/>
              </a:spcBef>
              <a:tabLst>
                <a:tab pos="44132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Rotational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augmentation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provides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stable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rovement:</a:t>
            </a:r>
            <a:r>
              <a:rPr sz="1000" kern="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+3.78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percentage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points</a:t>
            </a:r>
            <a:endParaRPr sz="1000" dirty="0">
              <a:latin typeface="Arial"/>
              <a:ea typeface="Arial"/>
              <a:cs typeface="Arial"/>
            </a:endParaRPr>
          </a:p>
          <a:p>
            <a:pPr marL="358775" algn="l" rtl="0" eaLnBrk="0">
              <a:lnSpc>
                <a:spcPts val="1400"/>
              </a:lnSpc>
              <a:spcBef>
                <a:spcPts val="123"/>
              </a:spcBef>
              <a:tabLst>
                <a:tab pos="43434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  <a:hlinkClick r:id="rId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Synergistic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  <a:hlinkClick r:id="rId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  <a:hlinkClick r:id="rId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effect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  <a:hlinkClick r:id="rId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  <a:hlinkClick r:id="rId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of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  <a:hlinkClick r:id="rId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  <a:hlinkClick r:id="rId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both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  <a:hlinkClick r:id="rId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  <a:hlinkClick r:id="rId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techniques:</a:t>
            </a:r>
            <a:r>
              <a:rPr sz="1000" kern="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  <a:hlinkClick r:id="rId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  <a:hlinkClick r:id="rId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total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  <a:hlinkClick r:id="rId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  <a:hlinkClick r:id="rId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improvement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  <a:hlinkClick r:id="rId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  <a:hlinkClick r:id="rId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of</a:t>
            </a:r>
            <a:r>
              <a:rPr sz="10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  <a:hlinkClick r:id="rId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  <a:hlinkClick r:id="rId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8.44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  <a:hlinkClick r:id="rId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  <a:hlinkClick r:id="rId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p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  <a:hlinkClick r:id="rId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ercentage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  <a:hlinkClick r:id="rId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  <a:hlinkClick r:id="rId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points                  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51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665"/>
              </a:lnSpc>
              <a:tabLst>
                <a:tab pos="632459" algn="l"/>
              </a:tabLst>
            </a:pP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Junkai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500" kern="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(ZJUT)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  <a:hlinkClick r:id="rId3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GRCR-Net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         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July</a:t>
            </a:r>
            <a:r>
              <a:rPr sz="5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5,</a:t>
            </a:r>
            <a:r>
              <a:rPr sz="5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025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19 /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29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endParaRPr sz="500" dirty="0">
              <a:latin typeface="Arial"/>
              <a:ea typeface="Arial"/>
              <a:cs typeface="Arial"/>
            </a:endParaRPr>
          </a:p>
        </p:txBody>
      </p:sp>
      <p:pic>
        <p:nvPicPr>
          <p:cNvPr id="974" name="picture 9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195818" y="2997428"/>
            <a:ext cx="553021" cy="120192"/>
          </a:xfrm>
          <a:prstGeom prst="rect">
            <a:avLst/>
          </a:prstGeom>
        </p:spPr>
      </p:pic>
      <p:pic>
        <p:nvPicPr>
          <p:cNvPr id="976" name="picture 9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126564" y="3041535"/>
            <a:ext cx="25400" cy="38100"/>
          </a:xfrm>
          <a:prstGeom prst="rect">
            <a:avLst/>
          </a:prstGeom>
        </p:spPr>
      </p:pic>
      <p:pic>
        <p:nvPicPr>
          <p:cNvPr id="978" name="picture 9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81089" y="2996399"/>
            <a:ext cx="65265" cy="65265"/>
          </a:xfrm>
          <a:prstGeom prst="rect">
            <a:avLst/>
          </a:prstGeom>
        </p:spPr>
      </p:pic>
      <p:pic>
        <p:nvPicPr>
          <p:cNvPr id="980" name="picture 9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281089" y="2824327"/>
            <a:ext cx="65265" cy="65265"/>
          </a:xfrm>
          <a:prstGeom prst="rect">
            <a:avLst/>
          </a:prstGeom>
        </p:spPr>
      </p:pic>
      <p:pic>
        <p:nvPicPr>
          <p:cNvPr id="982" name="picture 9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281089" y="2652255"/>
            <a:ext cx="65265" cy="65265"/>
          </a:xfrm>
          <a:prstGeom prst="rect">
            <a:avLst/>
          </a:prstGeom>
        </p:spPr>
      </p:pic>
      <p:sp>
        <p:nvSpPr>
          <p:cNvPr id="984" name="textbox 984"/>
          <p:cNvSpPr/>
          <p:nvPr/>
        </p:nvSpPr>
        <p:spPr>
          <a:xfrm>
            <a:off x="0" y="0"/>
            <a:ext cx="5760084" cy="354329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112395" algn="l" rtl="0" eaLnBrk="0">
              <a:lnSpc>
                <a:spcPct val="81000"/>
              </a:lnSpc>
              <a:spcBef>
                <a:spcPts val="2"/>
              </a:spcBef>
              <a:tabLst/>
            </a:pPr>
            <a:r>
              <a:rPr sz="1400" kern="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Ablation</a:t>
            </a:r>
            <a:r>
              <a:rPr sz="1400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Study:</a:t>
            </a:r>
            <a:r>
              <a:rPr sz="1400" kern="0" spc="3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Component</a:t>
            </a:r>
            <a:r>
              <a:rPr sz="1400" kern="0" spc="1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Contribution</a:t>
            </a:r>
            <a:r>
              <a:rPr sz="1400" kern="0" spc="1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Analysis</a:t>
            </a:r>
            <a:endParaRPr sz="1400" dirty="0">
              <a:latin typeface="Arial"/>
              <a:ea typeface="Arial"/>
              <a:cs typeface="Arial"/>
            </a:endParaRPr>
          </a:p>
        </p:txBody>
      </p:sp>
      <p:sp>
        <p:nvSpPr>
          <p:cNvPr id="986" name="textbox 986"/>
          <p:cNvSpPr/>
          <p:nvPr/>
        </p:nvSpPr>
        <p:spPr>
          <a:xfrm>
            <a:off x="1668709" y="2193078"/>
            <a:ext cx="2641600" cy="11620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50"/>
              </a:lnSpc>
              <a:tabLst/>
            </a:pP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Hybrid</a:t>
            </a:r>
            <a:r>
              <a:rPr sz="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</a:t>
            </a:r>
            <a:r>
              <a:rPr sz="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     </a:t>
            </a: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r>
              <a:rPr sz="2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Augmentation</a:t>
            </a:r>
            <a:r>
              <a:rPr sz="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 </a:t>
            </a:r>
            <a:r>
              <a:rPr sz="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 GPR</a:t>
            </a:r>
            <a:r>
              <a:rPr sz="2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Denoising</a:t>
            </a:r>
            <a:r>
              <a:rPr sz="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  </a:t>
            </a:r>
            <a:r>
              <a:rPr sz="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 Complete</a:t>
            </a:r>
            <a:r>
              <a:rPr sz="2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Solution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8594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018539" algn="l" rtl="0" eaLnBrk="0">
              <a:lnSpc>
                <a:spcPct val="100000"/>
              </a:lnSpc>
              <a:tabLst/>
            </a:pPr>
            <a:r>
              <a:rPr sz="3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Technical Config</a:t>
            </a:r>
            <a:r>
              <a:rPr sz="3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uration</a:t>
            </a:r>
            <a:endParaRPr sz="300" dirty="0">
              <a:latin typeface="Arial"/>
              <a:ea typeface="Arial"/>
              <a:cs typeface="Arial"/>
            </a:endParaRPr>
          </a:p>
        </p:txBody>
      </p:sp>
      <p:sp>
        <p:nvSpPr>
          <p:cNvPr id="988" name="textbox 988"/>
          <p:cNvSpPr/>
          <p:nvPr/>
        </p:nvSpPr>
        <p:spPr>
          <a:xfrm>
            <a:off x="1306074" y="556563"/>
            <a:ext cx="96519" cy="16579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19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70.0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spcBef>
                <a:spcPts val="65"/>
              </a:spcBef>
              <a:tabLst/>
            </a:pPr>
            <a:r>
              <a:rPr sz="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67.5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spcBef>
                <a:spcPts val="65"/>
              </a:spcBef>
              <a:tabLst/>
            </a:pPr>
            <a:r>
              <a:rPr sz="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65.0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spcBef>
                <a:spcPts val="65"/>
              </a:spcBef>
              <a:tabLst/>
            </a:pPr>
            <a:r>
              <a:rPr sz="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62.5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spcBef>
                <a:spcPts val="65"/>
              </a:spcBef>
              <a:tabLst/>
            </a:pPr>
            <a:r>
              <a:rPr sz="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60.0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9000"/>
              </a:lnSpc>
              <a:spcBef>
                <a:spcPts val="67"/>
              </a:spcBef>
              <a:tabLst/>
            </a:pPr>
            <a:r>
              <a:rPr sz="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57.5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spcBef>
                <a:spcPts val="65"/>
              </a:spcBef>
              <a:tabLst/>
            </a:pPr>
            <a:r>
              <a:rPr sz="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55.0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spcBef>
                <a:spcPts val="65"/>
              </a:spcBef>
              <a:tabLst/>
            </a:pPr>
            <a:r>
              <a:rPr sz="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52.5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5378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50.0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990" name="textbox 990"/>
          <p:cNvSpPr/>
          <p:nvPr/>
        </p:nvSpPr>
        <p:spPr>
          <a:xfrm>
            <a:off x="1830148" y="462744"/>
            <a:ext cx="2253614" cy="787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74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tabLst/>
            </a:pPr>
            <a:r>
              <a:rPr sz="4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Ablation</a:t>
            </a:r>
            <a:r>
              <a:rPr sz="4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Study: Cumulative Contribution Analysis of Technical</a:t>
            </a:r>
            <a:r>
              <a:rPr sz="400" b="1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Components</a:t>
            </a:r>
            <a:endParaRPr sz="400" dirty="0">
              <a:latin typeface="Arial"/>
              <a:ea typeface="Arial"/>
              <a:cs typeface="Arial"/>
            </a:endParaRPr>
          </a:p>
        </p:txBody>
      </p:sp>
      <p:sp>
        <p:nvSpPr>
          <p:cNvPr id="992" name="textbox 992"/>
          <p:cNvSpPr/>
          <p:nvPr/>
        </p:nvSpPr>
        <p:spPr>
          <a:xfrm rot="16200000">
            <a:off x="957767" y="1344614"/>
            <a:ext cx="647065" cy="7238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18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00000"/>
              </a:lnSpc>
              <a:tabLst/>
            </a:pPr>
            <a:r>
              <a:rPr sz="3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3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lass</a:t>
            </a:r>
            <a:r>
              <a:rPr sz="300" kern="0" spc="-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if</a:t>
            </a:r>
            <a:r>
              <a:rPr sz="3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icat</a:t>
            </a:r>
            <a:r>
              <a:rPr sz="3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ion Accuracy</a:t>
            </a:r>
            <a:r>
              <a:rPr sz="3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(%)</a:t>
            </a:r>
            <a:endParaRPr sz="300" dirty="0">
              <a:latin typeface="Arial"/>
              <a:ea typeface="Arial"/>
              <a:cs typeface="Arial"/>
            </a:endParaRPr>
          </a:p>
        </p:txBody>
      </p:sp>
      <p:pic>
        <p:nvPicPr>
          <p:cNvPr id="994" name="picture 99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1430770" y="608791"/>
            <a:ext cx="96328" cy="169889"/>
          </a:xfrm>
          <a:prstGeom prst="rect">
            <a:avLst/>
          </a:prstGeom>
        </p:spPr>
      </p:pic>
      <p:pic>
        <p:nvPicPr>
          <p:cNvPr id="996" name="picture 99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2333032" y="1321147"/>
            <a:ext cx="467972" cy="6350"/>
          </a:xfrm>
          <a:prstGeom prst="rect">
            <a:avLst/>
          </a:prstGeom>
        </p:spPr>
      </p:pic>
      <p:pic>
        <p:nvPicPr>
          <p:cNvPr id="998" name="picture 99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1553079" y="1623851"/>
            <a:ext cx="467971" cy="6350"/>
          </a:xfrm>
          <a:prstGeom prst="rect">
            <a:avLst/>
          </a:prstGeom>
        </p:spPr>
      </p:pic>
      <p:pic>
        <p:nvPicPr>
          <p:cNvPr id="1000" name="picture 100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3112985" y="1623851"/>
            <a:ext cx="467972" cy="6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 16"/>
          <p:cNvSpPr/>
          <p:nvPr/>
        </p:nvSpPr>
        <p:spPr>
          <a:xfrm>
            <a:off x="0" y="3130271"/>
            <a:ext cx="1919973" cy="109726"/>
          </a:xfrm>
          <a:prstGeom prst="rect">
            <a:avLst/>
          </a:prstGeom>
          <a:solidFill>
            <a:srgbClr val="00294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9281" y="1086255"/>
            <a:ext cx="160096" cy="160096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9281" y="2148001"/>
            <a:ext cx="160096" cy="160096"/>
          </a:xfrm>
          <a:prstGeom prst="rect">
            <a:avLst/>
          </a:prstGeom>
        </p:spPr>
      </p:pic>
      <p:sp>
        <p:nvSpPr>
          <p:cNvPr id="22" name="rect 22"/>
          <p:cNvSpPr/>
          <p:nvPr/>
        </p:nvSpPr>
        <p:spPr>
          <a:xfrm>
            <a:off x="1919974" y="3130271"/>
            <a:ext cx="1919973" cy="109726"/>
          </a:xfrm>
          <a:prstGeom prst="rect">
            <a:avLst/>
          </a:prstGeom>
          <a:solidFill>
            <a:srgbClr val="003E7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" name="rect 24"/>
          <p:cNvSpPr/>
          <p:nvPr/>
        </p:nvSpPr>
        <p:spPr>
          <a:xfrm>
            <a:off x="3839947" y="3130271"/>
            <a:ext cx="1919973" cy="109726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6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89281" y="1440167"/>
            <a:ext cx="160096" cy="160096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89281" y="732345"/>
            <a:ext cx="160096" cy="160096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89281" y="2501912"/>
            <a:ext cx="160096" cy="160096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89281" y="1794090"/>
            <a:ext cx="160096" cy="160096"/>
          </a:xfrm>
          <a:prstGeom prst="rect">
            <a:avLst/>
          </a:prstGeom>
        </p:spPr>
      </p:pic>
      <p:sp>
        <p:nvSpPr>
          <p:cNvPr id="34" name="textbox 34"/>
          <p:cNvSpPr/>
          <p:nvPr/>
        </p:nvSpPr>
        <p:spPr>
          <a:xfrm>
            <a:off x="-12699" y="725462"/>
            <a:ext cx="5785484" cy="25126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64464" algn="l" rtl="0" eaLnBrk="0">
              <a:lnSpc>
                <a:spcPts val="1235"/>
              </a:lnSpc>
              <a:tabLst/>
            </a:pPr>
            <a:r>
              <a:rPr sz="1200" kern="0" spc="-10" baseline="14051" dirty="0">
                <a:solidFill>
                  <a:srgbClr val="E6EEF5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700" kern="0" spc="-10" dirty="0">
                <a:solidFill>
                  <a:srgbClr val="E6EEF5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000" kern="0" spc="-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8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Background</a:t>
            </a:r>
            <a:r>
              <a:rPr sz="1000" kern="0" spc="13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8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 </a:t>
            </a:r>
            <a:r>
              <a:rPr sz="1000" kern="0" spc="-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8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and</a:t>
            </a:r>
            <a:r>
              <a:rPr sz="1000" kern="0" spc="15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8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 </a:t>
            </a:r>
            <a:r>
              <a:rPr sz="1000" kern="0" spc="-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8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C</a:t>
            </a:r>
            <a:r>
              <a:rPr sz="1000" kern="0" spc="-2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8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hallenges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59385" algn="l" rtl="0" eaLnBrk="0">
              <a:lnSpc>
                <a:spcPts val="1251"/>
              </a:lnSpc>
              <a:spcBef>
                <a:spcPts val="303"/>
              </a:spcBef>
              <a:tabLst/>
            </a:pPr>
            <a:r>
              <a:rPr sz="1200" kern="0" spc="0" baseline="5836" dirty="0">
                <a:solidFill>
                  <a:srgbClr val="E6EEF5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700" kern="0" spc="60" dirty="0">
                <a:solidFill>
                  <a:srgbClr val="E6EEF5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000" kern="0" spc="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9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GRCR-Net</a:t>
            </a:r>
            <a:r>
              <a:rPr sz="1000" kern="0" spc="18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9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 </a:t>
            </a:r>
            <a:r>
              <a:rPr sz="1000" kern="0" spc="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9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Innov</a:t>
            </a:r>
            <a:r>
              <a:rPr sz="1000" kern="0" spc="-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9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ation</a:t>
            </a:r>
            <a:r>
              <a:rPr sz="1000" kern="0" spc="14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9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 </a:t>
            </a:r>
            <a:r>
              <a:rPr sz="1000" kern="0" spc="-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9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Overview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59385" algn="l" rtl="0" eaLnBrk="0">
              <a:lnSpc>
                <a:spcPts val="1251"/>
              </a:lnSpc>
              <a:spcBef>
                <a:spcPts val="312"/>
              </a:spcBef>
              <a:tabLst/>
            </a:pPr>
            <a:r>
              <a:rPr sz="1200" kern="0" spc="-10" baseline="5857" dirty="0">
                <a:solidFill>
                  <a:srgbClr val="E6EEF5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700" kern="0" spc="60" dirty="0">
                <a:solidFill>
                  <a:srgbClr val="E6EEF5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000" kern="0" spc="-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10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Core</a:t>
            </a:r>
            <a:r>
              <a:rPr sz="1000" kern="0" spc="12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10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 </a:t>
            </a:r>
            <a:r>
              <a:rPr sz="1000" kern="0" spc="-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10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Technical</a:t>
            </a:r>
            <a:r>
              <a:rPr sz="1000" kern="0" spc="18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10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 </a:t>
            </a:r>
            <a:r>
              <a:rPr sz="1000" kern="0" spc="-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10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Innovation</a:t>
            </a:r>
            <a:r>
              <a:rPr sz="1000" kern="0" spc="-2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10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s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57479" algn="l" rtl="0" eaLnBrk="0">
              <a:lnSpc>
                <a:spcPts val="1235"/>
              </a:lnSpc>
              <a:spcBef>
                <a:spcPts val="312"/>
              </a:spcBef>
              <a:tabLst/>
            </a:pPr>
            <a:r>
              <a:rPr sz="1200" kern="0" spc="-10" baseline="14581" dirty="0">
                <a:solidFill>
                  <a:srgbClr val="E6EEF5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700" kern="0" spc="60" dirty="0">
                <a:solidFill>
                  <a:srgbClr val="E6EEF5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000" kern="0" spc="-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11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Experimental</a:t>
            </a:r>
            <a:r>
              <a:rPr sz="1000" kern="0" spc="18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11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 </a:t>
            </a:r>
            <a:r>
              <a:rPr sz="1000" kern="0" spc="-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11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Results</a:t>
            </a:r>
            <a:r>
              <a:rPr sz="1000" kern="0" spc="13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11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 </a:t>
            </a:r>
            <a:r>
              <a:rPr sz="1000" kern="0" spc="-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11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and</a:t>
            </a:r>
            <a:r>
              <a:rPr sz="1000" kern="0" spc="12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11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 </a:t>
            </a:r>
            <a:r>
              <a:rPr sz="1000" kern="0" spc="-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11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Analys</a:t>
            </a:r>
            <a:r>
              <a:rPr sz="1000" kern="0" spc="-2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11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is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59385" algn="l" rtl="0" eaLnBrk="0">
              <a:lnSpc>
                <a:spcPts val="1235"/>
              </a:lnSpc>
              <a:spcBef>
                <a:spcPts val="303"/>
              </a:spcBef>
              <a:tabLst/>
            </a:pPr>
            <a:r>
              <a:rPr sz="1200" kern="0" spc="0" baseline="13545" dirty="0">
                <a:solidFill>
                  <a:srgbClr val="E6EEF5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700" kern="0" spc="50" dirty="0">
                <a:solidFill>
                  <a:srgbClr val="E6EEF5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000" kern="0" spc="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1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Technical</a:t>
            </a:r>
            <a:r>
              <a:rPr sz="1000" kern="0" spc="17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1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 </a:t>
            </a:r>
            <a:r>
              <a:rPr sz="1000" kern="0" spc="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1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Contributions</a:t>
            </a:r>
            <a:r>
              <a:rPr sz="1000" kern="0" spc="14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1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 </a:t>
            </a:r>
            <a:r>
              <a:rPr sz="1000" kern="0" spc="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1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and</a:t>
            </a:r>
            <a:r>
              <a:rPr sz="1000" kern="0" spc="18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1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 </a:t>
            </a:r>
            <a:r>
              <a:rPr sz="1000" kern="0" spc="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1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Impact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59385" algn="l" rtl="0" eaLnBrk="0">
              <a:lnSpc>
                <a:spcPts val="1251"/>
              </a:lnSpc>
              <a:spcBef>
                <a:spcPts val="303"/>
              </a:spcBef>
              <a:tabLst/>
            </a:pPr>
            <a:r>
              <a:rPr sz="1200" kern="0" spc="-10" baseline="5857" dirty="0">
                <a:solidFill>
                  <a:srgbClr val="E6EEF5">
                    <a:alpha val="100000"/>
                  </a:srgbClr>
                </a:solidFill>
                <a:latin typeface="Arial"/>
                <a:ea typeface="Arial"/>
                <a:cs typeface="Arial"/>
              </a:rPr>
              <a:t>6</a:t>
            </a:r>
            <a:r>
              <a:rPr sz="700" kern="0" spc="80" dirty="0">
                <a:solidFill>
                  <a:srgbClr val="E6EEF5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000" kern="0" spc="-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13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Conclusion</a:t>
            </a:r>
            <a:r>
              <a:rPr sz="1000" kern="0" spc="14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13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 </a:t>
            </a:r>
            <a:r>
              <a:rPr sz="1000" kern="0" spc="-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13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and</a:t>
            </a:r>
            <a:r>
              <a:rPr sz="1000" kern="0" spc="18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13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 </a:t>
            </a:r>
            <a:r>
              <a:rPr sz="1000" kern="0" spc="-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13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Future</a:t>
            </a:r>
            <a:r>
              <a:rPr sz="1000" kern="0" spc="10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13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 </a:t>
            </a:r>
            <a:r>
              <a:rPr sz="1000" kern="0" spc="-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  <a:hlinkClick r:id="rId13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Work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0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665"/>
              </a:lnSpc>
              <a:spcBef>
                <a:spcPts val="1"/>
              </a:spcBef>
              <a:tabLst>
                <a:tab pos="632459" algn="l"/>
              </a:tabLst>
            </a:pP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Junkai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500" kern="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(ZJUT)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  <a:hlinkClick r:id="rId14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GRCR-Net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         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July</a:t>
            </a:r>
            <a:r>
              <a:rPr sz="5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5,</a:t>
            </a:r>
            <a:r>
              <a:rPr sz="5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202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 /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29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endParaRPr sz="500" dirty="0">
              <a:latin typeface="Arial"/>
              <a:ea typeface="Arial"/>
              <a:cs typeface="Arial"/>
            </a:endParaRPr>
          </a:p>
        </p:txBody>
      </p:sp>
      <p:sp>
        <p:nvSpPr>
          <p:cNvPr id="36" name="textbox 36"/>
          <p:cNvSpPr/>
          <p:nvPr/>
        </p:nvSpPr>
        <p:spPr>
          <a:xfrm>
            <a:off x="0" y="0"/>
            <a:ext cx="5760084" cy="354329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4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117475" algn="l" rtl="0" eaLnBrk="0">
              <a:lnSpc>
                <a:spcPct val="81000"/>
              </a:lnSpc>
              <a:spcBef>
                <a:spcPts val="5"/>
              </a:spcBef>
              <a:tabLst/>
            </a:pPr>
            <a:r>
              <a:rPr sz="1400" kern="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Outline</a:t>
            </a:r>
            <a:endParaRPr sz="1400" dirty="0">
              <a:latin typeface="Arial"/>
              <a:ea typeface="Arial"/>
              <a:cs typeface="Arial"/>
            </a:endParaRPr>
          </a:p>
        </p:txBody>
      </p:sp>
      <p:pic>
        <p:nvPicPr>
          <p:cNvPr id="38" name="picture 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4085005" y="2997428"/>
            <a:ext cx="1651648" cy="12019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2" name="picture 10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003152" y="1966679"/>
            <a:ext cx="224125" cy="254646"/>
          </a:xfrm>
          <a:prstGeom prst="rect">
            <a:avLst/>
          </a:prstGeom>
        </p:spPr>
      </p:pic>
      <p:pic>
        <p:nvPicPr>
          <p:cNvPr id="1004" name="picture 10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990966" y="2038811"/>
            <a:ext cx="237648" cy="134884"/>
          </a:xfrm>
          <a:prstGeom prst="rect">
            <a:avLst/>
          </a:prstGeom>
        </p:spPr>
      </p:pic>
      <p:pic>
        <p:nvPicPr>
          <p:cNvPr id="1006" name="picture 10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066146" y="1082806"/>
            <a:ext cx="1594369" cy="1379971"/>
          </a:xfrm>
          <a:prstGeom prst="rect">
            <a:avLst/>
          </a:prstGeom>
        </p:spPr>
      </p:pic>
      <p:graphicFrame>
        <p:nvGraphicFramePr>
          <p:cNvPr id="1008" name="table 1008"/>
          <p:cNvGraphicFramePr>
            <a:graphicFrameLocks noGrp="1"/>
          </p:cNvGraphicFramePr>
          <p:nvPr/>
        </p:nvGraphicFramePr>
        <p:xfrm>
          <a:off x="3033601" y="1081359"/>
          <a:ext cx="2152015" cy="1775460"/>
        </p:xfrm>
        <a:graphic>
          <a:graphicData uri="http://schemas.openxmlformats.org/drawingml/2006/table">
            <a:tbl>
              <a:tblPr/>
              <a:tblGrid>
                <a:gridCol w="10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17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17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1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940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169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rtl="0" eaLnBrk="0">
                        <a:lnSpc>
                          <a:spcPct val="139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73660" indent="1270" algn="l" rtl="0" eaLnBrk="0">
                        <a:lnSpc>
                          <a:spcPct val="137000"/>
                        </a:lnSpc>
                        <a:tabLst/>
                      </a:pPr>
                      <a:r>
                        <a:rPr sz="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ResNet</a:t>
                      </a:r>
                      <a:r>
                        <a:rPr sz="3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 </a:t>
                      </a:r>
                      <a:r>
                        <a:rPr sz="3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CNN1D</a:t>
                      </a: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339"/>
                        </a:lnSpc>
                        <a:tabLst/>
                      </a:pPr>
                      <a:endParaRPr sz="2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35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455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4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544"/>
                        </a:lnSpc>
                        <a:tabLst/>
                      </a:pPr>
                      <a:endParaRPr sz="4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69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560"/>
                        </a:lnSpc>
                        <a:tabLst/>
                      </a:pPr>
                      <a:endParaRPr sz="4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96275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75564" algn="l" rtl="0" eaLnBrk="0">
                        <a:lnSpc>
                          <a:spcPct val="94000"/>
                        </a:lnSpc>
                        <a:tabLst/>
                      </a:pPr>
                      <a:r>
                        <a:rPr sz="3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Hybrid</a:t>
                      </a: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r" rtl="0" eaLnBrk="0">
                        <a:lnSpc>
                          <a:spcPct val="94000"/>
                        </a:lnSpc>
                        <a:tabLst/>
                      </a:pPr>
                      <a:r>
                        <a:rPr sz="3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Hybrid+G</a:t>
                      </a: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  <a:tabLst/>
                      </a:pP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7779" algn="l" rtl="0" eaLnBrk="0">
                        <a:lnSpc>
                          <a:spcPct val="91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3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PR+Aug</a:t>
                      </a:r>
                      <a:r>
                        <a:rPr sz="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515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ts val="1075"/>
                        </a:lnSpc>
                        <a:tabLst/>
                      </a:pPr>
                      <a:endParaRPr sz="8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ts val="1005"/>
                        </a:lnSpc>
                        <a:tabLst/>
                      </a:pPr>
                      <a:endParaRPr sz="8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360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ts val="1075"/>
                        </a:lnSpc>
                        <a:tabLst/>
                      </a:pPr>
                      <a:endParaRPr sz="8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3E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630"/>
                        </a:lnSpc>
                        <a:tabLst/>
                      </a:pP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61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8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34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15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15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15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15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15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9389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10" name="path 1010"/>
          <p:cNvSpPr/>
          <p:nvPr/>
        </p:nvSpPr>
        <p:spPr>
          <a:xfrm>
            <a:off x="3596489" y="1425712"/>
            <a:ext cx="12294" cy="12294"/>
          </a:xfrm>
          <a:custGeom>
            <a:avLst/>
            <a:gdLst/>
            <a:ahLst/>
            <a:cxnLst/>
            <a:rect l="0" t="0" r="0" b="0"/>
            <a:pathLst>
              <a:path w="19" h="19">
                <a:moveTo>
                  <a:pt x="2" y="16"/>
                </a:moveTo>
                <a:cubicBezTo>
                  <a:pt x="11" y="16"/>
                  <a:pt x="16" y="11"/>
                  <a:pt x="16" y="2"/>
                </a:cubicBezTo>
              </a:path>
            </a:pathLst>
          </a:custGeom>
          <a:noFill/>
          <a:ln w="3616" cap="flat">
            <a:solidFill>
              <a:srgbClr val="CCCCCC">
                <a:alpha val="80000"/>
              </a:srgbClr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12" name="path 1012"/>
          <p:cNvSpPr/>
          <p:nvPr/>
        </p:nvSpPr>
        <p:spPr>
          <a:xfrm>
            <a:off x="2360980" y="1162317"/>
            <a:ext cx="111333" cy="22781"/>
          </a:xfrm>
          <a:custGeom>
            <a:avLst/>
            <a:gdLst/>
            <a:ahLst/>
            <a:cxnLst/>
            <a:rect l="0" t="0" r="0" b="0"/>
            <a:pathLst>
              <a:path w="175" h="35">
                <a:moveTo>
                  <a:pt x="7" y="28"/>
                </a:moveTo>
                <a:lnTo>
                  <a:pt x="168" y="7"/>
                </a:lnTo>
              </a:path>
            </a:pathLst>
          </a:custGeom>
          <a:noFill/>
          <a:ln w="9040" cap="sq">
            <a:solidFill>
              <a:srgbClr val="C73E1D">
                <a:alpha val="8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14" name="path 1014"/>
          <p:cNvSpPr/>
          <p:nvPr/>
        </p:nvSpPr>
        <p:spPr>
          <a:xfrm>
            <a:off x="2057008" y="1264439"/>
            <a:ext cx="105521" cy="47553"/>
          </a:xfrm>
          <a:custGeom>
            <a:avLst/>
            <a:gdLst/>
            <a:ahLst/>
            <a:cxnLst/>
            <a:rect l="0" t="0" r="0" b="0"/>
            <a:pathLst>
              <a:path w="166" h="74">
                <a:moveTo>
                  <a:pt x="2" y="68"/>
                </a:moveTo>
                <a:lnTo>
                  <a:pt x="163" y="6"/>
                </a:lnTo>
              </a:path>
            </a:pathLst>
          </a:custGeom>
          <a:noFill/>
          <a:ln w="9040" cap="flat">
            <a:solidFill>
              <a:srgbClr val="2E86AB">
                <a:alpha val="8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16" name="path 1016"/>
          <p:cNvSpPr/>
          <p:nvPr/>
        </p:nvSpPr>
        <p:spPr>
          <a:xfrm>
            <a:off x="2054102" y="1358038"/>
            <a:ext cx="111333" cy="39164"/>
          </a:xfrm>
          <a:custGeom>
            <a:avLst/>
            <a:gdLst/>
            <a:ahLst/>
            <a:cxnLst/>
            <a:rect l="0" t="0" r="0" b="0"/>
            <a:pathLst>
              <a:path w="175" h="61">
                <a:moveTo>
                  <a:pt x="7" y="54"/>
                </a:moveTo>
                <a:lnTo>
                  <a:pt x="168" y="7"/>
                </a:lnTo>
              </a:path>
            </a:pathLst>
          </a:custGeom>
          <a:noFill/>
          <a:ln w="9040" cap="sq">
            <a:solidFill>
              <a:srgbClr val="FF6B6B">
                <a:alpha val="8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18" name="picture 10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143765" y="1176058"/>
            <a:ext cx="226255" cy="199157"/>
          </a:xfrm>
          <a:prstGeom prst="rect">
            <a:avLst/>
          </a:prstGeom>
        </p:spPr>
      </p:pic>
      <p:pic>
        <p:nvPicPr>
          <p:cNvPr id="1020" name="picture 10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305974" y="1123257"/>
            <a:ext cx="119051" cy="60288"/>
          </a:xfrm>
          <a:prstGeom prst="rect">
            <a:avLst/>
          </a:prstGeom>
        </p:spPr>
      </p:pic>
      <p:pic>
        <p:nvPicPr>
          <p:cNvPr id="1022" name="picture 10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806010" y="1123257"/>
            <a:ext cx="96055" cy="60288"/>
          </a:xfrm>
          <a:prstGeom prst="rect">
            <a:avLst/>
          </a:prstGeom>
        </p:spPr>
      </p:pic>
      <p:pic>
        <p:nvPicPr>
          <p:cNvPr id="1024" name="picture 10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276523" y="1123257"/>
            <a:ext cx="132104" cy="60288"/>
          </a:xfrm>
          <a:prstGeom prst="rect">
            <a:avLst/>
          </a:prstGeom>
        </p:spPr>
      </p:pic>
      <p:sp>
        <p:nvSpPr>
          <p:cNvPr id="1026" name="path 1026"/>
          <p:cNvSpPr/>
          <p:nvPr/>
        </p:nvSpPr>
        <p:spPr>
          <a:xfrm>
            <a:off x="1338054" y="2279390"/>
            <a:ext cx="111333" cy="249507"/>
          </a:xfrm>
          <a:custGeom>
            <a:avLst/>
            <a:gdLst/>
            <a:ahLst/>
            <a:cxnLst/>
            <a:rect l="0" t="0" r="0" b="0"/>
            <a:pathLst>
              <a:path w="175" h="392">
                <a:moveTo>
                  <a:pt x="7" y="385"/>
                </a:moveTo>
                <a:lnTo>
                  <a:pt x="168" y="7"/>
                </a:lnTo>
              </a:path>
            </a:pathLst>
          </a:custGeom>
          <a:noFill/>
          <a:ln w="9040" cap="sq">
            <a:solidFill>
              <a:srgbClr val="FF6B6B">
                <a:alpha val="8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28" name="picture 10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1338425" y="2115907"/>
            <a:ext cx="213254" cy="380766"/>
          </a:xfrm>
          <a:prstGeom prst="rect">
            <a:avLst/>
          </a:prstGeom>
        </p:spPr>
      </p:pic>
      <p:sp>
        <p:nvSpPr>
          <p:cNvPr id="1030" name="path 1030"/>
          <p:cNvSpPr/>
          <p:nvPr/>
        </p:nvSpPr>
        <p:spPr>
          <a:xfrm>
            <a:off x="1542639" y="1836154"/>
            <a:ext cx="111333" cy="288793"/>
          </a:xfrm>
          <a:custGeom>
            <a:avLst/>
            <a:gdLst/>
            <a:ahLst/>
            <a:cxnLst/>
            <a:rect l="0" t="0" r="0" b="0"/>
            <a:pathLst>
              <a:path w="175" h="454">
                <a:moveTo>
                  <a:pt x="7" y="447"/>
                </a:moveTo>
                <a:lnTo>
                  <a:pt x="168" y="7"/>
                </a:lnTo>
              </a:path>
            </a:pathLst>
          </a:custGeom>
          <a:noFill/>
          <a:ln w="9040" cap="sq">
            <a:solidFill>
              <a:srgbClr val="FF6B6B">
                <a:alpha val="8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32" name="path 1032"/>
          <p:cNvSpPr/>
          <p:nvPr/>
        </p:nvSpPr>
        <p:spPr>
          <a:xfrm>
            <a:off x="1440347" y="1839678"/>
            <a:ext cx="111332" cy="320150"/>
          </a:xfrm>
          <a:custGeom>
            <a:avLst/>
            <a:gdLst/>
            <a:ahLst/>
            <a:cxnLst/>
            <a:rect l="0" t="0" r="0" b="0"/>
            <a:pathLst>
              <a:path w="175" h="504">
                <a:moveTo>
                  <a:pt x="7" y="497"/>
                </a:moveTo>
                <a:lnTo>
                  <a:pt x="168" y="7"/>
                </a:lnTo>
              </a:path>
            </a:pathLst>
          </a:custGeom>
          <a:noFill/>
          <a:ln w="9040" cap="sq">
            <a:solidFill>
              <a:srgbClr val="C73E1D">
                <a:alpha val="8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34" name="picture 103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1534503" y="2107771"/>
            <a:ext cx="25313" cy="25313"/>
          </a:xfrm>
          <a:prstGeom prst="rect">
            <a:avLst/>
          </a:prstGeom>
        </p:spPr>
      </p:pic>
      <p:sp>
        <p:nvSpPr>
          <p:cNvPr id="1036" name="path 1036"/>
          <p:cNvSpPr/>
          <p:nvPr/>
        </p:nvSpPr>
        <p:spPr>
          <a:xfrm>
            <a:off x="1440573" y="1969627"/>
            <a:ext cx="110881" cy="314108"/>
          </a:xfrm>
          <a:custGeom>
            <a:avLst/>
            <a:gdLst/>
            <a:ahLst/>
            <a:cxnLst/>
            <a:rect l="0" t="0" r="0" b="0"/>
            <a:pathLst>
              <a:path w="174" h="494">
                <a:moveTo>
                  <a:pt x="6" y="492"/>
                </a:moveTo>
                <a:lnTo>
                  <a:pt x="167" y="2"/>
                </a:lnTo>
              </a:path>
            </a:pathLst>
          </a:custGeom>
          <a:noFill/>
          <a:ln w="9040" cap="flat">
            <a:solidFill>
              <a:srgbClr val="4ECDC4">
                <a:alpha val="8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38" name="path 1038"/>
          <p:cNvSpPr/>
          <p:nvPr/>
        </p:nvSpPr>
        <p:spPr>
          <a:xfrm>
            <a:off x="1644932" y="1605728"/>
            <a:ext cx="111332" cy="239466"/>
          </a:xfrm>
          <a:custGeom>
            <a:avLst/>
            <a:gdLst/>
            <a:ahLst/>
            <a:cxnLst/>
            <a:rect l="0" t="0" r="0" b="0"/>
            <a:pathLst>
              <a:path w="175" h="377">
                <a:moveTo>
                  <a:pt x="7" y="369"/>
                </a:moveTo>
                <a:lnTo>
                  <a:pt x="168" y="7"/>
                </a:lnTo>
              </a:path>
            </a:pathLst>
          </a:custGeom>
          <a:noFill/>
          <a:ln w="9040" cap="sq">
            <a:solidFill>
              <a:srgbClr val="FF6B6B">
                <a:alpha val="8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40" name="path 1040"/>
          <p:cNvSpPr/>
          <p:nvPr/>
        </p:nvSpPr>
        <p:spPr>
          <a:xfrm>
            <a:off x="1747225" y="1483116"/>
            <a:ext cx="111332" cy="131652"/>
          </a:xfrm>
          <a:custGeom>
            <a:avLst/>
            <a:gdLst/>
            <a:ahLst/>
            <a:cxnLst/>
            <a:rect l="0" t="0" r="0" b="0"/>
            <a:pathLst>
              <a:path w="175" h="207">
                <a:moveTo>
                  <a:pt x="7" y="200"/>
                </a:moveTo>
                <a:lnTo>
                  <a:pt x="168" y="7"/>
                </a:lnTo>
              </a:path>
            </a:pathLst>
          </a:custGeom>
          <a:noFill/>
          <a:ln w="9040" cap="sq">
            <a:solidFill>
              <a:srgbClr val="FF6B6B">
                <a:alpha val="8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42" name="path 1042"/>
          <p:cNvSpPr/>
          <p:nvPr/>
        </p:nvSpPr>
        <p:spPr>
          <a:xfrm>
            <a:off x="1645562" y="1503919"/>
            <a:ext cx="211925" cy="298892"/>
          </a:xfrm>
          <a:custGeom>
            <a:avLst/>
            <a:gdLst/>
            <a:ahLst/>
            <a:cxnLst/>
            <a:rect l="0" t="0" r="0" b="0"/>
            <a:pathLst>
              <a:path w="333" h="470">
                <a:moveTo>
                  <a:pt x="6" y="467"/>
                </a:moveTo>
                <a:lnTo>
                  <a:pt x="167" y="194"/>
                </a:lnTo>
                <a:lnTo>
                  <a:pt x="328" y="4"/>
                </a:lnTo>
              </a:path>
            </a:pathLst>
          </a:custGeom>
          <a:noFill/>
          <a:ln w="9040" cap="flat">
            <a:solidFill>
              <a:srgbClr val="4ECDC4">
                <a:alpha val="8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44" name="picture 104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1636796" y="1787852"/>
            <a:ext cx="25313" cy="65479"/>
          </a:xfrm>
          <a:prstGeom prst="rect">
            <a:avLst/>
          </a:prstGeom>
        </p:spPr>
      </p:pic>
      <p:sp>
        <p:nvSpPr>
          <p:cNvPr id="1046" name="path 1046"/>
          <p:cNvSpPr/>
          <p:nvPr/>
        </p:nvSpPr>
        <p:spPr>
          <a:xfrm>
            <a:off x="1543283" y="1798184"/>
            <a:ext cx="110045" cy="175179"/>
          </a:xfrm>
          <a:custGeom>
            <a:avLst/>
            <a:gdLst/>
            <a:ahLst/>
            <a:cxnLst/>
            <a:rect l="0" t="0" r="0" b="0"/>
            <a:pathLst>
              <a:path w="173" h="275">
                <a:moveTo>
                  <a:pt x="6" y="272"/>
                </a:moveTo>
                <a:lnTo>
                  <a:pt x="167" y="3"/>
                </a:lnTo>
              </a:path>
            </a:pathLst>
          </a:custGeom>
          <a:noFill/>
          <a:ln w="9040" cap="flat">
            <a:solidFill>
              <a:srgbClr val="4ECDC4">
                <a:alpha val="8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48" name="path 1048"/>
          <p:cNvSpPr/>
          <p:nvPr/>
        </p:nvSpPr>
        <p:spPr>
          <a:xfrm>
            <a:off x="1543154" y="1763710"/>
            <a:ext cx="110304" cy="199908"/>
          </a:xfrm>
          <a:custGeom>
            <a:avLst/>
            <a:gdLst/>
            <a:ahLst/>
            <a:cxnLst/>
            <a:rect l="0" t="0" r="0" b="0"/>
            <a:pathLst>
              <a:path w="173" h="314">
                <a:moveTo>
                  <a:pt x="6" y="311"/>
                </a:moveTo>
                <a:lnTo>
                  <a:pt x="167" y="3"/>
                </a:lnTo>
              </a:path>
            </a:pathLst>
          </a:custGeom>
          <a:noFill/>
          <a:ln w="9040" cap="flat">
            <a:solidFill>
              <a:srgbClr val="45B7D1">
                <a:alpha val="8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50" name="path 1050"/>
          <p:cNvSpPr/>
          <p:nvPr/>
        </p:nvSpPr>
        <p:spPr>
          <a:xfrm>
            <a:off x="1543189" y="1712731"/>
            <a:ext cx="110233" cy="192291"/>
          </a:xfrm>
          <a:custGeom>
            <a:avLst/>
            <a:gdLst/>
            <a:ahLst/>
            <a:cxnLst/>
            <a:rect l="0" t="0" r="0" b="0"/>
            <a:pathLst>
              <a:path w="173" h="302">
                <a:moveTo>
                  <a:pt x="6" y="299"/>
                </a:moveTo>
                <a:lnTo>
                  <a:pt x="167" y="3"/>
                </a:lnTo>
              </a:path>
            </a:pathLst>
          </a:custGeom>
          <a:noFill/>
          <a:ln w="9040" cap="flat">
            <a:solidFill>
              <a:srgbClr val="2E86AB">
                <a:alpha val="8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52" name="picture 105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1530010" y="1885711"/>
            <a:ext cx="34300" cy="97983"/>
          </a:xfrm>
          <a:prstGeom prst="rect">
            <a:avLst/>
          </a:prstGeom>
        </p:spPr>
      </p:pic>
      <p:sp>
        <p:nvSpPr>
          <p:cNvPr id="1054" name="path 1054"/>
          <p:cNvSpPr/>
          <p:nvPr/>
        </p:nvSpPr>
        <p:spPr>
          <a:xfrm>
            <a:off x="1440573" y="1960114"/>
            <a:ext cx="110881" cy="314108"/>
          </a:xfrm>
          <a:custGeom>
            <a:avLst/>
            <a:gdLst/>
            <a:ahLst/>
            <a:cxnLst/>
            <a:rect l="0" t="0" r="0" b="0"/>
            <a:pathLst>
              <a:path w="174" h="494">
                <a:moveTo>
                  <a:pt x="6" y="492"/>
                </a:moveTo>
                <a:lnTo>
                  <a:pt x="167" y="2"/>
                </a:lnTo>
              </a:path>
            </a:pathLst>
          </a:custGeom>
          <a:noFill/>
          <a:ln w="9040" cap="flat">
            <a:solidFill>
              <a:srgbClr val="45B7D1">
                <a:alpha val="8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56" name="path 1056"/>
          <p:cNvSpPr/>
          <p:nvPr/>
        </p:nvSpPr>
        <p:spPr>
          <a:xfrm>
            <a:off x="1440573" y="1901450"/>
            <a:ext cx="110881" cy="314108"/>
          </a:xfrm>
          <a:custGeom>
            <a:avLst/>
            <a:gdLst/>
            <a:ahLst/>
            <a:cxnLst/>
            <a:rect l="0" t="0" r="0" b="0"/>
            <a:pathLst>
              <a:path w="174" h="494">
                <a:moveTo>
                  <a:pt x="6" y="492"/>
                </a:moveTo>
                <a:lnTo>
                  <a:pt x="167" y="2"/>
                </a:lnTo>
              </a:path>
            </a:pathLst>
          </a:custGeom>
          <a:noFill/>
          <a:ln w="9040" cap="flat">
            <a:solidFill>
              <a:srgbClr val="2E86AB">
                <a:alpha val="8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58" name="path 1058"/>
          <p:cNvSpPr/>
          <p:nvPr/>
        </p:nvSpPr>
        <p:spPr>
          <a:xfrm>
            <a:off x="2054102" y="1225032"/>
            <a:ext cx="111333" cy="48149"/>
          </a:xfrm>
          <a:custGeom>
            <a:avLst/>
            <a:gdLst/>
            <a:ahLst/>
            <a:cxnLst/>
            <a:rect l="0" t="0" r="0" b="0"/>
            <a:pathLst>
              <a:path w="175" h="75">
                <a:moveTo>
                  <a:pt x="7" y="68"/>
                </a:moveTo>
                <a:lnTo>
                  <a:pt x="168" y="7"/>
                </a:lnTo>
              </a:path>
            </a:pathLst>
          </a:custGeom>
          <a:noFill/>
          <a:ln w="9040" cap="sq">
            <a:solidFill>
              <a:srgbClr val="C73E1D">
                <a:alpha val="8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60" name="path 1060"/>
          <p:cNvSpPr/>
          <p:nvPr/>
        </p:nvSpPr>
        <p:spPr>
          <a:xfrm>
            <a:off x="2057040" y="1308469"/>
            <a:ext cx="105457" cy="46696"/>
          </a:xfrm>
          <a:custGeom>
            <a:avLst/>
            <a:gdLst/>
            <a:ahLst/>
            <a:cxnLst/>
            <a:rect l="0" t="0" r="0" b="0"/>
            <a:pathLst>
              <a:path w="166" h="73">
                <a:moveTo>
                  <a:pt x="2" y="66"/>
                </a:moveTo>
                <a:lnTo>
                  <a:pt x="163" y="6"/>
                </a:lnTo>
              </a:path>
            </a:pathLst>
          </a:custGeom>
          <a:noFill/>
          <a:ln w="9040" cap="flat">
            <a:solidFill>
              <a:srgbClr val="45B7D1">
                <a:alpha val="8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62" name="path 1062"/>
          <p:cNvSpPr/>
          <p:nvPr/>
        </p:nvSpPr>
        <p:spPr>
          <a:xfrm>
            <a:off x="2057105" y="1351254"/>
            <a:ext cx="105328" cy="44982"/>
          </a:xfrm>
          <a:custGeom>
            <a:avLst/>
            <a:gdLst/>
            <a:ahLst/>
            <a:cxnLst/>
            <a:rect l="0" t="0" r="0" b="0"/>
            <a:pathLst>
              <a:path w="165" h="70">
                <a:moveTo>
                  <a:pt x="2" y="64"/>
                </a:moveTo>
                <a:lnTo>
                  <a:pt x="163" y="6"/>
                </a:lnTo>
              </a:path>
            </a:pathLst>
          </a:custGeom>
          <a:noFill/>
          <a:ln w="9040" cap="flat">
            <a:solidFill>
              <a:srgbClr val="4ECDC4">
                <a:alpha val="8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64" name="picture 106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1841381" y="1474980"/>
            <a:ext cx="25313" cy="25313"/>
          </a:xfrm>
          <a:prstGeom prst="rect">
            <a:avLst/>
          </a:prstGeom>
        </p:spPr>
      </p:pic>
      <p:grpSp>
        <p:nvGrpSpPr>
          <p:cNvPr id="44" name="group 44"/>
          <p:cNvGrpSpPr/>
          <p:nvPr/>
        </p:nvGrpSpPr>
        <p:grpSpPr>
          <a:xfrm rot="21600000">
            <a:off x="1849517" y="1399966"/>
            <a:ext cx="111333" cy="110866"/>
            <a:chOff x="0" y="0"/>
            <a:chExt cx="111333" cy="110866"/>
          </a:xfrm>
        </p:grpSpPr>
        <p:sp>
          <p:nvSpPr>
            <p:cNvPr id="1066" name="path 1066"/>
            <p:cNvSpPr/>
            <p:nvPr/>
          </p:nvSpPr>
          <p:spPr>
            <a:xfrm>
              <a:off x="0" y="0"/>
              <a:ext cx="111333" cy="92191"/>
            </a:xfrm>
            <a:custGeom>
              <a:avLst/>
              <a:gdLst/>
              <a:ahLst/>
              <a:cxnLst/>
              <a:rect l="0" t="0" r="0" b="0"/>
              <a:pathLst>
                <a:path w="175" h="145">
                  <a:moveTo>
                    <a:pt x="7" y="138"/>
                  </a:moveTo>
                  <a:lnTo>
                    <a:pt x="168" y="7"/>
                  </a:lnTo>
                </a:path>
              </a:pathLst>
            </a:custGeom>
            <a:noFill/>
            <a:ln w="9040" cap="sq">
              <a:solidFill>
                <a:srgbClr val="FF6B6B">
                  <a:alpha val="80000"/>
                </a:srgbClr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68" name="path 1068"/>
            <p:cNvSpPr/>
            <p:nvPr/>
          </p:nvSpPr>
          <p:spPr>
            <a:xfrm>
              <a:off x="2402" y="48620"/>
              <a:ext cx="106528" cy="62246"/>
            </a:xfrm>
            <a:custGeom>
              <a:avLst/>
              <a:gdLst/>
              <a:ahLst/>
              <a:cxnLst/>
              <a:rect l="0" t="0" r="0" b="0"/>
              <a:pathLst>
                <a:path w="167" h="98">
                  <a:moveTo>
                    <a:pt x="3" y="91"/>
                  </a:moveTo>
                  <a:lnTo>
                    <a:pt x="164" y="6"/>
                  </a:lnTo>
                </a:path>
              </a:pathLst>
            </a:custGeom>
            <a:noFill/>
            <a:ln w="9040" cap="flat">
              <a:solidFill>
                <a:srgbClr val="4ECDC4">
                  <a:alpha val="80000"/>
                </a:srgbClr>
              </a:solidFill>
              <a:prstDash val="dash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070" name="picture 107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1939180" y="1256005"/>
            <a:ext cx="136593" cy="161138"/>
          </a:xfrm>
          <a:prstGeom prst="rect">
            <a:avLst/>
          </a:prstGeom>
        </p:spPr>
      </p:pic>
      <p:sp>
        <p:nvSpPr>
          <p:cNvPr id="1072" name="path 1072"/>
          <p:cNvSpPr/>
          <p:nvPr/>
        </p:nvSpPr>
        <p:spPr>
          <a:xfrm>
            <a:off x="1851535" y="1394203"/>
            <a:ext cx="107297" cy="75529"/>
          </a:xfrm>
          <a:custGeom>
            <a:avLst/>
            <a:gdLst/>
            <a:ahLst/>
            <a:cxnLst/>
            <a:rect l="0" t="0" r="0" b="0"/>
            <a:pathLst>
              <a:path w="168" h="118">
                <a:moveTo>
                  <a:pt x="3" y="113"/>
                </a:moveTo>
                <a:lnTo>
                  <a:pt x="165" y="5"/>
                </a:lnTo>
              </a:path>
            </a:pathLst>
          </a:custGeom>
          <a:noFill/>
          <a:ln w="9040" cap="flat">
            <a:solidFill>
              <a:srgbClr val="45B7D1">
                <a:alpha val="8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74" name="picture 107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2362325" y="2844473"/>
            <a:ext cx="6350" cy="12656"/>
          </a:xfrm>
          <a:prstGeom prst="rect">
            <a:avLst/>
          </a:prstGeom>
        </p:spPr>
      </p:pic>
      <p:pic>
        <p:nvPicPr>
          <p:cNvPr id="1076" name="picture 107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1083668" y="2844473"/>
            <a:ext cx="6350" cy="12656"/>
          </a:xfrm>
          <a:prstGeom prst="rect">
            <a:avLst/>
          </a:prstGeom>
        </p:spPr>
      </p:pic>
      <p:pic>
        <p:nvPicPr>
          <p:cNvPr id="1078" name="picture 107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1595131" y="2844473"/>
            <a:ext cx="6350" cy="12656"/>
          </a:xfrm>
          <a:prstGeom prst="rect">
            <a:avLst/>
          </a:prstGeom>
        </p:spPr>
      </p:pic>
      <p:pic>
        <p:nvPicPr>
          <p:cNvPr id="1080" name="picture 108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2618057" y="2844473"/>
            <a:ext cx="6350" cy="12656"/>
          </a:xfrm>
          <a:prstGeom prst="rect">
            <a:avLst/>
          </a:prstGeom>
        </p:spPr>
      </p:pic>
      <p:sp>
        <p:nvSpPr>
          <p:cNvPr id="1082" name="path 1082"/>
          <p:cNvSpPr/>
          <p:nvPr/>
        </p:nvSpPr>
        <p:spPr>
          <a:xfrm>
            <a:off x="1031177" y="2620801"/>
            <a:ext cx="111332" cy="71932"/>
          </a:xfrm>
          <a:custGeom>
            <a:avLst/>
            <a:gdLst/>
            <a:ahLst/>
            <a:cxnLst/>
            <a:rect l="0" t="0" r="0" b="0"/>
            <a:pathLst>
              <a:path w="175" h="113">
                <a:moveTo>
                  <a:pt x="7" y="106"/>
                </a:moveTo>
                <a:lnTo>
                  <a:pt x="168" y="7"/>
                </a:lnTo>
              </a:path>
            </a:pathLst>
          </a:custGeom>
          <a:noFill/>
          <a:ln w="9040" cap="sq">
            <a:solidFill>
              <a:srgbClr val="FF6B6B">
                <a:alpha val="8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84" name="path 1084"/>
          <p:cNvSpPr/>
          <p:nvPr/>
        </p:nvSpPr>
        <p:spPr>
          <a:xfrm>
            <a:off x="826592" y="2659029"/>
            <a:ext cx="213625" cy="33703"/>
          </a:xfrm>
          <a:custGeom>
            <a:avLst/>
            <a:gdLst/>
            <a:ahLst/>
            <a:cxnLst/>
            <a:rect l="0" t="0" r="0" b="0"/>
            <a:pathLst>
              <a:path w="336" h="53">
                <a:moveTo>
                  <a:pt x="7" y="35"/>
                </a:moveTo>
                <a:lnTo>
                  <a:pt x="168" y="7"/>
                </a:lnTo>
                <a:lnTo>
                  <a:pt x="329" y="45"/>
                </a:lnTo>
              </a:path>
            </a:pathLst>
          </a:custGeom>
          <a:noFill/>
          <a:ln w="9040" cap="sq">
            <a:solidFill>
              <a:srgbClr val="FF6B6B">
                <a:alpha val="8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086" name="picture 108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818455" y="2669038"/>
            <a:ext cx="25313" cy="25313"/>
          </a:xfrm>
          <a:prstGeom prst="rect">
            <a:avLst/>
          </a:prstGeom>
        </p:spPr>
      </p:pic>
      <p:pic>
        <p:nvPicPr>
          <p:cNvPr id="1088" name="picture 108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2106594" y="2844473"/>
            <a:ext cx="6350" cy="12656"/>
          </a:xfrm>
          <a:prstGeom prst="rect">
            <a:avLst/>
          </a:prstGeom>
        </p:spPr>
      </p:pic>
      <p:pic>
        <p:nvPicPr>
          <p:cNvPr id="1090" name="picture 109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1850862" y="2844473"/>
            <a:ext cx="6350" cy="12656"/>
          </a:xfrm>
          <a:prstGeom prst="rect">
            <a:avLst/>
          </a:prstGeom>
        </p:spPr>
      </p:pic>
      <p:pic>
        <p:nvPicPr>
          <p:cNvPr id="1092" name="picture 109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1339400" y="2844473"/>
            <a:ext cx="6350" cy="12656"/>
          </a:xfrm>
          <a:prstGeom prst="rect">
            <a:avLst/>
          </a:prstGeom>
        </p:spPr>
      </p:pic>
      <p:pic>
        <p:nvPicPr>
          <p:cNvPr id="1094" name="picture 109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827937" y="2844473"/>
            <a:ext cx="6350" cy="12656"/>
          </a:xfrm>
          <a:prstGeom prst="rect">
            <a:avLst/>
          </a:prstGeom>
        </p:spPr>
      </p:pic>
      <p:graphicFrame>
        <p:nvGraphicFramePr>
          <p:cNvPr id="1096" name="table 1096"/>
          <p:cNvGraphicFramePr>
            <a:graphicFrameLocks noGrp="1"/>
          </p:cNvGraphicFramePr>
          <p:nvPr/>
        </p:nvGraphicFramePr>
        <p:xfrm>
          <a:off x="721277" y="1081359"/>
          <a:ext cx="2152015" cy="1764029"/>
        </p:xfrm>
        <a:graphic>
          <a:graphicData uri="http://schemas.openxmlformats.org/drawingml/2006/table">
            <a:tbl>
              <a:tblPr/>
              <a:tblGrid>
                <a:gridCol w="106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6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38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88900">
                <a:tc rowSpan="4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r" rtl="0" eaLnBrk="0">
                        <a:lnSpc>
                          <a:spcPts val="26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2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-10</a:t>
                      </a:r>
                      <a:endParaRPr sz="2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2700" algn="l" rtl="0" eaLnBrk="0">
                        <a:lnSpc>
                          <a:spcPts val="265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dB</a:t>
                      </a:r>
                      <a:endParaRPr sz="2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r" rtl="0" eaLnBrk="0">
                        <a:lnSpc>
                          <a:spcPts val="26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2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  <a:endParaRPr sz="2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270" algn="l" rtl="0" eaLnBrk="0">
                        <a:lnSpc>
                          <a:spcPct val="92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2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dB</a:t>
                      </a:r>
                      <a:endParaRPr sz="2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46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269"/>
                        </a:lnSpc>
                        <a:tabLst/>
                      </a:pPr>
                      <a:endParaRPr sz="2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80808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750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05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32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61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">
                <a:tc rowSpan="6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6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22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 gridSpan="2">
                  <a:txBody>
                    <a:bodyPr/>
                    <a:lstStyle/>
                    <a:p>
                      <a:pPr algn="l" rtl="0" eaLnBrk="0">
                        <a:lnSpc>
                          <a:spcPct val="128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0644" algn="l" rtl="0" eaLnBrk="0">
                        <a:lnSpc>
                          <a:spcPct val="89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ResNet</a:t>
                      </a: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78739" algn="l" rtl="0" eaLnBrk="0">
                        <a:lnSpc>
                          <a:spcPct val="91000"/>
                        </a:lnSpc>
                        <a:spcBef>
                          <a:spcPts val="174"/>
                        </a:spcBef>
                        <a:tabLst/>
                      </a:pPr>
                      <a:r>
                        <a:rPr sz="3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CNN1D</a:t>
                      </a: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0010" indent="-1270" algn="l" rtl="0" eaLnBrk="0">
                        <a:lnSpc>
                          <a:spcPct val="125000"/>
                        </a:lnSpc>
                        <a:spcBef>
                          <a:spcPts val="111"/>
                        </a:spcBef>
                        <a:tabLst/>
                      </a:pPr>
                      <a:r>
                        <a:rPr sz="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Complex</a:t>
                      </a:r>
                      <a:r>
                        <a:rPr sz="3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Hybrid</a:t>
                      </a: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36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r" rtl="0" eaLnBrk="0">
                        <a:lnSpc>
                          <a:spcPct val="94000"/>
                        </a:lnSpc>
                        <a:tabLst/>
                      </a:pPr>
                      <a:r>
                        <a:rPr sz="3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Hybrid+</a:t>
                      </a: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sz="9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6509" algn="l" rtl="0" eaLnBrk="0">
                        <a:lnSpc>
                          <a:spcPct val="91000"/>
                        </a:lnSpc>
                        <a:spcBef>
                          <a:spcPts val="6"/>
                        </a:spcBef>
                        <a:tabLst/>
                      </a:pPr>
                      <a:r>
                        <a:rPr sz="300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CNN</a:t>
                      </a: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5714" algn="l" rtl="0" eaLnBrk="0">
                        <a:lnSpc>
                          <a:spcPct val="93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3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GPR+Aug</a:t>
                      </a: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340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37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ECD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1755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515"/>
                        </a:lnSpc>
                        <a:tabLst/>
                      </a:pPr>
                      <a:endParaRPr sz="4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ECD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ECD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ECD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875" cap="flat" cmpd="sng" algn="ctr">
                      <a:solidFill>
                        <a:srgbClr val="4ECD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544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284"/>
                        </a:lnSpc>
                        <a:tabLst/>
                      </a:pPr>
                      <a:endParaRPr sz="2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4ECD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ECD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4ECD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ECD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1755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ts val="1155"/>
                        </a:lnSpc>
                        <a:tabLst/>
                      </a:pPr>
                      <a:endParaRPr sz="9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515"/>
                        </a:lnSpc>
                        <a:tabLst/>
                      </a:pPr>
                      <a:endParaRPr sz="4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ECD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73E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1280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ts val="1155"/>
                        </a:lnSpc>
                        <a:tabLst/>
                      </a:pPr>
                      <a:endParaRPr sz="9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589"/>
                        </a:lnSpc>
                        <a:tabLst/>
                      </a:pPr>
                      <a:endParaRPr sz="4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73E1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0B0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98" name="textbox 1098"/>
          <p:cNvSpPr/>
          <p:nvPr/>
        </p:nvSpPr>
        <p:spPr>
          <a:xfrm>
            <a:off x="0" y="0"/>
            <a:ext cx="5760084" cy="354329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125095" algn="l" rtl="0" eaLnBrk="0">
              <a:lnSpc>
                <a:spcPct val="87000"/>
              </a:lnSpc>
              <a:spcBef>
                <a:spcPts val="5"/>
              </a:spcBef>
              <a:tabLst/>
            </a:pP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13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Across</a:t>
            </a:r>
            <a:r>
              <a:rPr sz="1300" kern="0" spc="2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Differen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300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SNR</a:t>
            </a:r>
            <a:r>
              <a:rPr sz="1300" kern="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Conditions</a:t>
            </a:r>
            <a:endParaRPr sz="1300" dirty="0">
              <a:latin typeface="Arial"/>
              <a:ea typeface="Arial"/>
              <a:cs typeface="Arial"/>
            </a:endParaRPr>
          </a:p>
        </p:txBody>
      </p:sp>
      <p:sp>
        <p:nvSpPr>
          <p:cNvPr id="1100" name="textbox 1100"/>
          <p:cNvSpPr/>
          <p:nvPr/>
        </p:nvSpPr>
        <p:spPr>
          <a:xfrm>
            <a:off x="1247777" y="466457"/>
            <a:ext cx="3273425" cy="2000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814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2000"/>
              </a:lnSpc>
              <a:tabLst/>
            </a:pPr>
            <a:r>
              <a:rPr sz="1400" b="1" kern="0" spc="-2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GPR</a:t>
            </a:r>
            <a:r>
              <a:rPr sz="1400" b="1" kern="0" spc="36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-2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Denoising</a:t>
            </a:r>
            <a:r>
              <a:rPr sz="1400" b="1" kern="0" spc="30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-2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1400" b="1" kern="0" spc="22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-2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Analysis</a:t>
            </a:r>
            <a:endParaRPr sz="1400" dirty="0">
              <a:latin typeface="Arial"/>
              <a:ea typeface="Arial"/>
              <a:cs typeface="Arial"/>
            </a:endParaRPr>
          </a:p>
        </p:txBody>
      </p:sp>
      <p:pic>
        <p:nvPicPr>
          <p:cNvPr id="1102" name="picture 110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1031569" y="3216513"/>
            <a:ext cx="3696871" cy="23485"/>
          </a:xfrm>
          <a:prstGeom prst="rect">
            <a:avLst/>
          </a:prstGeom>
        </p:spPr>
      </p:pic>
      <p:sp>
        <p:nvSpPr>
          <p:cNvPr id="1104" name="textbox 1104"/>
          <p:cNvSpPr/>
          <p:nvPr/>
        </p:nvSpPr>
        <p:spPr>
          <a:xfrm>
            <a:off x="3839947" y="3130270"/>
            <a:ext cx="1920239" cy="109854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4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08330" algn="l" rtl="0" eaLnBrk="0">
              <a:lnSpc>
                <a:spcPts val="611"/>
              </a:lnSpc>
              <a:tabLst/>
            </a:pPr>
            <a:r>
              <a:rPr sz="500" kern="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July</a:t>
            </a:r>
            <a:r>
              <a:rPr sz="500" kern="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5,</a:t>
            </a:r>
            <a:r>
              <a:rPr sz="5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2025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</a:t>
            </a:r>
            <a:r>
              <a:rPr sz="500" kern="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20 /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29</a:t>
            </a:r>
            <a:endParaRPr sz="500" dirty="0">
              <a:latin typeface="Arial"/>
              <a:ea typeface="Arial"/>
              <a:cs typeface="Arial"/>
            </a:endParaRPr>
          </a:p>
        </p:txBody>
      </p:sp>
      <p:sp>
        <p:nvSpPr>
          <p:cNvPr id="1106" name="textbox 1106"/>
          <p:cNvSpPr/>
          <p:nvPr/>
        </p:nvSpPr>
        <p:spPr>
          <a:xfrm>
            <a:off x="0" y="3130270"/>
            <a:ext cx="1920239" cy="109854"/>
          </a:xfrm>
          <a:prstGeom prst="rect">
            <a:avLst/>
          </a:prstGeom>
          <a:solidFill>
            <a:srgbClr val="00294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3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19759" algn="l" rtl="0" eaLnBrk="0">
              <a:lnSpc>
                <a:spcPts val="613"/>
              </a:lnSpc>
              <a:spcBef>
                <a:spcPts val="1"/>
              </a:spcBef>
              <a:tabLst/>
            </a:pP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Junkai</a:t>
            </a:r>
            <a:r>
              <a:rPr sz="500" kern="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500" kern="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(ZJUT)</a:t>
            </a:r>
            <a:endParaRPr sz="500" dirty="0">
              <a:latin typeface="Arial"/>
              <a:ea typeface="Arial"/>
              <a:cs typeface="Arial"/>
            </a:endParaRPr>
          </a:p>
        </p:txBody>
      </p:sp>
      <p:sp>
        <p:nvSpPr>
          <p:cNvPr id="1108" name="textbox 1108"/>
          <p:cNvSpPr/>
          <p:nvPr/>
        </p:nvSpPr>
        <p:spPr>
          <a:xfrm>
            <a:off x="1919974" y="3130270"/>
            <a:ext cx="1920239" cy="109854"/>
          </a:xfrm>
          <a:prstGeom prst="rect">
            <a:avLst/>
          </a:prstGeom>
          <a:solidFill>
            <a:srgbClr val="003E7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41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766444" algn="l" rtl="0" eaLnBrk="0">
              <a:lnSpc>
                <a:spcPct val="92000"/>
              </a:lnSpc>
              <a:spcBef>
                <a:spcPts val="1"/>
              </a:spcBef>
              <a:tabLst/>
            </a:pP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  <a:hlinkClick r:id="rId25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GRCR-Net</a:t>
            </a:r>
            <a:endParaRPr sz="500" dirty="0">
              <a:latin typeface="Arial"/>
              <a:ea typeface="Arial"/>
              <a:cs typeface="Arial"/>
            </a:endParaRPr>
          </a:p>
        </p:txBody>
      </p:sp>
      <p:sp>
        <p:nvSpPr>
          <p:cNvPr id="1110" name="textbox 1110"/>
          <p:cNvSpPr/>
          <p:nvPr/>
        </p:nvSpPr>
        <p:spPr>
          <a:xfrm>
            <a:off x="3085723" y="2857714"/>
            <a:ext cx="1995804" cy="1238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60"/>
              </a:lnSpc>
              <a:tabLst/>
            </a:pP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-20.0</a:t>
            </a:r>
            <a:r>
              <a:rPr sz="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</a:t>
            </a: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-17.5</a:t>
            </a:r>
            <a:r>
              <a:rPr sz="2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</a:t>
            </a:r>
            <a:r>
              <a:rPr sz="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</a:t>
            </a: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-15.0</a:t>
            </a:r>
            <a:r>
              <a:rPr sz="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</a:t>
            </a: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-12.5</a:t>
            </a:r>
            <a:r>
              <a:rPr sz="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</a:t>
            </a: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-10.0</a:t>
            </a:r>
            <a:r>
              <a:rPr sz="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</a:t>
            </a: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-7.5</a:t>
            </a:r>
            <a:r>
              <a:rPr sz="2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sz="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</a:t>
            </a: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-5.0</a:t>
            </a:r>
            <a:r>
              <a:rPr sz="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</a:t>
            </a: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-2.5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61034" algn="l" rtl="0" eaLnBrk="0">
              <a:lnSpc>
                <a:spcPts val="388"/>
              </a:lnSpc>
              <a:tabLst/>
            </a:pPr>
            <a:r>
              <a:rPr sz="3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Signal-to-Noise</a:t>
            </a:r>
            <a:r>
              <a:rPr sz="3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3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Ratio </a:t>
            </a:r>
            <a:r>
              <a:rPr sz="3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(dB)</a:t>
            </a:r>
            <a:endParaRPr sz="300" dirty="0">
              <a:latin typeface="Arial"/>
              <a:ea typeface="Arial"/>
              <a:cs typeface="Arial"/>
            </a:endParaRPr>
          </a:p>
        </p:txBody>
      </p:sp>
      <p:sp>
        <p:nvSpPr>
          <p:cNvPr id="1112" name="textbox 1112"/>
          <p:cNvSpPr/>
          <p:nvPr/>
        </p:nvSpPr>
        <p:spPr>
          <a:xfrm>
            <a:off x="790661" y="2857714"/>
            <a:ext cx="1866900" cy="1238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60"/>
              </a:lnSpc>
              <a:tabLst/>
            </a:pP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-20</a:t>
            </a:r>
            <a:r>
              <a:rPr sz="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</a:t>
            </a: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-15</a:t>
            </a:r>
            <a:r>
              <a:rPr sz="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</a:t>
            </a: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-10</a:t>
            </a:r>
            <a:r>
              <a:rPr sz="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</a:t>
            </a: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-5</a:t>
            </a:r>
            <a:r>
              <a:rPr sz="2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</a:t>
            </a:r>
            <a:r>
              <a:rPr sz="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</a:t>
            </a: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</a:t>
            </a: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</a:t>
            </a: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r>
              <a:rPr sz="2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r>
              <a:rPr sz="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</a:t>
            </a: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15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43890" algn="l" rtl="0" eaLnBrk="0">
              <a:lnSpc>
                <a:spcPts val="388"/>
              </a:lnSpc>
              <a:tabLst/>
            </a:pPr>
            <a:r>
              <a:rPr sz="3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Signal-to-Noise</a:t>
            </a:r>
            <a:r>
              <a:rPr sz="3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3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Ratio </a:t>
            </a:r>
            <a:r>
              <a:rPr sz="3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(dB)</a:t>
            </a:r>
            <a:endParaRPr sz="300" dirty="0">
              <a:latin typeface="Arial"/>
              <a:ea typeface="Arial"/>
              <a:cs typeface="Arial"/>
            </a:endParaRPr>
          </a:p>
        </p:txBody>
      </p:sp>
      <p:pic>
        <p:nvPicPr>
          <p:cNvPr id="1114" name="picture 111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600000">
            <a:off x="4122829" y="3030208"/>
            <a:ext cx="1601215" cy="65559"/>
          </a:xfrm>
          <a:prstGeom prst="rect">
            <a:avLst/>
          </a:prstGeom>
        </p:spPr>
      </p:pic>
      <p:sp>
        <p:nvSpPr>
          <p:cNvPr id="1116" name="textbox 1116"/>
          <p:cNvSpPr/>
          <p:nvPr/>
        </p:nvSpPr>
        <p:spPr>
          <a:xfrm>
            <a:off x="3395560" y="953809"/>
            <a:ext cx="1444625" cy="838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73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4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Low SNR</a:t>
            </a:r>
            <a:r>
              <a:rPr sz="4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400" b="1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Detail</a:t>
            </a:r>
            <a:r>
              <a:rPr sz="4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ed Comparison</a:t>
            </a:r>
            <a:endParaRPr sz="400" dirty="0">
              <a:latin typeface="Arial"/>
              <a:ea typeface="Arial"/>
              <a:cs typeface="Arial"/>
            </a:endParaRPr>
          </a:p>
        </p:txBody>
      </p:sp>
      <p:sp>
        <p:nvSpPr>
          <p:cNvPr id="1118" name="textbox 1118"/>
          <p:cNvSpPr/>
          <p:nvPr/>
        </p:nvSpPr>
        <p:spPr>
          <a:xfrm>
            <a:off x="2964022" y="1057004"/>
            <a:ext cx="69850" cy="18205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60"/>
              </a:lnSpc>
              <a:tabLst/>
            </a:pP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40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ts val="260"/>
              </a:lnSpc>
              <a:spcBef>
                <a:spcPts val="70"/>
              </a:spcBef>
              <a:tabLst/>
            </a:pP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35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ts val="260"/>
              </a:lnSpc>
              <a:spcBef>
                <a:spcPts val="70"/>
              </a:spcBef>
              <a:tabLst/>
            </a:pP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30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ts val="260"/>
              </a:lnSpc>
              <a:spcBef>
                <a:spcPts val="70"/>
              </a:spcBef>
              <a:tabLst/>
            </a:pP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25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ts val="260"/>
              </a:lnSpc>
              <a:spcBef>
                <a:spcPts val="70"/>
              </a:spcBef>
              <a:tabLst/>
            </a:pP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20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4604" algn="l" rtl="0" eaLnBrk="0">
              <a:lnSpc>
                <a:spcPts val="256"/>
              </a:lnSpc>
              <a:spcBef>
                <a:spcPts val="61"/>
              </a:spcBef>
              <a:tabLst/>
            </a:pPr>
            <a:r>
              <a:rPr sz="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15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4604" algn="l" rtl="0" eaLnBrk="0">
              <a:lnSpc>
                <a:spcPts val="260"/>
              </a:lnSpc>
              <a:spcBef>
                <a:spcPts val="70"/>
              </a:spcBef>
              <a:tabLst/>
            </a:pPr>
            <a:r>
              <a:rPr sz="2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6194" algn="l" rtl="0" eaLnBrk="0">
              <a:lnSpc>
                <a:spcPts val="256"/>
              </a:lnSpc>
              <a:spcBef>
                <a:spcPts val="61"/>
              </a:spcBef>
              <a:tabLst/>
            </a:pPr>
            <a:r>
              <a:rPr sz="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5794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6194" algn="l" rtl="0" eaLnBrk="0">
              <a:lnSpc>
                <a:spcPts val="260"/>
              </a:lnSpc>
              <a:tabLst/>
            </a:pPr>
            <a:r>
              <a:rPr sz="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pic>
        <p:nvPicPr>
          <p:cNvPr id="1120" name="picture 112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600000">
            <a:off x="1645533" y="1463060"/>
            <a:ext cx="211965" cy="304995"/>
          </a:xfrm>
          <a:prstGeom prst="rect">
            <a:avLst/>
          </a:prstGeom>
        </p:spPr>
      </p:pic>
      <p:sp>
        <p:nvSpPr>
          <p:cNvPr id="1122" name="path 1122"/>
          <p:cNvSpPr/>
          <p:nvPr/>
        </p:nvSpPr>
        <p:spPr>
          <a:xfrm>
            <a:off x="1645566" y="1427687"/>
            <a:ext cx="211808" cy="289514"/>
          </a:xfrm>
          <a:custGeom>
            <a:avLst/>
            <a:gdLst/>
            <a:ahLst/>
            <a:cxnLst/>
            <a:rect l="0" t="0" r="0" b="0"/>
            <a:pathLst>
              <a:path w="333" h="455">
                <a:moveTo>
                  <a:pt x="6" y="452"/>
                </a:moveTo>
                <a:lnTo>
                  <a:pt x="167" y="181"/>
                </a:lnTo>
                <a:lnTo>
                  <a:pt x="328" y="4"/>
                </a:lnTo>
              </a:path>
            </a:pathLst>
          </a:custGeom>
          <a:noFill/>
          <a:ln w="9040" cap="flat">
            <a:solidFill>
              <a:srgbClr val="2E86AB">
                <a:alpha val="8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24" name="textbox 1124"/>
          <p:cNvSpPr/>
          <p:nvPr/>
        </p:nvSpPr>
        <p:spPr>
          <a:xfrm>
            <a:off x="651699" y="1761670"/>
            <a:ext cx="69850" cy="11156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ts val="260"/>
              </a:lnSpc>
              <a:tabLst/>
            </a:pP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60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60"/>
              </a:lnSpc>
              <a:spcBef>
                <a:spcPts val="66"/>
              </a:spcBef>
              <a:tabLst/>
            </a:pP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40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ts val="260"/>
              </a:lnSpc>
              <a:spcBef>
                <a:spcPts val="66"/>
              </a:spcBef>
              <a:tabLst/>
            </a:pP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20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5498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6194" algn="l" rtl="0" eaLnBrk="0">
              <a:lnSpc>
                <a:spcPts val="260"/>
              </a:lnSpc>
              <a:tabLst/>
            </a:pPr>
            <a:r>
              <a:rPr sz="2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1126" name="rect 1126"/>
          <p:cNvSpPr/>
          <p:nvPr/>
        </p:nvSpPr>
        <p:spPr>
          <a:xfrm>
            <a:off x="1329918" y="2511721"/>
            <a:ext cx="25313" cy="25313"/>
          </a:xfrm>
          <a:prstGeom prst="rect">
            <a:avLst/>
          </a:prstGeom>
          <a:solidFill>
            <a:srgbClr val="FF6B6B">
              <a:alpha val="78039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28" name="path 1128"/>
          <p:cNvSpPr/>
          <p:nvPr/>
        </p:nvSpPr>
        <p:spPr>
          <a:xfrm>
            <a:off x="1034083" y="2581814"/>
            <a:ext cx="105521" cy="47553"/>
          </a:xfrm>
          <a:custGeom>
            <a:avLst/>
            <a:gdLst/>
            <a:ahLst/>
            <a:cxnLst/>
            <a:rect l="0" t="0" r="0" b="0"/>
            <a:pathLst>
              <a:path w="166" h="74">
                <a:moveTo>
                  <a:pt x="2" y="68"/>
                </a:moveTo>
                <a:lnTo>
                  <a:pt x="163" y="6"/>
                </a:lnTo>
              </a:path>
            </a:pathLst>
          </a:custGeom>
          <a:noFill/>
          <a:ln w="9040" cap="flat">
            <a:solidFill>
              <a:srgbClr val="2E86AB">
                <a:alpha val="8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30" name="path 1130"/>
          <p:cNvSpPr/>
          <p:nvPr/>
        </p:nvSpPr>
        <p:spPr>
          <a:xfrm>
            <a:off x="1031177" y="2506645"/>
            <a:ext cx="111332" cy="44802"/>
          </a:xfrm>
          <a:custGeom>
            <a:avLst/>
            <a:gdLst/>
            <a:ahLst/>
            <a:cxnLst/>
            <a:rect l="0" t="0" r="0" b="0"/>
            <a:pathLst>
              <a:path w="175" h="70">
                <a:moveTo>
                  <a:pt x="7" y="63"/>
                </a:moveTo>
                <a:lnTo>
                  <a:pt x="168" y="7"/>
                </a:lnTo>
              </a:path>
            </a:pathLst>
          </a:custGeom>
          <a:noFill/>
          <a:ln w="9040" cap="sq">
            <a:solidFill>
              <a:srgbClr val="C73E1D">
                <a:alpha val="8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32" name="picture 113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21600000">
            <a:off x="1120839" y="2447328"/>
            <a:ext cx="226255" cy="202150"/>
          </a:xfrm>
          <a:prstGeom prst="rect">
            <a:avLst/>
          </a:prstGeom>
        </p:spPr>
      </p:pic>
      <p:sp>
        <p:nvSpPr>
          <p:cNvPr id="1134" name="textbox 1134"/>
          <p:cNvSpPr/>
          <p:nvPr/>
        </p:nvSpPr>
        <p:spPr>
          <a:xfrm>
            <a:off x="1353943" y="953809"/>
            <a:ext cx="902969" cy="8191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60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tabLst/>
            </a:pPr>
            <a:r>
              <a:rPr sz="4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</a:t>
            </a:r>
            <a:r>
              <a:rPr sz="4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</a:t>
            </a:r>
            <a:r>
              <a:rPr sz="4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nce vs</a:t>
            </a:r>
            <a:r>
              <a:rPr sz="4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SNR</a:t>
            </a:r>
            <a:endParaRPr sz="400" dirty="0">
              <a:latin typeface="Arial"/>
              <a:ea typeface="Arial"/>
              <a:cs typeface="Arial"/>
            </a:endParaRPr>
          </a:p>
        </p:txBody>
      </p:sp>
      <p:sp>
        <p:nvSpPr>
          <p:cNvPr id="1136" name="textbox 1136"/>
          <p:cNvSpPr/>
          <p:nvPr/>
        </p:nvSpPr>
        <p:spPr>
          <a:xfrm rot="16200000">
            <a:off x="2538372" y="1925015"/>
            <a:ext cx="795019" cy="749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88"/>
              </a:lnSpc>
              <a:tabLst/>
            </a:pPr>
            <a:r>
              <a:rPr sz="3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Classification Accu</a:t>
            </a:r>
            <a:r>
              <a:rPr sz="3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racy</a:t>
            </a:r>
            <a:r>
              <a:rPr sz="3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(%)</a:t>
            </a:r>
            <a:endParaRPr sz="300" dirty="0">
              <a:latin typeface="Arial"/>
              <a:ea typeface="Arial"/>
              <a:cs typeface="Arial"/>
            </a:endParaRPr>
          </a:p>
        </p:txBody>
      </p:sp>
      <p:sp>
        <p:nvSpPr>
          <p:cNvPr id="1138" name="textbox 1138"/>
          <p:cNvSpPr/>
          <p:nvPr/>
        </p:nvSpPr>
        <p:spPr>
          <a:xfrm rot="16200000">
            <a:off x="203052" y="1925015"/>
            <a:ext cx="795019" cy="749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388"/>
              </a:lnSpc>
              <a:tabLst/>
            </a:pPr>
            <a:r>
              <a:rPr sz="3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Classification Accu</a:t>
            </a:r>
            <a:r>
              <a:rPr sz="3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racy</a:t>
            </a:r>
            <a:r>
              <a:rPr sz="3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b="1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(%)</a:t>
            </a:r>
            <a:endParaRPr sz="300" dirty="0">
              <a:latin typeface="Arial"/>
              <a:ea typeface="Arial"/>
              <a:cs typeface="Arial"/>
            </a:endParaRPr>
          </a:p>
        </p:txBody>
      </p:sp>
      <p:sp>
        <p:nvSpPr>
          <p:cNvPr id="1140" name="path 1140"/>
          <p:cNvSpPr/>
          <p:nvPr/>
        </p:nvSpPr>
        <p:spPr>
          <a:xfrm>
            <a:off x="1851530" y="1303786"/>
            <a:ext cx="209226" cy="130710"/>
          </a:xfrm>
          <a:custGeom>
            <a:avLst/>
            <a:gdLst/>
            <a:ahLst/>
            <a:cxnLst/>
            <a:rect l="0" t="0" r="0" b="0"/>
            <a:pathLst>
              <a:path w="329" h="205">
                <a:moveTo>
                  <a:pt x="3" y="199"/>
                </a:moveTo>
                <a:lnTo>
                  <a:pt x="165" y="92"/>
                </a:lnTo>
                <a:lnTo>
                  <a:pt x="326" y="6"/>
                </a:lnTo>
              </a:path>
            </a:pathLst>
          </a:custGeom>
          <a:noFill/>
          <a:ln w="9040" cap="flat">
            <a:solidFill>
              <a:srgbClr val="2E86AB">
                <a:alpha val="8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42" name="path 1142"/>
          <p:cNvSpPr/>
          <p:nvPr/>
        </p:nvSpPr>
        <p:spPr>
          <a:xfrm>
            <a:off x="1849517" y="1264141"/>
            <a:ext cx="213625" cy="134295"/>
          </a:xfrm>
          <a:custGeom>
            <a:avLst/>
            <a:gdLst/>
            <a:ahLst/>
            <a:cxnLst/>
            <a:rect l="0" t="0" r="0" b="0"/>
            <a:pathLst>
              <a:path w="336" h="211">
                <a:moveTo>
                  <a:pt x="7" y="204"/>
                </a:moveTo>
                <a:lnTo>
                  <a:pt x="168" y="81"/>
                </a:lnTo>
                <a:lnTo>
                  <a:pt x="329" y="7"/>
                </a:lnTo>
              </a:path>
            </a:pathLst>
          </a:custGeom>
          <a:noFill/>
          <a:ln w="9040" cap="sq">
            <a:solidFill>
              <a:srgbClr val="C73E1D">
                <a:alpha val="8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44" name="path 1144"/>
          <p:cNvSpPr/>
          <p:nvPr/>
        </p:nvSpPr>
        <p:spPr>
          <a:xfrm>
            <a:off x="1338054" y="2150788"/>
            <a:ext cx="111333" cy="226430"/>
          </a:xfrm>
          <a:custGeom>
            <a:avLst/>
            <a:gdLst/>
            <a:ahLst/>
            <a:cxnLst/>
            <a:rect l="0" t="0" r="0" b="0"/>
            <a:pathLst>
              <a:path w="175" h="356">
                <a:moveTo>
                  <a:pt x="7" y="349"/>
                </a:moveTo>
                <a:lnTo>
                  <a:pt x="168" y="7"/>
                </a:lnTo>
              </a:path>
            </a:pathLst>
          </a:custGeom>
          <a:noFill/>
          <a:ln w="9040" cap="sq">
            <a:solidFill>
              <a:srgbClr val="C73E1D">
                <a:alpha val="8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46" name="picture 1146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21600000">
            <a:off x="4416876" y="1082806"/>
            <a:ext cx="119562" cy="208120"/>
          </a:xfrm>
          <a:prstGeom prst="rect">
            <a:avLst/>
          </a:prstGeom>
        </p:spPr>
      </p:pic>
      <p:sp>
        <p:nvSpPr>
          <p:cNvPr id="1148" name="textbox 1148"/>
          <p:cNvSpPr/>
          <p:nvPr/>
        </p:nvSpPr>
        <p:spPr>
          <a:xfrm>
            <a:off x="630908" y="1057004"/>
            <a:ext cx="90805" cy="41084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60"/>
              </a:lnSpc>
              <a:tabLst/>
            </a:pP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100</a:t>
            </a:r>
            <a:endParaRPr sz="2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5498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3655" algn="l" rtl="0" eaLnBrk="0">
              <a:lnSpc>
                <a:spcPts val="260"/>
              </a:lnSpc>
              <a:tabLst/>
            </a:pP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80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pic>
        <p:nvPicPr>
          <p:cNvPr id="1150" name="picture 1150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21600000">
            <a:off x="3138011" y="2192957"/>
            <a:ext cx="226799" cy="108621"/>
          </a:xfrm>
          <a:prstGeom prst="rect">
            <a:avLst/>
          </a:prstGeom>
        </p:spPr>
      </p:pic>
      <p:sp>
        <p:nvSpPr>
          <p:cNvPr id="1152" name="path 1152"/>
          <p:cNvSpPr/>
          <p:nvPr/>
        </p:nvSpPr>
        <p:spPr>
          <a:xfrm>
            <a:off x="1644932" y="1493158"/>
            <a:ext cx="111332" cy="159839"/>
          </a:xfrm>
          <a:custGeom>
            <a:avLst/>
            <a:gdLst/>
            <a:ahLst/>
            <a:cxnLst/>
            <a:rect l="0" t="0" r="0" b="0"/>
            <a:pathLst>
              <a:path w="175" h="251">
                <a:moveTo>
                  <a:pt x="7" y="244"/>
                </a:moveTo>
                <a:lnTo>
                  <a:pt x="168" y="7"/>
                </a:lnTo>
              </a:path>
            </a:pathLst>
          </a:custGeom>
          <a:noFill/>
          <a:ln w="9040" cap="sq">
            <a:solidFill>
              <a:srgbClr val="C73E1D">
                <a:alpha val="8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54" name="picture 1154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 rot="21600000">
            <a:off x="1632302" y="1635820"/>
            <a:ext cx="34300" cy="96221"/>
          </a:xfrm>
          <a:prstGeom prst="rect">
            <a:avLst/>
          </a:prstGeom>
        </p:spPr>
      </p:pic>
      <p:sp>
        <p:nvSpPr>
          <p:cNvPr id="1156" name="path 1156"/>
          <p:cNvSpPr/>
          <p:nvPr/>
        </p:nvSpPr>
        <p:spPr>
          <a:xfrm>
            <a:off x="1542639" y="1643957"/>
            <a:ext cx="111333" cy="204761"/>
          </a:xfrm>
          <a:custGeom>
            <a:avLst/>
            <a:gdLst/>
            <a:ahLst/>
            <a:cxnLst/>
            <a:rect l="0" t="0" r="0" b="0"/>
            <a:pathLst>
              <a:path w="175" h="322">
                <a:moveTo>
                  <a:pt x="7" y="315"/>
                </a:moveTo>
                <a:lnTo>
                  <a:pt x="168" y="7"/>
                </a:lnTo>
              </a:path>
            </a:pathLst>
          </a:custGeom>
          <a:noFill/>
          <a:ln w="9040" cap="sq">
            <a:solidFill>
              <a:srgbClr val="C73E1D">
                <a:alpha val="8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58" name="path 1158"/>
          <p:cNvSpPr/>
          <p:nvPr/>
        </p:nvSpPr>
        <p:spPr>
          <a:xfrm>
            <a:off x="2565565" y="1135011"/>
            <a:ext cx="111333" cy="20667"/>
          </a:xfrm>
          <a:custGeom>
            <a:avLst/>
            <a:gdLst/>
            <a:ahLst/>
            <a:cxnLst/>
            <a:rect l="0" t="0" r="0" b="0"/>
            <a:pathLst>
              <a:path w="175" h="32">
                <a:moveTo>
                  <a:pt x="7" y="25"/>
                </a:moveTo>
                <a:lnTo>
                  <a:pt x="168" y="7"/>
                </a:lnTo>
              </a:path>
            </a:pathLst>
          </a:custGeom>
          <a:noFill/>
          <a:ln w="9040" cap="sq">
            <a:solidFill>
              <a:srgbClr val="C73E1D">
                <a:alpha val="8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60" name="path 1160"/>
          <p:cNvSpPr/>
          <p:nvPr/>
        </p:nvSpPr>
        <p:spPr>
          <a:xfrm>
            <a:off x="2565565" y="1254100"/>
            <a:ext cx="111333" cy="10273"/>
          </a:xfrm>
          <a:custGeom>
            <a:avLst/>
            <a:gdLst/>
            <a:ahLst/>
            <a:cxnLst/>
            <a:rect l="0" t="0" r="0" b="0"/>
            <a:pathLst>
              <a:path w="175" h="16">
                <a:moveTo>
                  <a:pt x="7" y="7"/>
                </a:moveTo>
                <a:lnTo>
                  <a:pt x="168" y="9"/>
                </a:lnTo>
              </a:path>
            </a:pathLst>
          </a:custGeom>
          <a:noFill/>
          <a:ln w="9040" cap="sq">
            <a:solidFill>
              <a:srgbClr val="FF6B6B">
                <a:alpha val="8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62" name="path 1162"/>
          <p:cNvSpPr/>
          <p:nvPr/>
        </p:nvSpPr>
        <p:spPr>
          <a:xfrm>
            <a:off x="2569953" y="1248817"/>
            <a:ext cx="102557" cy="12031"/>
          </a:xfrm>
          <a:custGeom>
            <a:avLst/>
            <a:gdLst/>
            <a:ahLst/>
            <a:cxnLst/>
            <a:rect l="0" t="0" r="0" b="0"/>
            <a:pathLst>
              <a:path w="161" h="18">
                <a:moveTo>
                  <a:pt x="0" y="11"/>
                </a:moveTo>
                <a:lnTo>
                  <a:pt x="161" y="7"/>
                </a:lnTo>
              </a:path>
            </a:pathLst>
          </a:custGeom>
          <a:noFill/>
          <a:ln w="9040" cap="flat">
            <a:solidFill>
              <a:srgbClr val="4ECDC4">
                <a:alpha val="8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64" name="path 1164"/>
          <p:cNvSpPr/>
          <p:nvPr/>
        </p:nvSpPr>
        <p:spPr>
          <a:xfrm>
            <a:off x="2569575" y="1170273"/>
            <a:ext cx="103313" cy="20609"/>
          </a:xfrm>
          <a:custGeom>
            <a:avLst/>
            <a:gdLst/>
            <a:ahLst/>
            <a:cxnLst/>
            <a:rect l="0" t="0" r="0" b="0"/>
            <a:pathLst>
              <a:path w="162" h="32">
                <a:moveTo>
                  <a:pt x="0" y="25"/>
                </a:moveTo>
                <a:lnTo>
                  <a:pt x="161" y="7"/>
                </a:lnTo>
              </a:path>
            </a:pathLst>
          </a:custGeom>
          <a:noFill/>
          <a:ln w="9040" cap="flat">
            <a:solidFill>
              <a:srgbClr val="2E86AB">
                <a:alpha val="8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66" name="path 1166"/>
          <p:cNvSpPr/>
          <p:nvPr/>
        </p:nvSpPr>
        <p:spPr>
          <a:xfrm>
            <a:off x="2569929" y="1216579"/>
            <a:ext cx="102604" cy="12558"/>
          </a:xfrm>
          <a:custGeom>
            <a:avLst/>
            <a:gdLst/>
            <a:ahLst/>
            <a:cxnLst/>
            <a:rect l="0" t="0" r="0" b="0"/>
            <a:pathLst>
              <a:path w="161" h="19">
                <a:moveTo>
                  <a:pt x="0" y="12"/>
                </a:moveTo>
                <a:lnTo>
                  <a:pt x="161" y="7"/>
                </a:lnTo>
              </a:path>
            </a:pathLst>
          </a:custGeom>
          <a:noFill/>
          <a:ln w="9040" cap="flat">
            <a:solidFill>
              <a:srgbClr val="45B7D1">
                <a:alpha val="8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68" name="picture 1168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 rot="21600000">
            <a:off x="2655227" y="1117009"/>
            <a:ext cx="136593" cy="155500"/>
          </a:xfrm>
          <a:prstGeom prst="rect">
            <a:avLst/>
          </a:prstGeom>
        </p:spPr>
      </p:pic>
      <p:pic>
        <p:nvPicPr>
          <p:cNvPr id="1170" name="picture 1170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 rot="21600000">
            <a:off x="2455136" y="1138502"/>
            <a:ext cx="132099" cy="153562"/>
          </a:xfrm>
          <a:prstGeom prst="rect">
            <a:avLst/>
          </a:prstGeom>
        </p:spPr>
      </p:pic>
      <p:pic>
        <p:nvPicPr>
          <p:cNvPr id="1172" name="picture 1172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rot="21600000">
            <a:off x="1023040" y="2675556"/>
            <a:ext cx="25313" cy="25313"/>
          </a:xfrm>
          <a:prstGeom prst="rect">
            <a:avLst/>
          </a:prstGeom>
        </p:spPr>
      </p:pic>
      <p:sp>
        <p:nvSpPr>
          <p:cNvPr id="1174" name="path 1174"/>
          <p:cNvSpPr/>
          <p:nvPr/>
        </p:nvSpPr>
        <p:spPr>
          <a:xfrm>
            <a:off x="931874" y="2648726"/>
            <a:ext cx="105354" cy="45325"/>
          </a:xfrm>
          <a:custGeom>
            <a:avLst/>
            <a:gdLst/>
            <a:ahLst/>
            <a:cxnLst/>
            <a:rect l="0" t="0" r="0" b="0"/>
            <a:pathLst>
              <a:path w="165" h="71">
                <a:moveTo>
                  <a:pt x="2" y="64"/>
                </a:moveTo>
                <a:lnTo>
                  <a:pt x="163" y="6"/>
                </a:lnTo>
              </a:path>
            </a:pathLst>
          </a:custGeom>
          <a:noFill/>
          <a:ln w="9040" cap="flat">
            <a:solidFill>
              <a:srgbClr val="4ECDC4">
                <a:alpha val="8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76" name="path 1176"/>
          <p:cNvSpPr/>
          <p:nvPr/>
        </p:nvSpPr>
        <p:spPr>
          <a:xfrm>
            <a:off x="932712" y="2662958"/>
            <a:ext cx="103677" cy="24788"/>
          </a:xfrm>
          <a:custGeom>
            <a:avLst/>
            <a:gdLst/>
            <a:ahLst/>
            <a:cxnLst/>
            <a:rect l="0" t="0" r="0" b="0"/>
            <a:pathLst>
              <a:path w="163" h="39">
                <a:moveTo>
                  <a:pt x="1" y="32"/>
                </a:moveTo>
                <a:lnTo>
                  <a:pt x="162" y="7"/>
                </a:lnTo>
              </a:path>
            </a:pathLst>
          </a:custGeom>
          <a:noFill/>
          <a:ln w="9040" cap="flat">
            <a:solidFill>
              <a:srgbClr val="45B7D1">
                <a:alpha val="8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78" name="path 1178"/>
          <p:cNvSpPr/>
          <p:nvPr/>
        </p:nvSpPr>
        <p:spPr>
          <a:xfrm>
            <a:off x="830219" y="2620704"/>
            <a:ext cx="206319" cy="48862"/>
          </a:xfrm>
          <a:custGeom>
            <a:avLst/>
            <a:gdLst/>
            <a:ahLst/>
            <a:cxnLst/>
            <a:rect l="0" t="0" r="0" b="0"/>
            <a:pathLst>
              <a:path w="324" h="76">
                <a:moveTo>
                  <a:pt x="1" y="69"/>
                </a:moveTo>
                <a:lnTo>
                  <a:pt x="162" y="37"/>
                </a:lnTo>
                <a:lnTo>
                  <a:pt x="323" y="6"/>
                </a:lnTo>
              </a:path>
            </a:pathLst>
          </a:custGeom>
          <a:noFill/>
          <a:ln w="9040" cap="flat">
            <a:solidFill>
              <a:srgbClr val="2E86AB">
                <a:alpha val="8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80" name="path 1180"/>
          <p:cNvSpPr/>
          <p:nvPr/>
        </p:nvSpPr>
        <p:spPr>
          <a:xfrm>
            <a:off x="826592" y="2542407"/>
            <a:ext cx="213625" cy="87258"/>
          </a:xfrm>
          <a:custGeom>
            <a:avLst/>
            <a:gdLst/>
            <a:ahLst/>
            <a:cxnLst/>
            <a:rect l="0" t="0" r="0" b="0"/>
            <a:pathLst>
              <a:path w="336" h="137">
                <a:moveTo>
                  <a:pt x="7" y="130"/>
                </a:moveTo>
                <a:lnTo>
                  <a:pt x="168" y="68"/>
                </a:lnTo>
                <a:lnTo>
                  <a:pt x="329" y="7"/>
                </a:lnTo>
              </a:path>
            </a:pathLst>
          </a:custGeom>
          <a:noFill/>
          <a:ln w="9040" cap="sq">
            <a:solidFill>
              <a:srgbClr val="C73E1D">
                <a:alpha val="8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82" name="path 1182"/>
          <p:cNvSpPr/>
          <p:nvPr/>
        </p:nvSpPr>
        <p:spPr>
          <a:xfrm>
            <a:off x="1034379" y="2631920"/>
            <a:ext cx="104928" cy="39829"/>
          </a:xfrm>
          <a:custGeom>
            <a:avLst/>
            <a:gdLst/>
            <a:ahLst/>
            <a:cxnLst/>
            <a:rect l="0" t="0" r="0" b="0"/>
            <a:pathLst>
              <a:path w="165" h="62">
                <a:moveTo>
                  <a:pt x="2" y="55"/>
                </a:moveTo>
                <a:lnTo>
                  <a:pt x="163" y="6"/>
                </a:lnTo>
              </a:path>
            </a:pathLst>
          </a:custGeom>
          <a:noFill/>
          <a:ln w="9040" cap="flat">
            <a:solidFill>
              <a:srgbClr val="45B7D1">
                <a:alpha val="8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84" name="picture 1184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21600000">
            <a:off x="916254" y="2534270"/>
            <a:ext cx="136593" cy="145811"/>
          </a:xfrm>
          <a:prstGeom prst="rect">
            <a:avLst/>
          </a:prstGeom>
        </p:spPr>
      </p:pic>
      <p:pic>
        <p:nvPicPr>
          <p:cNvPr id="1186" name="picture 1186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rot="21600000">
            <a:off x="3138011" y="2386740"/>
            <a:ext cx="226799" cy="76411"/>
          </a:xfrm>
          <a:prstGeom prst="rect">
            <a:avLst/>
          </a:prstGeom>
        </p:spPr>
      </p:pic>
      <p:pic>
        <p:nvPicPr>
          <p:cNvPr id="1188" name="picture 1188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rot="21600000">
            <a:off x="3142177" y="2339323"/>
            <a:ext cx="218469" cy="62081"/>
          </a:xfrm>
          <a:prstGeom prst="rect">
            <a:avLst/>
          </a:prstGeom>
        </p:spPr>
      </p:pic>
      <p:sp>
        <p:nvSpPr>
          <p:cNvPr id="1190" name="path 1190"/>
          <p:cNvSpPr/>
          <p:nvPr/>
        </p:nvSpPr>
        <p:spPr>
          <a:xfrm>
            <a:off x="1747225" y="1389396"/>
            <a:ext cx="111332" cy="112802"/>
          </a:xfrm>
          <a:custGeom>
            <a:avLst/>
            <a:gdLst/>
            <a:ahLst/>
            <a:cxnLst/>
            <a:rect l="0" t="0" r="0" b="0"/>
            <a:pathLst>
              <a:path w="175" h="177">
                <a:moveTo>
                  <a:pt x="7" y="170"/>
                </a:moveTo>
                <a:lnTo>
                  <a:pt x="168" y="7"/>
                </a:lnTo>
              </a:path>
            </a:pathLst>
          </a:custGeom>
          <a:noFill/>
          <a:ln w="9040" cap="sq">
            <a:solidFill>
              <a:srgbClr val="C73E1D">
                <a:alpha val="8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92" name="textbox 1192"/>
          <p:cNvSpPr/>
          <p:nvPr/>
        </p:nvSpPr>
        <p:spPr>
          <a:xfrm>
            <a:off x="3196547" y="1236650"/>
            <a:ext cx="308609" cy="6921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2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3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ComplexCN</a:t>
            </a:r>
            <a:r>
              <a:rPr sz="3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endParaRPr sz="300" dirty="0">
              <a:latin typeface="Arial"/>
              <a:ea typeface="Arial"/>
              <a:cs typeface="Arial"/>
            </a:endParaRPr>
          </a:p>
        </p:txBody>
      </p:sp>
      <p:sp>
        <p:nvSpPr>
          <p:cNvPr id="1194" name="path 1194"/>
          <p:cNvSpPr/>
          <p:nvPr/>
        </p:nvSpPr>
        <p:spPr>
          <a:xfrm>
            <a:off x="1235762" y="2368178"/>
            <a:ext cx="111333" cy="102937"/>
          </a:xfrm>
          <a:custGeom>
            <a:avLst/>
            <a:gdLst/>
            <a:ahLst/>
            <a:cxnLst/>
            <a:rect l="0" t="0" r="0" b="0"/>
            <a:pathLst>
              <a:path w="175" h="162">
                <a:moveTo>
                  <a:pt x="7" y="154"/>
                </a:moveTo>
                <a:lnTo>
                  <a:pt x="168" y="7"/>
                </a:lnTo>
              </a:path>
            </a:pathLst>
          </a:custGeom>
          <a:noFill/>
          <a:ln w="9040" cap="sq">
            <a:solidFill>
              <a:srgbClr val="C73E1D">
                <a:alpha val="8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96" name="picture 1196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 rot="21600000">
            <a:off x="3769023" y="2176117"/>
            <a:ext cx="44529" cy="186517"/>
          </a:xfrm>
          <a:prstGeom prst="rect">
            <a:avLst/>
          </a:prstGeom>
        </p:spPr>
      </p:pic>
      <p:sp>
        <p:nvSpPr>
          <p:cNvPr id="1198" name="path 1198"/>
          <p:cNvSpPr/>
          <p:nvPr/>
        </p:nvSpPr>
        <p:spPr>
          <a:xfrm>
            <a:off x="1954026" y="1388089"/>
            <a:ext cx="106900" cy="68379"/>
          </a:xfrm>
          <a:custGeom>
            <a:avLst/>
            <a:gdLst/>
            <a:ahLst/>
            <a:cxnLst/>
            <a:rect l="0" t="0" r="0" b="0"/>
            <a:pathLst>
              <a:path w="168" h="107">
                <a:moveTo>
                  <a:pt x="3" y="101"/>
                </a:moveTo>
                <a:lnTo>
                  <a:pt x="164" y="6"/>
                </a:lnTo>
              </a:path>
            </a:pathLst>
          </a:custGeom>
          <a:noFill/>
          <a:ln w="9040" cap="flat">
            <a:solidFill>
              <a:srgbClr val="4ECDC4">
                <a:alpha val="8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200" name="picture 1200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 rot="21600000">
            <a:off x="3553073" y="2273889"/>
            <a:ext cx="44529" cy="144237"/>
          </a:xfrm>
          <a:prstGeom prst="rect">
            <a:avLst/>
          </a:prstGeom>
        </p:spPr>
      </p:pic>
      <p:pic>
        <p:nvPicPr>
          <p:cNvPr id="1202" name="picture 1202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 rot="21600000">
            <a:off x="3079888" y="1308612"/>
            <a:ext cx="97637" cy="44528"/>
          </a:xfrm>
          <a:prstGeom prst="rect">
            <a:avLst/>
          </a:prstGeom>
        </p:spPr>
      </p:pic>
      <p:pic>
        <p:nvPicPr>
          <p:cNvPr id="1204" name="picture 1204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 rot="21600000">
            <a:off x="3343113" y="2441514"/>
            <a:ext cx="32546" cy="32545"/>
          </a:xfrm>
          <a:prstGeom prst="rect">
            <a:avLst/>
          </a:prstGeom>
        </p:spPr>
      </p:pic>
      <p:pic>
        <p:nvPicPr>
          <p:cNvPr id="1206" name="picture 1206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 rot="21600000">
            <a:off x="3143214" y="2436072"/>
            <a:ext cx="216393" cy="19647"/>
          </a:xfrm>
          <a:prstGeom prst="rect">
            <a:avLst/>
          </a:prstGeom>
        </p:spPr>
      </p:pic>
      <p:pic>
        <p:nvPicPr>
          <p:cNvPr id="1208" name="picture 1208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 rot="21600000">
            <a:off x="3337122" y="2322335"/>
            <a:ext cx="44529" cy="86102"/>
          </a:xfrm>
          <a:prstGeom prst="rect">
            <a:avLst/>
          </a:prstGeom>
        </p:spPr>
      </p:pic>
      <p:sp>
        <p:nvSpPr>
          <p:cNvPr id="1210" name="path 1210"/>
          <p:cNvSpPr/>
          <p:nvPr/>
        </p:nvSpPr>
        <p:spPr>
          <a:xfrm>
            <a:off x="2364651" y="1193755"/>
            <a:ext cx="103990" cy="28434"/>
          </a:xfrm>
          <a:custGeom>
            <a:avLst/>
            <a:gdLst/>
            <a:ahLst/>
            <a:cxnLst/>
            <a:rect l="0" t="0" r="0" b="0"/>
            <a:pathLst>
              <a:path w="163" h="44">
                <a:moveTo>
                  <a:pt x="1" y="37"/>
                </a:moveTo>
                <a:lnTo>
                  <a:pt x="162" y="6"/>
                </a:lnTo>
              </a:path>
            </a:pathLst>
          </a:custGeom>
          <a:noFill/>
          <a:ln w="9040" cap="flat">
            <a:solidFill>
              <a:srgbClr val="2E86AB">
                <a:alpha val="80000"/>
              </a:srgbClr>
            </a:solidFill>
            <a:prstDash val="dash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212" name="picture 1212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 rot="21600000">
            <a:off x="3990966" y="2201487"/>
            <a:ext cx="32546" cy="68659"/>
          </a:xfrm>
          <a:prstGeom prst="rect">
            <a:avLst/>
          </a:prstGeom>
        </p:spPr>
      </p:pic>
      <p:pic>
        <p:nvPicPr>
          <p:cNvPr id="1214" name="picture 1214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 rot="21600000">
            <a:off x="3984974" y="2034303"/>
            <a:ext cx="44529" cy="44528"/>
          </a:xfrm>
          <a:prstGeom prst="rect">
            <a:avLst/>
          </a:prstGeom>
        </p:spPr>
      </p:pic>
      <p:pic>
        <p:nvPicPr>
          <p:cNvPr id="1216" name="picture 1216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 rot="21600000">
            <a:off x="4422868" y="1399047"/>
            <a:ext cx="32546" cy="60291"/>
          </a:xfrm>
          <a:prstGeom prst="rect">
            <a:avLst/>
          </a:prstGeom>
        </p:spPr>
      </p:pic>
      <p:sp>
        <p:nvSpPr>
          <p:cNvPr id="1218" name="textbox 1218"/>
          <p:cNvSpPr/>
          <p:nvPr/>
        </p:nvSpPr>
        <p:spPr>
          <a:xfrm>
            <a:off x="1808353" y="1123191"/>
            <a:ext cx="93980" cy="5968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65"/>
              </a:lnSpc>
              <a:tabLst/>
            </a:pPr>
            <a:r>
              <a:rPr sz="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0dB</a:t>
            </a:r>
            <a:endParaRPr sz="200" dirty="0">
              <a:latin typeface="Arial"/>
              <a:ea typeface="Arial"/>
              <a:cs typeface="Arial"/>
            </a:endParaRPr>
          </a:p>
        </p:txBody>
      </p:sp>
      <p:sp>
        <p:nvSpPr>
          <p:cNvPr id="1220" name="rect 1220"/>
          <p:cNvSpPr/>
          <p:nvPr/>
        </p:nvSpPr>
        <p:spPr>
          <a:xfrm>
            <a:off x="3559064" y="2437550"/>
            <a:ext cx="32546" cy="32545"/>
          </a:xfrm>
          <a:prstGeom prst="rect">
            <a:avLst/>
          </a:prstGeom>
          <a:solidFill>
            <a:srgbClr val="FF6B6B">
              <a:alpha val="85098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222" name="picture 1222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 rot="21600000">
            <a:off x="3343113" y="2425219"/>
            <a:ext cx="32546" cy="32545"/>
          </a:xfrm>
          <a:prstGeom prst="rect">
            <a:avLst/>
          </a:prstGeom>
        </p:spPr>
      </p:pic>
      <p:pic>
        <p:nvPicPr>
          <p:cNvPr id="1224" name="picture 1224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 rot="21600000">
            <a:off x="3559064" y="2084336"/>
            <a:ext cx="32546" cy="32545"/>
          </a:xfrm>
          <a:prstGeom prst="rect">
            <a:avLst/>
          </a:prstGeom>
        </p:spPr>
      </p:pic>
      <p:pic>
        <p:nvPicPr>
          <p:cNvPr id="1226" name="picture 1226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 rot="21600000">
            <a:off x="3990966" y="1883506"/>
            <a:ext cx="32546" cy="32545"/>
          </a:xfrm>
          <a:prstGeom prst="rect">
            <a:avLst/>
          </a:prstGeom>
        </p:spPr>
      </p:pic>
      <p:pic>
        <p:nvPicPr>
          <p:cNvPr id="1228" name="picture 1228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 rot="21600000">
            <a:off x="3775015" y="1994931"/>
            <a:ext cx="32546" cy="32545"/>
          </a:xfrm>
          <a:prstGeom prst="rect">
            <a:avLst/>
          </a:prstGeom>
        </p:spPr>
      </p:pic>
      <p:pic>
        <p:nvPicPr>
          <p:cNvPr id="1230" name="picture 1230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 rot="21600000">
            <a:off x="2351139" y="2513590"/>
            <a:ext cx="25313" cy="25313"/>
          </a:xfrm>
          <a:prstGeom prst="rect">
            <a:avLst/>
          </a:prstGeom>
        </p:spPr>
      </p:pic>
      <p:pic>
        <p:nvPicPr>
          <p:cNvPr id="1232" name="picture 1232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 rot="21600000">
            <a:off x="1227625" y="2453938"/>
            <a:ext cx="25313" cy="25313"/>
          </a:xfrm>
          <a:prstGeom prst="rect">
            <a:avLst/>
          </a:prstGeom>
        </p:spPr>
      </p:pic>
      <p:pic>
        <p:nvPicPr>
          <p:cNvPr id="1234" name="picture 1234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 rot="21600000">
            <a:off x="920748" y="2670623"/>
            <a:ext cx="25313" cy="25313"/>
          </a:xfrm>
          <a:prstGeom prst="rect">
            <a:avLst/>
          </a:prstGeom>
        </p:spPr>
      </p:pic>
      <p:pic>
        <p:nvPicPr>
          <p:cNvPr id="1236" name="picture 1236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 rot="21600000">
            <a:off x="1534503" y="1831541"/>
            <a:ext cx="25313" cy="2531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textbox 1238"/>
          <p:cNvSpPr/>
          <p:nvPr/>
        </p:nvSpPr>
        <p:spPr>
          <a:xfrm>
            <a:off x="2925812" y="557345"/>
            <a:ext cx="1698625" cy="17665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12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ct val="87000"/>
              </a:lnSpc>
              <a:tabLst/>
            </a:pP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Key</a:t>
            </a:r>
            <a:r>
              <a:rPr sz="10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Finding</a:t>
            </a:r>
            <a:r>
              <a:rPr sz="10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847"/>
              </a:spcBef>
              <a:tabLst/>
            </a:pPr>
            <a:r>
              <a:rPr sz="10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Low</a:t>
            </a:r>
            <a:r>
              <a:rPr sz="1000" b="1" kern="0" spc="19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SNR</a:t>
            </a:r>
            <a:r>
              <a:rPr sz="1000" b="1" kern="0" spc="21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7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(-20</a:t>
            </a:r>
            <a:r>
              <a:rPr sz="1000" b="1" kern="0" spc="15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000" b="1" kern="0" spc="13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7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-8</a:t>
            </a:r>
            <a:r>
              <a:rPr sz="10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dB</a:t>
            </a:r>
            <a:r>
              <a:rPr sz="1000" b="1" kern="0" spc="7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):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07645" algn="l" rtl="0" eaLnBrk="0">
              <a:lnSpc>
                <a:spcPct val="97000"/>
              </a:lnSpc>
              <a:spcBef>
                <a:spcPts val="421"/>
              </a:spcBef>
              <a:tabLst>
                <a:tab pos="288290" algn="l"/>
              </a:tabLst>
            </a:pP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Peak</a:t>
            </a:r>
            <a:r>
              <a:rPr sz="8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8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+14.90%</a:t>
            </a:r>
            <a:r>
              <a:rPr sz="800" b="1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</a:t>
            </a:r>
            <a:r>
              <a:rPr sz="8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-10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dB</a:t>
            </a:r>
            <a:endParaRPr sz="800" dirty="0">
              <a:latin typeface="Arial"/>
              <a:ea typeface="Arial"/>
              <a:cs typeface="Arial"/>
            </a:endParaRPr>
          </a:p>
          <a:p>
            <a:pPr marL="207645" algn="l" rtl="0" eaLnBrk="0">
              <a:lnSpc>
                <a:spcPct val="92000"/>
              </a:lnSpc>
              <a:spcBef>
                <a:spcPts val="158"/>
              </a:spcBef>
              <a:tabLst>
                <a:tab pos="280670" algn="l"/>
              </a:tabLst>
            </a:pP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Average</a:t>
            </a:r>
            <a:r>
              <a:rPr sz="8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kern="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7.25%</a:t>
            </a:r>
            <a:endParaRPr sz="8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ct val="94000"/>
              </a:lnSpc>
              <a:spcBef>
                <a:spcPts val="624"/>
              </a:spcBef>
              <a:tabLst/>
            </a:pPr>
            <a:r>
              <a:rPr sz="1000" b="1" kern="0" spc="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Medium</a:t>
            </a:r>
            <a:r>
              <a:rPr sz="1000" b="1" kern="0" spc="20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SNR</a:t>
            </a:r>
            <a:r>
              <a:rPr sz="1000" b="1" kern="0" spc="22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1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(-6</a:t>
            </a:r>
            <a:r>
              <a:rPr sz="1000" b="1" kern="0" spc="14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000" b="1" kern="0" spc="15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1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4</a:t>
            </a:r>
            <a:r>
              <a:rPr sz="1000" b="1" kern="0" spc="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dB</a:t>
            </a:r>
            <a:r>
              <a:rPr sz="1000" b="1" kern="0" spc="1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):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07645" algn="l" rtl="0" eaLnBrk="0">
              <a:lnSpc>
                <a:spcPct val="92000"/>
              </a:lnSpc>
              <a:spcBef>
                <a:spcPts val="414"/>
              </a:spcBef>
              <a:tabLst>
                <a:tab pos="288290" algn="l"/>
              </a:tabLst>
            </a:pP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Range</a:t>
            </a:r>
            <a:r>
              <a:rPr sz="8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kern="0" spc="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3.74%</a:t>
            </a:r>
            <a:r>
              <a:rPr sz="8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8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6.82%</a:t>
            </a:r>
            <a:endParaRPr sz="800" dirty="0">
              <a:latin typeface="Arial"/>
              <a:ea typeface="Arial"/>
              <a:cs typeface="Arial"/>
            </a:endParaRPr>
          </a:p>
          <a:p>
            <a:pPr marL="207645" algn="l" rtl="0" eaLnBrk="0">
              <a:lnSpc>
                <a:spcPct val="92000"/>
              </a:lnSpc>
              <a:spcBef>
                <a:spcPts val="213"/>
              </a:spcBef>
              <a:tabLst>
                <a:tab pos="280670" algn="l"/>
              </a:tabLst>
            </a:pP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Average</a:t>
            </a:r>
            <a:r>
              <a:rPr sz="8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kern="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5.12%</a:t>
            </a:r>
            <a:endParaRPr sz="8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624"/>
              </a:spcBef>
              <a:tabLst/>
            </a:pPr>
            <a:r>
              <a:rPr sz="1000" b="1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High</a:t>
            </a:r>
            <a:r>
              <a:rPr sz="1000" b="1" kern="0" spc="2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SNR</a:t>
            </a:r>
            <a:r>
              <a:rPr sz="1000" b="1" kern="0" spc="22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7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(6</a:t>
            </a:r>
            <a:r>
              <a:rPr sz="1000" b="1" kern="0" spc="14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000" b="1" kern="0" spc="22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7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18</a:t>
            </a:r>
            <a:r>
              <a:rPr sz="1000" b="1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dB</a:t>
            </a:r>
            <a:r>
              <a:rPr sz="1000" b="1" kern="0" spc="7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):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07645" algn="l" rtl="0" eaLnBrk="0">
              <a:lnSpc>
                <a:spcPct val="92000"/>
              </a:lnSpc>
              <a:spcBef>
                <a:spcPts val="414"/>
              </a:spcBef>
              <a:tabLst>
                <a:tab pos="288290" algn="l"/>
              </a:tabLst>
            </a:pP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Range</a:t>
            </a:r>
            <a:r>
              <a:rPr sz="8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kern="0" spc="3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3.50%</a:t>
            </a:r>
            <a:r>
              <a:rPr sz="8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8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5.93%</a:t>
            </a:r>
            <a:endParaRPr sz="800" dirty="0">
              <a:latin typeface="Arial"/>
              <a:ea typeface="Arial"/>
              <a:cs typeface="Arial"/>
            </a:endParaRPr>
          </a:p>
          <a:p>
            <a:pPr marL="207645" algn="l" rtl="0" eaLnBrk="0">
              <a:lnSpc>
                <a:spcPct val="92000"/>
              </a:lnSpc>
              <a:spcBef>
                <a:spcPts val="213"/>
              </a:spcBef>
              <a:tabLst>
                <a:tab pos="280670" algn="l"/>
              </a:tabLst>
            </a:pP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Average</a:t>
            </a:r>
            <a:r>
              <a:rPr sz="8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800" kern="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8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5.07%</a:t>
            </a:r>
            <a:endParaRPr sz="800" dirty="0">
              <a:latin typeface="Arial"/>
              <a:ea typeface="Arial"/>
              <a:cs typeface="Arial"/>
            </a:endParaRPr>
          </a:p>
        </p:txBody>
      </p:sp>
      <p:pic>
        <p:nvPicPr>
          <p:cNvPr id="1240" name="picture 1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68726" y="2216607"/>
            <a:ext cx="65265" cy="65265"/>
          </a:xfrm>
          <a:prstGeom prst="rect">
            <a:avLst/>
          </a:prstGeom>
        </p:spPr>
      </p:pic>
      <p:pic>
        <p:nvPicPr>
          <p:cNvPr id="1242" name="picture 12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68726" y="2077428"/>
            <a:ext cx="65265" cy="65265"/>
          </a:xfrm>
          <a:prstGeom prst="rect">
            <a:avLst/>
          </a:prstGeom>
        </p:spPr>
      </p:pic>
      <p:pic>
        <p:nvPicPr>
          <p:cNvPr id="1244" name="picture 12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068726" y="1690255"/>
            <a:ext cx="65265" cy="65265"/>
          </a:xfrm>
          <a:prstGeom prst="rect">
            <a:avLst/>
          </a:prstGeom>
        </p:spPr>
      </p:pic>
      <p:pic>
        <p:nvPicPr>
          <p:cNvPr id="1246" name="picture 12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068726" y="1551076"/>
            <a:ext cx="65265" cy="65265"/>
          </a:xfrm>
          <a:prstGeom prst="rect">
            <a:avLst/>
          </a:prstGeom>
        </p:spPr>
      </p:pic>
      <p:pic>
        <p:nvPicPr>
          <p:cNvPr id="1248" name="picture 12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3068726" y="1163917"/>
            <a:ext cx="65265" cy="65265"/>
          </a:xfrm>
          <a:prstGeom prst="rect">
            <a:avLst/>
          </a:prstGeom>
        </p:spPr>
      </p:pic>
      <p:pic>
        <p:nvPicPr>
          <p:cNvPr id="1250" name="picture 12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3068726" y="1024737"/>
            <a:ext cx="65265" cy="65265"/>
          </a:xfrm>
          <a:prstGeom prst="rect">
            <a:avLst/>
          </a:prstGeom>
        </p:spPr>
      </p:pic>
      <p:graphicFrame>
        <p:nvGraphicFramePr>
          <p:cNvPr id="1252" name="table 1252"/>
          <p:cNvGraphicFramePr>
            <a:graphicFrameLocks noGrp="1"/>
          </p:cNvGraphicFramePr>
          <p:nvPr/>
        </p:nvGraphicFramePr>
        <p:xfrm>
          <a:off x="795362" y="689083"/>
          <a:ext cx="1335404" cy="2018029"/>
        </p:xfrm>
        <a:graphic>
          <a:graphicData uri="http://schemas.openxmlformats.org/drawingml/2006/table">
            <a:tbl>
              <a:tblPr/>
              <a:tblGrid>
                <a:gridCol w="242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810" algn="l" rtl="0" eaLnBrk="0">
                        <a:lnSpc>
                          <a:spcPct val="93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500" b="1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SNR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2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98425" algn="l" rtl="0" eaLnBrk="0">
                        <a:lnSpc>
                          <a:spcPct val="89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5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Base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0010" algn="l" rtl="0" eaLnBrk="0">
                        <a:lnSpc>
                          <a:spcPts val="624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500" b="1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+GPR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33985" algn="l" rtl="0" eaLnBrk="0">
                        <a:lnSpc>
                          <a:spcPct val="94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500" b="1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Gain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4765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-20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02235" algn="l" rtl="0" eaLnBrk="0">
                        <a:lnSpc>
                          <a:spcPct val="8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8.93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18745" algn="l" rtl="0" eaLnBrk="0">
                        <a:lnSpc>
                          <a:spcPct val="8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9.96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02235" algn="l" rtl="0" eaLnBrk="0">
                        <a:lnSpc>
                          <a:spcPct val="90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+1.03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2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1299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4765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-18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1299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02235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8.68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1299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99694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10.22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87551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02235" algn="l" rtl="0" eaLnBrk="0">
                        <a:lnSpc>
                          <a:spcPct val="90000"/>
                        </a:lnSpc>
                        <a:tabLst/>
                      </a:pPr>
                      <a:r>
                        <a:rPr sz="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+1.54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2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3299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4765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-16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3797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02235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9.85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88797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99694" algn="l" rtl="0" eaLnBrk="0">
                        <a:lnSpc>
                          <a:spcPct val="88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12.69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2551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02235" algn="l" rtl="0" eaLnBrk="0">
                        <a:lnSpc>
                          <a:spcPct val="89000"/>
                        </a:lnSpc>
                        <a:tabLst/>
                      </a:pPr>
                      <a:r>
                        <a:rPr sz="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+2.84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1917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4765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-14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5299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3185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11.08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5096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99694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17.32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2551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02235" algn="l" rtl="0" eaLnBrk="0">
                        <a:lnSpc>
                          <a:spcPct val="89000"/>
                        </a:lnSpc>
                        <a:tabLst/>
                      </a:pPr>
                      <a:r>
                        <a:rPr sz="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+6.24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2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3917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4765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-12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73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3185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12.65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73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96519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24.18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7551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r" rtl="0" eaLnBrk="0">
                        <a:lnSpc>
                          <a:spcPct val="88000"/>
                        </a:lnSpc>
                        <a:tabLst/>
                      </a:pPr>
                      <a:r>
                        <a:rPr sz="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+11.53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2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9219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4765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-10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9219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0010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20.15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9015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96519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35.05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7551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r" rtl="0" eaLnBrk="0">
                        <a:lnSpc>
                          <a:spcPct val="88000"/>
                        </a:lnSpc>
                        <a:tabLst/>
                      </a:pPr>
                      <a:r>
                        <a:rPr sz="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+14.90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9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6990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-8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0010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34.66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95250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47.36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6718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r" rtl="0" eaLnBrk="0">
                        <a:lnSpc>
                          <a:spcPct val="89000"/>
                        </a:lnSpc>
                        <a:tabLst/>
                      </a:pPr>
                      <a:r>
                        <a:rPr sz="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+12.70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89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9052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6990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-6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9052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79375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54.86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9052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96519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61.21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6718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02870" algn="l" rtl="0" eaLnBrk="0">
                        <a:lnSpc>
                          <a:spcPct val="89000"/>
                        </a:lnSpc>
                        <a:tabLst/>
                      </a:pPr>
                      <a:r>
                        <a:rPr sz="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+6.35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82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6990" algn="l" rtl="0" eaLnBrk="0">
                        <a:lnSpc>
                          <a:spcPct val="85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-4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6884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0010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64.02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6884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96519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70.84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7551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02870" algn="l" rtl="0" eaLnBrk="0">
                        <a:lnSpc>
                          <a:spcPct val="88000"/>
                        </a:lnSpc>
                        <a:tabLst/>
                      </a:pPr>
                      <a:r>
                        <a:rPr sz="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+6.82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82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5503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6990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-2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8885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0010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75.66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9383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96519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80.89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7551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02870" algn="l" rtl="0" eaLnBrk="0">
                        <a:lnSpc>
                          <a:spcPct val="88000"/>
                        </a:lnSpc>
                        <a:tabLst/>
                      </a:pPr>
                      <a:r>
                        <a:rPr sz="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+5.23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89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4769" algn="l" rtl="0" eaLnBrk="0">
                        <a:lnSpc>
                          <a:spcPct val="8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5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0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0010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79.43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96519" algn="l" rtl="0" eaLnBrk="0">
                        <a:lnSpc>
                          <a:spcPct val="8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83.17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02870" algn="l" rtl="0" eaLnBrk="0">
                        <a:lnSpc>
                          <a:spcPct val="88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+3.74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89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5336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4769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9216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0010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82.96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8718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96519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87.07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6718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02870" algn="l" rtl="0" eaLnBrk="0">
                        <a:lnSpc>
                          <a:spcPct val="89000"/>
                        </a:lnSpc>
                        <a:tabLst/>
                      </a:pPr>
                      <a:r>
                        <a:rPr sz="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+4.11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82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3500" algn="l" rtl="0" eaLnBrk="0">
                        <a:lnSpc>
                          <a:spcPct val="85000"/>
                        </a:lnSpc>
                        <a:tabLst/>
                      </a:pPr>
                      <a:r>
                        <a:rPr sz="5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6468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0010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84.56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6966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96519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89.00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02870" algn="l" rtl="0" eaLnBrk="0">
                        <a:lnSpc>
                          <a:spcPct val="8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+4.44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82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8468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4769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8763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0010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83.93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8763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96519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89.38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7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02870" algn="l" rtl="0" eaLnBrk="0">
                        <a:lnSpc>
                          <a:spcPct val="86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+5.45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89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4769" algn="l" rtl="0" eaLnBrk="0">
                        <a:lnSpc>
                          <a:spcPct val="8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5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0010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83.17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5967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96519" algn="l" rtl="0" eaLnBrk="0">
                        <a:lnSpc>
                          <a:spcPct val="88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89.10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6718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02870" algn="l" rtl="0" eaLnBrk="0">
                        <a:lnSpc>
                          <a:spcPct val="89000"/>
                        </a:lnSpc>
                        <a:tabLst/>
                      </a:pPr>
                      <a:r>
                        <a:rPr sz="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+5.93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889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8302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5719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10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8098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0010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84.73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88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96519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89.85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6718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02870" algn="l" rtl="0" eaLnBrk="0">
                        <a:lnSpc>
                          <a:spcPct val="89000"/>
                        </a:lnSpc>
                        <a:tabLst/>
                      </a:pPr>
                      <a:r>
                        <a:rPr sz="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+5.12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889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2753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5719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12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6135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0010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85.81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6429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96519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90.31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6718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02870" algn="l" rtl="0" eaLnBrk="0">
                        <a:lnSpc>
                          <a:spcPct val="89000"/>
                        </a:lnSpc>
                        <a:tabLst/>
                      </a:pPr>
                      <a:r>
                        <a:rPr sz="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+4.50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889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0585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5719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14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3764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0010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85.31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3968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96519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88.81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1718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02870" algn="l" rtl="0" eaLnBrk="0">
                        <a:lnSpc>
                          <a:spcPct val="90000"/>
                        </a:lnSpc>
                        <a:tabLst/>
                      </a:pPr>
                      <a:r>
                        <a:rPr sz="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+3.50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8826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1801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5719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16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1801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0010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82.25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1801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96519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88.15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2551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02870" algn="l" rtl="0" eaLnBrk="0">
                        <a:lnSpc>
                          <a:spcPct val="89000"/>
                        </a:lnSpc>
                        <a:tabLst/>
                      </a:pPr>
                      <a:r>
                        <a:rPr sz="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+5.90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3718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5719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18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3514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0010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83.87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4216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96519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88.98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89994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02870" algn="l" rtl="0" eaLnBrk="0">
                        <a:lnSpc>
                          <a:spcPct val="100000"/>
                        </a:lnSpc>
                        <a:tabLst/>
                      </a:pPr>
                      <a:r>
                        <a:rPr sz="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+5.11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254" name="textbox 1254"/>
          <p:cNvSpPr/>
          <p:nvPr/>
        </p:nvSpPr>
        <p:spPr>
          <a:xfrm>
            <a:off x="0" y="0"/>
            <a:ext cx="5760084" cy="354329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125095" algn="l" rtl="0" eaLnBrk="0">
              <a:lnSpc>
                <a:spcPct val="87000"/>
              </a:lnSpc>
              <a:spcBef>
                <a:spcPts val="3"/>
              </a:spcBef>
              <a:tabLst/>
            </a:pP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Detailed</a:t>
            </a:r>
            <a:r>
              <a:rPr sz="1300" kern="0" spc="2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SNR</a:t>
            </a:r>
            <a:r>
              <a:rPr sz="1300" kern="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13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Analysis</a:t>
            </a:r>
            <a:endParaRPr sz="1300" dirty="0">
              <a:latin typeface="Arial"/>
              <a:ea typeface="Arial"/>
              <a:cs typeface="Arial"/>
            </a:endParaRPr>
          </a:p>
        </p:txBody>
      </p:sp>
      <p:graphicFrame>
        <p:nvGraphicFramePr>
          <p:cNvPr id="1256" name="table 1256"/>
          <p:cNvGraphicFramePr>
            <a:graphicFrameLocks noGrp="1"/>
          </p:cNvGraphicFramePr>
          <p:nvPr/>
        </p:nvGraphicFramePr>
        <p:xfrm>
          <a:off x="2926177" y="2429143"/>
          <a:ext cx="1716404" cy="396240"/>
        </p:xfrm>
        <a:graphic>
          <a:graphicData uri="http://schemas.openxmlformats.org/drawingml/2006/table">
            <a:tbl>
              <a:tblPr/>
              <a:tblGrid>
                <a:gridCol w="171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06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87020" algn="l" rtl="0" eaLnBrk="0">
                        <a:lnSpc>
                          <a:spcPct val="87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0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Best</a:t>
                      </a:r>
                      <a:r>
                        <a:rPr sz="1000" b="1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Performance</a:t>
                      </a:r>
                      <a:r>
                        <a:rPr sz="10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:</a:t>
                      </a: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73989" algn="l" rtl="0" eaLnBrk="0">
                        <a:lnSpc>
                          <a:spcPts val="1329"/>
                        </a:lnSpc>
                        <a:spcBef>
                          <a:spcPts val="138"/>
                        </a:spcBef>
                        <a:tabLst/>
                      </a:pPr>
                      <a:r>
                        <a:rPr sz="1000" b="1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+14.90%</a:t>
                      </a:r>
                      <a:r>
                        <a:rPr sz="1000" b="1" kern="0" spc="2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improvement</a:t>
                      </a: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6" name="group 46"/>
          <p:cNvGrpSpPr/>
          <p:nvPr/>
        </p:nvGrpSpPr>
        <p:grpSpPr>
          <a:xfrm rot="21600000">
            <a:off x="0" y="3130270"/>
            <a:ext cx="5759918" cy="109727"/>
            <a:chOff x="0" y="0"/>
            <a:chExt cx="5759918" cy="109727"/>
          </a:xfrm>
        </p:grpSpPr>
        <p:pic>
          <p:nvPicPr>
            <p:cNvPr id="1258" name="picture 125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1600000">
              <a:off x="0" y="0"/>
              <a:ext cx="5759918" cy="109727"/>
            </a:xfrm>
            <a:prstGeom prst="rect">
              <a:avLst/>
            </a:prstGeom>
          </p:spPr>
        </p:pic>
        <p:sp>
          <p:nvSpPr>
            <p:cNvPr id="1260" name="textbox 1260"/>
            <p:cNvSpPr/>
            <p:nvPr/>
          </p:nvSpPr>
          <p:spPr>
            <a:xfrm>
              <a:off x="-12700" y="-12700"/>
              <a:ext cx="5785484" cy="1352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51000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632459" algn="l" rtl="0" eaLnBrk="0">
                <a:lnSpc>
                  <a:spcPts val="665"/>
                </a:lnSpc>
                <a:spcBef>
                  <a:spcPts val="1"/>
                </a:spcBef>
                <a:tabLst/>
              </a:pP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Junkai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Li</a:t>
              </a:r>
              <a:r>
                <a:rPr sz="500" kern="0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(ZJUT)</a:t>
              </a:r>
              <a:r>
                <a:rPr sz="500" kern="0" spc="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                                       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  <a:hlinkClick r:id="rId9" action="ppaction://hlinksldjump">
                    <a:extLst>
                      <a:ext uri="{DAF060AB-1E55-43B9-8AAB-6FB025537F2F}">
                        <wpsdc:hlinkUnderline xmlns:wpsdc="http://www.wps.cn/officeDocument/2017/drawingmlCustomData" xmlns="" val="0"/>
                      </a:ext>
                    </a:extLst>
                  </a:hlinkClick>
                </a:rPr>
                <a:t>GRCR-Net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                                                      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July</a:t>
              </a:r>
              <a:r>
                <a:rPr sz="500" kern="0" spc="1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5,</a:t>
              </a:r>
              <a:r>
                <a:rPr sz="500" kern="0" spc="12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202</a:t>
              </a:r>
              <a:r>
                <a:rPr sz="500" kern="0" spc="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5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         </a:t>
              </a:r>
              <a:r>
                <a:rPr sz="500" kern="0" spc="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21 / 29</a:t>
              </a:r>
              <a:endParaRPr sz="500" dirty="0">
                <a:latin typeface="Arial"/>
                <a:ea typeface="Arial"/>
                <a:cs typeface="Arial"/>
              </a:endParaRPr>
            </a:p>
          </p:txBody>
        </p:sp>
      </p:grpSp>
      <p:pic>
        <p:nvPicPr>
          <p:cNvPr id="1262" name="picture 126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122829" y="3030208"/>
            <a:ext cx="1601215" cy="6555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4" name="table 1264"/>
          <p:cNvGraphicFramePr>
            <a:graphicFrameLocks noGrp="1"/>
          </p:cNvGraphicFramePr>
          <p:nvPr/>
        </p:nvGraphicFramePr>
        <p:xfrm>
          <a:off x="301414" y="969831"/>
          <a:ext cx="2775585" cy="1482725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20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0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5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0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08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CCCCCC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266" name="picture 12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22391" y="1418338"/>
            <a:ext cx="2754793" cy="1013414"/>
          </a:xfrm>
          <a:prstGeom prst="rect">
            <a:avLst/>
          </a:prstGeom>
        </p:spPr>
      </p:pic>
      <p:pic>
        <p:nvPicPr>
          <p:cNvPr id="1268" name="picture 12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76608" y="1673275"/>
            <a:ext cx="286091" cy="337419"/>
          </a:xfrm>
          <a:prstGeom prst="rect">
            <a:avLst/>
          </a:prstGeom>
        </p:spPr>
      </p:pic>
      <p:pic>
        <p:nvPicPr>
          <p:cNvPr id="1270" name="picture 12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99968" y="1955537"/>
            <a:ext cx="191539" cy="248677"/>
          </a:xfrm>
          <a:prstGeom prst="rect">
            <a:avLst/>
          </a:prstGeom>
        </p:spPr>
      </p:pic>
      <p:pic>
        <p:nvPicPr>
          <p:cNvPr id="1272" name="picture 12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73034" y="1792481"/>
            <a:ext cx="21285" cy="21285"/>
          </a:xfrm>
          <a:prstGeom prst="rect">
            <a:avLst/>
          </a:prstGeom>
        </p:spPr>
      </p:pic>
      <p:pic>
        <p:nvPicPr>
          <p:cNvPr id="1274" name="picture 12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224440" y="1801823"/>
            <a:ext cx="21285" cy="21285"/>
          </a:xfrm>
          <a:prstGeom prst="rect">
            <a:avLst/>
          </a:prstGeom>
        </p:spPr>
      </p:pic>
      <p:pic>
        <p:nvPicPr>
          <p:cNvPr id="1276" name="picture 12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375845" y="2175707"/>
            <a:ext cx="21285" cy="21285"/>
          </a:xfrm>
          <a:prstGeom prst="rect">
            <a:avLst/>
          </a:prstGeom>
        </p:spPr>
      </p:pic>
      <p:sp>
        <p:nvSpPr>
          <p:cNvPr id="1278" name="path 1278"/>
          <p:cNvSpPr/>
          <p:nvPr/>
        </p:nvSpPr>
        <p:spPr>
          <a:xfrm>
            <a:off x="423328" y="2021251"/>
            <a:ext cx="185154" cy="244286"/>
          </a:xfrm>
          <a:custGeom>
            <a:avLst/>
            <a:gdLst/>
            <a:ahLst/>
            <a:cxnLst/>
            <a:rect l="0" t="0" r="0" b="0"/>
            <a:pathLst>
              <a:path w="291" h="384">
                <a:moveTo>
                  <a:pt x="6" y="82"/>
                </a:moveTo>
                <a:lnTo>
                  <a:pt x="46" y="377"/>
                </a:lnTo>
                <a:moveTo>
                  <a:pt x="245" y="6"/>
                </a:moveTo>
                <a:lnTo>
                  <a:pt x="284" y="204"/>
                </a:lnTo>
              </a:path>
            </a:pathLst>
          </a:custGeom>
          <a:noFill/>
          <a:ln w="8514" cap="rnd">
            <a:solidFill>
              <a:srgbClr val="FF7F0E">
                <a:alpha val="90196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280" name="picture 12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448563" y="2202192"/>
            <a:ext cx="58982" cy="63344"/>
          </a:xfrm>
          <a:prstGeom prst="rect">
            <a:avLst/>
          </a:prstGeom>
        </p:spPr>
      </p:pic>
      <p:pic>
        <p:nvPicPr>
          <p:cNvPr id="1282" name="picture 128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316006" y="2063310"/>
            <a:ext cx="122222" cy="26389"/>
          </a:xfrm>
          <a:prstGeom prst="rect">
            <a:avLst/>
          </a:prstGeom>
        </p:spPr>
      </p:pic>
      <p:pic>
        <p:nvPicPr>
          <p:cNvPr id="1284" name="picture 128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316006" y="2144502"/>
            <a:ext cx="65368" cy="125880"/>
          </a:xfrm>
          <a:prstGeom prst="rect">
            <a:avLst/>
          </a:prstGeom>
        </p:spPr>
      </p:pic>
      <p:pic>
        <p:nvPicPr>
          <p:cNvPr id="1286" name="picture 128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921628" y="1886510"/>
            <a:ext cx="122222" cy="172369"/>
          </a:xfrm>
          <a:prstGeom prst="rect">
            <a:avLst/>
          </a:prstGeom>
        </p:spPr>
      </p:pic>
      <p:pic>
        <p:nvPicPr>
          <p:cNvPr id="1288" name="picture 128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517880" y="1931459"/>
            <a:ext cx="122222" cy="111693"/>
          </a:xfrm>
          <a:prstGeom prst="rect">
            <a:avLst/>
          </a:prstGeom>
        </p:spPr>
      </p:pic>
      <p:pic>
        <p:nvPicPr>
          <p:cNvPr id="1290" name="picture 129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618817" y="2249771"/>
            <a:ext cx="21285" cy="21285"/>
          </a:xfrm>
          <a:prstGeom prst="rect">
            <a:avLst/>
          </a:prstGeom>
        </p:spPr>
      </p:pic>
      <p:pic>
        <p:nvPicPr>
          <p:cNvPr id="1292" name="picture 129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770223" y="2249578"/>
            <a:ext cx="21285" cy="21285"/>
          </a:xfrm>
          <a:prstGeom prst="rect">
            <a:avLst/>
          </a:prstGeom>
        </p:spPr>
      </p:pic>
      <p:pic>
        <p:nvPicPr>
          <p:cNvPr id="1294" name="picture 129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312479" y="1222928"/>
            <a:ext cx="2764706" cy="1041742"/>
          </a:xfrm>
          <a:prstGeom prst="rect">
            <a:avLst/>
          </a:prstGeom>
        </p:spPr>
      </p:pic>
      <p:graphicFrame>
        <p:nvGraphicFramePr>
          <p:cNvPr id="1296" name="table 1296"/>
          <p:cNvGraphicFramePr>
            <a:graphicFrameLocks noGrp="1"/>
          </p:cNvGraphicFramePr>
          <p:nvPr/>
        </p:nvGraphicFramePr>
        <p:xfrm>
          <a:off x="299285" y="967703"/>
          <a:ext cx="2779395" cy="1487170"/>
        </p:xfrm>
        <a:graphic>
          <a:graphicData uri="http://schemas.openxmlformats.org/drawingml/2006/table">
            <a:tbl>
              <a:tblPr/>
              <a:tblGrid>
                <a:gridCol w="2779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26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9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98" name="textbox 1298"/>
          <p:cNvSpPr/>
          <p:nvPr/>
        </p:nvSpPr>
        <p:spPr>
          <a:xfrm>
            <a:off x="184521" y="940224"/>
            <a:ext cx="2692400" cy="15748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61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tabLst/>
            </a:pPr>
            <a:r>
              <a:rPr sz="300" kern="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0.70</a:t>
            </a:r>
            <a:endParaRPr sz="3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94"/>
              </a:spcBef>
              <a:tabLst/>
            </a:pPr>
            <a:r>
              <a:rPr sz="300" kern="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0.60</a:t>
            </a:r>
            <a:endParaRPr sz="3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94"/>
              </a:spcBef>
              <a:tabLst/>
            </a:pPr>
            <a:r>
              <a:rPr sz="300" kern="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0.50</a:t>
            </a:r>
            <a:endParaRPr sz="3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94"/>
              </a:spcBef>
              <a:tabLst/>
            </a:pPr>
            <a:r>
              <a:rPr sz="300" kern="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0.40</a:t>
            </a:r>
            <a:endParaRPr sz="3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94"/>
              </a:spcBef>
              <a:tabLst/>
            </a:pPr>
            <a:r>
              <a:rPr sz="300" kern="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0.30</a:t>
            </a:r>
            <a:endParaRPr sz="3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94"/>
              </a:spcBef>
              <a:tabLst/>
            </a:pPr>
            <a:r>
              <a:rPr sz="300" kern="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0.20</a:t>
            </a:r>
            <a:endParaRPr sz="3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4000"/>
              </a:lnSpc>
              <a:spcBef>
                <a:spcPts val="94"/>
              </a:spcBef>
              <a:tabLst/>
            </a:pPr>
            <a:r>
              <a:rPr sz="300" kern="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0.10</a:t>
            </a:r>
            <a:endParaRPr sz="3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8919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518"/>
              </a:lnSpc>
              <a:tabLst/>
            </a:pPr>
            <a:r>
              <a:rPr sz="500" kern="0" spc="20" baseline="39738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0.00</a:t>
            </a:r>
            <a:r>
              <a:rPr sz="500" kern="0" spc="20" baseline="-1931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300" kern="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</a:t>
            </a:r>
            <a:r>
              <a:rPr sz="300" kern="0" spc="-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20" baseline="-1931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20</a:t>
            </a:r>
            <a:r>
              <a:rPr sz="300" kern="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</a:t>
            </a:r>
            <a:r>
              <a:rPr sz="500" kern="0" spc="20" baseline="-1931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40</a:t>
            </a:r>
            <a:r>
              <a:rPr sz="300" kern="0" spc="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</a:t>
            </a:r>
            <a:r>
              <a:rPr sz="300" kern="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</a:t>
            </a:r>
            <a:r>
              <a:rPr sz="500" kern="0" spc="20" baseline="-1931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60</a:t>
            </a:r>
            <a:r>
              <a:rPr sz="300" kern="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</a:t>
            </a:r>
            <a:r>
              <a:rPr sz="500" kern="0" spc="20" baseline="-1931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80</a:t>
            </a:r>
            <a:r>
              <a:rPr sz="300" kern="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</a:t>
            </a:r>
            <a:r>
              <a:rPr sz="500" kern="0" spc="10" baseline="-1931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100</a:t>
            </a:r>
            <a:endParaRPr sz="500" baseline="-1931" dirty="0">
              <a:latin typeface="Arial"/>
              <a:ea typeface="Arial"/>
              <a:cs typeface="Arial"/>
            </a:endParaRPr>
          </a:p>
        </p:txBody>
      </p:sp>
      <p:sp>
        <p:nvSpPr>
          <p:cNvPr id="1300" name="textbox 1300"/>
          <p:cNvSpPr/>
          <p:nvPr/>
        </p:nvSpPr>
        <p:spPr>
          <a:xfrm>
            <a:off x="3200809" y="471278"/>
            <a:ext cx="2421254" cy="165671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12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tabLst/>
            </a:pPr>
            <a:r>
              <a:rPr sz="10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Key</a:t>
            </a:r>
            <a:r>
              <a:rPr sz="1000" b="1" kern="0" spc="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Insights: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80670" indent="-73660" algn="l" rtl="0" eaLnBrk="0">
              <a:lnSpc>
                <a:spcPct val="106000"/>
              </a:lnSpc>
              <a:spcBef>
                <a:spcPts val="605"/>
              </a:spcBef>
              <a:tabLst>
                <a:tab pos="288925" algn="l"/>
              </a:tabLst>
            </a:pPr>
            <a:r>
              <a:rPr sz="1000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		</a:t>
            </a:r>
            <a:r>
              <a:rPr sz="1000" b="1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Fast</a:t>
            </a:r>
            <a:r>
              <a:rPr sz="1000" b="1" kern="0" spc="18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Convergence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000" kern="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imal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5-10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epochs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80670" indent="-73660" algn="l" rtl="0" eaLnBrk="0">
              <a:lnSpc>
                <a:spcPct val="114000"/>
              </a:lnSpc>
              <a:spcBef>
                <a:spcPts val="460"/>
              </a:spcBef>
              <a:tabLst>
                <a:tab pos="283209" algn="l"/>
              </a:tabLst>
            </a:pPr>
            <a:r>
              <a:rPr sz="1000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		</a:t>
            </a:r>
            <a:r>
              <a:rPr sz="1000" b="1" kern="0" spc="2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Stable</a:t>
            </a:r>
            <a:r>
              <a:rPr sz="1000" b="1" kern="0" spc="16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2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Training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000" kern="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Sm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ooth</a:t>
            </a:r>
            <a:r>
              <a:rPr sz="10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without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oscillations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87020" indent="-80010" algn="l" rtl="0" eaLnBrk="0">
              <a:lnSpc>
                <a:spcPct val="114000"/>
              </a:lnSpc>
              <a:spcBef>
                <a:spcPts val="273"/>
              </a:spcBef>
              <a:tabLst>
                <a:tab pos="288925" algn="l"/>
              </a:tabLst>
            </a:pPr>
            <a:r>
              <a:rPr sz="1000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		</a:t>
            </a:r>
            <a:r>
              <a:rPr sz="1000" b="1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Best</a:t>
            </a:r>
            <a:r>
              <a:rPr sz="1000" b="1" kern="0" spc="2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000" kern="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Outperforms</a:t>
            </a:r>
            <a:r>
              <a:rPr sz="10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all  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baselines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07009" algn="l" rtl="0" eaLnBrk="0">
              <a:lnSpc>
                <a:spcPct val="68000"/>
              </a:lnSpc>
              <a:spcBef>
                <a:spcPts val="280"/>
              </a:spcBef>
              <a:tabLst>
                <a:tab pos="288925" algn="l"/>
              </a:tabLst>
            </a:pPr>
            <a:r>
              <a:rPr sz="1000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b="1" kern="0" spc="-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Robust</a:t>
            </a:r>
            <a:r>
              <a:rPr sz="1000" b="1" kern="0" spc="2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-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Result</a:t>
            </a:r>
            <a:r>
              <a:rPr sz="1000" b="1" kern="0" spc="-2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  Consistent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across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87020" algn="l" rtl="0" eaLnBrk="0">
              <a:lnSpc>
                <a:spcPts val="1343"/>
              </a:lnSpc>
              <a:tabLst/>
            </a:pP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runs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pic>
        <p:nvPicPr>
          <p:cNvPr id="1302" name="picture 130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3342892" y="1873810"/>
            <a:ext cx="65265" cy="65265"/>
          </a:xfrm>
          <a:prstGeom prst="rect">
            <a:avLst/>
          </a:prstGeom>
        </p:spPr>
      </p:pic>
      <p:pic>
        <p:nvPicPr>
          <p:cNvPr id="1304" name="picture 130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3342892" y="1491705"/>
            <a:ext cx="65265" cy="65265"/>
          </a:xfrm>
          <a:prstGeom prst="rect">
            <a:avLst/>
          </a:prstGeom>
        </p:spPr>
      </p:pic>
      <p:pic>
        <p:nvPicPr>
          <p:cNvPr id="1306" name="picture 130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3342892" y="1109600"/>
            <a:ext cx="65265" cy="65265"/>
          </a:xfrm>
          <a:prstGeom prst="rect">
            <a:avLst/>
          </a:prstGeom>
        </p:spPr>
      </p:pic>
      <p:pic>
        <p:nvPicPr>
          <p:cNvPr id="1308" name="picture 130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3342892" y="727495"/>
            <a:ext cx="65265" cy="65265"/>
          </a:xfrm>
          <a:prstGeom prst="rect">
            <a:avLst/>
          </a:prstGeom>
        </p:spPr>
      </p:pic>
      <p:sp>
        <p:nvSpPr>
          <p:cNvPr id="1310" name="textbox 1310"/>
          <p:cNvSpPr/>
          <p:nvPr/>
        </p:nvSpPr>
        <p:spPr>
          <a:xfrm>
            <a:off x="0" y="0"/>
            <a:ext cx="5760084" cy="354329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113664" algn="l" rtl="0" eaLnBrk="0">
              <a:lnSpc>
                <a:spcPct val="87000"/>
              </a:lnSpc>
              <a:spcBef>
                <a:spcPts val="4"/>
              </a:spcBef>
              <a:tabLst/>
            </a:pP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Training</a:t>
            </a:r>
            <a:r>
              <a:rPr sz="1300" kern="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vergence</a:t>
            </a:r>
            <a:r>
              <a:rPr sz="13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Analysis</a:t>
            </a:r>
            <a:endParaRPr sz="1300" dirty="0">
              <a:latin typeface="Arial"/>
              <a:ea typeface="Arial"/>
              <a:cs typeface="Arial"/>
            </a:endParaRPr>
          </a:p>
        </p:txBody>
      </p:sp>
      <p:graphicFrame>
        <p:nvGraphicFramePr>
          <p:cNvPr id="1312" name="table 1312"/>
          <p:cNvGraphicFramePr>
            <a:graphicFrameLocks noGrp="1"/>
          </p:cNvGraphicFramePr>
          <p:nvPr/>
        </p:nvGraphicFramePr>
        <p:xfrm>
          <a:off x="3665565" y="2386171"/>
          <a:ext cx="1536700" cy="568325"/>
        </p:xfrm>
        <a:graphic>
          <a:graphicData uri="http://schemas.openxmlformats.org/drawingml/2006/table">
            <a:tbl>
              <a:tblPr>
                <a:solidFill>
                  <a:srgbClr val="CCDCEB"/>
                </a:solidFill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51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33985" algn="l" rtl="0" eaLnBrk="0">
                        <a:lnSpc>
                          <a:spcPct val="87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0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Training</a:t>
                      </a:r>
                      <a:r>
                        <a:rPr sz="1000" b="1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Advantage:</a:t>
                      </a: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83540" algn="l" rtl="0" eaLnBrk="0">
                        <a:lnSpc>
                          <a:spcPct val="70000"/>
                        </a:lnSpc>
                        <a:spcBef>
                          <a:spcPts val="285"/>
                        </a:spcBef>
                        <a:tabLst/>
                      </a:pP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Fast</a:t>
                      </a:r>
                      <a:r>
                        <a:rPr sz="10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&amp;</a:t>
                      </a:r>
                      <a:r>
                        <a:rPr sz="10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Stable</a:t>
                      </a: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16559" algn="l" rtl="0" eaLnBrk="0">
                        <a:lnSpc>
                          <a:spcPts val="1556"/>
                        </a:lnSpc>
                        <a:tabLst/>
                      </a:pPr>
                      <a:r>
                        <a:rPr sz="10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Convergence</a:t>
                      </a: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8" name="group 48"/>
          <p:cNvGrpSpPr/>
          <p:nvPr/>
        </p:nvGrpSpPr>
        <p:grpSpPr>
          <a:xfrm rot="21600000">
            <a:off x="0" y="3130271"/>
            <a:ext cx="5759918" cy="109727"/>
            <a:chOff x="0" y="0"/>
            <a:chExt cx="5759918" cy="109727"/>
          </a:xfrm>
        </p:grpSpPr>
        <p:pic>
          <p:nvPicPr>
            <p:cNvPr id="1314" name="picture 1314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 rot="21600000">
              <a:off x="0" y="0"/>
              <a:ext cx="5759918" cy="109727"/>
            </a:xfrm>
            <a:prstGeom prst="rect">
              <a:avLst/>
            </a:prstGeom>
          </p:spPr>
        </p:pic>
        <p:sp>
          <p:nvSpPr>
            <p:cNvPr id="1316" name="textbox 1316"/>
            <p:cNvSpPr/>
            <p:nvPr/>
          </p:nvSpPr>
          <p:spPr>
            <a:xfrm>
              <a:off x="-12700" y="-12700"/>
              <a:ext cx="5785484" cy="1352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51000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632459" algn="l" rtl="0" eaLnBrk="0">
                <a:lnSpc>
                  <a:spcPts val="665"/>
                </a:lnSpc>
                <a:spcBef>
                  <a:spcPts val="1"/>
                </a:spcBef>
                <a:tabLst/>
              </a:pP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Junkai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Li</a:t>
              </a:r>
              <a:r>
                <a:rPr sz="500" kern="0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(ZJUT)</a:t>
              </a:r>
              <a:r>
                <a:rPr sz="500" kern="0" spc="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                                       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  <a:hlinkClick r:id="rId21" action="ppaction://hlinksldjump">
                    <a:extLst>
                      <a:ext uri="{DAF060AB-1E55-43B9-8AAB-6FB025537F2F}">
                        <wpsdc:hlinkUnderline xmlns:wpsdc="http://www.wps.cn/officeDocument/2017/drawingmlCustomData" xmlns="" val="0"/>
                      </a:ext>
                    </a:extLst>
                  </a:hlinkClick>
                </a:rPr>
                <a:t>GRCR-Net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                                                      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July</a:t>
              </a:r>
              <a:r>
                <a:rPr sz="500" kern="0" spc="1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5,</a:t>
              </a:r>
              <a:r>
                <a:rPr sz="500" kern="0" spc="12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202</a:t>
              </a:r>
              <a:r>
                <a:rPr sz="500" kern="0" spc="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5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         </a:t>
              </a:r>
              <a:r>
                <a:rPr sz="500" kern="0" spc="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22 / 29</a:t>
              </a:r>
              <a:endParaRPr sz="500" dirty="0"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318" name="textbox 1318"/>
          <p:cNvSpPr/>
          <p:nvPr/>
        </p:nvSpPr>
        <p:spPr>
          <a:xfrm>
            <a:off x="2403792" y="1939497"/>
            <a:ext cx="660400" cy="500380"/>
          </a:xfrm>
          <a:prstGeom prst="roundRect">
            <a:avLst>
              <a:gd name="adj" fmla="val 2812"/>
            </a:avLst>
          </a:prstGeom>
          <a:noFill/>
          <a:ln w="9525" cap="flat">
            <a:solidFill>
              <a:srgbClr val="000000">
                <a:alpha val="90196"/>
              </a:srgbClr>
            </a:solidFill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57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2554" algn="l" rtl="0" eaLnBrk="0">
              <a:lnSpc>
                <a:spcPct val="95000"/>
              </a:lnSpc>
              <a:tabLst>
                <a:tab pos="158114" algn="l"/>
              </a:tabLst>
            </a:pPr>
            <a:r>
              <a:rPr sz="300" kern="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300" kern="0" spc="4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CNN2D</a:t>
            </a:r>
            <a:endParaRPr sz="300" dirty="0">
              <a:latin typeface="Arial"/>
              <a:ea typeface="Arial"/>
              <a:cs typeface="Arial"/>
            </a:endParaRPr>
          </a:p>
          <a:p>
            <a:pPr marL="158114" algn="l" rtl="0" eaLnBrk="0">
              <a:lnSpc>
                <a:spcPct val="95000"/>
              </a:lnSpc>
              <a:spcBef>
                <a:spcPts val="180"/>
              </a:spcBef>
              <a:tabLst/>
            </a:pPr>
            <a:r>
              <a:rPr sz="300" kern="0" spc="4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CNN1D</a:t>
            </a:r>
            <a:endParaRPr sz="300" dirty="0">
              <a:latin typeface="Arial"/>
              <a:ea typeface="Arial"/>
              <a:cs typeface="Arial"/>
            </a:endParaRPr>
          </a:p>
          <a:p>
            <a:pPr marL="122554" algn="l" rtl="0" eaLnBrk="0">
              <a:lnSpc>
                <a:spcPct val="95000"/>
              </a:lnSpc>
              <a:spcBef>
                <a:spcPts val="180"/>
              </a:spcBef>
              <a:tabLst>
                <a:tab pos="156845" algn="l"/>
              </a:tabLst>
            </a:pPr>
            <a:r>
              <a:rPr sz="300" kern="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300" kern="0" spc="3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Transformer</a:t>
            </a:r>
            <a:endParaRPr sz="300" dirty="0">
              <a:latin typeface="Arial"/>
              <a:ea typeface="Arial"/>
              <a:cs typeface="Arial"/>
            </a:endParaRPr>
          </a:p>
          <a:p>
            <a:pPr marL="122554" algn="l" rtl="0" eaLnBrk="0">
              <a:lnSpc>
                <a:spcPct val="93000"/>
              </a:lnSpc>
              <a:spcBef>
                <a:spcPts val="187"/>
              </a:spcBef>
              <a:tabLst>
                <a:tab pos="159385" algn="l"/>
              </a:tabLst>
            </a:pPr>
            <a:r>
              <a:rPr sz="300" kern="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300" kern="0" spc="3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ResNet</a:t>
            </a:r>
            <a:endParaRPr sz="300" dirty="0">
              <a:latin typeface="Arial"/>
              <a:ea typeface="Arial"/>
              <a:cs typeface="Arial"/>
            </a:endParaRPr>
          </a:p>
          <a:p>
            <a:pPr marL="158114" algn="l" rtl="0" eaLnBrk="0">
              <a:lnSpc>
                <a:spcPct val="98000"/>
              </a:lnSpc>
              <a:spcBef>
                <a:spcPts val="186"/>
              </a:spcBef>
              <a:tabLst/>
            </a:pPr>
            <a:r>
              <a:rPr sz="300" kern="0" spc="3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300" kern="0" spc="9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00" kern="0" spc="3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NN</a:t>
            </a:r>
            <a:endParaRPr sz="300" dirty="0">
              <a:latin typeface="Arial"/>
              <a:ea typeface="Arial"/>
              <a:cs typeface="Arial"/>
            </a:endParaRPr>
          </a:p>
          <a:p>
            <a:pPr marL="122554" algn="l" rtl="0" eaLnBrk="0">
              <a:lnSpc>
                <a:spcPct val="97000"/>
              </a:lnSpc>
              <a:spcBef>
                <a:spcPts val="173"/>
              </a:spcBef>
              <a:tabLst>
                <a:tab pos="159385" algn="l"/>
              </a:tabLst>
            </a:pPr>
            <a:r>
              <a:rPr sz="300" kern="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300" kern="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Hybrid</a:t>
            </a:r>
            <a:endParaRPr sz="3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2554" algn="l" rtl="0" eaLnBrk="0">
              <a:lnSpc>
                <a:spcPct val="98000"/>
              </a:lnSpc>
              <a:tabLst>
                <a:tab pos="158114" algn="l"/>
              </a:tabLst>
            </a:pPr>
            <a:r>
              <a:rPr sz="300" kern="0" spc="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300" kern="0" spc="4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GRCR-Net </a:t>
            </a:r>
            <a:r>
              <a:rPr sz="300" kern="0" spc="3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(Proposed)</a:t>
            </a:r>
            <a:endParaRPr sz="300" dirty="0">
              <a:latin typeface="Arial"/>
              <a:ea typeface="Arial"/>
              <a:cs typeface="Arial"/>
            </a:endParaRPr>
          </a:p>
        </p:txBody>
      </p:sp>
      <p:pic>
        <p:nvPicPr>
          <p:cNvPr id="1320" name="picture 132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2428332" y="2374016"/>
            <a:ext cx="102168" cy="19659"/>
          </a:xfrm>
          <a:prstGeom prst="rect">
            <a:avLst/>
          </a:prstGeom>
        </p:spPr>
      </p:pic>
      <p:pic>
        <p:nvPicPr>
          <p:cNvPr id="1322" name="picture 132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2428332" y="2306635"/>
            <a:ext cx="102168" cy="19659"/>
          </a:xfrm>
          <a:prstGeom prst="rect">
            <a:avLst/>
          </a:prstGeom>
        </p:spPr>
      </p:pic>
      <p:pic>
        <p:nvPicPr>
          <p:cNvPr id="1324" name="picture 132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2428332" y="2173536"/>
            <a:ext cx="102168" cy="21285"/>
          </a:xfrm>
          <a:prstGeom prst="rect">
            <a:avLst/>
          </a:prstGeom>
        </p:spPr>
      </p:pic>
      <p:pic>
        <p:nvPicPr>
          <p:cNvPr id="1326" name="picture 1326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2428332" y="2107286"/>
            <a:ext cx="102168" cy="21285"/>
          </a:xfrm>
          <a:prstGeom prst="rect">
            <a:avLst/>
          </a:prstGeom>
        </p:spPr>
      </p:pic>
      <p:pic>
        <p:nvPicPr>
          <p:cNvPr id="1328" name="picture 132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600000">
            <a:off x="2428332" y="1974786"/>
            <a:ext cx="102168" cy="21285"/>
          </a:xfrm>
          <a:prstGeom prst="rect">
            <a:avLst/>
          </a:prstGeom>
        </p:spPr>
      </p:pic>
      <p:pic>
        <p:nvPicPr>
          <p:cNvPr id="1330" name="picture 133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rot="21600000">
            <a:off x="347625" y="1052676"/>
            <a:ext cx="1774913" cy="127520"/>
          </a:xfrm>
          <a:prstGeom prst="rect">
            <a:avLst/>
          </a:prstGeom>
        </p:spPr>
      </p:pic>
      <p:pic>
        <p:nvPicPr>
          <p:cNvPr id="1332" name="picture 1332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21600000">
            <a:off x="4122829" y="3030208"/>
            <a:ext cx="1601215" cy="65559"/>
          </a:xfrm>
          <a:prstGeom prst="rect">
            <a:avLst/>
          </a:prstGeom>
        </p:spPr>
      </p:pic>
      <p:sp>
        <p:nvSpPr>
          <p:cNvPr id="1334" name="textbox 1334"/>
          <p:cNvSpPr/>
          <p:nvPr/>
        </p:nvSpPr>
        <p:spPr>
          <a:xfrm>
            <a:off x="1003488" y="843690"/>
            <a:ext cx="1370964" cy="914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46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6000"/>
              </a:lnSpc>
              <a:tabLst/>
            </a:pPr>
            <a:r>
              <a:rPr sz="500" b="1" kern="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Validation Accuracy Co</a:t>
            </a:r>
            <a:r>
              <a:rPr sz="500" b="1" kern="0" spc="1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nvergence Curves</a:t>
            </a:r>
            <a:endParaRPr sz="500" dirty="0">
              <a:latin typeface="Arial"/>
              <a:ea typeface="Arial"/>
              <a:cs typeface="Arial"/>
            </a:endParaRPr>
          </a:p>
        </p:txBody>
      </p:sp>
      <p:sp>
        <p:nvSpPr>
          <p:cNvPr id="1336" name="textbox 1336"/>
          <p:cNvSpPr/>
          <p:nvPr/>
        </p:nvSpPr>
        <p:spPr>
          <a:xfrm rot="16200000">
            <a:off x="-144277" y="1669641"/>
            <a:ext cx="589915" cy="838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8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3000"/>
              </a:lnSpc>
              <a:tabLst/>
            </a:pPr>
            <a:r>
              <a:rPr sz="400" b="1" kern="0" spc="3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</a:t>
            </a:r>
            <a:r>
              <a:rPr sz="400" b="1" kern="0" spc="-9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b="1" kern="0" spc="3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idat</a:t>
            </a:r>
            <a:r>
              <a:rPr sz="400" b="1" kern="0" spc="-7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b="1" kern="0" spc="3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ion </a:t>
            </a:r>
            <a:r>
              <a:rPr sz="400" b="1" kern="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Accuracy</a:t>
            </a:r>
            <a:endParaRPr sz="400" dirty="0">
              <a:latin typeface="Arial"/>
              <a:ea typeface="Arial"/>
              <a:cs typeface="Arial"/>
            </a:endParaRPr>
          </a:p>
        </p:txBody>
      </p:sp>
      <p:sp>
        <p:nvSpPr>
          <p:cNvPr id="1338" name="textbox 1338"/>
          <p:cNvSpPr/>
          <p:nvPr/>
        </p:nvSpPr>
        <p:spPr>
          <a:xfrm>
            <a:off x="1446075" y="2515066"/>
            <a:ext cx="488315" cy="825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95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3000"/>
              </a:lnSpc>
              <a:tabLst/>
            </a:pPr>
            <a:r>
              <a:rPr sz="400" b="1" kern="0" spc="3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Training</a:t>
            </a:r>
            <a:r>
              <a:rPr sz="400" b="1" kern="0" spc="5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00" b="1" kern="0" spc="3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Epo</a:t>
            </a:r>
            <a:r>
              <a:rPr sz="400" b="1" kern="0" spc="20" dirty="0">
                <a:solidFill>
                  <a:srgbClr val="262626">
                    <a:alpha val="100000"/>
                  </a:srgbClr>
                </a:solidFill>
                <a:latin typeface="Arial"/>
                <a:ea typeface="Arial"/>
                <a:cs typeface="Arial"/>
              </a:rPr>
              <a:t>chs</a:t>
            </a:r>
            <a:endParaRPr sz="400" dirty="0">
              <a:latin typeface="Arial"/>
              <a:ea typeface="Arial"/>
              <a:cs typeface="Arial"/>
            </a:endParaRPr>
          </a:p>
        </p:txBody>
      </p:sp>
      <p:sp>
        <p:nvSpPr>
          <p:cNvPr id="1340" name="path 1340"/>
          <p:cNvSpPr/>
          <p:nvPr/>
        </p:nvSpPr>
        <p:spPr>
          <a:xfrm>
            <a:off x="322391" y="1171682"/>
            <a:ext cx="33748" cy="110347"/>
          </a:xfrm>
          <a:custGeom>
            <a:avLst/>
            <a:gdLst/>
            <a:ahLst/>
            <a:cxnLst/>
            <a:rect l="0" t="0" r="0" b="0"/>
            <a:pathLst>
              <a:path w="53" h="173">
                <a:moveTo>
                  <a:pt x="6" y="167"/>
                </a:moveTo>
                <a:lnTo>
                  <a:pt x="46" y="6"/>
                </a:lnTo>
              </a:path>
            </a:pathLst>
          </a:custGeom>
          <a:noFill/>
          <a:ln w="8514" cap="rnd">
            <a:solidFill>
              <a:srgbClr val="E377C2">
                <a:alpha val="90196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342" name="picture 134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 rot="21600000">
            <a:off x="2428332" y="2041036"/>
            <a:ext cx="102168" cy="21285"/>
          </a:xfrm>
          <a:prstGeom prst="rect">
            <a:avLst/>
          </a:prstGeom>
        </p:spPr>
      </p:pic>
      <p:pic>
        <p:nvPicPr>
          <p:cNvPr id="1344" name="picture 1344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rot="21600000">
            <a:off x="2465247" y="2236858"/>
            <a:ext cx="28338" cy="2833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rect 1346"/>
          <p:cNvSpPr/>
          <p:nvPr/>
        </p:nvSpPr>
        <p:spPr>
          <a:xfrm>
            <a:off x="3839947" y="3130270"/>
            <a:ext cx="1919973" cy="109728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348" name="picture 13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27673" y="725128"/>
            <a:ext cx="114214" cy="114214"/>
          </a:xfrm>
          <a:prstGeom prst="rect">
            <a:avLst/>
          </a:prstGeom>
        </p:spPr>
      </p:pic>
      <p:pic>
        <p:nvPicPr>
          <p:cNvPr id="1350" name="picture 13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27673" y="1395713"/>
            <a:ext cx="114214" cy="114214"/>
          </a:xfrm>
          <a:prstGeom prst="rect">
            <a:avLst/>
          </a:prstGeom>
        </p:spPr>
      </p:pic>
      <p:sp>
        <p:nvSpPr>
          <p:cNvPr id="1352" name="rect 1352"/>
          <p:cNvSpPr/>
          <p:nvPr/>
        </p:nvSpPr>
        <p:spPr>
          <a:xfrm>
            <a:off x="0" y="3130270"/>
            <a:ext cx="1919973" cy="109728"/>
          </a:xfrm>
          <a:prstGeom prst="rect">
            <a:avLst/>
          </a:prstGeom>
          <a:solidFill>
            <a:srgbClr val="00294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354" name="picture 13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27673" y="2066299"/>
            <a:ext cx="114214" cy="114214"/>
          </a:xfrm>
          <a:prstGeom prst="rect">
            <a:avLst/>
          </a:prstGeom>
        </p:spPr>
      </p:pic>
      <p:sp>
        <p:nvSpPr>
          <p:cNvPr id="1356" name="rect 1356"/>
          <p:cNvSpPr/>
          <p:nvPr/>
        </p:nvSpPr>
        <p:spPr>
          <a:xfrm>
            <a:off x="1919974" y="3130270"/>
            <a:ext cx="1919973" cy="109728"/>
          </a:xfrm>
          <a:prstGeom prst="rect">
            <a:avLst/>
          </a:prstGeom>
          <a:solidFill>
            <a:srgbClr val="003E7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58" name="textbox 1358"/>
          <p:cNvSpPr/>
          <p:nvPr/>
        </p:nvSpPr>
        <p:spPr>
          <a:xfrm>
            <a:off x="-12699" y="708284"/>
            <a:ext cx="5785484" cy="25298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12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81940" algn="l" rtl="0" eaLnBrk="0">
              <a:lnSpc>
                <a:spcPct val="87000"/>
              </a:lnSpc>
              <a:tabLst/>
            </a:pPr>
            <a:r>
              <a:rPr sz="900" kern="0" spc="0" baseline="17362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Adaptive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Noise</a:t>
            </a:r>
            <a:r>
              <a:rPr sz="10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Suppression</a:t>
            </a:r>
            <a:r>
              <a:rPr sz="1000" b="1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Technology</a:t>
            </a:r>
            <a:endParaRPr sz="1000" dirty="0">
              <a:latin typeface="Arial"/>
              <a:ea typeface="Arial"/>
              <a:cs typeface="Arial"/>
            </a:endParaRPr>
          </a:p>
          <a:p>
            <a:pPr marL="635634" algn="l" rtl="0" eaLnBrk="0">
              <a:lnSpc>
                <a:spcPct val="88000"/>
              </a:lnSpc>
              <a:spcBef>
                <a:spcPts val="423"/>
              </a:spcBef>
              <a:tabLst>
                <a:tab pos="716915" algn="l"/>
              </a:tabLst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First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SNR-adaptiv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GPR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denoising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endParaRPr sz="900" dirty="0">
              <a:latin typeface="Arial"/>
              <a:ea typeface="Arial"/>
              <a:cs typeface="Arial"/>
            </a:endParaRPr>
          </a:p>
          <a:p>
            <a:pPr marL="635634" algn="l" rtl="0" eaLnBrk="0">
              <a:lnSpc>
                <a:spcPct val="89000"/>
              </a:lnSpc>
              <a:spcBef>
                <a:spcPts val="234"/>
              </a:spcBef>
              <a:tabLst>
                <a:tab pos="711834" algn="l"/>
              </a:tabLst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Optimal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denoising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nder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different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noise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conditions</a:t>
            </a:r>
            <a:endParaRPr sz="900" dirty="0">
              <a:latin typeface="Arial"/>
              <a:ea typeface="Arial"/>
              <a:cs typeface="Arial"/>
            </a:endParaRPr>
          </a:p>
          <a:p>
            <a:pPr marL="635634" algn="l" rtl="0" eaLnBrk="0">
              <a:lnSpc>
                <a:spcPct val="87000"/>
              </a:lnSpc>
              <a:spcBef>
                <a:spcPts val="229"/>
              </a:spcBef>
              <a:tabLst>
                <a:tab pos="716915" algn="l"/>
              </a:tabLst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Novel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approac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electromagnetic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environments</a:t>
            </a:r>
            <a:endParaRPr sz="900" dirty="0">
              <a:latin typeface="Arial"/>
              <a:ea typeface="Arial"/>
              <a:cs typeface="Arial"/>
            </a:endParaRPr>
          </a:p>
          <a:p>
            <a:pPr marL="278765" algn="l" rtl="0" eaLnBrk="0">
              <a:lnSpc>
                <a:spcPts val="1512"/>
              </a:lnSpc>
              <a:tabLst/>
            </a:pPr>
            <a:r>
              <a:rPr sz="900" kern="0" spc="20" baseline="10728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kern="0" spc="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Geometric</a:t>
            </a:r>
            <a:r>
              <a:rPr sz="10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Property</a:t>
            </a:r>
            <a:r>
              <a:rPr sz="10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0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Augmentatio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b="1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Strategy</a:t>
            </a:r>
            <a:endParaRPr sz="1000" dirty="0">
              <a:latin typeface="Arial"/>
              <a:ea typeface="Arial"/>
              <a:cs typeface="Arial"/>
            </a:endParaRPr>
          </a:p>
          <a:p>
            <a:pPr marL="635634" algn="l" rtl="0" eaLnBrk="0">
              <a:lnSpc>
                <a:spcPct val="87000"/>
              </a:lnSpc>
              <a:spcBef>
                <a:spcPts val="437"/>
              </a:spcBef>
              <a:tabLst>
                <a:tab pos="716915" algn="l"/>
              </a:tabLst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Exploits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inherent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symmetry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modul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ation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signals</a:t>
            </a:r>
            <a:endParaRPr sz="900" dirty="0">
              <a:latin typeface="Arial"/>
              <a:ea typeface="Arial"/>
              <a:cs typeface="Arial"/>
            </a:endParaRPr>
          </a:p>
          <a:p>
            <a:pPr marL="635634" algn="l" rtl="0" eaLnBrk="0">
              <a:lnSpc>
                <a:spcPts val="1195"/>
              </a:lnSpc>
              <a:tabLst>
                <a:tab pos="710565" algn="l"/>
              </a:tabLst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Significantly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improves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robustness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phase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offset</a:t>
            </a:r>
            <a:endParaRPr sz="900" dirty="0">
              <a:latin typeface="Arial"/>
              <a:ea typeface="Arial"/>
              <a:cs typeface="Arial"/>
            </a:endParaRPr>
          </a:p>
          <a:p>
            <a:pPr marL="635634" algn="l" rtl="0" eaLnBrk="0">
              <a:lnSpc>
                <a:spcPts val="1312"/>
              </a:lnSpc>
              <a:tabLst>
                <a:tab pos="716915" algn="l"/>
              </a:tabLst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Effective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solution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data-scar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ce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scenarios</a:t>
            </a:r>
            <a:endParaRPr sz="900" dirty="0">
              <a:latin typeface="Arial"/>
              <a:ea typeface="Arial"/>
              <a:cs typeface="Arial"/>
            </a:endParaRPr>
          </a:p>
          <a:p>
            <a:pPr marL="278765" algn="l" rtl="0" eaLnBrk="0">
              <a:lnSpc>
                <a:spcPct val="85000"/>
              </a:lnSpc>
              <a:spcBef>
                <a:spcPts val="374"/>
              </a:spcBef>
              <a:tabLst/>
            </a:pPr>
            <a:r>
              <a:rPr sz="900" kern="0" spc="40" baseline="17362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500" kern="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Hybrid</a:t>
            </a:r>
            <a:r>
              <a:rPr sz="10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Neural</a:t>
            </a:r>
            <a:r>
              <a:rPr sz="1000" b="1" kern="0" spc="3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Network</a:t>
            </a:r>
            <a:r>
              <a:rPr sz="10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Architecture</a:t>
            </a:r>
            <a:r>
              <a:rPr sz="1000" b="1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Innovation</a:t>
            </a:r>
            <a:endParaRPr sz="1000" dirty="0">
              <a:latin typeface="Arial"/>
              <a:ea typeface="Arial"/>
              <a:cs typeface="Arial"/>
            </a:endParaRPr>
          </a:p>
          <a:p>
            <a:pPr marL="635634" algn="l" rtl="0" eaLnBrk="0">
              <a:lnSpc>
                <a:spcPts val="1378"/>
              </a:lnSpc>
              <a:tabLst>
                <a:tab pos="716915" algn="l"/>
              </a:tabLst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First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fusion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ComplexCNN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ResNet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adv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antages</a:t>
            </a:r>
            <a:endParaRPr sz="900" dirty="0">
              <a:latin typeface="Arial"/>
              <a:ea typeface="Arial"/>
              <a:cs typeface="Arial"/>
            </a:endParaRPr>
          </a:p>
          <a:p>
            <a:pPr marL="635634" algn="l" rtl="0" eaLnBrk="0">
              <a:lnSpc>
                <a:spcPts val="1195"/>
              </a:lnSpc>
              <a:tabLst>
                <a:tab pos="716915" algn="l"/>
              </a:tabLst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Deep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residu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learning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domain</a:t>
            </a:r>
            <a:endParaRPr sz="900" dirty="0">
              <a:latin typeface="Arial"/>
              <a:ea typeface="Arial"/>
              <a:cs typeface="Arial"/>
            </a:endParaRPr>
          </a:p>
          <a:p>
            <a:pPr marL="635634" algn="l" rtl="0" eaLnBrk="0">
              <a:lnSpc>
                <a:spcPct val="95000"/>
              </a:lnSpc>
              <a:spcBef>
                <a:spcPts val="240"/>
              </a:spcBef>
              <a:tabLst>
                <a:tab pos="716915" algn="l"/>
              </a:tabLst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architectural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radigm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9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I/Q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processing</a:t>
            </a:r>
            <a:endParaRPr sz="9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9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665"/>
              </a:lnSpc>
              <a:spcBef>
                <a:spcPts val="1"/>
              </a:spcBef>
              <a:tabLst>
                <a:tab pos="632459" algn="l"/>
              </a:tabLst>
            </a:pP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Junkai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500" kern="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(ZJUT)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  <a:hlinkClick r:id="rId5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GRCR-Net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         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July</a:t>
            </a:r>
            <a:r>
              <a:rPr sz="5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5,</a:t>
            </a:r>
            <a:r>
              <a:rPr sz="5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202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23 /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29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endParaRPr sz="500" dirty="0">
              <a:latin typeface="Arial"/>
              <a:ea typeface="Arial"/>
              <a:cs typeface="Arial"/>
            </a:endParaRPr>
          </a:p>
        </p:txBody>
      </p:sp>
      <p:pic>
        <p:nvPicPr>
          <p:cNvPr id="1360" name="picture 13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570865" y="2589115"/>
            <a:ext cx="52586" cy="52586"/>
          </a:xfrm>
          <a:prstGeom prst="rect">
            <a:avLst/>
          </a:prstGeom>
        </p:spPr>
      </p:pic>
      <p:pic>
        <p:nvPicPr>
          <p:cNvPr id="1362" name="picture 13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570865" y="2437273"/>
            <a:ext cx="52586" cy="52586"/>
          </a:xfrm>
          <a:prstGeom prst="rect">
            <a:avLst/>
          </a:prstGeom>
        </p:spPr>
      </p:pic>
      <p:pic>
        <p:nvPicPr>
          <p:cNvPr id="1364" name="picture 13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570865" y="2285445"/>
            <a:ext cx="52586" cy="52586"/>
          </a:xfrm>
          <a:prstGeom prst="rect">
            <a:avLst/>
          </a:prstGeom>
        </p:spPr>
      </p:pic>
      <p:pic>
        <p:nvPicPr>
          <p:cNvPr id="1366" name="picture 13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570865" y="1918529"/>
            <a:ext cx="52586" cy="52586"/>
          </a:xfrm>
          <a:prstGeom prst="rect">
            <a:avLst/>
          </a:prstGeom>
        </p:spPr>
      </p:pic>
      <p:pic>
        <p:nvPicPr>
          <p:cNvPr id="1368" name="picture 136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570865" y="1766688"/>
            <a:ext cx="52586" cy="52586"/>
          </a:xfrm>
          <a:prstGeom prst="rect">
            <a:avLst/>
          </a:prstGeom>
        </p:spPr>
      </p:pic>
      <p:pic>
        <p:nvPicPr>
          <p:cNvPr id="1370" name="picture 137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570865" y="1614859"/>
            <a:ext cx="52586" cy="52586"/>
          </a:xfrm>
          <a:prstGeom prst="rect">
            <a:avLst/>
          </a:prstGeom>
        </p:spPr>
      </p:pic>
      <p:pic>
        <p:nvPicPr>
          <p:cNvPr id="1372" name="picture 137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570865" y="1247944"/>
            <a:ext cx="52586" cy="52586"/>
          </a:xfrm>
          <a:prstGeom prst="rect">
            <a:avLst/>
          </a:prstGeom>
        </p:spPr>
      </p:pic>
      <p:pic>
        <p:nvPicPr>
          <p:cNvPr id="1374" name="picture 137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570865" y="1096102"/>
            <a:ext cx="52586" cy="52586"/>
          </a:xfrm>
          <a:prstGeom prst="rect">
            <a:avLst/>
          </a:prstGeom>
        </p:spPr>
      </p:pic>
      <p:pic>
        <p:nvPicPr>
          <p:cNvPr id="1376" name="picture 137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570865" y="944274"/>
            <a:ext cx="52586" cy="52586"/>
          </a:xfrm>
          <a:prstGeom prst="rect">
            <a:avLst/>
          </a:prstGeom>
        </p:spPr>
      </p:pic>
      <p:sp>
        <p:nvSpPr>
          <p:cNvPr id="1378" name="textbox 1378"/>
          <p:cNvSpPr/>
          <p:nvPr/>
        </p:nvSpPr>
        <p:spPr>
          <a:xfrm>
            <a:off x="0" y="0"/>
            <a:ext cx="5760084" cy="354329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125729" algn="l" rtl="0" eaLnBrk="0">
              <a:lnSpc>
                <a:spcPct val="87000"/>
              </a:lnSpc>
              <a:spcBef>
                <a:spcPts val="3"/>
              </a:spcBef>
              <a:tabLst/>
            </a:pPr>
            <a:r>
              <a:rPr sz="1300" kern="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Major</a:t>
            </a:r>
            <a:r>
              <a:rPr sz="1300" kern="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Technic</a:t>
            </a:r>
            <a:r>
              <a:rPr sz="1300" kern="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al</a:t>
            </a:r>
            <a:r>
              <a:rPr sz="1300" kern="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Contributions</a:t>
            </a:r>
            <a:endParaRPr sz="1300" dirty="0">
              <a:latin typeface="Arial"/>
              <a:ea typeface="Arial"/>
              <a:cs typeface="Arial"/>
            </a:endParaRPr>
          </a:p>
        </p:txBody>
      </p:sp>
      <p:pic>
        <p:nvPicPr>
          <p:cNvPr id="1380" name="picture 138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4085005" y="2997428"/>
            <a:ext cx="1651648" cy="12019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rect 1382"/>
          <p:cNvSpPr/>
          <p:nvPr/>
        </p:nvSpPr>
        <p:spPr>
          <a:xfrm>
            <a:off x="3839947" y="3130270"/>
            <a:ext cx="1919973" cy="109728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84" name="rect 1384"/>
          <p:cNvSpPr/>
          <p:nvPr/>
        </p:nvSpPr>
        <p:spPr>
          <a:xfrm>
            <a:off x="0" y="3130270"/>
            <a:ext cx="1919973" cy="109728"/>
          </a:xfrm>
          <a:prstGeom prst="rect">
            <a:avLst/>
          </a:prstGeom>
          <a:solidFill>
            <a:srgbClr val="00294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86" name="rect 1386"/>
          <p:cNvSpPr/>
          <p:nvPr/>
        </p:nvSpPr>
        <p:spPr>
          <a:xfrm>
            <a:off x="1919974" y="3130270"/>
            <a:ext cx="1919973" cy="109728"/>
          </a:xfrm>
          <a:prstGeom prst="rect">
            <a:avLst/>
          </a:prstGeom>
          <a:solidFill>
            <a:srgbClr val="003E7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88" name="textbox 1388"/>
          <p:cNvSpPr/>
          <p:nvPr/>
        </p:nvSpPr>
        <p:spPr>
          <a:xfrm>
            <a:off x="-12699" y="1819255"/>
            <a:ext cx="5785484" cy="141858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12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59385" algn="l" rtl="0" eaLnBrk="0">
              <a:lnSpc>
                <a:spcPct val="87000"/>
              </a:lnSpc>
              <a:tabLst/>
            </a:pP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Core</a:t>
            </a:r>
            <a:r>
              <a:rPr sz="1000" b="1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Advan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tages: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358775" algn="l" rtl="0" eaLnBrk="0">
              <a:lnSpc>
                <a:spcPct val="87000"/>
              </a:lnSpc>
              <a:spcBef>
                <a:spcPts val="581"/>
              </a:spcBef>
              <a:tabLst>
                <a:tab pos="440055" algn="l"/>
              </a:tabLst>
            </a:pPr>
            <a:r>
              <a:rPr sz="1000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b="1" kern="0" spc="-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1000" b="1" kern="0" spc="2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-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Leadership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000" kern="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Surpas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ses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best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existing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method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0.79%</a:t>
            </a:r>
            <a:endParaRPr sz="1000" dirty="0">
              <a:latin typeface="Arial"/>
              <a:ea typeface="Arial"/>
              <a:cs typeface="Arial"/>
            </a:endParaRPr>
          </a:p>
          <a:p>
            <a:pPr marL="358775" algn="l" rtl="0" eaLnBrk="0">
              <a:lnSpc>
                <a:spcPts val="1653"/>
              </a:lnSpc>
              <a:tabLst>
                <a:tab pos="433705" algn="l"/>
              </a:tabLst>
            </a:pPr>
            <a:r>
              <a:rPr sz="1000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b="1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Technical</a:t>
            </a:r>
            <a:r>
              <a:rPr sz="1000" b="1" kern="0" spc="2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Innovation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000" kern="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Organic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fusion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 thr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ee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core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technologies</a:t>
            </a:r>
            <a:endParaRPr sz="1000" dirty="0">
              <a:latin typeface="Arial"/>
              <a:ea typeface="Arial"/>
              <a:cs typeface="Arial"/>
            </a:endParaRPr>
          </a:p>
          <a:p>
            <a:pPr marL="358775" algn="l" rtl="0" eaLnBrk="0">
              <a:lnSpc>
                <a:spcPct val="85000"/>
              </a:lnSpc>
              <a:spcBef>
                <a:spcPts val="621"/>
              </a:spcBef>
              <a:tabLst>
                <a:tab pos="440055" algn="l"/>
              </a:tabLst>
            </a:pPr>
            <a:r>
              <a:rPr sz="1000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b="1" kern="0" spc="-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Practical</a:t>
            </a:r>
            <a:r>
              <a:rPr sz="1000" b="1" kern="0" spc="2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-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Robustness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000" kern="0" spc="2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Stable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environmen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ts</a:t>
            </a:r>
            <a:endParaRPr sz="1000" dirty="0">
              <a:latin typeface="Arial"/>
              <a:ea typeface="Arial"/>
              <a:cs typeface="Arial"/>
            </a:endParaRPr>
          </a:p>
          <a:p>
            <a:pPr marL="358775" algn="l" rtl="0" eaLnBrk="0">
              <a:lnSpc>
                <a:spcPts val="1665"/>
              </a:lnSpc>
              <a:tabLst>
                <a:tab pos="434975" algn="l"/>
              </a:tabLst>
            </a:pPr>
            <a:r>
              <a:rPr sz="1000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b="1" kern="0" spc="-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Scalability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  Components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applied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independently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5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665"/>
              </a:lnSpc>
              <a:spcBef>
                <a:spcPts val="1"/>
              </a:spcBef>
              <a:tabLst>
                <a:tab pos="632459" algn="l"/>
              </a:tabLst>
            </a:pP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Junkai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500" kern="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(ZJUT)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  <a:hlinkClick r:id="rId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GRCR-Net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         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July</a:t>
            </a:r>
            <a:r>
              <a:rPr sz="5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5,</a:t>
            </a:r>
            <a:r>
              <a:rPr sz="5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202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24 /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29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endParaRPr sz="500" dirty="0">
              <a:latin typeface="Arial"/>
              <a:ea typeface="Arial"/>
              <a:cs typeface="Arial"/>
            </a:endParaRPr>
          </a:p>
        </p:txBody>
      </p:sp>
      <p:pic>
        <p:nvPicPr>
          <p:cNvPr id="1390" name="picture 13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81089" y="2705556"/>
            <a:ext cx="65265" cy="65265"/>
          </a:xfrm>
          <a:prstGeom prst="rect">
            <a:avLst/>
          </a:prstGeom>
        </p:spPr>
      </p:pic>
      <p:pic>
        <p:nvPicPr>
          <p:cNvPr id="1392" name="picture 13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81089" y="2495524"/>
            <a:ext cx="65265" cy="65265"/>
          </a:xfrm>
          <a:prstGeom prst="rect">
            <a:avLst/>
          </a:prstGeom>
        </p:spPr>
      </p:pic>
      <p:pic>
        <p:nvPicPr>
          <p:cNvPr id="1394" name="picture 13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81089" y="2285491"/>
            <a:ext cx="65265" cy="65265"/>
          </a:xfrm>
          <a:prstGeom prst="rect">
            <a:avLst/>
          </a:prstGeom>
        </p:spPr>
      </p:pic>
      <p:pic>
        <p:nvPicPr>
          <p:cNvPr id="1396" name="picture 139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81089" y="2075458"/>
            <a:ext cx="65265" cy="65265"/>
          </a:xfrm>
          <a:prstGeom prst="rect">
            <a:avLst/>
          </a:prstGeom>
        </p:spPr>
      </p:pic>
      <p:graphicFrame>
        <p:nvGraphicFramePr>
          <p:cNvPr id="1398" name="table 1398"/>
          <p:cNvGraphicFramePr>
            <a:graphicFrameLocks noGrp="1"/>
          </p:cNvGraphicFramePr>
          <p:nvPr/>
        </p:nvGraphicFramePr>
        <p:xfrm>
          <a:off x="566928" y="676039"/>
          <a:ext cx="4625974" cy="849630"/>
        </p:xfrm>
        <a:graphic>
          <a:graphicData uri="http://schemas.openxmlformats.org/drawingml/2006/table">
            <a:tbl>
              <a:tblPr/>
              <a:tblGrid>
                <a:gridCol w="1100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1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72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676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78459" algn="l" rtl="0" eaLnBrk="0">
                        <a:lnSpc>
                          <a:spcPct val="92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500" b="1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Method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0644" algn="l" rtl="0" eaLnBrk="0">
                        <a:lnSpc>
                          <a:spcPts val="614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500" b="1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Accuracy(</a:t>
                      </a:r>
                      <a:r>
                        <a:rPr sz="500" b="1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%)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2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7630" algn="l" rtl="0" eaLnBrk="0">
                        <a:lnSpc>
                          <a:spcPct val="89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500" b="1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Year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03834" algn="l" rtl="0" eaLnBrk="0">
                        <a:lnSpc>
                          <a:spcPct val="92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500" b="1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Publication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6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96519" algn="l" rtl="0" eaLnBrk="0">
                        <a:lnSpc>
                          <a:spcPct val="94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Model</a:t>
                      </a:r>
                      <a:r>
                        <a:rPr sz="500" b="1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Size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7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41629" algn="l" rtl="0" eaLnBrk="0">
                        <a:lnSpc>
                          <a:spcPct val="95000"/>
                        </a:lnSpc>
                        <a:tabLst/>
                      </a:pPr>
                      <a:r>
                        <a:rPr sz="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Key</a:t>
                      </a:r>
                      <a:r>
                        <a:rPr sz="500" b="1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5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Technol</a:t>
                      </a:r>
                      <a:r>
                        <a:rPr sz="500" b="1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ogy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42900" algn="l" rtl="0" eaLnBrk="0">
                        <a:lnSpc>
                          <a:spcPct val="92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5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LDCVNN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17170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62.41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0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1280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2025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54000" algn="l" rtl="0" eaLnBrk="0">
                        <a:lnSpc>
                          <a:spcPct val="94000"/>
                        </a:lnSpc>
                        <a:spcBef>
                          <a:spcPts val="3"/>
                        </a:spcBef>
                        <a:tabLst/>
                      </a:pPr>
                      <a:r>
                        <a:rPr sz="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JCR</a:t>
                      </a:r>
                      <a:r>
                        <a:rPr sz="5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Q2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3819" algn="l" rtl="0" eaLnBrk="0">
                        <a:lnSpc>
                          <a:spcPct val="95000"/>
                        </a:lnSpc>
                        <a:tabLst/>
                      </a:pPr>
                      <a:r>
                        <a:rPr sz="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Lightweight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2000"/>
                        </a:lnSpc>
                        <a:tabLst/>
                      </a:pPr>
                      <a:endParaRPr sz="2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r" rtl="0" eaLnBrk="0">
                        <a:lnSpc>
                          <a:spcPts val="699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Dual-branch</a:t>
                      </a:r>
                      <a:r>
                        <a:rPr sz="5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complex</a:t>
                      </a:r>
                      <a:r>
                        <a:rPr sz="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ne</a:t>
                      </a:r>
                      <a:r>
                        <a:rPr sz="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twork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3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663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74650" algn="l" rtl="0" eaLnBrk="0">
                        <a:lnSpc>
                          <a:spcPct val="92000"/>
                        </a:lnSpc>
                        <a:tabLst/>
                      </a:pPr>
                      <a:r>
                        <a:rPr sz="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ULCNN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13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17170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62.47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13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1280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2022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68383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54000" algn="l" rtl="0" eaLnBrk="0">
                        <a:lnSpc>
                          <a:spcPct val="93000"/>
                        </a:lnSpc>
                        <a:tabLst/>
                      </a:pPr>
                      <a:r>
                        <a:rPr sz="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JCR</a:t>
                      </a:r>
                      <a:r>
                        <a:rPr sz="5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Q2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63383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3819" algn="l" rtl="0" eaLnBrk="0">
                        <a:lnSpc>
                          <a:spcPct val="94000"/>
                        </a:lnSpc>
                        <a:tabLst/>
                      </a:pPr>
                      <a:r>
                        <a:rPr sz="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Lightweight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63383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16534" algn="l" rtl="0" eaLnBrk="0">
                        <a:lnSpc>
                          <a:spcPct val="94000"/>
                        </a:lnSpc>
                        <a:tabLst/>
                      </a:pPr>
                      <a:r>
                        <a:rPr sz="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Ultra-light</a:t>
                      </a:r>
                      <a:r>
                        <a:rPr sz="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weight</a:t>
                      </a:r>
                      <a:r>
                        <a:rPr sz="5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CNN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72467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14325" algn="l" rtl="0" eaLnBrk="0">
                        <a:lnSpc>
                          <a:spcPct val="92000"/>
                        </a:lnSpc>
                        <a:tabLst/>
                      </a:pPr>
                      <a:r>
                        <a:rPr sz="5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AMC-NET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7467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17170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62.51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7264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1280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2023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54951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1280" algn="l" rtl="0" eaLnBrk="0">
                        <a:lnSpc>
                          <a:spcPts val="604"/>
                        </a:lnSpc>
                        <a:tabLst/>
                      </a:pPr>
                      <a:r>
                        <a:rPr sz="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ICASSP</a:t>
                      </a:r>
                      <a:r>
                        <a:rPr sz="5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(CCF</a:t>
                      </a:r>
                      <a:r>
                        <a:rPr sz="5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B)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68187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65735" algn="l" rtl="0" eaLnBrk="0">
                        <a:lnSpc>
                          <a:spcPct val="92000"/>
                        </a:lnSpc>
                        <a:tabLst/>
                      </a:pPr>
                      <a:r>
                        <a:rPr sz="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Normal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7314" algn="l" rtl="0" eaLnBrk="0">
                        <a:lnSpc>
                          <a:spcPts val="669"/>
                        </a:lnSpc>
                        <a:tabLst/>
                      </a:pPr>
                      <a:r>
                        <a:rPr sz="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Frequency-</a:t>
                      </a:r>
                      <a:r>
                        <a:rPr sz="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domain</a:t>
                      </a:r>
                      <a:r>
                        <a:rPr sz="5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denoising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53633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45745" algn="l" rtl="0" eaLnBrk="0">
                        <a:lnSpc>
                          <a:spcPct val="92000"/>
                        </a:lnSpc>
                        <a:tabLst/>
                      </a:pPr>
                      <a:r>
                        <a:rPr sz="5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HFECNET-CA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78928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17170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63.92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78429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1280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2023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55883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54000" algn="l" rtl="0" eaLnBrk="0">
                        <a:lnSpc>
                          <a:spcPct val="93000"/>
                        </a:lnSpc>
                        <a:tabLst/>
                      </a:pPr>
                      <a:r>
                        <a:rPr sz="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JCR</a:t>
                      </a:r>
                      <a:r>
                        <a:rPr sz="5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Q2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50883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3819" algn="l" rtl="0" eaLnBrk="0">
                        <a:lnSpc>
                          <a:spcPct val="94000"/>
                        </a:lnSpc>
                        <a:tabLst/>
                      </a:pPr>
                      <a:r>
                        <a:rPr sz="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Lightweight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49352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31775" algn="l" rtl="0" eaLnBrk="0">
                        <a:lnSpc>
                          <a:spcPct val="92000"/>
                        </a:lnSpc>
                        <a:tabLst/>
                      </a:pPr>
                      <a:r>
                        <a:rPr sz="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Attention</a:t>
                      </a:r>
                      <a:r>
                        <a:rPr sz="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</a:t>
                      </a:r>
                      <a:r>
                        <a:rPr sz="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echanism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01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54784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905" algn="l" rtl="0" eaLnBrk="0">
                        <a:lnSpc>
                          <a:spcPts val="613"/>
                        </a:lnSpc>
                        <a:tabLst/>
                      </a:pPr>
                      <a:r>
                        <a:rPr sz="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AbFTNet</a:t>
                      </a:r>
                      <a:r>
                        <a:rPr sz="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(Previou</a:t>
                      </a:r>
                      <a:r>
                        <a:rPr sz="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</a:t>
                      </a:r>
                      <a:r>
                        <a:rPr sz="5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SOTA)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7799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16534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64.59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97301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1280" algn="l" rtl="0" eaLnBrk="0">
                        <a:lnSpc>
                          <a:spcPct val="87000"/>
                        </a:lnSpc>
                        <a:tabLst/>
                      </a:pPr>
                      <a:r>
                        <a:rPr sz="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2024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72479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54000" algn="l" rtl="0" eaLnBrk="0">
                        <a:lnSpc>
                          <a:spcPct val="100000"/>
                        </a:lnSpc>
                        <a:tabLst/>
                      </a:pPr>
                      <a:r>
                        <a:rPr sz="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JCR</a:t>
                      </a:r>
                      <a:r>
                        <a:rPr sz="5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Q2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6802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65100" algn="l" rtl="0" eaLnBrk="0">
                        <a:lnSpc>
                          <a:spcPct val="92000"/>
                        </a:lnSpc>
                        <a:tabLst/>
                      </a:pPr>
                      <a:r>
                        <a:rPr sz="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Normal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6302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96545" algn="l" rtl="0" eaLnBrk="0">
                        <a:lnSpc>
                          <a:spcPct val="93000"/>
                        </a:lnSpc>
                        <a:tabLst/>
                      </a:pPr>
                      <a:r>
                        <a:rPr sz="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Multimodal</a:t>
                      </a:r>
                      <a:r>
                        <a:rPr sz="500" kern="0" spc="1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fusion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89864" algn="l" rtl="0" eaLnBrk="0">
                        <a:lnSpc>
                          <a:spcPts val="614"/>
                        </a:lnSpc>
                        <a:tabLst/>
                      </a:pPr>
                      <a:r>
                        <a:rPr sz="500" b="1" kern="0" spc="60" dirty="0">
                          <a:solidFill>
                            <a:srgbClr val="DC143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GRCR-Net</a:t>
                      </a:r>
                      <a:r>
                        <a:rPr sz="500" b="1" kern="0" spc="10" dirty="0">
                          <a:solidFill>
                            <a:srgbClr val="DC143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r>
                        <a:rPr sz="500" b="1" kern="0" spc="60" dirty="0">
                          <a:solidFill>
                            <a:srgbClr val="DC143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(Ours)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18440" algn="l" rtl="0" eaLnBrk="0">
                        <a:lnSpc>
                          <a:spcPct val="92000"/>
                        </a:lnSpc>
                        <a:tabLst/>
                      </a:pPr>
                      <a:r>
                        <a:rPr sz="500" b="1" kern="0" spc="50" dirty="0">
                          <a:solidFill>
                            <a:srgbClr val="DC143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65.38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3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2550" algn="l" rtl="0" eaLnBrk="0">
                        <a:lnSpc>
                          <a:spcPct val="92000"/>
                        </a:lnSpc>
                        <a:tabLst/>
                      </a:pPr>
                      <a:r>
                        <a:rPr sz="500" b="1" kern="0" spc="50" dirty="0">
                          <a:solidFill>
                            <a:srgbClr val="DC143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2025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13359" algn="l" rtl="0" eaLnBrk="0">
                        <a:lnSpc>
                          <a:spcPct val="92000"/>
                        </a:lnSpc>
                        <a:tabLst/>
                      </a:pPr>
                      <a:r>
                        <a:rPr sz="500" b="1" kern="0" spc="50" dirty="0">
                          <a:solidFill>
                            <a:srgbClr val="DC143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This</a:t>
                      </a:r>
                      <a:r>
                        <a:rPr sz="500" b="1" kern="0" spc="100" dirty="0">
                          <a:solidFill>
                            <a:srgbClr val="DC143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500" b="1" kern="0" spc="50" dirty="0">
                          <a:solidFill>
                            <a:srgbClr val="DC143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Work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88900" algn="l" rtl="0" eaLnBrk="0">
                        <a:lnSpc>
                          <a:spcPct val="95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500" b="1" kern="0" spc="40" dirty="0">
                          <a:solidFill>
                            <a:srgbClr val="DC143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Lightweigh</a:t>
                      </a:r>
                      <a:r>
                        <a:rPr sz="500" b="1" kern="0" spc="30" dirty="0">
                          <a:solidFill>
                            <a:srgbClr val="DC143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t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01295" algn="l" rtl="0" eaLnBrk="0">
                        <a:lnSpc>
                          <a:spcPct val="95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500" b="1" kern="0" spc="70" dirty="0">
                          <a:solidFill>
                            <a:srgbClr val="DC143C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GPR+Rotation+Hybrid</a:t>
                      </a: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00" name="textbox 1400"/>
          <p:cNvSpPr/>
          <p:nvPr/>
        </p:nvSpPr>
        <p:spPr>
          <a:xfrm>
            <a:off x="0" y="0"/>
            <a:ext cx="5760084" cy="354329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5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marL="120650" algn="l" rtl="0" eaLnBrk="0">
              <a:lnSpc>
                <a:spcPts val="1722"/>
              </a:lnSpc>
              <a:spcBef>
                <a:spcPts val="2"/>
              </a:spcBef>
              <a:tabLst/>
            </a:pPr>
            <a:r>
              <a:rPr sz="1400" kern="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Comparison</a:t>
            </a:r>
            <a:r>
              <a:rPr sz="14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14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</a:t>
            </a:r>
            <a:r>
              <a:rPr sz="1400" kern="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-of-the-Art</a:t>
            </a:r>
            <a:r>
              <a:rPr sz="1400" kern="0" spc="2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Methods</a:t>
            </a:r>
            <a:endParaRPr sz="1400" dirty="0">
              <a:latin typeface="Arial"/>
              <a:ea typeface="Arial"/>
              <a:cs typeface="Arial"/>
            </a:endParaRPr>
          </a:p>
        </p:txBody>
      </p:sp>
      <p:pic>
        <p:nvPicPr>
          <p:cNvPr id="1402" name="picture 140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4085005" y="2997428"/>
            <a:ext cx="1651648" cy="12019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4" name="picture 14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2367" y="709695"/>
            <a:ext cx="3289659" cy="2044997"/>
          </a:xfrm>
          <a:prstGeom prst="rect">
            <a:avLst/>
          </a:prstGeom>
        </p:spPr>
      </p:pic>
      <p:sp>
        <p:nvSpPr>
          <p:cNvPr id="1406" name="textbox 1406"/>
          <p:cNvSpPr/>
          <p:nvPr/>
        </p:nvSpPr>
        <p:spPr>
          <a:xfrm>
            <a:off x="3474966" y="628375"/>
            <a:ext cx="2118360" cy="18764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21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07009" algn="l" rtl="0" eaLnBrk="0">
              <a:lnSpc>
                <a:spcPct val="89000"/>
              </a:lnSpc>
              <a:tabLst>
                <a:tab pos="282575" algn="l"/>
              </a:tabLst>
            </a:pPr>
            <a:r>
              <a:rPr sz="1000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b="1" kern="0" spc="3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65.38%</a:t>
            </a:r>
            <a:r>
              <a:rPr sz="1000" b="1" kern="0" spc="15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accuracy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07009" algn="l" rtl="0" eaLnBrk="0">
              <a:lnSpc>
                <a:spcPct val="126000"/>
              </a:lnSpc>
              <a:spcBef>
                <a:spcPts val="413"/>
              </a:spcBef>
              <a:tabLst>
                <a:tab pos="284479" algn="l"/>
              </a:tabLst>
            </a:pPr>
            <a:r>
              <a:rPr sz="1000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b="1" kern="0" spc="6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+0.79%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vs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kern="0" spc="2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AbFTNet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(2024)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000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b="1" kern="0" spc="6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+2.87%</a:t>
            </a:r>
            <a:r>
              <a:rPr sz="1000" b="1" kern="0" spc="9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vs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kern="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AMC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NET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(202</a:t>
            </a:r>
            <a:r>
              <a:rPr sz="10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3)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2700" indent="194310" algn="l" rtl="0" eaLnBrk="0">
              <a:lnSpc>
                <a:spcPct val="144000"/>
              </a:lnSpc>
              <a:spcBef>
                <a:spcPts val="7"/>
              </a:spcBef>
              <a:tabLst>
                <a:tab pos="284479" algn="l"/>
              </a:tabLst>
            </a:pPr>
            <a:r>
              <a:rPr sz="1000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b="1" kern="0" spc="4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+2.91%</a:t>
            </a:r>
            <a:r>
              <a:rPr sz="1000" b="1" kern="0" spc="1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vs</a:t>
            </a: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ULCNN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(2022)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Key</a:t>
            </a:r>
            <a:r>
              <a:rPr sz="1000" b="1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Advantage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07009" algn="l" rtl="0" eaLnBrk="0">
              <a:lnSpc>
                <a:spcPct val="88000"/>
              </a:lnSpc>
              <a:spcBef>
                <a:spcPts val="598"/>
              </a:spcBef>
              <a:tabLst>
                <a:tab pos="28575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Clear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dership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07009" algn="l" rtl="0" eaLnBrk="0">
              <a:lnSpc>
                <a:spcPct val="86000"/>
              </a:lnSpc>
              <a:spcBef>
                <a:spcPts val="622"/>
              </a:spcBef>
              <a:tabLst>
                <a:tab pos="28575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Consistent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improvem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ents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07009" algn="l" rtl="0" eaLnBrk="0">
              <a:lnSpc>
                <a:spcPct val="86000"/>
              </a:lnSpc>
              <a:spcBef>
                <a:spcPts val="609"/>
              </a:spcBef>
              <a:tabLst>
                <a:tab pos="289559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Robust</a:t>
            </a:r>
            <a:r>
              <a:rPr sz="10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across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conditions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500" dirty="0">
              <a:latin typeface="Arial"/>
              <a:ea typeface="Arial"/>
              <a:cs typeface="Arial"/>
            </a:endParaRPr>
          </a:p>
          <a:p>
            <a:pPr marL="207009" algn="l" rtl="0" eaLnBrk="0">
              <a:lnSpc>
                <a:spcPct val="86000"/>
              </a:lnSpc>
              <a:spcBef>
                <a:spcPts val="4"/>
              </a:spcBef>
              <a:tabLst>
                <a:tab pos="289559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benchmark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establishe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pic>
        <p:nvPicPr>
          <p:cNvPr id="1408" name="picture 14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617049" y="2393720"/>
            <a:ext cx="65265" cy="65265"/>
          </a:xfrm>
          <a:prstGeom prst="rect">
            <a:avLst/>
          </a:prstGeom>
        </p:spPr>
      </p:pic>
      <p:pic>
        <p:nvPicPr>
          <p:cNvPr id="1410" name="picture 14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617049" y="2183688"/>
            <a:ext cx="65265" cy="65265"/>
          </a:xfrm>
          <a:prstGeom prst="rect">
            <a:avLst/>
          </a:prstGeom>
        </p:spPr>
      </p:pic>
      <p:pic>
        <p:nvPicPr>
          <p:cNvPr id="1412" name="picture 14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617049" y="1973655"/>
            <a:ext cx="65265" cy="65265"/>
          </a:xfrm>
          <a:prstGeom prst="rect">
            <a:avLst/>
          </a:prstGeom>
        </p:spPr>
      </p:pic>
      <p:pic>
        <p:nvPicPr>
          <p:cNvPr id="1414" name="picture 14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3617049" y="1763623"/>
            <a:ext cx="65265" cy="65265"/>
          </a:xfrm>
          <a:prstGeom prst="rect">
            <a:avLst/>
          </a:prstGeom>
        </p:spPr>
      </p:pic>
      <p:pic>
        <p:nvPicPr>
          <p:cNvPr id="1416" name="picture 14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3617049" y="1307553"/>
            <a:ext cx="65265" cy="65265"/>
          </a:xfrm>
          <a:prstGeom prst="rect">
            <a:avLst/>
          </a:prstGeom>
        </p:spPr>
      </p:pic>
      <p:pic>
        <p:nvPicPr>
          <p:cNvPr id="1418" name="picture 14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3617049" y="1097520"/>
            <a:ext cx="65265" cy="65265"/>
          </a:xfrm>
          <a:prstGeom prst="rect">
            <a:avLst/>
          </a:prstGeom>
        </p:spPr>
      </p:pic>
      <p:pic>
        <p:nvPicPr>
          <p:cNvPr id="1420" name="picture 14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3617049" y="887501"/>
            <a:ext cx="65265" cy="65265"/>
          </a:xfrm>
          <a:prstGeom prst="rect">
            <a:avLst/>
          </a:prstGeom>
        </p:spPr>
      </p:pic>
      <p:pic>
        <p:nvPicPr>
          <p:cNvPr id="1422" name="picture 14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3617049" y="677468"/>
            <a:ext cx="65265" cy="65265"/>
          </a:xfrm>
          <a:prstGeom prst="rect">
            <a:avLst/>
          </a:prstGeom>
        </p:spPr>
      </p:pic>
      <p:sp>
        <p:nvSpPr>
          <p:cNvPr id="1424" name="textbox 1424"/>
          <p:cNvSpPr/>
          <p:nvPr/>
        </p:nvSpPr>
        <p:spPr>
          <a:xfrm>
            <a:off x="0" y="0"/>
            <a:ext cx="5760084" cy="354329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32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0650" algn="l" rtl="0" eaLnBrk="0">
              <a:lnSpc>
                <a:spcPct val="88000"/>
              </a:lnSpc>
              <a:tabLst/>
            </a:pPr>
            <a:r>
              <a:rPr sz="1300" kern="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Comprehensive</a:t>
            </a:r>
            <a:r>
              <a:rPr sz="1300" kern="0" spc="2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1300" kern="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Comparison</a:t>
            </a:r>
            <a:endParaRPr sz="1300" dirty="0">
              <a:latin typeface="Arial"/>
              <a:ea typeface="Arial"/>
              <a:cs typeface="Arial"/>
            </a:endParaRPr>
          </a:p>
        </p:txBody>
      </p:sp>
      <p:grpSp>
        <p:nvGrpSpPr>
          <p:cNvPr id="50" name="group 50"/>
          <p:cNvGrpSpPr/>
          <p:nvPr/>
        </p:nvGrpSpPr>
        <p:grpSpPr>
          <a:xfrm rot="21600000">
            <a:off x="0" y="3130270"/>
            <a:ext cx="5759918" cy="109728"/>
            <a:chOff x="0" y="0"/>
            <a:chExt cx="5759918" cy="109728"/>
          </a:xfrm>
        </p:grpSpPr>
        <p:pic>
          <p:nvPicPr>
            <p:cNvPr id="1426" name="picture 142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rot="21600000">
              <a:off x="0" y="0"/>
              <a:ext cx="5759918" cy="109728"/>
            </a:xfrm>
            <a:prstGeom prst="rect">
              <a:avLst/>
            </a:prstGeom>
          </p:spPr>
        </p:pic>
        <p:sp>
          <p:nvSpPr>
            <p:cNvPr id="1428" name="textbox 1428"/>
            <p:cNvSpPr/>
            <p:nvPr/>
          </p:nvSpPr>
          <p:spPr>
            <a:xfrm>
              <a:off x="-12700" y="-12700"/>
              <a:ext cx="5785484" cy="1352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51000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632459" algn="l" rtl="0" eaLnBrk="0">
                <a:lnSpc>
                  <a:spcPts val="665"/>
                </a:lnSpc>
                <a:spcBef>
                  <a:spcPts val="1"/>
                </a:spcBef>
                <a:tabLst/>
              </a:pP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Junkai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Li</a:t>
              </a:r>
              <a:r>
                <a:rPr sz="500" kern="0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(ZJUT)</a:t>
              </a:r>
              <a:r>
                <a:rPr sz="500" kern="0" spc="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                                       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  <a:hlinkClick r:id="rId12" action="ppaction://hlinksldjump">
                    <a:extLst>
                      <a:ext uri="{DAF060AB-1E55-43B9-8AAB-6FB025537F2F}">
                        <wpsdc:hlinkUnderline xmlns:wpsdc="http://www.wps.cn/officeDocument/2017/drawingmlCustomData" xmlns="" val="0"/>
                      </a:ext>
                    </a:extLst>
                  </a:hlinkClick>
                </a:rPr>
                <a:t>GRCR-Net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                                                      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July</a:t>
              </a:r>
              <a:r>
                <a:rPr sz="500" kern="0" spc="1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5,</a:t>
              </a:r>
              <a:r>
                <a:rPr sz="500" kern="0" spc="12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202</a:t>
              </a:r>
              <a:r>
                <a:rPr sz="500" kern="0" spc="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5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         </a:t>
              </a:r>
              <a:r>
                <a:rPr sz="500" kern="0" spc="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25 / 29</a:t>
              </a:r>
              <a:endParaRPr sz="500" dirty="0">
                <a:latin typeface="Arial"/>
                <a:ea typeface="Arial"/>
                <a:cs typeface="Arial"/>
              </a:endParaRPr>
            </a:p>
          </p:txBody>
        </p:sp>
      </p:grpSp>
      <p:graphicFrame>
        <p:nvGraphicFramePr>
          <p:cNvPr id="1430" name="table 1430"/>
          <p:cNvGraphicFramePr>
            <a:graphicFrameLocks noGrp="1"/>
          </p:cNvGraphicFramePr>
          <p:nvPr/>
        </p:nvGraphicFramePr>
        <p:xfrm>
          <a:off x="3892652" y="2662003"/>
          <a:ext cx="1356359" cy="367665"/>
        </p:xfrm>
        <a:graphic>
          <a:graphicData uri="http://schemas.openxmlformats.org/drawingml/2006/table">
            <a:tbl>
              <a:tblPr>
                <a:solidFill>
                  <a:srgbClr val="F8D0D8"/>
                </a:solidFill>
              </a:tblPr>
              <a:tblGrid>
                <a:gridCol w="135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44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8000"/>
                        </a:lnSpc>
                        <a:tabLst/>
                      </a:pPr>
                      <a:endParaRPr sz="2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33375" algn="l" rtl="0" eaLnBrk="0">
                        <a:lnSpc>
                          <a:spcPct val="67000"/>
                        </a:lnSpc>
                        <a:tabLst/>
                      </a:pPr>
                      <a:r>
                        <a:rPr sz="10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New</a:t>
                      </a:r>
                      <a:r>
                        <a:rPr sz="1000" b="1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b="1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SOTA</a:t>
                      </a: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43865" algn="l" rtl="0" eaLnBrk="0">
                        <a:lnSpc>
                          <a:spcPts val="1355"/>
                        </a:lnSpc>
                        <a:tabLst/>
                      </a:pPr>
                      <a:r>
                        <a:rPr sz="1000" b="1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65.38%</a:t>
                      </a: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2" name="textbox 1432"/>
          <p:cNvSpPr/>
          <p:nvPr/>
        </p:nvSpPr>
        <p:spPr>
          <a:xfrm>
            <a:off x="3468593" y="421251"/>
            <a:ext cx="1312544" cy="1587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64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tabLst/>
            </a:pP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SOTA</a:t>
            </a:r>
            <a:r>
              <a:rPr sz="1000" b="1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Achievement: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pic>
        <p:nvPicPr>
          <p:cNvPr id="1434" name="picture 143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4122829" y="3030208"/>
            <a:ext cx="1601215" cy="6555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textbox 1436"/>
          <p:cNvSpPr/>
          <p:nvPr/>
        </p:nvSpPr>
        <p:spPr>
          <a:xfrm>
            <a:off x="2921932" y="1035320"/>
            <a:ext cx="2755900" cy="20205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30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6509" algn="l" rtl="0" eaLnBrk="0">
              <a:lnSpc>
                <a:spcPct val="88000"/>
              </a:lnSpc>
              <a:tabLst/>
            </a:pP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Impact</a:t>
            </a:r>
            <a:r>
              <a:rPr sz="10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Significance</a:t>
            </a:r>
            <a:r>
              <a:rPr sz="1000" b="1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85750" indent="-135889" algn="l" rtl="0" eaLnBrk="0">
              <a:lnSpc>
                <a:spcPct val="116000"/>
              </a:lnSpc>
              <a:spcBef>
                <a:spcPts val="552"/>
              </a:spcBef>
              <a:tabLst/>
            </a:pPr>
            <a:r>
              <a:rPr sz="1000" kern="0" spc="0" dirty="0">
                <a:solidFill>
                  <a:srgbClr val="00529B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•</a:t>
            </a:r>
            <a:r>
              <a:rPr sz="1000" kern="0" spc="290" dirty="0">
                <a:solidFill>
                  <a:srgbClr val="00529B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Solution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electromag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netic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environments</a:t>
            </a:r>
            <a:endParaRPr sz="10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6000"/>
              </a:lnSpc>
              <a:spcBef>
                <a:spcPts val="226"/>
              </a:spcBef>
              <a:tabLst/>
            </a:pPr>
            <a:r>
              <a:rPr sz="1000" kern="0" spc="0" dirty="0">
                <a:solidFill>
                  <a:srgbClr val="00529B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•</a:t>
            </a:r>
            <a:r>
              <a:rPr sz="1000" kern="0" spc="270" dirty="0">
                <a:solidFill>
                  <a:srgbClr val="00529B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Advancement</a:t>
            </a:r>
            <a:r>
              <a:rPr sz="10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 cognitive</a:t>
            </a:r>
            <a:r>
              <a:rPr sz="10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radio</a:t>
            </a:r>
            <a:r>
              <a:rPr sz="10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technolo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gy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49860" algn="l" rtl="0" eaLnBrk="0">
              <a:lnSpc>
                <a:spcPct val="96000"/>
              </a:lnSpc>
              <a:spcBef>
                <a:spcPts val="502"/>
              </a:spcBef>
              <a:tabLst/>
            </a:pPr>
            <a:r>
              <a:rPr sz="1000" kern="0" spc="-10" dirty="0">
                <a:solidFill>
                  <a:srgbClr val="00529B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•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New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insights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processing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field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49860" algn="l" rtl="0" eaLnBrk="0">
              <a:lnSpc>
                <a:spcPts val="1329"/>
              </a:lnSpc>
              <a:spcBef>
                <a:spcPts val="372"/>
              </a:spcBef>
              <a:tabLst/>
            </a:pPr>
            <a:r>
              <a:rPr sz="1000" kern="0" spc="30" dirty="0">
                <a:solidFill>
                  <a:srgbClr val="00529B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• 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Important</a:t>
            </a:r>
            <a:r>
              <a:rPr sz="10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theoretical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practical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spcBef>
                <a:spcPts val="512"/>
              </a:spcBef>
              <a:tabLst/>
            </a:pP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Open</a:t>
            </a:r>
            <a:r>
              <a:rPr sz="10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Source</a:t>
            </a:r>
            <a:r>
              <a:rPr sz="1000" b="1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Contri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bution: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49860" algn="l" rtl="0" eaLnBrk="0">
              <a:lnSpc>
                <a:spcPts val="1329"/>
              </a:lnSpc>
              <a:spcBef>
                <a:spcPts val="422"/>
              </a:spcBef>
              <a:tabLst/>
            </a:pPr>
            <a:r>
              <a:rPr sz="1000" kern="0" spc="-10" dirty="0">
                <a:solidFill>
                  <a:srgbClr val="00529B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•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Complete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code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en-sourced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49860" algn="l" rtl="0" eaLnBrk="0">
              <a:lnSpc>
                <a:spcPct val="97000"/>
              </a:lnSpc>
              <a:spcBef>
                <a:spcPts val="454"/>
              </a:spcBef>
              <a:tabLst/>
            </a:pPr>
            <a:r>
              <a:rPr sz="1000" kern="0" spc="0" dirty="0">
                <a:solidFill>
                  <a:srgbClr val="00529B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• 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Detailed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experimental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49860" algn="l" rtl="0" eaLnBrk="0">
              <a:lnSpc>
                <a:spcPct val="97000"/>
              </a:lnSpc>
              <a:tabLst/>
            </a:pPr>
            <a:r>
              <a:rPr sz="1000" kern="0" spc="0" dirty="0">
                <a:solidFill>
                  <a:srgbClr val="00529B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• 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Comprehensive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echnical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documentation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sp>
        <p:nvSpPr>
          <p:cNvPr id="1438" name="textbox 1438"/>
          <p:cNvSpPr/>
          <p:nvPr/>
        </p:nvSpPr>
        <p:spPr>
          <a:xfrm>
            <a:off x="85208" y="1036567"/>
            <a:ext cx="2685414" cy="20180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5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5240" algn="l" rtl="0" eaLnBrk="0">
              <a:lnSpc>
                <a:spcPct val="87000"/>
              </a:lnSpc>
              <a:tabLst/>
            </a:pP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Core</a:t>
            </a:r>
            <a:r>
              <a:rPr sz="1000" b="1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Achieve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ments: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11125" algn="l" rtl="0" eaLnBrk="0">
              <a:lnSpc>
                <a:spcPct val="124000"/>
              </a:lnSpc>
              <a:spcBef>
                <a:spcPts val="335"/>
              </a:spcBef>
              <a:tabLst/>
            </a:pPr>
            <a:r>
              <a:rPr sz="1000" kern="0" spc="-10" dirty="0">
                <a:solidFill>
                  <a:srgbClr val="00529B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√</a:t>
            </a:r>
            <a:r>
              <a:rPr sz="1000" kern="0" spc="320" dirty="0">
                <a:solidFill>
                  <a:srgbClr val="00529B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Achieved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65.38%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classification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accuracy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000" kern="0" spc="-10" dirty="0">
                <a:solidFill>
                  <a:srgbClr val="00529B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√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Surpassed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existing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SOTA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methods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88925" indent="-177800" algn="l" rtl="0" eaLnBrk="0">
              <a:lnSpc>
                <a:spcPct val="114000"/>
              </a:lnSpc>
              <a:spcBef>
                <a:spcPts val="599"/>
              </a:spcBef>
              <a:tabLst/>
            </a:pPr>
            <a:r>
              <a:rPr sz="1000" kern="0" spc="-10" dirty="0">
                <a:solidFill>
                  <a:srgbClr val="00529B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√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Exceptional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low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NR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environments</a:t>
            </a:r>
            <a:endParaRPr sz="10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7000"/>
              </a:lnSpc>
              <a:spcBef>
                <a:spcPts val="282"/>
              </a:spcBef>
              <a:tabLst/>
            </a:pPr>
            <a:r>
              <a:rPr sz="1000" kern="0" spc="0" dirty="0">
                <a:solidFill>
                  <a:srgbClr val="00529B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√ 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Proposed</a:t>
            </a:r>
            <a:r>
              <a:rPr sz="10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thr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ee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core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technical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innovations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spcBef>
                <a:spcPts val="610"/>
              </a:spcBef>
              <a:tabLst/>
            </a:pP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Technical</a:t>
            </a:r>
            <a:r>
              <a:rPr sz="1000" b="1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Breakthroughs</a:t>
            </a:r>
            <a:r>
              <a:rPr sz="1000" b="1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53035" algn="l" rtl="0" eaLnBrk="0">
              <a:lnSpc>
                <a:spcPct val="96000"/>
              </a:lnSpc>
              <a:spcBef>
                <a:spcPts val="553"/>
              </a:spcBef>
              <a:tabLst/>
            </a:pPr>
            <a:r>
              <a:rPr sz="1000" kern="0" spc="0" dirty="0">
                <a:solidFill>
                  <a:srgbClr val="00529B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•</a:t>
            </a:r>
            <a:r>
              <a:rPr sz="1000" kern="0" spc="270" dirty="0">
                <a:solidFill>
                  <a:srgbClr val="00529B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Adaptive</a:t>
            </a:r>
            <a:r>
              <a:rPr sz="10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GPR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noising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53035" algn="l" rtl="0" eaLnBrk="0">
              <a:lnSpc>
                <a:spcPct val="96000"/>
              </a:lnSpc>
              <a:spcBef>
                <a:spcPts val="502"/>
              </a:spcBef>
              <a:tabLst/>
            </a:pPr>
            <a:r>
              <a:rPr sz="1000" kern="0" spc="0" dirty="0">
                <a:solidFill>
                  <a:srgbClr val="00529B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• 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Geometric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symmetry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0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augmentat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ion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53035" algn="l" rtl="0" eaLnBrk="0">
              <a:lnSpc>
                <a:spcPct val="96000"/>
              </a:lnSpc>
              <a:spcBef>
                <a:spcPts val="3"/>
              </a:spcBef>
              <a:tabLst/>
            </a:pPr>
            <a:r>
              <a:rPr sz="1000" kern="0" spc="0" dirty="0">
                <a:solidFill>
                  <a:srgbClr val="00529B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• 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Hybrid</a:t>
            </a:r>
            <a:r>
              <a:rPr sz="10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ComplexCNN-ResN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et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architecture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sp>
        <p:nvSpPr>
          <p:cNvPr id="1440" name="textbox 1440"/>
          <p:cNvSpPr/>
          <p:nvPr/>
        </p:nvSpPr>
        <p:spPr>
          <a:xfrm>
            <a:off x="0" y="0"/>
            <a:ext cx="5760084" cy="354329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125095" algn="l" rtl="0" eaLnBrk="0">
              <a:lnSpc>
                <a:spcPct val="87000"/>
              </a:lnSpc>
              <a:spcBef>
                <a:spcPts val="3"/>
              </a:spcBef>
              <a:tabLst/>
            </a:pPr>
            <a:r>
              <a:rPr sz="1300" kern="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Research</a:t>
            </a:r>
            <a:r>
              <a:rPr sz="1300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Su</a:t>
            </a:r>
            <a:r>
              <a:rPr sz="1300" kern="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mmary</a:t>
            </a:r>
            <a:endParaRPr sz="1300" dirty="0">
              <a:latin typeface="Arial"/>
              <a:ea typeface="Arial"/>
              <a:cs typeface="Arial"/>
            </a:endParaRPr>
          </a:p>
        </p:txBody>
      </p:sp>
      <p:grpSp>
        <p:nvGrpSpPr>
          <p:cNvPr id="52" name="group 52"/>
          <p:cNvGrpSpPr/>
          <p:nvPr/>
        </p:nvGrpSpPr>
        <p:grpSpPr>
          <a:xfrm rot="21600000">
            <a:off x="0" y="3130271"/>
            <a:ext cx="5759918" cy="109727"/>
            <a:chOff x="0" y="0"/>
            <a:chExt cx="5759918" cy="109727"/>
          </a:xfrm>
        </p:grpSpPr>
        <p:pic>
          <p:nvPicPr>
            <p:cNvPr id="1442" name="picture 14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5759918" cy="109727"/>
            </a:xfrm>
            <a:prstGeom prst="rect">
              <a:avLst/>
            </a:prstGeom>
          </p:spPr>
        </p:pic>
        <p:sp>
          <p:nvSpPr>
            <p:cNvPr id="1444" name="textbox 1444"/>
            <p:cNvSpPr/>
            <p:nvPr/>
          </p:nvSpPr>
          <p:spPr>
            <a:xfrm>
              <a:off x="-12700" y="-12700"/>
              <a:ext cx="5785484" cy="1352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51000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632459" algn="l" rtl="0" eaLnBrk="0">
                <a:lnSpc>
                  <a:spcPts val="665"/>
                </a:lnSpc>
                <a:spcBef>
                  <a:spcPts val="1"/>
                </a:spcBef>
                <a:tabLst/>
              </a:pP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Junkai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Li</a:t>
              </a:r>
              <a:r>
                <a:rPr sz="500" kern="0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(ZJUT)</a:t>
              </a:r>
              <a:r>
                <a:rPr sz="500" kern="0" spc="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                                       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  <a:hlinkClick r:id="rId3" action="ppaction://hlinksldjump">
                    <a:extLst>
                      <a:ext uri="{DAF060AB-1E55-43B9-8AAB-6FB025537F2F}">
                        <wpsdc:hlinkUnderline xmlns:wpsdc="http://www.wps.cn/officeDocument/2017/drawingmlCustomData" xmlns="" val="0"/>
                      </a:ext>
                    </a:extLst>
                  </a:hlinkClick>
                </a:rPr>
                <a:t>GRCR-Net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                                                      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July</a:t>
              </a:r>
              <a:r>
                <a:rPr sz="500" kern="0" spc="1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5,</a:t>
              </a:r>
              <a:r>
                <a:rPr sz="500" kern="0" spc="12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202</a:t>
              </a:r>
              <a:r>
                <a:rPr sz="500" kern="0" spc="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5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         </a:t>
              </a:r>
              <a:r>
                <a:rPr sz="500" kern="0" spc="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26 / 29</a:t>
              </a:r>
              <a:endParaRPr sz="500" dirty="0"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446" name="textbox 1446"/>
          <p:cNvSpPr/>
          <p:nvPr/>
        </p:nvSpPr>
        <p:spPr>
          <a:xfrm>
            <a:off x="999022" y="564592"/>
            <a:ext cx="3770629" cy="1981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38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1000"/>
              </a:lnSpc>
              <a:tabLst/>
            </a:pPr>
            <a:r>
              <a:rPr sz="1400" b="1" kern="0" spc="3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GRCR-Net:  A</a:t>
            </a:r>
            <a:r>
              <a:rPr sz="1400" b="1" kern="0" spc="3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3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Breakthrough</a:t>
            </a:r>
            <a:r>
              <a:rPr sz="1400" b="1" kern="0" spc="22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3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AMC</a:t>
            </a:r>
            <a:r>
              <a:rPr sz="1400" b="1" kern="0" spc="3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3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Method</a:t>
            </a:r>
            <a:endParaRPr sz="1400" dirty="0">
              <a:latin typeface="Arial"/>
              <a:ea typeface="Arial"/>
              <a:cs typeface="Arial"/>
            </a:endParaRPr>
          </a:p>
        </p:txBody>
      </p:sp>
      <p:pic>
        <p:nvPicPr>
          <p:cNvPr id="1448" name="picture 14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576717" y="3030208"/>
            <a:ext cx="579968" cy="65559"/>
          </a:xfrm>
          <a:prstGeom prst="rect">
            <a:avLst/>
          </a:prstGeom>
        </p:spPr>
      </p:pic>
      <p:grpSp>
        <p:nvGrpSpPr>
          <p:cNvPr id="54" name="group 54"/>
          <p:cNvGrpSpPr/>
          <p:nvPr/>
        </p:nvGrpSpPr>
        <p:grpSpPr>
          <a:xfrm rot="21600000">
            <a:off x="5573431" y="3036640"/>
            <a:ext cx="52598" cy="52029"/>
            <a:chOff x="0" y="0"/>
            <a:chExt cx="52598" cy="52029"/>
          </a:xfrm>
        </p:grpSpPr>
        <p:sp>
          <p:nvSpPr>
            <p:cNvPr id="1450" name="path 1450"/>
            <p:cNvSpPr/>
            <p:nvPr/>
          </p:nvSpPr>
          <p:spPr>
            <a:xfrm>
              <a:off x="26909" y="26341"/>
              <a:ext cx="25688" cy="25688"/>
            </a:xfrm>
            <a:custGeom>
              <a:avLst/>
              <a:gdLst/>
              <a:ahLst/>
              <a:cxnLst/>
              <a:rect l="0" t="0" r="0" b="0"/>
              <a:pathLst>
                <a:path w="40" h="40">
                  <a:moveTo>
                    <a:pt x="4" y="4"/>
                  </a:moveTo>
                  <a:lnTo>
                    <a:pt x="36" y="36"/>
                  </a:lnTo>
                </a:path>
              </a:pathLst>
            </a:custGeom>
            <a:noFill/>
            <a:ln w="7591" cap="flat">
              <a:solidFill>
                <a:srgbClr val="99BAD7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52" name="path 1452"/>
            <p:cNvSpPr/>
            <p:nvPr/>
          </p:nvSpPr>
          <p:spPr>
            <a:xfrm>
              <a:off x="0" y="0"/>
              <a:ext cx="35427" cy="35427"/>
            </a:xfrm>
            <a:custGeom>
              <a:avLst/>
              <a:gdLst/>
              <a:ahLst/>
              <a:cxnLst/>
              <a:rect l="0" t="0" r="0" b="0"/>
              <a:pathLst>
                <a:path w="55" h="55">
                  <a:moveTo>
                    <a:pt x="51" y="27"/>
                  </a:moveTo>
                  <a:cubicBezTo>
                    <a:pt x="51" y="14"/>
                    <a:pt x="41" y="3"/>
                    <a:pt x="27" y="3"/>
                  </a:cubicBezTo>
                  <a:cubicBezTo>
                    <a:pt x="14" y="3"/>
                    <a:pt x="3" y="14"/>
                    <a:pt x="3" y="27"/>
                  </a:cubicBezTo>
                  <a:cubicBezTo>
                    <a:pt x="3" y="41"/>
                    <a:pt x="14" y="51"/>
                    <a:pt x="27" y="51"/>
                  </a:cubicBezTo>
                  <a:cubicBezTo>
                    <a:pt x="41" y="51"/>
                    <a:pt x="51" y="41"/>
                    <a:pt x="51" y="27"/>
                  </a:cubicBezTo>
                </a:path>
              </a:pathLst>
            </a:custGeom>
            <a:noFill/>
            <a:ln w="5060" cap="flat">
              <a:solidFill>
                <a:srgbClr val="99BAD7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454" name="path 1454"/>
          <p:cNvSpPr/>
          <p:nvPr/>
        </p:nvSpPr>
        <p:spPr>
          <a:xfrm>
            <a:off x="5478574" y="3032654"/>
            <a:ext cx="238743" cy="55861"/>
          </a:xfrm>
          <a:custGeom>
            <a:avLst/>
            <a:gdLst/>
            <a:ahLst/>
            <a:cxnLst/>
            <a:rect l="0" t="0" r="0" b="0"/>
            <a:pathLst>
              <a:path w="375" h="87">
                <a:moveTo>
                  <a:pt x="67" y="83"/>
                </a:moveTo>
                <a:cubicBezTo>
                  <a:pt x="89" y="83"/>
                  <a:pt x="107" y="65"/>
                  <a:pt x="107" y="43"/>
                </a:cubicBezTo>
                <a:cubicBezTo>
                  <a:pt x="107" y="21"/>
                  <a:pt x="89" y="3"/>
                  <a:pt x="67" y="3"/>
                </a:cubicBezTo>
                <a:cubicBezTo>
                  <a:pt x="45" y="3"/>
                  <a:pt x="27" y="21"/>
                  <a:pt x="27" y="43"/>
                </a:cubicBezTo>
                <a:moveTo>
                  <a:pt x="51" y="31"/>
                </a:moveTo>
                <a:lnTo>
                  <a:pt x="27" y="51"/>
                </a:lnTo>
                <a:lnTo>
                  <a:pt x="3" y="31"/>
                </a:lnTo>
                <a:moveTo>
                  <a:pt x="307" y="83"/>
                </a:moveTo>
                <a:cubicBezTo>
                  <a:pt x="285" y="83"/>
                  <a:pt x="267" y="65"/>
                  <a:pt x="267" y="43"/>
                </a:cubicBezTo>
                <a:cubicBezTo>
                  <a:pt x="267" y="21"/>
                  <a:pt x="285" y="3"/>
                  <a:pt x="307" y="3"/>
                </a:cubicBezTo>
                <a:cubicBezTo>
                  <a:pt x="329" y="3"/>
                  <a:pt x="347" y="21"/>
                  <a:pt x="347" y="43"/>
                </a:cubicBezTo>
                <a:moveTo>
                  <a:pt x="371" y="31"/>
                </a:moveTo>
                <a:lnTo>
                  <a:pt x="347" y="51"/>
                </a:lnTo>
                <a:lnTo>
                  <a:pt x="323" y="31"/>
                </a:lnTo>
              </a:path>
            </a:pathLst>
          </a:custGeom>
          <a:noFill/>
          <a:ln w="5060" cap="rnd">
            <a:solidFill>
              <a:srgbClr val="99BAD7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456" name="picture 14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123055" y="3041535"/>
            <a:ext cx="203202" cy="38100"/>
          </a:xfrm>
          <a:prstGeom prst="rect">
            <a:avLst/>
          </a:prstGeom>
        </p:spPr>
      </p:pic>
      <p:sp>
        <p:nvSpPr>
          <p:cNvPr id="1458" name="path 1458"/>
          <p:cNvSpPr/>
          <p:nvPr/>
        </p:nvSpPr>
        <p:spPr>
          <a:xfrm>
            <a:off x="4458343" y="3032654"/>
            <a:ext cx="68893" cy="55861"/>
          </a:xfrm>
          <a:custGeom>
            <a:avLst/>
            <a:gdLst/>
            <a:ahLst/>
            <a:cxnLst/>
            <a:rect l="0" t="0" r="0" b="0"/>
            <a:pathLst>
              <a:path w="108" h="87">
                <a:moveTo>
                  <a:pt x="3" y="83"/>
                </a:moveTo>
                <a:lnTo>
                  <a:pt x="71" y="83"/>
                </a:lnTo>
                <a:lnTo>
                  <a:pt x="71" y="36"/>
                </a:lnTo>
                <a:lnTo>
                  <a:pt x="3" y="36"/>
                </a:lnTo>
                <a:lnTo>
                  <a:pt x="3" y="83"/>
                </a:lnTo>
                <a:close/>
                <a:moveTo>
                  <a:pt x="20" y="35"/>
                </a:moveTo>
                <a:lnTo>
                  <a:pt x="20" y="19"/>
                </a:lnTo>
                <a:lnTo>
                  <a:pt x="88" y="19"/>
                </a:lnTo>
                <a:lnTo>
                  <a:pt x="88" y="67"/>
                </a:lnTo>
                <a:lnTo>
                  <a:pt x="72" y="67"/>
                </a:lnTo>
                <a:moveTo>
                  <a:pt x="36" y="19"/>
                </a:moveTo>
                <a:lnTo>
                  <a:pt x="36" y="3"/>
                </a:lnTo>
                <a:lnTo>
                  <a:pt x="104" y="3"/>
                </a:lnTo>
                <a:lnTo>
                  <a:pt x="104" y="51"/>
                </a:lnTo>
                <a:lnTo>
                  <a:pt x="88" y="51"/>
                </a:lnTo>
              </a:path>
            </a:pathLst>
          </a:custGeom>
          <a:noFill/>
          <a:ln w="5060" cap="flat">
            <a:solidFill>
              <a:srgbClr val="99BAD7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60" name="path 1460"/>
          <p:cNvSpPr/>
          <p:nvPr/>
        </p:nvSpPr>
        <p:spPr>
          <a:xfrm>
            <a:off x="5294099" y="3031389"/>
            <a:ext cx="58392" cy="58392"/>
          </a:xfrm>
          <a:custGeom>
            <a:avLst/>
            <a:gdLst/>
            <a:ahLst/>
            <a:cxnLst/>
            <a:rect l="0" t="0" r="0" b="0"/>
            <a:pathLst>
              <a:path w="91" h="91">
                <a:moveTo>
                  <a:pt x="5" y="5"/>
                </a:moveTo>
                <a:lnTo>
                  <a:pt x="65" y="5"/>
                </a:lnTo>
                <a:moveTo>
                  <a:pt x="25" y="25"/>
                </a:moveTo>
                <a:lnTo>
                  <a:pt x="85" y="25"/>
                </a:lnTo>
                <a:moveTo>
                  <a:pt x="25" y="45"/>
                </a:moveTo>
                <a:lnTo>
                  <a:pt x="85" y="45"/>
                </a:lnTo>
                <a:moveTo>
                  <a:pt x="5" y="65"/>
                </a:moveTo>
                <a:lnTo>
                  <a:pt x="65" y="65"/>
                </a:lnTo>
                <a:moveTo>
                  <a:pt x="25" y="85"/>
                </a:moveTo>
                <a:lnTo>
                  <a:pt x="85" y="85"/>
                </a:lnTo>
              </a:path>
            </a:pathLst>
          </a:custGeom>
          <a:noFill/>
          <a:ln w="7591" cap="flat">
            <a:solidFill>
              <a:srgbClr val="99BAD7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462" name="picture 14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4397705" y="3041535"/>
            <a:ext cx="27930" cy="38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rect 1464"/>
          <p:cNvSpPr/>
          <p:nvPr/>
        </p:nvSpPr>
        <p:spPr>
          <a:xfrm>
            <a:off x="0" y="3130270"/>
            <a:ext cx="1919973" cy="109728"/>
          </a:xfrm>
          <a:prstGeom prst="rect">
            <a:avLst/>
          </a:prstGeom>
          <a:solidFill>
            <a:srgbClr val="00294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466" name="picture 14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27673" y="727947"/>
            <a:ext cx="114214" cy="114214"/>
          </a:xfrm>
          <a:prstGeom prst="rect">
            <a:avLst/>
          </a:prstGeom>
        </p:spPr>
      </p:pic>
      <p:pic>
        <p:nvPicPr>
          <p:cNvPr id="1468" name="picture 14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27673" y="1398533"/>
            <a:ext cx="114214" cy="114214"/>
          </a:xfrm>
          <a:prstGeom prst="rect">
            <a:avLst/>
          </a:prstGeom>
        </p:spPr>
      </p:pic>
      <p:pic>
        <p:nvPicPr>
          <p:cNvPr id="1470" name="picture 14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27673" y="2069118"/>
            <a:ext cx="114214" cy="114214"/>
          </a:xfrm>
          <a:prstGeom prst="rect">
            <a:avLst/>
          </a:prstGeom>
        </p:spPr>
      </p:pic>
      <p:sp>
        <p:nvSpPr>
          <p:cNvPr id="1472" name="rect 1472"/>
          <p:cNvSpPr/>
          <p:nvPr/>
        </p:nvSpPr>
        <p:spPr>
          <a:xfrm>
            <a:off x="1919974" y="3130270"/>
            <a:ext cx="1919973" cy="109728"/>
          </a:xfrm>
          <a:prstGeom prst="rect">
            <a:avLst/>
          </a:prstGeom>
          <a:solidFill>
            <a:srgbClr val="003E7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74" name="rect 1474"/>
          <p:cNvSpPr/>
          <p:nvPr/>
        </p:nvSpPr>
        <p:spPr>
          <a:xfrm>
            <a:off x="3839947" y="3130270"/>
            <a:ext cx="1919973" cy="109728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76" name="textbox 1476"/>
          <p:cNvSpPr/>
          <p:nvPr/>
        </p:nvSpPr>
        <p:spPr>
          <a:xfrm>
            <a:off x="-12699" y="711091"/>
            <a:ext cx="5785484" cy="25273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12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81940" algn="l" rtl="0" eaLnBrk="0">
              <a:lnSpc>
                <a:spcPct val="87000"/>
              </a:lnSpc>
              <a:tabLst/>
            </a:pPr>
            <a:r>
              <a:rPr sz="900" kern="0" spc="10" baseline="17362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Algorithm</a:t>
            </a:r>
            <a:r>
              <a:rPr sz="1000" b="1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Optimization</a:t>
            </a:r>
            <a:r>
              <a:rPr sz="1000" b="1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000" b="1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Extension</a:t>
            </a:r>
            <a:endParaRPr sz="1000" dirty="0">
              <a:latin typeface="Arial"/>
              <a:ea typeface="Arial"/>
              <a:cs typeface="Arial"/>
            </a:endParaRPr>
          </a:p>
          <a:p>
            <a:pPr marL="635634" algn="l" rtl="0" eaLnBrk="0">
              <a:lnSpc>
                <a:spcPct val="85000"/>
              </a:lnSpc>
              <a:spcBef>
                <a:spcPts val="417"/>
              </a:spcBef>
              <a:tabLst>
                <a:tab pos="716915" algn="l"/>
              </a:tabLst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Explore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more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lex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channel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environments</a:t>
            </a:r>
            <a:endParaRPr sz="900" dirty="0">
              <a:latin typeface="Arial"/>
              <a:ea typeface="Arial"/>
              <a:cs typeface="Arial"/>
            </a:endParaRPr>
          </a:p>
          <a:p>
            <a:pPr marL="635634" algn="l" rtl="0" eaLnBrk="0">
              <a:lnSpc>
                <a:spcPts val="1324"/>
              </a:lnSpc>
              <a:tabLst>
                <a:tab pos="717550" algn="l"/>
              </a:tabLst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Research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real-time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processing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optimization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trategies</a:t>
            </a:r>
            <a:endParaRPr sz="900" dirty="0">
              <a:latin typeface="Arial"/>
              <a:ea typeface="Arial"/>
              <a:cs typeface="Arial"/>
            </a:endParaRPr>
          </a:p>
          <a:p>
            <a:pPr marL="635634" algn="l" rtl="0" eaLnBrk="0">
              <a:lnSpc>
                <a:spcPct val="88000"/>
              </a:lnSpc>
              <a:spcBef>
                <a:spcPts val="154"/>
              </a:spcBef>
              <a:tabLst>
                <a:tab pos="716915" algn="l"/>
              </a:tabLst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Extend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more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modulati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types</a:t>
            </a:r>
            <a:endParaRPr sz="900" dirty="0">
              <a:latin typeface="Arial"/>
              <a:ea typeface="Arial"/>
              <a:cs typeface="Arial"/>
            </a:endParaRPr>
          </a:p>
          <a:p>
            <a:pPr marL="278765" algn="l" rtl="0" eaLnBrk="0">
              <a:lnSpc>
                <a:spcPct val="87000"/>
              </a:lnSpc>
              <a:spcBef>
                <a:spcPts val="473"/>
              </a:spcBef>
              <a:tabLst/>
            </a:pPr>
            <a:r>
              <a:rPr sz="900" kern="0" spc="0" baseline="17362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Technology  Fusio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000" b="1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000" b="1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Innovation</a:t>
            </a:r>
            <a:endParaRPr sz="1000" dirty="0">
              <a:latin typeface="Arial"/>
              <a:ea typeface="Arial"/>
              <a:cs typeface="Arial"/>
            </a:endParaRPr>
          </a:p>
          <a:p>
            <a:pPr marL="635634" algn="l" rtl="0" eaLnBrk="0">
              <a:lnSpc>
                <a:spcPct val="89000"/>
              </a:lnSpc>
              <a:spcBef>
                <a:spcPts val="413"/>
              </a:spcBef>
              <a:tabLst>
                <a:tab pos="713740" algn="l"/>
              </a:tabLst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Combine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merging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architectures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like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Transformers</a:t>
            </a:r>
            <a:endParaRPr sz="900" dirty="0">
              <a:latin typeface="Arial"/>
              <a:ea typeface="Arial"/>
              <a:cs typeface="Arial"/>
            </a:endParaRPr>
          </a:p>
          <a:p>
            <a:pPr marL="635634" algn="l" rtl="0" eaLnBrk="0">
              <a:lnSpc>
                <a:spcPct val="89000"/>
              </a:lnSpc>
              <a:spcBef>
                <a:spcPts val="234"/>
              </a:spcBef>
              <a:tabLst>
                <a:tab pos="716915" algn="l"/>
              </a:tabLst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Explore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multimo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dal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fusion</a:t>
            </a:r>
            <a:endParaRPr sz="900" dirty="0">
              <a:latin typeface="Arial"/>
              <a:ea typeface="Arial"/>
              <a:cs typeface="Arial"/>
            </a:endParaRPr>
          </a:p>
          <a:p>
            <a:pPr marL="635634" algn="l" rtl="0" eaLnBrk="0">
              <a:lnSpc>
                <a:spcPts val="1217"/>
              </a:lnSpc>
              <a:spcBef>
                <a:spcPts val="68"/>
              </a:spcBef>
              <a:tabLst>
                <a:tab pos="717550" algn="l"/>
              </a:tabLst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Research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self-supervised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learning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met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hods</a:t>
            </a:r>
            <a:endParaRPr sz="900" dirty="0">
              <a:latin typeface="Arial"/>
              <a:ea typeface="Arial"/>
              <a:cs typeface="Arial"/>
            </a:endParaRPr>
          </a:p>
          <a:p>
            <a:pPr marL="278765" algn="l" rtl="0" eaLnBrk="0">
              <a:lnSpc>
                <a:spcPts val="1393"/>
              </a:lnSpc>
              <a:tabLst/>
            </a:pPr>
            <a:r>
              <a:rPr sz="900" kern="0" spc="30" baseline="14689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500" kern="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Practical</a:t>
            </a:r>
            <a:r>
              <a:rPr sz="1000" b="1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Deployment</a:t>
            </a:r>
            <a:r>
              <a:rPr sz="1000" b="1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000" b="1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Applications</a:t>
            </a:r>
            <a:endParaRPr sz="1000" dirty="0">
              <a:latin typeface="Arial"/>
              <a:ea typeface="Arial"/>
              <a:cs typeface="Arial"/>
            </a:endParaRPr>
          </a:p>
          <a:p>
            <a:pPr marL="635634" algn="l" rtl="0" eaLnBrk="0">
              <a:lnSpc>
                <a:spcPct val="88000"/>
              </a:lnSpc>
              <a:spcBef>
                <a:spcPts val="455"/>
              </a:spcBef>
              <a:tabLst>
                <a:tab pos="716915" algn="l"/>
              </a:tabLst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Hardware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acceleration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dge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computing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optimization</a:t>
            </a:r>
            <a:endParaRPr sz="900" dirty="0">
              <a:latin typeface="Arial"/>
              <a:ea typeface="Arial"/>
              <a:cs typeface="Arial"/>
            </a:endParaRPr>
          </a:p>
          <a:p>
            <a:pPr marL="635634" algn="l" rtl="0" eaLnBrk="0">
              <a:lnSpc>
                <a:spcPts val="1217"/>
              </a:lnSpc>
              <a:spcBef>
                <a:spcPts val="68"/>
              </a:spcBef>
              <a:tabLst>
                <a:tab pos="716915" algn="l"/>
              </a:tabLst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Large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scale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real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environment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validation</a:t>
            </a:r>
            <a:endParaRPr sz="900" dirty="0">
              <a:latin typeface="Arial"/>
              <a:ea typeface="Arial"/>
              <a:cs typeface="Arial"/>
            </a:endParaRPr>
          </a:p>
          <a:p>
            <a:pPr marL="635634" algn="l" rtl="0" eaLnBrk="0">
              <a:lnSpc>
                <a:spcPts val="1184"/>
              </a:lnSpc>
              <a:spcBef>
                <a:spcPts val="11"/>
              </a:spcBef>
              <a:tabLst>
                <a:tab pos="716915" algn="l"/>
              </a:tabLst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Industrial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application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promotion</a:t>
            </a:r>
            <a:endParaRPr sz="9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2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665"/>
              </a:lnSpc>
              <a:spcBef>
                <a:spcPts val="1"/>
              </a:spcBef>
              <a:tabLst>
                <a:tab pos="632459" algn="l"/>
              </a:tabLst>
            </a:pP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Junkai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500" kern="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(ZJUT)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  <a:hlinkClick r:id="rId5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GRCR-Net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         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July</a:t>
            </a:r>
            <a:r>
              <a:rPr sz="5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5,</a:t>
            </a:r>
            <a:r>
              <a:rPr sz="5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202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27 /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29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endParaRPr sz="500" dirty="0">
              <a:latin typeface="Arial"/>
              <a:ea typeface="Arial"/>
              <a:cs typeface="Arial"/>
            </a:endParaRPr>
          </a:p>
        </p:txBody>
      </p:sp>
      <p:pic>
        <p:nvPicPr>
          <p:cNvPr id="1478" name="picture 14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570865" y="2591921"/>
            <a:ext cx="52586" cy="52586"/>
          </a:xfrm>
          <a:prstGeom prst="rect">
            <a:avLst/>
          </a:prstGeom>
        </p:spPr>
      </p:pic>
      <p:pic>
        <p:nvPicPr>
          <p:cNvPr id="1480" name="picture 148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570865" y="2440093"/>
            <a:ext cx="52586" cy="52586"/>
          </a:xfrm>
          <a:prstGeom prst="rect">
            <a:avLst/>
          </a:prstGeom>
        </p:spPr>
      </p:pic>
      <p:pic>
        <p:nvPicPr>
          <p:cNvPr id="1482" name="picture 14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570865" y="2288264"/>
            <a:ext cx="52586" cy="52586"/>
          </a:xfrm>
          <a:prstGeom prst="rect">
            <a:avLst/>
          </a:prstGeom>
        </p:spPr>
      </p:pic>
      <p:pic>
        <p:nvPicPr>
          <p:cNvPr id="1484" name="picture 148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570865" y="1921336"/>
            <a:ext cx="52586" cy="52586"/>
          </a:xfrm>
          <a:prstGeom prst="rect">
            <a:avLst/>
          </a:prstGeom>
        </p:spPr>
      </p:pic>
      <p:pic>
        <p:nvPicPr>
          <p:cNvPr id="1486" name="picture 148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570865" y="1769507"/>
            <a:ext cx="52586" cy="52586"/>
          </a:xfrm>
          <a:prstGeom prst="rect">
            <a:avLst/>
          </a:prstGeom>
        </p:spPr>
      </p:pic>
      <p:pic>
        <p:nvPicPr>
          <p:cNvPr id="1488" name="picture 148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570865" y="1617679"/>
            <a:ext cx="52586" cy="52586"/>
          </a:xfrm>
          <a:prstGeom prst="rect">
            <a:avLst/>
          </a:prstGeom>
        </p:spPr>
      </p:pic>
      <p:pic>
        <p:nvPicPr>
          <p:cNvPr id="1490" name="picture 149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570865" y="1250750"/>
            <a:ext cx="52586" cy="52586"/>
          </a:xfrm>
          <a:prstGeom prst="rect">
            <a:avLst/>
          </a:prstGeom>
        </p:spPr>
      </p:pic>
      <p:pic>
        <p:nvPicPr>
          <p:cNvPr id="1492" name="picture 149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570865" y="1098922"/>
            <a:ext cx="52586" cy="52586"/>
          </a:xfrm>
          <a:prstGeom prst="rect">
            <a:avLst/>
          </a:prstGeom>
        </p:spPr>
      </p:pic>
      <p:pic>
        <p:nvPicPr>
          <p:cNvPr id="1494" name="picture 149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570865" y="947093"/>
            <a:ext cx="52586" cy="52586"/>
          </a:xfrm>
          <a:prstGeom prst="rect">
            <a:avLst/>
          </a:prstGeom>
        </p:spPr>
      </p:pic>
      <p:sp>
        <p:nvSpPr>
          <p:cNvPr id="1496" name="textbox 1496"/>
          <p:cNvSpPr/>
          <p:nvPr/>
        </p:nvSpPr>
        <p:spPr>
          <a:xfrm>
            <a:off x="0" y="0"/>
            <a:ext cx="5760084" cy="354329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4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125095" algn="l" rtl="0" eaLnBrk="0">
              <a:lnSpc>
                <a:spcPct val="85000"/>
              </a:lnSpc>
              <a:spcBef>
                <a:spcPts val="4"/>
              </a:spcBef>
              <a:tabLst/>
            </a:pP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Future</a:t>
            </a:r>
            <a:r>
              <a:rPr sz="1300" kern="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Research</a:t>
            </a:r>
            <a:r>
              <a:rPr sz="1300" kern="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Directions</a:t>
            </a:r>
            <a:endParaRPr sz="1300" dirty="0">
              <a:latin typeface="Arial"/>
              <a:ea typeface="Arial"/>
              <a:cs typeface="Arial"/>
            </a:endParaRPr>
          </a:p>
        </p:txBody>
      </p:sp>
      <p:pic>
        <p:nvPicPr>
          <p:cNvPr id="1498" name="picture 149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4085005" y="2997428"/>
            <a:ext cx="1651648" cy="12019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textbox 1500"/>
          <p:cNvSpPr/>
          <p:nvPr/>
        </p:nvSpPr>
        <p:spPr>
          <a:xfrm>
            <a:off x="1339405" y="694336"/>
            <a:ext cx="3033395" cy="15913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294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34365" algn="l" rtl="0" eaLnBrk="0">
              <a:lnSpc>
                <a:spcPct val="81000"/>
              </a:lnSpc>
              <a:tabLst/>
            </a:pPr>
            <a:r>
              <a:rPr sz="2400" b="1" kern="0" spc="10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Thank</a:t>
            </a:r>
            <a:r>
              <a:rPr sz="2400" b="1" kern="0" spc="39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kern="0" spc="10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You!</a:t>
            </a:r>
            <a:endParaRPr sz="24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74320" algn="l" rtl="0" eaLnBrk="0">
              <a:lnSpc>
                <a:spcPct val="92000"/>
              </a:lnSpc>
              <a:spcBef>
                <a:spcPts val="396"/>
              </a:spcBef>
              <a:tabLst/>
            </a:pPr>
            <a:r>
              <a:rPr sz="1300" kern="0" spc="-4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Questions</a:t>
            </a:r>
            <a:r>
              <a:rPr sz="1300" kern="0" spc="16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4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300" kern="0" spc="23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4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Discus</a:t>
            </a:r>
            <a:r>
              <a:rPr sz="1300" kern="0" spc="-5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sion</a:t>
            </a:r>
            <a:r>
              <a:rPr sz="1300" kern="0" spc="12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5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Welcome</a:t>
            </a:r>
            <a:endParaRPr sz="13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834389" algn="l" rtl="0" eaLnBrk="0">
              <a:lnSpc>
                <a:spcPct val="86000"/>
              </a:lnSpc>
              <a:spcBef>
                <a:spcPts val="306"/>
              </a:spcBef>
              <a:tabLst/>
            </a:pP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Open</a:t>
            </a:r>
            <a:r>
              <a:rPr sz="10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Source</a:t>
            </a:r>
            <a:r>
              <a:rPr sz="1000" kern="0" spc="1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Repository: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299"/>
              </a:lnSpc>
              <a:spcBef>
                <a:spcPts val="198"/>
              </a:spcBef>
              <a:tabLst/>
            </a:pPr>
            <a:r>
              <a:rPr sz="10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  <a:hlinkClick r:id="rId2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https://git</a:t>
            </a:r>
            <a:r>
              <a:rPr sz="1000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  <a:hlinkClick r:id="rId2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hub.com/LJK666666666/radioML-v3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grpSp>
        <p:nvGrpSpPr>
          <p:cNvPr id="56" name="group 56"/>
          <p:cNvGrpSpPr/>
          <p:nvPr/>
        </p:nvGrpSpPr>
        <p:grpSpPr>
          <a:xfrm rot="21600000">
            <a:off x="0" y="3130270"/>
            <a:ext cx="5759919" cy="109728"/>
            <a:chOff x="0" y="0"/>
            <a:chExt cx="5759919" cy="109728"/>
          </a:xfrm>
        </p:grpSpPr>
        <p:pic>
          <p:nvPicPr>
            <p:cNvPr id="1502" name="picture 15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5759919" cy="109728"/>
            </a:xfrm>
            <a:prstGeom prst="rect">
              <a:avLst/>
            </a:prstGeom>
          </p:spPr>
        </p:pic>
        <p:sp>
          <p:nvSpPr>
            <p:cNvPr id="1504" name="textbox 1504"/>
            <p:cNvSpPr/>
            <p:nvPr/>
          </p:nvSpPr>
          <p:spPr>
            <a:xfrm>
              <a:off x="-12700" y="-12700"/>
              <a:ext cx="5785484" cy="1352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51000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632459" algn="l" rtl="0" eaLnBrk="0">
                <a:lnSpc>
                  <a:spcPts val="665"/>
                </a:lnSpc>
                <a:spcBef>
                  <a:spcPts val="1"/>
                </a:spcBef>
                <a:tabLst/>
              </a:pP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Junkai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Li</a:t>
              </a:r>
              <a:r>
                <a:rPr sz="500" kern="0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(ZJUT)</a:t>
              </a:r>
              <a:r>
                <a:rPr sz="500" kern="0" spc="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                                       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  <a:hlinkClick r:id="rId4" action="ppaction://hlinksldjump">
                    <a:extLst>
                      <a:ext uri="{DAF060AB-1E55-43B9-8AAB-6FB025537F2F}">
                        <wpsdc:hlinkUnderline xmlns:wpsdc="http://www.wps.cn/officeDocument/2017/drawingmlCustomData" xmlns="" val="0"/>
                      </a:ext>
                    </a:extLst>
                  </a:hlinkClick>
                </a:rPr>
                <a:t>GRCR-Net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                                                      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July</a:t>
              </a:r>
              <a:r>
                <a:rPr sz="500" kern="0" spc="1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5,</a:t>
              </a:r>
              <a:r>
                <a:rPr sz="500" kern="0" spc="12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202</a:t>
              </a:r>
              <a:r>
                <a:rPr sz="500" kern="0" spc="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5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         </a:t>
              </a:r>
              <a:r>
                <a:rPr sz="500" kern="0" spc="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28 / 29</a:t>
              </a:r>
              <a:endParaRPr sz="500" dirty="0">
                <a:latin typeface="Arial"/>
                <a:ea typeface="Arial"/>
                <a:cs typeface="Arial"/>
              </a:endParaRPr>
            </a:p>
          </p:txBody>
        </p:sp>
      </p:grpSp>
      <p:pic>
        <p:nvPicPr>
          <p:cNvPr id="1506" name="picture 15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122829" y="3030208"/>
            <a:ext cx="1601215" cy="655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40"/>
          <p:cNvSpPr/>
          <p:nvPr/>
        </p:nvSpPr>
        <p:spPr>
          <a:xfrm>
            <a:off x="88118" y="388321"/>
            <a:ext cx="3258820" cy="25101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19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tabLst/>
            </a:pP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Critical</a:t>
            </a:r>
            <a:r>
              <a:rPr sz="1000" b="1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lications: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90829" indent="-79375" algn="l" rtl="0" eaLnBrk="0">
              <a:lnSpc>
                <a:spcPct val="107000"/>
              </a:lnSpc>
              <a:spcBef>
                <a:spcPts val="441"/>
              </a:spcBef>
              <a:tabLst>
                <a:tab pos="289559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Cognitive</a:t>
            </a:r>
            <a:r>
              <a:rPr sz="1000" b="1" kern="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Radio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  Dynamic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spectrum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sensing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management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84479" indent="-73025" algn="l" rtl="0" eaLnBrk="0">
              <a:lnSpc>
                <a:spcPct val="114000"/>
              </a:lnSpc>
              <a:spcBef>
                <a:spcPts val="599"/>
              </a:spcBef>
              <a:tabLst>
                <a:tab pos="287654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	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Spectrum</a:t>
            </a:r>
            <a:r>
              <a:rPr sz="1000" b="1" kern="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Monitoring</a:t>
            </a:r>
            <a:r>
              <a:rPr sz="1000" kern="0" spc="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 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Radio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environment             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situational</a:t>
            </a:r>
            <a:r>
              <a:rPr sz="10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awareness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84479" indent="-73025" algn="l" rtl="0" eaLnBrk="0">
              <a:lnSpc>
                <a:spcPct val="106000"/>
              </a:lnSpc>
              <a:spcBef>
                <a:spcPts val="266"/>
              </a:spcBef>
              <a:tabLst>
                <a:tab pos="29464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	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Military</a:t>
            </a:r>
            <a:r>
              <a:rPr sz="1000" b="1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Communications</a:t>
            </a: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 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Electronic</a:t>
            </a:r>
            <a:r>
              <a:rPr sz="10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warfare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intellige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nce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11454" algn="l" rtl="0" eaLnBrk="0">
              <a:lnSpc>
                <a:spcPts val="1329"/>
              </a:lnSpc>
              <a:spcBef>
                <a:spcPts val="294"/>
              </a:spcBef>
              <a:tabLst>
                <a:tab pos="286384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5G/6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</a:t>
            </a:r>
            <a:r>
              <a:rPr sz="1000" b="1" kern="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Networks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 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Intelligent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processing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7145" algn="l" rtl="0" eaLnBrk="0">
              <a:lnSpc>
                <a:spcPct val="87000"/>
              </a:lnSpc>
              <a:spcBef>
                <a:spcPts val="308"/>
              </a:spcBef>
              <a:tabLst/>
            </a:pP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Key</a:t>
            </a:r>
            <a:r>
              <a:rPr sz="1000" b="1" kern="0" spc="2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Challenge: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94004" indent="-82550" algn="l" rtl="0" eaLnBrk="0">
              <a:lnSpc>
                <a:spcPct val="106000"/>
              </a:lnSpc>
              <a:spcBef>
                <a:spcPts val="594"/>
              </a:spcBef>
              <a:tabLst>
                <a:tab pos="28511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Accurate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lassification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under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low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Signal-to-Noise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Ratio</a:t>
            </a:r>
            <a:r>
              <a:rPr sz="1000" kern="0" spc="2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(SNR)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11454" algn="l" rtl="0" eaLnBrk="0">
              <a:lnSpc>
                <a:spcPts val="1329"/>
              </a:lnSpc>
              <a:spcBef>
                <a:spcPts val="294"/>
              </a:spcBef>
              <a:tabLst>
                <a:tab pos="29464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Preserving</a:t>
            </a:r>
            <a:r>
              <a:rPr sz="10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I/Q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phase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information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34911" y="2772881"/>
            <a:ext cx="65265" cy="65265"/>
          </a:xfrm>
          <a:prstGeom prst="rect">
            <a:avLst/>
          </a:prstGeom>
        </p:spPr>
      </p:pic>
      <p:pic>
        <p:nvPicPr>
          <p:cNvPr id="44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34911" y="2390776"/>
            <a:ext cx="65265" cy="65265"/>
          </a:xfrm>
          <a:prstGeom prst="rect">
            <a:avLst/>
          </a:prstGeom>
        </p:spPr>
      </p:pic>
      <p:pic>
        <p:nvPicPr>
          <p:cNvPr id="46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34911" y="1790713"/>
            <a:ext cx="65265" cy="65265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34911" y="1408609"/>
            <a:ext cx="65265" cy="65265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34911" y="1026504"/>
            <a:ext cx="65265" cy="65265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34911" y="644386"/>
            <a:ext cx="65265" cy="65265"/>
          </a:xfrm>
          <a:prstGeom prst="rect">
            <a:avLst/>
          </a:prstGeom>
        </p:spPr>
      </p:pic>
      <p:sp>
        <p:nvSpPr>
          <p:cNvPr id="54" name="textbox 54"/>
          <p:cNvSpPr/>
          <p:nvPr/>
        </p:nvSpPr>
        <p:spPr>
          <a:xfrm>
            <a:off x="0" y="0"/>
            <a:ext cx="5760084" cy="354329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76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13664" algn="l" rtl="0" eaLnBrk="0">
              <a:lnSpc>
                <a:spcPct val="82000"/>
              </a:lnSpc>
              <a:tabLst/>
            </a:pPr>
            <a:r>
              <a:rPr sz="1400" kern="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400" kern="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Importance</a:t>
            </a:r>
            <a:r>
              <a:rPr sz="14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of Automatic</a:t>
            </a:r>
            <a:r>
              <a:rPr sz="1400" kern="0" spc="2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1400" kern="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odulation</a:t>
            </a:r>
            <a:r>
              <a:rPr sz="1400" kern="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Classification</a:t>
            </a:r>
            <a:endParaRPr sz="1400" dirty="0">
              <a:latin typeface="Arial"/>
              <a:ea typeface="Arial"/>
              <a:cs typeface="Arial"/>
            </a:endParaRPr>
          </a:p>
        </p:txBody>
      </p:sp>
      <p:sp>
        <p:nvSpPr>
          <p:cNvPr id="56" name="rect 56"/>
          <p:cNvSpPr/>
          <p:nvPr/>
        </p:nvSpPr>
        <p:spPr>
          <a:xfrm>
            <a:off x="1919972" y="3130272"/>
            <a:ext cx="1919973" cy="109726"/>
          </a:xfrm>
          <a:prstGeom prst="rect">
            <a:avLst/>
          </a:prstGeom>
          <a:solidFill>
            <a:srgbClr val="003E7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8" name="rect 58"/>
          <p:cNvSpPr/>
          <p:nvPr/>
        </p:nvSpPr>
        <p:spPr>
          <a:xfrm>
            <a:off x="3839945" y="3130272"/>
            <a:ext cx="1919973" cy="109726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0" name="rect 60"/>
          <p:cNvSpPr/>
          <p:nvPr/>
        </p:nvSpPr>
        <p:spPr>
          <a:xfrm>
            <a:off x="0" y="3130272"/>
            <a:ext cx="1919972" cy="109726"/>
          </a:xfrm>
          <a:prstGeom prst="rect">
            <a:avLst/>
          </a:prstGeom>
          <a:solidFill>
            <a:srgbClr val="00294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2" name="textbox 62"/>
          <p:cNvSpPr/>
          <p:nvPr/>
        </p:nvSpPr>
        <p:spPr>
          <a:xfrm>
            <a:off x="-12700" y="2935218"/>
            <a:ext cx="5785484" cy="34480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65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12420" algn="l" rtl="0" eaLnBrk="0">
              <a:lnSpc>
                <a:spcPct val="81000"/>
              </a:lnSpc>
              <a:tabLst>
                <a:tab pos="39497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Robust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complex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electromagnetic                          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254"/>
              </a:lnSpc>
              <a:spcBef>
                <a:spcPts val="287"/>
              </a:spcBef>
              <a:tabLst>
                <a:tab pos="38671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envi</a:t>
            </a:r>
            <a:r>
              <a:rPr sz="1000" kern="0" spc="-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900" kern="0" spc="-60" baseline="15031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900" b="1" kern="0" spc="-60" baseline="15031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900" kern="0" spc="-60" baseline="15031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k</a:t>
            </a:r>
            <a:r>
              <a:rPr sz="1000" kern="0" spc="-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</a:t>
            </a:r>
            <a:r>
              <a:rPr sz="500" kern="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ai  </a:t>
            </a:r>
            <a:r>
              <a:rPr sz="500" kern="0" spc="-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kern="0" spc="-70" baseline="15031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1000" kern="0" spc="-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</a:t>
            </a:r>
            <a:r>
              <a:rPr sz="500" kern="0" spc="-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Z</a:t>
            </a:r>
            <a:r>
              <a:rPr sz="1000" kern="0" spc="-3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900" kern="0" spc="0" baseline="15031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JUT</a:t>
            </a:r>
            <a:r>
              <a:rPr sz="900" kern="0" spc="50" baseline="15031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</a:t>
            </a:r>
            <a:r>
              <a:rPr sz="900" kern="0" spc="0" baseline="15031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  <a:hlinkClick r:id="rId7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GRCR</a:t>
            </a:r>
            <a:r>
              <a:rPr sz="900" kern="0" spc="50" baseline="15031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  <a:hlinkClick r:id="rId7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-</a:t>
            </a:r>
            <a:r>
              <a:rPr sz="900" kern="0" spc="0" baseline="15031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  <a:hlinkClick r:id="rId7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Net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            </a:t>
            </a:r>
            <a:r>
              <a:rPr sz="900" kern="0" spc="0" baseline="15031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July</a:t>
            </a:r>
            <a:r>
              <a:rPr sz="5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50" baseline="15031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5,</a:t>
            </a:r>
            <a:r>
              <a:rPr sz="5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50" baseline="15031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2025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</a:t>
            </a:r>
            <a:r>
              <a:rPr sz="900" kern="0" spc="50" baseline="15031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500" kern="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40" baseline="15031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/</a:t>
            </a:r>
            <a:r>
              <a:rPr sz="500" kern="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40" baseline="15031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29</a:t>
            </a:r>
            <a:r>
              <a:rPr sz="500" kern="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</a:t>
            </a:r>
            <a:endParaRPr sz="500" dirty="0">
              <a:latin typeface="Arial"/>
              <a:ea typeface="Arial"/>
              <a:cs typeface="Arial"/>
            </a:endParaRPr>
          </a:p>
        </p:txBody>
      </p:sp>
      <p:pic>
        <p:nvPicPr>
          <p:cNvPr id="64" name="picture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944282" y="3159893"/>
            <a:ext cx="60499" cy="66607"/>
          </a:xfrm>
          <a:prstGeom prst="rect">
            <a:avLst/>
          </a:prstGeom>
        </p:spPr>
      </p:pic>
      <p:pic>
        <p:nvPicPr>
          <p:cNvPr id="66" name="picture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641131" y="3142639"/>
            <a:ext cx="64285" cy="91277"/>
          </a:xfrm>
          <a:prstGeom prst="rect">
            <a:avLst/>
          </a:prstGeom>
        </p:spPr>
      </p:pic>
      <p:pic>
        <p:nvPicPr>
          <p:cNvPr id="68" name="picture 6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089318" y="2994621"/>
            <a:ext cx="1651648" cy="113378"/>
          </a:xfrm>
          <a:prstGeom prst="rect">
            <a:avLst/>
          </a:prstGeom>
        </p:spPr>
      </p:pic>
      <p:pic>
        <p:nvPicPr>
          <p:cNvPr id="70" name="picture 7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234911" y="2980929"/>
            <a:ext cx="65265" cy="61564"/>
          </a:xfrm>
          <a:prstGeom prst="rect">
            <a:avLst/>
          </a:prstGeom>
        </p:spPr>
      </p:pic>
      <p:graphicFrame>
        <p:nvGraphicFramePr>
          <p:cNvPr id="72" name="table 72"/>
          <p:cNvGraphicFramePr>
            <a:graphicFrameLocks noGrp="1"/>
          </p:cNvGraphicFramePr>
          <p:nvPr/>
        </p:nvGraphicFramePr>
        <p:xfrm>
          <a:off x="3474499" y="2025764"/>
          <a:ext cx="744220" cy="398780"/>
        </p:xfrm>
        <a:graphic>
          <a:graphicData uri="http://schemas.openxmlformats.org/drawingml/2006/table">
            <a:tbl>
              <a:tblPr>
                <a:solidFill>
                  <a:srgbClr val="D3E8D3"/>
                </a:solidFill>
              </a:tblPr>
              <a:tblGrid>
                <a:gridCol w="74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65735" algn="l" rtl="0" eaLnBrk="0">
                        <a:lnSpc>
                          <a:spcPct val="85000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Military</a:t>
                      </a: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93675" algn="l" rtl="0" eaLnBrk="0">
                        <a:lnSpc>
                          <a:spcPts val="1381"/>
                        </a:lnSpc>
                        <a:tabLst/>
                      </a:pPr>
                      <a:r>
                        <a:rPr sz="10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Comm</a:t>
                      </a: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4" name="picture 7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4059940" y="1591797"/>
            <a:ext cx="437964" cy="437965"/>
          </a:xfrm>
          <a:prstGeom prst="rect">
            <a:avLst/>
          </a:prstGeom>
        </p:spPr>
      </p:pic>
      <p:sp>
        <p:nvSpPr>
          <p:cNvPr id="76" name="path 76"/>
          <p:cNvSpPr/>
          <p:nvPr/>
        </p:nvSpPr>
        <p:spPr>
          <a:xfrm>
            <a:off x="4031740" y="1563638"/>
            <a:ext cx="494365" cy="94095"/>
          </a:xfrm>
          <a:custGeom>
            <a:avLst/>
            <a:gdLst/>
            <a:ahLst/>
            <a:cxnLst/>
            <a:rect l="0" t="0" r="0" b="0"/>
            <a:pathLst>
              <a:path w="778" h="148">
                <a:moveTo>
                  <a:pt x="145" y="145"/>
                </a:moveTo>
                <a:lnTo>
                  <a:pt x="2" y="2"/>
                </a:lnTo>
                <a:moveTo>
                  <a:pt x="633" y="145"/>
                </a:moveTo>
                <a:lnTo>
                  <a:pt x="775" y="2"/>
                </a:lnTo>
              </a:path>
            </a:pathLst>
          </a:custGeom>
          <a:noFill/>
          <a:ln w="5060" cap="flat">
            <a:solidFill>
              <a:srgbClr val="00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78" name="table 78"/>
          <p:cNvGraphicFramePr>
            <a:graphicFrameLocks noGrp="1"/>
          </p:cNvGraphicFramePr>
          <p:nvPr/>
        </p:nvGraphicFramePr>
        <p:xfrm>
          <a:off x="3474499" y="1196221"/>
          <a:ext cx="744220" cy="393700"/>
        </p:xfrm>
        <a:graphic>
          <a:graphicData uri="http://schemas.openxmlformats.org/drawingml/2006/table">
            <a:tbl>
              <a:tblPr>
                <a:solidFill>
                  <a:srgbClr val="D3E8D3"/>
                </a:solidFill>
              </a:tblPr>
              <a:tblGrid>
                <a:gridCol w="74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21615" indent="-107950" algn="l" rtl="0" eaLnBrk="0">
                        <a:lnSpc>
                          <a:spcPct val="97000"/>
                        </a:lnSpc>
                        <a:tabLst/>
                      </a:pP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Cognitive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</a:t>
                      </a:r>
                      <a:r>
                        <a:rPr sz="1000" kern="0" spc="-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Radio</a:t>
                      </a: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</a:t>
                      </a: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path 80"/>
          <p:cNvSpPr/>
          <p:nvPr/>
        </p:nvSpPr>
        <p:spPr>
          <a:xfrm>
            <a:off x="4007262" y="1539867"/>
            <a:ext cx="47771" cy="46878"/>
          </a:xfrm>
          <a:custGeom>
            <a:avLst/>
            <a:gdLst/>
            <a:ahLst/>
            <a:cxnLst/>
            <a:rect l="0" t="0" r="0" b="0"/>
            <a:pathLst>
              <a:path w="75" h="73">
                <a:moveTo>
                  <a:pt x="25" y="69"/>
                </a:moveTo>
                <a:cubicBezTo>
                  <a:pt x="32" y="59"/>
                  <a:pt x="29" y="32"/>
                  <a:pt x="27" y="26"/>
                </a:cubicBezTo>
                <a:cubicBezTo>
                  <a:pt x="32" y="29"/>
                  <a:pt x="60" y="32"/>
                  <a:pt x="70" y="25"/>
                </a:cubicBezTo>
              </a:path>
            </a:pathLst>
          </a:custGeom>
          <a:noFill/>
          <a:ln w="3972" cap="rnd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82" name="table 82"/>
          <p:cNvGraphicFramePr>
            <a:graphicFrameLocks noGrp="1"/>
          </p:cNvGraphicFramePr>
          <p:nvPr/>
        </p:nvGraphicFramePr>
        <p:xfrm>
          <a:off x="4338512" y="1196221"/>
          <a:ext cx="744220" cy="361314"/>
        </p:xfrm>
        <a:graphic>
          <a:graphicData uri="http://schemas.openxmlformats.org/drawingml/2006/table">
            <a:tbl>
              <a:tblPr>
                <a:solidFill>
                  <a:srgbClr val="D3E8D3"/>
                </a:solidFill>
              </a:tblPr>
              <a:tblGrid>
                <a:gridCol w="74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31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5000"/>
                        </a:lnSpc>
                        <a:tabLst/>
                      </a:pPr>
                      <a:endParaRPr sz="2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58750" indent="-55244" algn="l" rtl="0" eaLnBrk="0">
                        <a:lnSpc>
                          <a:spcPct val="103000"/>
                        </a:lnSpc>
                        <a:tabLst/>
                      </a:pP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Spectrum</a:t>
                      </a: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Monitor</a:t>
                      </a: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table 84"/>
          <p:cNvGraphicFramePr>
            <a:graphicFrameLocks noGrp="1"/>
          </p:cNvGraphicFramePr>
          <p:nvPr/>
        </p:nvGraphicFramePr>
        <p:xfrm>
          <a:off x="4338512" y="2093341"/>
          <a:ext cx="744220" cy="263525"/>
        </p:xfrm>
        <a:graphic>
          <a:graphicData uri="http://schemas.openxmlformats.org/drawingml/2006/table">
            <a:tbl>
              <a:tblPr>
                <a:solidFill>
                  <a:srgbClr val="D3E8D3"/>
                </a:solidFill>
              </a:tblPr>
              <a:tblGrid>
                <a:gridCol w="74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9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82245" algn="l" rtl="0" eaLnBrk="0">
                        <a:lnSpc>
                          <a:spcPts val="1329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5G/6G</a:t>
                      </a: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E8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path 86"/>
          <p:cNvSpPr/>
          <p:nvPr/>
        </p:nvSpPr>
        <p:spPr>
          <a:xfrm>
            <a:off x="4034194" y="1963826"/>
            <a:ext cx="557019" cy="159218"/>
          </a:xfrm>
          <a:custGeom>
            <a:avLst/>
            <a:gdLst/>
            <a:ahLst/>
            <a:cxnLst/>
            <a:rect l="0" t="0" r="0" b="0"/>
            <a:pathLst>
              <a:path w="877" h="250">
                <a:moveTo>
                  <a:pt x="141" y="2"/>
                </a:moveTo>
                <a:lnTo>
                  <a:pt x="2" y="141"/>
                </a:lnTo>
                <a:moveTo>
                  <a:pt x="629" y="2"/>
                </a:moveTo>
                <a:lnTo>
                  <a:pt x="874" y="247"/>
                </a:lnTo>
              </a:path>
            </a:pathLst>
          </a:custGeom>
          <a:noFill/>
          <a:ln w="5060" cap="flat">
            <a:solidFill>
              <a:srgbClr val="00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8" name="textbox 88"/>
          <p:cNvSpPr/>
          <p:nvPr/>
        </p:nvSpPr>
        <p:spPr>
          <a:xfrm>
            <a:off x="4120674" y="1746976"/>
            <a:ext cx="320675" cy="1562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1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6000"/>
              </a:lnSpc>
              <a:tabLst/>
            </a:pPr>
            <a:r>
              <a:rPr sz="1000" kern="0" spc="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AMC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sp>
        <p:nvSpPr>
          <p:cNvPr id="90" name="path 90"/>
          <p:cNvSpPr/>
          <p:nvPr/>
        </p:nvSpPr>
        <p:spPr>
          <a:xfrm>
            <a:off x="4561511" y="2093341"/>
            <a:ext cx="47773" cy="47774"/>
          </a:xfrm>
          <a:custGeom>
            <a:avLst/>
            <a:gdLst/>
            <a:ahLst/>
            <a:cxnLst/>
            <a:rect l="0" t="0" r="0" b="0"/>
            <a:pathLst>
              <a:path w="75" h="75">
                <a:moveTo>
                  <a:pt x="49" y="4"/>
                </a:moveTo>
                <a:cubicBezTo>
                  <a:pt x="42" y="14"/>
                  <a:pt x="45" y="42"/>
                  <a:pt x="48" y="48"/>
                </a:cubicBezTo>
                <a:cubicBezTo>
                  <a:pt x="42" y="45"/>
                  <a:pt x="14" y="42"/>
                  <a:pt x="4" y="49"/>
                </a:cubicBezTo>
              </a:path>
            </a:pathLst>
          </a:custGeom>
          <a:noFill/>
          <a:ln w="4048" cap="rnd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2" name="path 92"/>
          <p:cNvSpPr/>
          <p:nvPr/>
        </p:nvSpPr>
        <p:spPr>
          <a:xfrm>
            <a:off x="4016123" y="2025764"/>
            <a:ext cx="47771" cy="47774"/>
          </a:xfrm>
          <a:custGeom>
            <a:avLst/>
            <a:gdLst/>
            <a:ahLst/>
            <a:cxnLst/>
            <a:rect l="0" t="0" r="0" b="0"/>
            <a:pathLst>
              <a:path w="75" h="75">
                <a:moveTo>
                  <a:pt x="70" y="49"/>
                </a:moveTo>
                <a:cubicBezTo>
                  <a:pt x="60" y="42"/>
                  <a:pt x="32" y="45"/>
                  <a:pt x="27" y="48"/>
                </a:cubicBezTo>
                <a:cubicBezTo>
                  <a:pt x="29" y="42"/>
                  <a:pt x="32" y="14"/>
                  <a:pt x="25" y="4"/>
                </a:cubicBezTo>
              </a:path>
            </a:pathLst>
          </a:custGeom>
          <a:noFill/>
          <a:ln w="4048" cap="rnd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4"/>
          <p:cNvSpPr/>
          <p:nvPr/>
        </p:nvSpPr>
        <p:spPr>
          <a:xfrm>
            <a:off x="88118" y="540578"/>
            <a:ext cx="2580004" cy="23266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30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6509" algn="l" rtl="0" eaLnBrk="0">
              <a:lnSpc>
                <a:spcPct val="88000"/>
              </a:lnSpc>
              <a:tabLst/>
            </a:pP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Limitations</a:t>
            </a:r>
            <a:r>
              <a:rPr sz="1000" b="1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0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Existing</a:t>
            </a:r>
            <a:r>
              <a:rPr sz="1000" b="1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Methods: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85750" indent="-74294" algn="l" rtl="0" eaLnBrk="0">
              <a:lnSpc>
                <a:spcPct val="106000"/>
              </a:lnSpc>
              <a:spcBef>
                <a:spcPts val="594"/>
              </a:spcBef>
              <a:tabLst>
                <a:tab pos="294004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	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Likelihood-based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methods:  High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computational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comp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lexity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91465" indent="-80010" algn="l" rtl="0" eaLnBrk="0">
              <a:lnSpc>
                <a:spcPct val="106000"/>
              </a:lnSpc>
              <a:spcBef>
                <a:spcPts val="465"/>
              </a:spcBef>
              <a:tabLst>
                <a:tab pos="294004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	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Feature-based</a:t>
            </a:r>
            <a:r>
              <a:rPr sz="1000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methods:  Rely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expert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knowledge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91465" indent="-80010" algn="l" rtl="0" eaLnBrk="0">
              <a:lnSpc>
                <a:spcPct val="100000"/>
              </a:lnSpc>
              <a:spcBef>
                <a:spcPts val="480"/>
              </a:spcBef>
              <a:tabLst>
                <a:tab pos="29464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	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Deep</a:t>
            </a:r>
            <a:r>
              <a:rPr sz="1000" kern="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learning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methods:  Severe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drop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low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SNR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spcBef>
                <a:spcPts val="309"/>
              </a:spcBef>
              <a:tabLst/>
            </a:pPr>
            <a:r>
              <a:rPr sz="10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Critical</a:t>
            </a:r>
            <a:r>
              <a:rPr sz="1000" b="1" kern="0" spc="2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Issues: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11454" algn="l" rtl="0" eaLnBrk="0">
              <a:lnSpc>
                <a:spcPct val="88000"/>
              </a:lnSpc>
              <a:spcBef>
                <a:spcPts val="601"/>
              </a:spcBef>
              <a:tabLst>
                <a:tab pos="294004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Noise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severely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affects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quality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11454" algn="l" rtl="0" eaLnBrk="0">
              <a:lnSpc>
                <a:spcPts val="1329"/>
              </a:lnSpc>
              <a:spcBef>
                <a:spcPts val="422"/>
              </a:spcBef>
              <a:tabLst>
                <a:tab pos="294004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Loss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0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I/Q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phase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information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211454" algn="l" rtl="0" eaLnBrk="0">
              <a:lnSpc>
                <a:spcPct val="87000"/>
              </a:lnSpc>
              <a:spcBef>
                <a:spcPts val="3"/>
              </a:spcBef>
              <a:tabLst>
                <a:tab pos="29464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imbalance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poor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generaliz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ation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pic>
        <p:nvPicPr>
          <p:cNvPr id="96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34911" y="2754464"/>
            <a:ext cx="65265" cy="65265"/>
          </a:xfrm>
          <a:prstGeom prst="rect">
            <a:avLst/>
          </a:prstGeom>
        </p:spPr>
      </p:pic>
      <p:pic>
        <p:nvPicPr>
          <p:cNvPr id="98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34911" y="2544431"/>
            <a:ext cx="65265" cy="65265"/>
          </a:xfrm>
          <a:prstGeom prst="rect">
            <a:avLst/>
          </a:prstGeom>
        </p:spPr>
      </p:pic>
      <p:pic>
        <p:nvPicPr>
          <p:cNvPr id="100" name="picture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34911" y="2334398"/>
            <a:ext cx="65265" cy="65265"/>
          </a:xfrm>
          <a:prstGeom prst="rect">
            <a:avLst/>
          </a:prstGeom>
        </p:spPr>
      </p:pic>
      <p:pic>
        <p:nvPicPr>
          <p:cNvPr id="102" name="picture 1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34911" y="1562251"/>
            <a:ext cx="65265" cy="65265"/>
          </a:xfrm>
          <a:prstGeom prst="rect">
            <a:avLst/>
          </a:prstGeom>
        </p:spPr>
      </p:pic>
      <p:pic>
        <p:nvPicPr>
          <p:cNvPr id="104" name="picture 1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34911" y="1180146"/>
            <a:ext cx="65265" cy="65265"/>
          </a:xfrm>
          <a:prstGeom prst="rect">
            <a:avLst/>
          </a:prstGeom>
        </p:spPr>
      </p:pic>
      <p:pic>
        <p:nvPicPr>
          <p:cNvPr id="106" name="picture 1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234911" y="798041"/>
            <a:ext cx="65265" cy="65265"/>
          </a:xfrm>
          <a:prstGeom prst="rect">
            <a:avLst/>
          </a:prstGeom>
        </p:spPr>
      </p:pic>
      <p:sp>
        <p:nvSpPr>
          <p:cNvPr id="108" name="path 108"/>
          <p:cNvSpPr/>
          <p:nvPr/>
        </p:nvSpPr>
        <p:spPr>
          <a:xfrm>
            <a:off x="4489108" y="821231"/>
            <a:ext cx="916648" cy="1431608"/>
          </a:xfrm>
          <a:custGeom>
            <a:avLst/>
            <a:gdLst/>
            <a:ahLst/>
            <a:cxnLst/>
            <a:rect l="0" t="0" r="0" b="0"/>
            <a:pathLst>
              <a:path w="1443" h="2254">
                <a:moveTo>
                  <a:pt x="3" y="2254"/>
                </a:moveTo>
                <a:lnTo>
                  <a:pt x="3" y="0"/>
                </a:lnTo>
                <a:moveTo>
                  <a:pt x="1439" y="2254"/>
                </a:moveTo>
                <a:lnTo>
                  <a:pt x="1439" y="0"/>
                </a:lnTo>
              </a:path>
            </a:pathLst>
          </a:custGeom>
          <a:noFill/>
          <a:ln w="4554" cap="flat">
            <a:solidFill>
              <a:srgbClr val="BFBFBF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0" name="rect 110"/>
          <p:cNvSpPr/>
          <p:nvPr/>
        </p:nvSpPr>
        <p:spPr>
          <a:xfrm>
            <a:off x="4551505" y="1853940"/>
            <a:ext cx="871687" cy="355953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112" name="table 112"/>
          <p:cNvGraphicFramePr>
            <a:graphicFrameLocks noGrp="1"/>
          </p:cNvGraphicFramePr>
          <p:nvPr/>
        </p:nvGraphicFramePr>
        <p:xfrm>
          <a:off x="3403706" y="818954"/>
          <a:ext cx="2084068" cy="1435732"/>
        </p:xfrm>
        <a:graphic>
          <a:graphicData uri="http://schemas.openxmlformats.org/drawingml/2006/table">
            <a:tbl>
              <a:tblPr/>
              <a:tblGrid>
                <a:gridCol w="177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8275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664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844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029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6000"/>
                        </a:lnSpc>
                        <a:tabLst/>
                      </a:pP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71119" algn="l" rtl="0" eaLnBrk="0">
                        <a:lnSpc>
                          <a:spcPct val="94000"/>
                        </a:lnSpc>
                        <a:spcBef>
                          <a:spcPts val="2"/>
                        </a:spcBef>
                        <a:tabLst>
                          <a:tab pos="257175" algn="l"/>
                        </a:tabLst>
                      </a:pPr>
                      <a:r>
                        <a:rPr sz="800" strike="sngStrike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8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800" kern="0" spc="-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</a:t>
                      </a:r>
                      <a:r>
                        <a:rPr sz="8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</a:t>
                      </a:r>
                      <a:endParaRPr sz="8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5000"/>
                        </a:lnSpc>
                        <a:tabLst/>
                      </a:pPr>
                      <a:endParaRPr sz="5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2544" algn="l" rtl="0" eaLnBrk="0">
                        <a:lnSpc>
                          <a:spcPct val="86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9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CR-Net</a:t>
                      </a:r>
                      <a:endParaRPr sz="9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94"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  <a:tabLst/>
                      </a:pP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334"/>
                        </a:lnSpc>
                        <a:tabLst/>
                      </a:pPr>
                      <a:endParaRPr sz="2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334"/>
                        </a:lnSpc>
                        <a:tabLst/>
                      </a:pPr>
                      <a:endParaRPr sz="2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4" name="textbox 114"/>
          <p:cNvSpPr/>
          <p:nvPr/>
        </p:nvSpPr>
        <p:spPr>
          <a:xfrm>
            <a:off x="0" y="0"/>
            <a:ext cx="5760084" cy="354329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58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0650" algn="l" rtl="0" eaLnBrk="0">
              <a:lnSpc>
                <a:spcPct val="88000"/>
              </a:lnSpc>
              <a:tabLst/>
            </a:pP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Core</a:t>
            </a:r>
            <a:r>
              <a:rPr sz="1300" kern="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Challenge:  Performance</a:t>
            </a:r>
            <a:r>
              <a:rPr sz="1300" kern="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Degrada</a:t>
            </a:r>
            <a:r>
              <a:rPr sz="1300" kern="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tion</a:t>
            </a:r>
            <a:r>
              <a:rPr sz="1300" kern="0" spc="2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300" kern="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Low</a:t>
            </a:r>
            <a:r>
              <a:rPr sz="1300" kern="0" spc="1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5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SNR</a:t>
            </a:r>
            <a:endParaRPr sz="1300" dirty="0">
              <a:latin typeface="Arial"/>
              <a:ea typeface="Arial"/>
              <a:cs typeface="Arial"/>
            </a:endParaRPr>
          </a:p>
        </p:txBody>
      </p:sp>
      <p:grpSp>
        <p:nvGrpSpPr>
          <p:cNvPr id="2" name="group 2"/>
          <p:cNvGrpSpPr/>
          <p:nvPr/>
        </p:nvGrpSpPr>
        <p:grpSpPr>
          <a:xfrm rot="21600000">
            <a:off x="0" y="3130269"/>
            <a:ext cx="5759918" cy="109728"/>
            <a:chOff x="0" y="0"/>
            <a:chExt cx="5759918" cy="109728"/>
          </a:xfrm>
        </p:grpSpPr>
        <p:pic>
          <p:nvPicPr>
            <p:cNvPr id="116" name="picture 1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1600000">
              <a:off x="0" y="0"/>
              <a:ext cx="5759918" cy="109728"/>
            </a:xfrm>
            <a:prstGeom prst="rect">
              <a:avLst/>
            </a:prstGeom>
          </p:spPr>
        </p:pic>
        <p:sp>
          <p:nvSpPr>
            <p:cNvPr id="118" name="textbox 118"/>
            <p:cNvSpPr/>
            <p:nvPr/>
          </p:nvSpPr>
          <p:spPr>
            <a:xfrm>
              <a:off x="-12700" y="-12700"/>
              <a:ext cx="5785484" cy="1352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51000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632459" algn="l" rtl="0" eaLnBrk="0">
                <a:lnSpc>
                  <a:spcPts val="665"/>
                </a:lnSpc>
                <a:spcBef>
                  <a:spcPts val="1"/>
                </a:spcBef>
                <a:tabLst/>
              </a:pP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Junkai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Li</a:t>
              </a:r>
              <a:r>
                <a:rPr sz="500" kern="0" spc="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(ZJUT)</a:t>
              </a:r>
              <a:r>
                <a:rPr sz="500" kern="0" spc="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                                       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  <a:hlinkClick r:id="rId9" action="ppaction://hlinksldjump">
                    <a:extLst>
                      <a:ext uri="{DAF060AB-1E55-43B9-8AAB-6FB025537F2F}">
                        <wpsdc:hlinkUnderline xmlns:wpsdc="http://www.wps.cn/officeDocument/2017/drawingmlCustomData" xmlns="" val="0"/>
                      </a:ext>
                    </a:extLst>
                  </a:hlinkClick>
                </a:rPr>
                <a:t>GRCR-Net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                                                         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July</a:t>
              </a:r>
              <a:r>
                <a:rPr sz="500" kern="0" spc="13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5,</a:t>
              </a:r>
              <a:r>
                <a:rPr sz="500" kern="0" spc="12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500" kern="0" spc="8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2025</a:t>
              </a:r>
              <a:r>
                <a:rPr sz="500" kern="0" spc="1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                  </a:t>
              </a:r>
              <a:r>
                <a:rPr sz="500" kern="0" spc="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4 /</a:t>
              </a:r>
              <a:r>
                <a:rPr sz="500" kern="0" spc="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sz="500" kern="0" spc="70" dirty="0">
                  <a:solidFill>
                    <a:srgbClr val="FFFFFF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29</a:t>
              </a:r>
              <a:endParaRPr sz="500" dirty="0"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120" name="textbox 120"/>
          <p:cNvSpPr/>
          <p:nvPr/>
        </p:nvSpPr>
        <p:spPr>
          <a:xfrm>
            <a:off x="3466504" y="2281270"/>
            <a:ext cx="2011679" cy="3384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51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2000"/>
              </a:lnSpc>
              <a:tabLst/>
            </a:pP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20        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0            10          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20</a:t>
            </a:r>
            <a:endParaRPr sz="9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724534" algn="l" rtl="0" eaLnBrk="0">
              <a:lnSpc>
                <a:spcPts val="1196"/>
              </a:lnSpc>
              <a:spcBef>
                <a:spcPts val="2"/>
              </a:spcBef>
              <a:tabLst/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SNR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dB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)</a:t>
            </a:r>
            <a:endParaRPr sz="900" dirty="0">
              <a:latin typeface="Arial"/>
              <a:ea typeface="Arial"/>
              <a:cs typeface="Arial"/>
            </a:endParaRPr>
          </a:p>
        </p:txBody>
      </p:sp>
      <p:sp>
        <p:nvSpPr>
          <p:cNvPr id="122" name="textbox 122"/>
          <p:cNvSpPr/>
          <p:nvPr/>
        </p:nvSpPr>
        <p:spPr>
          <a:xfrm>
            <a:off x="3175350" y="791027"/>
            <a:ext cx="200025" cy="12655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51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2000"/>
              </a:lnSpc>
              <a:tabLst/>
            </a:pPr>
            <a:r>
              <a:rPr sz="9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100</a:t>
            </a:r>
            <a:endParaRPr sz="9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2000"/>
              </a:lnSpc>
              <a:spcBef>
                <a:spcPts val="1333"/>
              </a:spcBef>
              <a:tabLst/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80</a:t>
            </a:r>
            <a:endParaRPr sz="9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2000"/>
              </a:lnSpc>
              <a:spcBef>
                <a:spcPts val="1333"/>
              </a:spcBef>
              <a:tabLst/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60</a:t>
            </a:r>
            <a:endParaRPr sz="9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2000"/>
              </a:lnSpc>
              <a:spcBef>
                <a:spcPts val="1333"/>
              </a:spcBef>
              <a:tabLst/>
            </a:pP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40</a:t>
            </a:r>
            <a:endParaRPr sz="9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11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77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2000"/>
              </a:lnSpc>
              <a:tabLst/>
            </a:pP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20</a:t>
            </a:r>
            <a:endParaRPr sz="900" dirty="0">
              <a:latin typeface="Arial"/>
              <a:ea typeface="Arial"/>
              <a:cs typeface="Arial"/>
            </a:endParaRPr>
          </a:p>
        </p:txBody>
      </p:sp>
      <p:grpSp>
        <p:nvGrpSpPr>
          <p:cNvPr id="4" name="group 4"/>
          <p:cNvGrpSpPr/>
          <p:nvPr/>
        </p:nvGrpSpPr>
        <p:grpSpPr>
          <a:xfrm rot="21600000">
            <a:off x="4398789" y="821231"/>
            <a:ext cx="549710" cy="279614"/>
            <a:chOff x="0" y="0"/>
            <a:chExt cx="549710" cy="279614"/>
          </a:xfrm>
        </p:grpSpPr>
        <p:sp>
          <p:nvSpPr>
            <p:cNvPr id="124" name="path 124"/>
            <p:cNvSpPr/>
            <p:nvPr/>
          </p:nvSpPr>
          <p:spPr>
            <a:xfrm>
              <a:off x="91457" y="0"/>
              <a:ext cx="2277" cy="48599"/>
            </a:xfrm>
            <a:custGeom>
              <a:avLst/>
              <a:gdLst/>
              <a:ahLst/>
              <a:cxnLst/>
              <a:rect l="0" t="0" r="0" b="0"/>
              <a:pathLst>
                <a:path w="3" h="76">
                  <a:moveTo>
                    <a:pt x="1" y="0"/>
                  </a:moveTo>
                  <a:lnTo>
                    <a:pt x="1" y="76"/>
                  </a:lnTo>
                </a:path>
              </a:pathLst>
            </a:custGeom>
            <a:noFill/>
            <a:ln w="2277" cap="flat">
              <a:solidFill>
                <a:srgbClr val="808080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6" name="path 126"/>
            <p:cNvSpPr/>
            <p:nvPr/>
          </p:nvSpPr>
          <p:spPr>
            <a:xfrm>
              <a:off x="182713" y="236587"/>
              <a:ext cx="366996" cy="33783"/>
            </a:xfrm>
            <a:custGeom>
              <a:avLst/>
              <a:gdLst/>
              <a:ahLst/>
              <a:cxnLst/>
              <a:rect l="0" t="0" r="0" b="0"/>
              <a:pathLst>
                <a:path w="577" h="53">
                  <a:moveTo>
                    <a:pt x="1" y="46"/>
                  </a:moveTo>
                  <a:lnTo>
                    <a:pt x="145" y="10"/>
                  </a:lnTo>
                  <a:lnTo>
                    <a:pt x="288" y="24"/>
                  </a:lnTo>
                  <a:moveTo>
                    <a:pt x="432" y="41"/>
                  </a:moveTo>
                  <a:lnTo>
                    <a:pt x="576" y="6"/>
                  </a:lnTo>
                </a:path>
              </a:pathLst>
            </a:custGeom>
            <a:noFill/>
            <a:ln w="9109" cap="flat">
              <a:solidFill>
                <a:srgbClr val="FF0000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8" name="path 128"/>
            <p:cNvSpPr/>
            <p:nvPr/>
          </p:nvSpPr>
          <p:spPr>
            <a:xfrm>
              <a:off x="0" y="125239"/>
              <a:ext cx="548650" cy="106027"/>
            </a:xfrm>
            <a:custGeom>
              <a:avLst/>
              <a:gdLst/>
              <a:ahLst/>
              <a:cxnLst/>
              <a:rect l="0" t="0" r="0" b="0"/>
              <a:pathLst>
                <a:path w="864" h="166">
                  <a:moveTo>
                    <a:pt x="2" y="160"/>
                  </a:moveTo>
                  <a:lnTo>
                    <a:pt x="145" y="114"/>
                  </a:lnTo>
                  <a:lnTo>
                    <a:pt x="289" y="33"/>
                  </a:lnTo>
                  <a:lnTo>
                    <a:pt x="433" y="34"/>
                  </a:lnTo>
                  <a:lnTo>
                    <a:pt x="576" y="7"/>
                  </a:lnTo>
                  <a:lnTo>
                    <a:pt x="720" y="31"/>
                  </a:lnTo>
                  <a:lnTo>
                    <a:pt x="864" y="31"/>
                  </a:lnTo>
                </a:path>
              </a:pathLst>
            </a:custGeom>
            <a:noFill/>
            <a:ln w="9109" cap="flat">
              <a:solidFill>
                <a:srgbClr val="00529B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0" name="path 130"/>
            <p:cNvSpPr/>
            <p:nvPr/>
          </p:nvSpPr>
          <p:spPr>
            <a:xfrm>
              <a:off x="247685" y="216080"/>
              <a:ext cx="145869" cy="63534"/>
            </a:xfrm>
            <a:custGeom>
              <a:avLst/>
              <a:gdLst/>
              <a:ahLst/>
              <a:cxnLst/>
              <a:rect l="0" t="0" r="0" b="0"/>
              <a:pathLst>
                <a:path w="229" h="100">
                  <a:moveTo>
                    <a:pt x="7" y="78"/>
                  </a:moveTo>
                  <a:lnTo>
                    <a:pt x="78" y="78"/>
                  </a:lnTo>
                  <a:lnTo>
                    <a:pt x="78" y="7"/>
                  </a:lnTo>
                  <a:lnTo>
                    <a:pt x="7" y="7"/>
                  </a:lnTo>
                  <a:lnTo>
                    <a:pt x="7" y="78"/>
                  </a:lnTo>
                  <a:close/>
                  <a:moveTo>
                    <a:pt x="150" y="92"/>
                  </a:moveTo>
                  <a:lnTo>
                    <a:pt x="222" y="92"/>
                  </a:lnTo>
                  <a:lnTo>
                    <a:pt x="222" y="21"/>
                  </a:lnTo>
                  <a:lnTo>
                    <a:pt x="150" y="21"/>
                  </a:lnTo>
                  <a:lnTo>
                    <a:pt x="150" y="92"/>
                  </a:lnTo>
                  <a:close/>
                </a:path>
              </a:pathLst>
            </a:custGeom>
            <a:noFill/>
            <a:ln w="9109" cap="flat">
              <a:solidFill>
                <a:srgbClr val="FF0000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21600000">
            <a:off x="4031133" y="1351351"/>
            <a:ext cx="281553" cy="417602"/>
            <a:chOff x="0" y="0"/>
            <a:chExt cx="281553" cy="417602"/>
          </a:xfrm>
        </p:grpSpPr>
        <p:sp>
          <p:nvSpPr>
            <p:cNvPr id="132" name="path 132"/>
            <p:cNvSpPr/>
            <p:nvPr/>
          </p:nvSpPr>
          <p:spPr>
            <a:xfrm>
              <a:off x="91077" y="0"/>
              <a:ext cx="190475" cy="417602"/>
            </a:xfrm>
            <a:custGeom>
              <a:avLst/>
              <a:gdLst/>
              <a:ahLst/>
              <a:cxnLst/>
              <a:rect l="0" t="0" r="0" b="0"/>
              <a:pathLst>
                <a:path w="299" h="657">
                  <a:moveTo>
                    <a:pt x="6" y="655"/>
                  </a:moveTo>
                  <a:lnTo>
                    <a:pt x="150" y="207"/>
                  </a:lnTo>
                  <a:lnTo>
                    <a:pt x="294" y="4"/>
                  </a:lnTo>
                </a:path>
              </a:pathLst>
            </a:custGeom>
            <a:noFill/>
            <a:ln w="9109" cap="flat">
              <a:solidFill>
                <a:srgbClr val="FF0000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4" name="path 134"/>
            <p:cNvSpPr/>
            <p:nvPr/>
          </p:nvSpPr>
          <p:spPr>
            <a:xfrm>
              <a:off x="0" y="228"/>
              <a:ext cx="190727" cy="412238"/>
            </a:xfrm>
            <a:custGeom>
              <a:avLst/>
              <a:gdLst/>
              <a:ahLst/>
              <a:cxnLst/>
              <a:rect l="0" t="0" r="0" b="0"/>
              <a:pathLst>
                <a:path w="300" h="649">
                  <a:moveTo>
                    <a:pt x="6" y="646"/>
                  </a:moveTo>
                  <a:lnTo>
                    <a:pt x="150" y="301"/>
                  </a:lnTo>
                  <a:lnTo>
                    <a:pt x="293" y="3"/>
                  </a:lnTo>
                </a:path>
              </a:pathLst>
            </a:custGeom>
            <a:noFill/>
            <a:ln w="9109" cap="flat">
              <a:solidFill>
                <a:srgbClr val="00529B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36" name="path 136"/>
            <p:cNvSpPr/>
            <p:nvPr/>
          </p:nvSpPr>
          <p:spPr>
            <a:xfrm>
              <a:off x="159294" y="104332"/>
              <a:ext cx="54659" cy="54659"/>
            </a:xfrm>
            <a:custGeom>
              <a:avLst/>
              <a:gdLst/>
              <a:ahLst/>
              <a:cxnLst/>
              <a:rect l="0" t="0" r="0" b="0"/>
              <a:pathLst>
                <a:path w="86" h="86">
                  <a:moveTo>
                    <a:pt x="7" y="78"/>
                  </a:moveTo>
                  <a:lnTo>
                    <a:pt x="78" y="78"/>
                  </a:lnTo>
                  <a:lnTo>
                    <a:pt x="78" y="7"/>
                  </a:lnTo>
                  <a:lnTo>
                    <a:pt x="7" y="7"/>
                  </a:lnTo>
                  <a:lnTo>
                    <a:pt x="7" y="78"/>
                  </a:lnTo>
                  <a:close/>
                </a:path>
              </a:pathLst>
            </a:custGeom>
            <a:noFill/>
            <a:ln w="9109" cap="flat">
              <a:solidFill>
                <a:srgbClr val="FF0000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38" name="textbox 138"/>
          <p:cNvSpPr/>
          <p:nvPr/>
        </p:nvSpPr>
        <p:spPr>
          <a:xfrm rot="16200000">
            <a:off x="2660488" y="1446858"/>
            <a:ext cx="728344" cy="1778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96"/>
              </a:lnSpc>
              <a:tabLst/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Accuracy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(%)</a:t>
            </a:r>
            <a:endParaRPr sz="900" dirty="0">
              <a:latin typeface="Arial"/>
              <a:ea typeface="Arial"/>
              <a:cs typeface="Arial"/>
            </a:endParaRPr>
          </a:p>
        </p:txBody>
      </p:sp>
      <p:pic>
        <p:nvPicPr>
          <p:cNvPr id="140" name="picture 1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122829" y="3030208"/>
            <a:ext cx="1601215" cy="65559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 rot="21600000">
            <a:off x="3578990" y="1968983"/>
            <a:ext cx="459796" cy="191879"/>
            <a:chOff x="0" y="0"/>
            <a:chExt cx="459796" cy="191879"/>
          </a:xfrm>
        </p:grpSpPr>
        <p:sp>
          <p:nvSpPr>
            <p:cNvPr id="142" name="path 142"/>
            <p:cNvSpPr/>
            <p:nvPr/>
          </p:nvSpPr>
          <p:spPr>
            <a:xfrm>
              <a:off x="126" y="0"/>
              <a:ext cx="459670" cy="169101"/>
            </a:xfrm>
            <a:custGeom>
              <a:avLst/>
              <a:gdLst/>
              <a:ahLst/>
              <a:cxnLst/>
              <a:rect l="0" t="0" r="0" b="0"/>
              <a:pathLst>
                <a:path w="723" h="266">
                  <a:moveTo>
                    <a:pt x="0" y="253"/>
                  </a:moveTo>
                  <a:lnTo>
                    <a:pt x="143" y="259"/>
                  </a:lnTo>
                  <a:lnTo>
                    <a:pt x="287" y="233"/>
                  </a:lnTo>
                  <a:lnTo>
                    <a:pt x="431" y="205"/>
                  </a:lnTo>
                  <a:lnTo>
                    <a:pt x="574" y="171"/>
                  </a:lnTo>
                  <a:lnTo>
                    <a:pt x="718" y="4"/>
                  </a:lnTo>
                </a:path>
              </a:pathLst>
            </a:custGeom>
            <a:noFill/>
            <a:ln w="9109" cap="flat">
              <a:solidFill>
                <a:srgbClr val="FF0000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4" name="path 144"/>
            <p:cNvSpPr/>
            <p:nvPr/>
          </p:nvSpPr>
          <p:spPr>
            <a:xfrm>
              <a:off x="0" y="11493"/>
              <a:ext cx="277053" cy="143937"/>
            </a:xfrm>
            <a:custGeom>
              <a:avLst/>
              <a:gdLst/>
              <a:ahLst/>
              <a:cxnLst/>
              <a:rect l="0" t="0" r="0" b="0"/>
              <a:pathLst>
                <a:path w="436" h="226">
                  <a:moveTo>
                    <a:pt x="0" y="219"/>
                  </a:moveTo>
                  <a:lnTo>
                    <a:pt x="144" y="209"/>
                  </a:lnTo>
                  <a:lnTo>
                    <a:pt x="287" y="140"/>
                  </a:lnTo>
                  <a:lnTo>
                    <a:pt x="431" y="5"/>
                  </a:lnTo>
                </a:path>
              </a:pathLst>
            </a:custGeom>
            <a:noFill/>
            <a:ln w="9109" cap="flat">
              <a:solidFill>
                <a:srgbClr val="00529B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6" name="path 146"/>
            <p:cNvSpPr/>
            <p:nvPr/>
          </p:nvSpPr>
          <p:spPr>
            <a:xfrm>
              <a:off x="64181" y="81296"/>
              <a:ext cx="328287" cy="110583"/>
            </a:xfrm>
            <a:custGeom>
              <a:avLst/>
              <a:gdLst/>
              <a:ahLst/>
              <a:cxnLst/>
              <a:rect l="0" t="0" r="0" b="0"/>
              <a:pathLst>
                <a:path w="516" h="174">
                  <a:moveTo>
                    <a:pt x="7" y="166"/>
                  </a:moveTo>
                  <a:lnTo>
                    <a:pt x="78" y="166"/>
                  </a:lnTo>
                  <a:lnTo>
                    <a:pt x="78" y="95"/>
                  </a:lnTo>
                  <a:lnTo>
                    <a:pt x="7" y="95"/>
                  </a:lnTo>
                  <a:lnTo>
                    <a:pt x="7" y="166"/>
                  </a:lnTo>
                  <a:close/>
                  <a:moveTo>
                    <a:pt x="150" y="141"/>
                  </a:moveTo>
                  <a:lnTo>
                    <a:pt x="222" y="141"/>
                  </a:lnTo>
                  <a:lnTo>
                    <a:pt x="222" y="69"/>
                  </a:lnTo>
                  <a:lnTo>
                    <a:pt x="150" y="69"/>
                  </a:lnTo>
                  <a:lnTo>
                    <a:pt x="150" y="141"/>
                  </a:lnTo>
                  <a:close/>
                  <a:moveTo>
                    <a:pt x="294" y="113"/>
                  </a:moveTo>
                  <a:lnTo>
                    <a:pt x="366" y="113"/>
                  </a:lnTo>
                  <a:lnTo>
                    <a:pt x="366" y="42"/>
                  </a:lnTo>
                  <a:lnTo>
                    <a:pt x="294" y="42"/>
                  </a:lnTo>
                  <a:lnTo>
                    <a:pt x="294" y="113"/>
                  </a:lnTo>
                  <a:close/>
                  <a:moveTo>
                    <a:pt x="438" y="78"/>
                  </a:moveTo>
                  <a:lnTo>
                    <a:pt x="509" y="78"/>
                  </a:lnTo>
                  <a:lnTo>
                    <a:pt x="509" y="7"/>
                  </a:lnTo>
                  <a:lnTo>
                    <a:pt x="438" y="7"/>
                  </a:lnTo>
                  <a:lnTo>
                    <a:pt x="438" y="78"/>
                  </a:lnTo>
                  <a:close/>
                </a:path>
              </a:pathLst>
            </a:custGeom>
            <a:noFill/>
            <a:ln w="9109" cap="flat">
              <a:solidFill>
                <a:srgbClr val="FF0000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group 10"/>
          <p:cNvGrpSpPr/>
          <p:nvPr/>
        </p:nvGrpSpPr>
        <p:grpSpPr>
          <a:xfrm rot="21600000">
            <a:off x="4305445" y="1045270"/>
            <a:ext cx="279329" cy="116922"/>
            <a:chOff x="0" y="0"/>
            <a:chExt cx="279329" cy="116922"/>
          </a:xfrm>
        </p:grpSpPr>
        <p:sp>
          <p:nvSpPr>
            <p:cNvPr id="148" name="path 148"/>
            <p:cNvSpPr/>
            <p:nvPr/>
          </p:nvSpPr>
          <p:spPr>
            <a:xfrm>
              <a:off x="183759" y="37910"/>
              <a:ext cx="95570" cy="57723"/>
            </a:xfrm>
            <a:custGeom>
              <a:avLst/>
              <a:gdLst/>
              <a:ahLst/>
              <a:cxnLst/>
              <a:rect l="0" t="0" r="0" b="0"/>
              <a:pathLst>
                <a:path w="150" h="90">
                  <a:moveTo>
                    <a:pt x="3" y="84"/>
                  </a:moveTo>
                  <a:lnTo>
                    <a:pt x="147" y="6"/>
                  </a:lnTo>
                </a:path>
              </a:pathLst>
            </a:custGeom>
            <a:noFill/>
            <a:ln w="9109" cap="flat">
              <a:solidFill>
                <a:srgbClr val="FF0000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50" name="path 150"/>
            <p:cNvSpPr/>
            <p:nvPr/>
          </p:nvSpPr>
          <p:spPr>
            <a:xfrm>
              <a:off x="0" y="0"/>
              <a:ext cx="98251" cy="116922"/>
            </a:xfrm>
            <a:custGeom>
              <a:avLst/>
              <a:gdLst/>
              <a:ahLst/>
              <a:cxnLst/>
              <a:rect l="0" t="0" r="0" b="0"/>
              <a:pathLst>
                <a:path w="154" h="184">
                  <a:moveTo>
                    <a:pt x="5" y="179"/>
                  </a:moveTo>
                  <a:lnTo>
                    <a:pt x="149" y="4"/>
                  </a:lnTo>
                </a:path>
              </a:pathLst>
            </a:custGeom>
            <a:noFill/>
            <a:ln w="9109" cap="flat">
              <a:solidFill>
                <a:srgbClr val="00529B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group 12"/>
          <p:cNvGrpSpPr/>
          <p:nvPr/>
        </p:nvGrpSpPr>
        <p:grpSpPr>
          <a:xfrm rot="21600000">
            <a:off x="4213634" y="1109575"/>
            <a:ext cx="305080" cy="271734"/>
            <a:chOff x="0" y="0"/>
            <a:chExt cx="305080" cy="271734"/>
          </a:xfrm>
        </p:grpSpPr>
        <p:sp>
          <p:nvSpPr>
            <p:cNvPr id="152" name="path 152"/>
            <p:cNvSpPr/>
            <p:nvPr/>
          </p:nvSpPr>
          <p:spPr>
            <a:xfrm>
              <a:off x="91351" y="23393"/>
              <a:ext cx="188691" cy="223225"/>
            </a:xfrm>
            <a:custGeom>
              <a:avLst/>
              <a:gdLst/>
              <a:ahLst/>
              <a:cxnLst/>
              <a:rect l="0" t="0" r="0" b="0"/>
              <a:pathLst>
                <a:path w="297" h="351">
                  <a:moveTo>
                    <a:pt x="6" y="348"/>
                  </a:moveTo>
                  <a:lnTo>
                    <a:pt x="149" y="89"/>
                  </a:lnTo>
                  <a:lnTo>
                    <a:pt x="293" y="6"/>
                  </a:lnTo>
                </a:path>
              </a:pathLst>
            </a:custGeom>
            <a:noFill/>
            <a:ln w="9109" cap="flat">
              <a:solidFill>
                <a:srgbClr val="FF0000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54" name="path 154"/>
            <p:cNvSpPr/>
            <p:nvPr/>
          </p:nvSpPr>
          <p:spPr>
            <a:xfrm>
              <a:off x="0" y="47791"/>
              <a:ext cx="99455" cy="198126"/>
            </a:xfrm>
            <a:custGeom>
              <a:avLst/>
              <a:gdLst/>
              <a:ahLst/>
              <a:cxnLst/>
              <a:rect l="0" t="0" r="0" b="0"/>
              <a:pathLst>
                <a:path w="156" h="312">
                  <a:moveTo>
                    <a:pt x="6" y="308"/>
                  </a:moveTo>
                  <a:lnTo>
                    <a:pt x="150" y="3"/>
                  </a:lnTo>
                </a:path>
              </a:pathLst>
            </a:custGeom>
            <a:noFill/>
            <a:ln w="9109" cap="flat">
              <a:solidFill>
                <a:srgbClr val="00529B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56" name="path 156"/>
            <p:cNvSpPr/>
            <p:nvPr/>
          </p:nvSpPr>
          <p:spPr>
            <a:xfrm>
              <a:off x="68002" y="0"/>
              <a:ext cx="237078" cy="271734"/>
            </a:xfrm>
            <a:custGeom>
              <a:avLst/>
              <a:gdLst/>
              <a:ahLst/>
              <a:cxnLst/>
              <a:rect l="0" t="0" r="0" b="0"/>
              <a:pathLst>
                <a:path w="373" h="427">
                  <a:moveTo>
                    <a:pt x="7" y="420"/>
                  </a:moveTo>
                  <a:lnTo>
                    <a:pt x="78" y="420"/>
                  </a:lnTo>
                  <a:lnTo>
                    <a:pt x="78" y="349"/>
                  </a:lnTo>
                  <a:lnTo>
                    <a:pt x="7" y="349"/>
                  </a:lnTo>
                  <a:lnTo>
                    <a:pt x="7" y="420"/>
                  </a:lnTo>
                  <a:close/>
                  <a:moveTo>
                    <a:pt x="150" y="162"/>
                  </a:moveTo>
                  <a:lnTo>
                    <a:pt x="222" y="162"/>
                  </a:lnTo>
                  <a:lnTo>
                    <a:pt x="222" y="90"/>
                  </a:lnTo>
                  <a:lnTo>
                    <a:pt x="150" y="90"/>
                  </a:lnTo>
                  <a:lnTo>
                    <a:pt x="150" y="162"/>
                  </a:lnTo>
                  <a:close/>
                  <a:moveTo>
                    <a:pt x="294" y="78"/>
                  </a:moveTo>
                  <a:lnTo>
                    <a:pt x="366" y="78"/>
                  </a:lnTo>
                  <a:lnTo>
                    <a:pt x="366" y="7"/>
                  </a:lnTo>
                  <a:lnTo>
                    <a:pt x="294" y="7"/>
                  </a:lnTo>
                  <a:lnTo>
                    <a:pt x="294" y="78"/>
                  </a:lnTo>
                  <a:close/>
                </a:path>
              </a:pathLst>
            </a:custGeom>
            <a:noFill/>
            <a:ln w="9109" cap="flat">
              <a:solidFill>
                <a:srgbClr val="FF0000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58" name="path 158"/>
          <p:cNvSpPr/>
          <p:nvPr/>
        </p:nvSpPr>
        <p:spPr>
          <a:xfrm>
            <a:off x="5219955" y="1069942"/>
            <a:ext cx="93420" cy="31658"/>
          </a:xfrm>
          <a:custGeom>
            <a:avLst/>
            <a:gdLst/>
            <a:ahLst/>
            <a:cxnLst/>
            <a:rect l="0" t="0" r="0" b="0"/>
            <a:pathLst>
              <a:path w="147" h="49">
                <a:moveTo>
                  <a:pt x="1" y="42"/>
                </a:moveTo>
                <a:lnTo>
                  <a:pt x="145" y="6"/>
                </a:lnTo>
              </a:path>
            </a:pathLst>
          </a:custGeom>
          <a:noFill/>
          <a:ln w="9109" cap="flat">
            <a:solidFill>
              <a:srgbClr val="FF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pSp>
        <p:nvGrpSpPr>
          <p:cNvPr id="14" name="group 14"/>
          <p:cNvGrpSpPr/>
          <p:nvPr/>
        </p:nvGrpSpPr>
        <p:grpSpPr>
          <a:xfrm rot="21600000">
            <a:off x="4946187" y="936047"/>
            <a:ext cx="393412" cy="165643"/>
            <a:chOff x="0" y="0"/>
            <a:chExt cx="393412" cy="165643"/>
          </a:xfrm>
        </p:grpSpPr>
        <p:sp>
          <p:nvSpPr>
            <p:cNvPr id="160" name="path 160"/>
            <p:cNvSpPr/>
            <p:nvPr/>
          </p:nvSpPr>
          <p:spPr>
            <a:xfrm>
              <a:off x="495" y="106443"/>
              <a:ext cx="276323" cy="58808"/>
            </a:xfrm>
            <a:custGeom>
              <a:avLst/>
              <a:gdLst/>
              <a:ahLst/>
              <a:cxnLst/>
              <a:rect l="0" t="0" r="0" b="0"/>
              <a:pathLst>
                <a:path w="435" h="92">
                  <a:moveTo>
                    <a:pt x="1" y="31"/>
                  </a:moveTo>
                  <a:lnTo>
                    <a:pt x="144" y="7"/>
                  </a:lnTo>
                  <a:lnTo>
                    <a:pt x="288" y="18"/>
                  </a:lnTo>
                  <a:lnTo>
                    <a:pt x="432" y="86"/>
                  </a:lnTo>
                </a:path>
              </a:pathLst>
            </a:custGeom>
            <a:noFill/>
            <a:ln w="9109" cap="flat">
              <a:solidFill>
                <a:srgbClr val="FF0000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2" name="path 162"/>
            <p:cNvSpPr/>
            <p:nvPr/>
          </p:nvSpPr>
          <p:spPr>
            <a:xfrm>
              <a:off x="0" y="0"/>
              <a:ext cx="366152" cy="38908"/>
            </a:xfrm>
            <a:custGeom>
              <a:avLst/>
              <a:gdLst/>
              <a:ahLst/>
              <a:cxnLst/>
              <a:rect l="0" t="0" r="0" b="0"/>
              <a:pathLst>
                <a:path w="576" h="61">
                  <a:moveTo>
                    <a:pt x="1" y="47"/>
                  </a:moveTo>
                  <a:lnTo>
                    <a:pt x="145" y="7"/>
                  </a:lnTo>
                  <a:lnTo>
                    <a:pt x="289" y="31"/>
                  </a:lnTo>
                  <a:lnTo>
                    <a:pt x="432" y="51"/>
                  </a:lnTo>
                  <a:lnTo>
                    <a:pt x="576" y="54"/>
                  </a:lnTo>
                </a:path>
              </a:pathLst>
            </a:custGeom>
            <a:noFill/>
            <a:ln w="9109" cap="flat">
              <a:solidFill>
                <a:srgbClr val="00529B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4" name="path 164"/>
            <p:cNvSpPr/>
            <p:nvPr/>
          </p:nvSpPr>
          <p:spPr>
            <a:xfrm>
              <a:off x="65124" y="83655"/>
              <a:ext cx="328288" cy="81987"/>
            </a:xfrm>
            <a:custGeom>
              <a:avLst/>
              <a:gdLst/>
              <a:ahLst/>
              <a:cxnLst/>
              <a:rect l="0" t="0" r="0" b="0"/>
              <a:pathLst>
                <a:path w="516" h="129">
                  <a:moveTo>
                    <a:pt x="7" y="78"/>
                  </a:moveTo>
                  <a:lnTo>
                    <a:pt x="78" y="78"/>
                  </a:lnTo>
                  <a:lnTo>
                    <a:pt x="78" y="7"/>
                  </a:lnTo>
                  <a:lnTo>
                    <a:pt x="7" y="7"/>
                  </a:lnTo>
                  <a:lnTo>
                    <a:pt x="7" y="78"/>
                  </a:lnTo>
                  <a:close/>
                  <a:moveTo>
                    <a:pt x="150" y="89"/>
                  </a:moveTo>
                  <a:lnTo>
                    <a:pt x="222" y="89"/>
                  </a:lnTo>
                  <a:lnTo>
                    <a:pt x="222" y="18"/>
                  </a:lnTo>
                  <a:lnTo>
                    <a:pt x="150" y="18"/>
                  </a:lnTo>
                  <a:lnTo>
                    <a:pt x="150" y="89"/>
                  </a:lnTo>
                  <a:close/>
                  <a:moveTo>
                    <a:pt x="438" y="121"/>
                  </a:moveTo>
                  <a:lnTo>
                    <a:pt x="509" y="121"/>
                  </a:lnTo>
                  <a:lnTo>
                    <a:pt x="509" y="50"/>
                  </a:lnTo>
                  <a:lnTo>
                    <a:pt x="438" y="50"/>
                  </a:lnTo>
                  <a:lnTo>
                    <a:pt x="438" y="121"/>
                  </a:lnTo>
                  <a:close/>
                </a:path>
              </a:pathLst>
            </a:custGeom>
            <a:noFill/>
            <a:ln w="9109" cap="flat">
              <a:solidFill>
                <a:srgbClr val="FF0000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66" name="textbox 166"/>
          <p:cNvSpPr/>
          <p:nvPr/>
        </p:nvSpPr>
        <p:spPr>
          <a:xfrm>
            <a:off x="4953654" y="1868100"/>
            <a:ext cx="358775" cy="1778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96"/>
              </a:lnSpc>
              <a:tabLst/>
            </a:pPr>
            <a:r>
              <a:rPr sz="9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aseline</a:t>
            </a:r>
            <a:endParaRPr sz="900" dirty="0">
              <a:latin typeface="Arial"/>
              <a:ea typeface="Arial"/>
              <a:cs typeface="Arial"/>
            </a:endParaRPr>
          </a:p>
        </p:txBody>
      </p:sp>
      <p:sp>
        <p:nvSpPr>
          <p:cNvPr id="168" name="path 168"/>
          <p:cNvSpPr/>
          <p:nvPr/>
        </p:nvSpPr>
        <p:spPr>
          <a:xfrm>
            <a:off x="3849999" y="1759650"/>
            <a:ext cx="189198" cy="227637"/>
          </a:xfrm>
          <a:custGeom>
            <a:avLst/>
            <a:gdLst/>
            <a:ahLst/>
            <a:cxnLst/>
            <a:rect l="0" t="0" r="0" b="0"/>
            <a:pathLst>
              <a:path w="297" h="358">
                <a:moveTo>
                  <a:pt x="4" y="352"/>
                </a:moveTo>
                <a:lnTo>
                  <a:pt x="148" y="232"/>
                </a:lnTo>
                <a:lnTo>
                  <a:pt x="291" y="3"/>
                </a:lnTo>
              </a:path>
            </a:pathLst>
          </a:custGeom>
          <a:noFill/>
          <a:ln w="9109" cap="flat">
            <a:solidFill>
              <a:srgbClr val="00529B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0" name="path 170"/>
          <p:cNvSpPr/>
          <p:nvPr/>
        </p:nvSpPr>
        <p:spPr>
          <a:xfrm>
            <a:off x="4031179" y="1765707"/>
            <a:ext cx="99528" cy="208109"/>
          </a:xfrm>
          <a:custGeom>
            <a:avLst/>
            <a:gdLst/>
            <a:ahLst/>
            <a:cxnLst/>
            <a:rect l="0" t="0" r="0" b="0"/>
            <a:pathLst>
              <a:path w="156" h="327">
                <a:moveTo>
                  <a:pt x="6" y="324"/>
                </a:moveTo>
                <a:lnTo>
                  <a:pt x="150" y="2"/>
                </a:lnTo>
              </a:path>
            </a:pathLst>
          </a:custGeom>
          <a:noFill/>
          <a:ln w="9109" cap="flat">
            <a:solidFill>
              <a:srgbClr val="FF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2" name="path 172"/>
          <p:cNvSpPr/>
          <p:nvPr/>
        </p:nvSpPr>
        <p:spPr>
          <a:xfrm>
            <a:off x="4828893" y="1034917"/>
            <a:ext cx="145869" cy="76634"/>
          </a:xfrm>
          <a:custGeom>
            <a:avLst/>
            <a:gdLst/>
            <a:ahLst/>
            <a:cxnLst/>
            <a:rect l="0" t="0" r="0" b="0"/>
            <a:pathLst>
              <a:path w="229" h="120">
                <a:moveTo>
                  <a:pt x="7" y="113"/>
                </a:moveTo>
                <a:lnTo>
                  <a:pt x="78" y="113"/>
                </a:lnTo>
                <a:lnTo>
                  <a:pt x="78" y="41"/>
                </a:lnTo>
                <a:lnTo>
                  <a:pt x="7" y="41"/>
                </a:lnTo>
                <a:lnTo>
                  <a:pt x="7" y="113"/>
                </a:lnTo>
                <a:close/>
                <a:moveTo>
                  <a:pt x="150" y="78"/>
                </a:moveTo>
                <a:lnTo>
                  <a:pt x="222" y="78"/>
                </a:lnTo>
                <a:lnTo>
                  <a:pt x="222" y="7"/>
                </a:lnTo>
                <a:lnTo>
                  <a:pt x="150" y="7"/>
                </a:lnTo>
                <a:lnTo>
                  <a:pt x="150" y="78"/>
                </a:lnTo>
                <a:close/>
              </a:path>
            </a:pathLst>
          </a:custGeom>
          <a:noFill/>
          <a:ln w="9109" cap="flat">
            <a:solidFill>
              <a:srgbClr val="FF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4" name="textbox 174"/>
          <p:cNvSpPr/>
          <p:nvPr/>
        </p:nvSpPr>
        <p:spPr>
          <a:xfrm>
            <a:off x="4877842" y="1893412"/>
            <a:ext cx="95885" cy="1397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21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3000"/>
              </a:lnSpc>
              <a:tabLst/>
            </a:pP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</a:t>
            </a:r>
            <a:endParaRPr sz="900" dirty="0">
              <a:latin typeface="Arial"/>
              <a:ea typeface="Arial"/>
              <a:cs typeface="Arial"/>
            </a:endParaRPr>
          </a:p>
        </p:txBody>
      </p:sp>
      <p:sp>
        <p:nvSpPr>
          <p:cNvPr id="176" name="path 176"/>
          <p:cNvSpPr/>
          <p:nvPr/>
        </p:nvSpPr>
        <p:spPr>
          <a:xfrm>
            <a:off x="4555265" y="1059850"/>
            <a:ext cx="54659" cy="54659"/>
          </a:xfrm>
          <a:custGeom>
            <a:avLst/>
            <a:gdLst/>
            <a:ahLst/>
            <a:cxnLst/>
            <a:rect l="0" t="0" r="0" b="0"/>
            <a:pathLst>
              <a:path w="86" h="86">
                <a:moveTo>
                  <a:pt x="7" y="78"/>
                </a:moveTo>
                <a:lnTo>
                  <a:pt x="78" y="78"/>
                </a:lnTo>
                <a:lnTo>
                  <a:pt x="78" y="7"/>
                </a:lnTo>
                <a:lnTo>
                  <a:pt x="7" y="7"/>
                </a:lnTo>
                <a:lnTo>
                  <a:pt x="7" y="78"/>
                </a:lnTo>
                <a:close/>
              </a:path>
            </a:pathLst>
          </a:custGeom>
          <a:noFill/>
          <a:ln w="9109" cap="flat">
            <a:solidFill>
              <a:srgbClr val="FF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8" name="path 178"/>
          <p:cNvSpPr/>
          <p:nvPr/>
        </p:nvSpPr>
        <p:spPr>
          <a:xfrm>
            <a:off x="4099218" y="1740233"/>
            <a:ext cx="54659" cy="54659"/>
          </a:xfrm>
          <a:custGeom>
            <a:avLst/>
            <a:gdLst/>
            <a:ahLst/>
            <a:cxnLst/>
            <a:rect l="0" t="0" r="0" b="0"/>
            <a:pathLst>
              <a:path w="86" h="86">
                <a:moveTo>
                  <a:pt x="7" y="78"/>
                </a:moveTo>
                <a:lnTo>
                  <a:pt x="78" y="78"/>
                </a:lnTo>
                <a:lnTo>
                  <a:pt x="78" y="7"/>
                </a:lnTo>
                <a:lnTo>
                  <a:pt x="7" y="7"/>
                </a:lnTo>
                <a:lnTo>
                  <a:pt x="7" y="78"/>
                </a:lnTo>
                <a:close/>
              </a:path>
            </a:pathLst>
          </a:custGeom>
          <a:noFill/>
          <a:ln w="9109" cap="flat">
            <a:solidFill>
              <a:srgbClr val="FF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0" name="path 180"/>
          <p:cNvSpPr/>
          <p:nvPr/>
        </p:nvSpPr>
        <p:spPr>
          <a:xfrm>
            <a:off x="4008009" y="1944630"/>
            <a:ext cx="54659" cy="54659"/>
          </a:xfrm>
          <a:custGeom>
            <a:avLst/>
            <a:gdLst/>
            <a:ahLst/>
            <a:cxnLst/>
            <a:rect l="0" t="0" r="0" b="0"/>
            <a:pathLst>
              <a:path w="86" h="86">
                <a:moveTo>
                  <a:pt x="7" y="78"/>
                </a:moveTo>
                <a:lnTo>
                  <a:pt x="78" y="78"/>
                </a:lnTo>
                <a:lnTo>
                  <a:pt x="78" y="7"/>
                </a:lnTo>
                <a:lnTo>
                  <a:pt x="7" y="7"/>
                </a:lnTo>
                <a:lnTo>
                  <a:pt x="7" y="78"/>
                </a:lnTo>
                <a:close/>
              </a:path>
            </a:pathLst>
          </a:custGeom>
          <a:noFill/>
          <a:ln w="9109" cap="flat">
            <a:solidFill>
              <a:srgbClr val="FF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2" name="path 182"/>
          <p:cNvSpPr/>
          <p:nvPr/>
        </p:nvSpPr>
        <p:spPr>
          <a:xfrm>
            <a:off x="4662353" y="1929232"/>
            <a:ext cx="54659" cy="54659"/>
          </a:xfrm>
          <a:custGeom>
            <a:avLst/>
            <a:gdLst/>
            <a:ahLst/>
            <a:cxnLst/>
            <a:rect l="0" t="0" r="0" b="0"/>
            <a:pathLst>
              <a:path w="86" h="86">
                <a:moveTo>
                  <a:pt x="7" y="78"/>
                </a:moveTo>
                <a:lnTo>
                  <a:pt x="78" y="78"/>
                </a:lnTo>
                <a:lnTo>
                  <a:pt x="78" y="7"/>
                </a:lnTo>
                <a:lnTo>
                  <a:pt x="7" y="7"/>
                </a:lnTo>
                <a:lnTo>
                  <a:pt x="7" y="78"/>
                </a:lnTo>
                <a:close/>
              </a:path>
            </a:pathLst>
          </a:custGeom>
          <a:noFill/>
          <a:ln w="9109" cap="flat">
            <a:solidFill>
              <a:srgbClr val="FF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4" name="rect 184"/>
          <p:cNvSpPr/>
          <p:nvPr/>
        </p:nvSpPr>
        <p:spPr>
          <a:xfrm>
            <a:off x="3551962" y="2102681"/>
            <a:ext cx="54659" cy="54659"/>
          </a:xfrm>
          <a:prstGeom prst="rect">
            <a:avLst/>
          </a:prstGeom>
          <a:solidFill>
            <a:srgbClr val="FF000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6" name="path 186"/>
          <p:cNvSpPr/>
          <p:nvPr/>
        </p:nvSpPr>
        <p:spPr>
          <a:xfrm>
            <a:off x="5193731" y="1069851"/>
            <a:ext cx="54659" cy="54659"/>
          </a:xfrm>
          <a:custGeom>
            <a:avLst/>
            <a:gdLst/>
            <a:ahLst/>
            <a:cxnLst/>
            <a:rect l="0" t="0" r="0" b="0"/>
            <a:pathLst>
              <a:path w="86" h="86">
                <a:moveTo>
                  <a:pt x="7" y="78"/>
                </a:moveTo>
                <a:lnTo>
                  <a:pt x="78" y="78"/>
                </a:lnTo>
                <a:lnTo>
                  <a:pt x="78" y="7"/>
                </a:lnTo>
                <a:lnTo>
                  <a:pt x="7" y="7"/>
                </a:lnTo>
                <a:lnTo>
                  <a:pt x="7" y="78"/>
                </a:lnTo>
                <a:close/>
              </a:path>
            </a:pathLst>
          </a:custGeom>
          <a:noFill/>
          <a:ln w="9109" cap="flat">
            <a:solidFill>
              <a:srgbClr val="FF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123055" y="3031389"/>
            <a:ext cx="1502975" cy="58392"/>
          </a:xfrm>
          <a:prstGeom prst="rect">
            <a:avLst/>
          </a:prstGeom>
        </p:spPr>
      </p:pic>
      <p:pic>
        <p:nvPicPr>
          <p:cNvPr id="190" name="picture 1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38545" y="817850"/>
            <a:ext cx="5578773" cy="2416051"/>
          </a:xfrm>
          <a:prstGeom prst="rect">
            <a:avLst/>
          </a:prstGeom>
        </p:spPr>
      </p:pic>
      <p:sp>
        <p:nvSpPr>
          <p:cNvPr id="192" name="textbox 192"/>
          <p:cNvSpPr/>
          <p:nvPr/>
        </p:nvSpPr>
        <p:spPr>
          <a:xfrm>
            <a:off x="0" y="0"/>
            <a:ext cx="5760084" cy="354329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125095" algn="l" rtl="0" eaLnBrk="0">
              <a:lnSpc>
                <a:spcPct val="87000"/>
              </a:lnSpc>
              <a:spcBef>
                <a:spcPts val="4"/>
              </a:spcBef>
              <a:tabLst/>
            </a:pP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Power</a:t>
            </a:r>
            <a:r>
              <a:rPr sz="13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Analysis:</a:t>
            </a:r>
            <a:r>
              <a:rPr sz="1300" kern="0" spc="2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Visual</a:t>
            </a:r>
            <a:r>
              <a:rPr sz="1300" kern="0" spc="2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Un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derstanding</a:t>
            </a:r>
            <a:endParaRPr sz="1300" dirty="0">
              <a:latin typeface="Arial"/>
              <a:ea typeface="Arial"/>
              <a:cs typeface="Arial"/>
            </a:endParaRPr>
          </a:p>
        </p:txBody>
      </p:sp>
      <p:sp>
        <p:nvSpPr>
          <p:cNvPr id="194" name="textbox 194"/>
          <p:cNvSpPr/>
          <p:nvPr/>
        </p:nvSpPr>
        <p:spPr>
          <a:xfrm>
            <a:off x="1348735" y="468097"/>
            <a:ext cx="3077210" cy="1981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38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1000"/>
              </a:lnSpc>
              <a:tabLst/>
            </a:pPr>
            <a:r>
              <a:rPr sz="1400" b="1" kern="0" spc="-2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Understanding</a:t>
            </a:r>
            <a:r>
              <a:rPr sz="1400" b="1" kern="0" spc="30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-2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Power</a:t>
            </a:r>
            <a:r>
              <a:rPr sz="1400" b="1" kern="0" spc="30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-2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Relationship</a:t>
            </a:r>
            <a:r>
              <a:rPr sz="1400" b="1" kern="0" spc="-3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endParaRPr sz="1400" dirty="0">
              <a:latin typeface="Arial"/>
              <a:ea typeface="Arial"/>
              <a:cs typeface="Arial"/>
            </a:endParaRPr>
          </a:p>
        </p:txBody>
      </p:sp>
      <p:sp>
        <p:nvSpPr>
          <p:cNvPr id="196" name="rect 196"/>
          <p:cNvSpPr/>
          <p:nvPr/>
        </p:nvSpPr>
        <p:spPr>
          <a:xfrm>
            <a:off x="0" y="3130270"/>
            <a:ext cx="1919973" cy="109728"/>
          </a:xfrm>
          <a:prstGeom prst="rect">
            <a:avLst/>
          </a:prstGeom>
          <a:solidFill>
            <a:srgbClr val="00294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8" name="rect 198"/>
          <p:cNvSpPr/>
          <p:nvPr/>
        </p:nvSpPr>
        <p:spPr>
          <a:xfrm>
            <a:off x="1919974" y="3130270"/>
            <a:ext cx="1919973" cy="109728"/>
          </a:xfrm>
          <a:prstGeom prst="rect">
            <a:avLst/>
          </a:prstGeom>
          <a:solidFill>
            <a:srgbClr val="003E7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0" name="rect 200"/>
          <p:cNvSpPr/>
          <p:nvPr/>
        </p:nvSpPr>
        <p:spPr>
          <a:xfrm>
            <a:off x="3839947" y="3130270"/>
            <a:ext cx="1919973" cy="109728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2" name="textbox 202"/>
          <p:cNvSpPr/>
          <p:nvPr/>
        </p:nvSpPr>
        <p:spPr>
          <a:xfrm>
            <a:off x="-12699" y="3127971"/>
            <a:ext cx="5785484" cy="11048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665"/>
              </a:lnSpc>
              <a:tabLst>
                <a:tab pos="632459" algn="l"/>
              </a:tabLst>
            </a:pP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Junkai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500" kern="0" spc="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(ZJUT)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  <a:hlinkClick r:id="rId4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GRCR-Net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         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July</a:t>
            </a:r>
            <a:r>
              <a:rPr sz="5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5,</a:t>
            </a:r>
            <a:r>
              <a:rPr sz="5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2025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 /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29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endParaRPr sz="500" dirty="0">
              <a:latin typeface="Arial"/>
              <a:ea typeface="Arial"/>
              <a:cs typeface="Arial"/>
            </a:endParaRPr>
          </a:p>
        </p:txBody>
      </p:sp>
      <p:pic>
        <p:nvPicPr>
          <p:cNvPr id="204" name="picture 2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085005" y="2997428"/>
            <a:ext cx="1651648" cy="1201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206"/>
          <p:cNvSpPr/>
          <p:nvPr/>
        </p:nvSpPr>
        <p:spPr>
          <a:xfrm>
            <a:off x="88118" y="940466"/>
            <a:ext cx="3082289" cy="19475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12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6509" algn="l" rtl="0" eaLnBrk="0">
              <a:lnSpc>
                <a:spcPct val="87000"/>
              </a:lnSpc>
              <a:tabLst/>
            </a:pP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Extreme</a:t>
            </a:r>
            <a:r>
              <a:rPr sz="1000" b="1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Low</a:t>
            </a:r>
            <a:r>
              <a:rPr sz="10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NR</a:t>
            </a:r>
            <a:r>
              <a:rPr sz="1000" b="1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Challenge: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11454" algn="l" rtl="0" eaLnBrk="0">
              <a:lnSpc>
                <a:spcPct val="120000"/>
              </a:lnSpc>
              <a:spcBef>
                <a:spcPts val="585"/>
              </a:spcBef>
              <a:tabLst>
                <a:tab pos="285115" algn="l"/>
                <a:tab pos="294004" algn="l"/>
                <a:tab pos="29464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600" kern="0" spc="-10" baseline="325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At</a:t>
            </a:r>
            <a:r>
              <a:rPr sz="10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-10" baseline="325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SNR</a:t>
            </a:r>
            <a:r>
              <a:rPr sz="10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-10" baseline="325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0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-10" baseline="325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-20dB:</a:t>
            </a:r>
            <a:r>
              <a:rPr sz="10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-10" baseline="-325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200" kern="0" spc="-10" baseline="-43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</a:t>
            </a: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600" kern="0" spc="-10" baseline="325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-10" baseline="325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1%,</a:t>
            </a:r>
            <a:r>
              <a:rPr sz="10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-10" baseline="-325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</a:t>
            </a:r>
            <a:r>
              <a:rPr sz="1200" kern="0" spc="-10" baseline="-43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noise</a:t>
            </a:r>
            <a:r>
              <a:rPr sz="7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1600" kern="0" spc="-10" baseline="325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0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-10" baseline="3255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99%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			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Previous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SOTA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methods:</a:t>
            </a:r>
            <a:r>
              <a:rPr sz="1000" kern="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only</a:t>
            </a:r>
            <a:r>
              <a:rPr sz="10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~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60%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ac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curacy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		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Massive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noise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verely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degrades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classification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11454" algn="l" rtl="0" eaLnBrk="0">
              <a:lnSpc>
                <a:spcPct val="88000"/>
              </a:lnSpc>
              <a:spcBef>
                <a:spcPts val="598"/>
              </a:spcBef>
              <a:tabLst>
                <a:tab pos="28575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Traditional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denoising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meth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ods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fail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spcBef>
                <a:spcPts val="1459"/>
              </a:spcBef>
              <a:tabLst/>
            </a:pP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Our</a:t>
            </a:r>
            <a:r>
              <a:rPr sz="1000" b="1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Solution</a:t>
            </a:r>
            <a:r>
              <a:rPr sz="1000" b="1" kern="0" spc="8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 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Adaptive</a:t>
            </a:r>
            <a:r>
              <a:rPr sz="1000" b="1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GPR</a:t>
            </a:r>
            <a:r>
              <a:rPr sz="1000" b="1" kern="0" spc="2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Denoising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11454" algn="l" rtl="0" eaLnBrk="0">
              <a:lnSpc>
                <a:spcPct val="87000"/>
              </a:lnSpc>
              <a:spcBef>
                <a:spcPts val="611"/>
              </a:spcBef>
              <a:tabLst>
                <a:tab pos="294004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</a:t>
            </a:r>
            <a:r>
              <a:rPr sz="10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Gaussian</a:t>
            </a:r>
            <a:r>
              <a:rPr sz="10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ocess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211454" algn="l" rtl="0" eaLnBrk="0">
              <a:lnSpc>
                <a:spcPct val="123000"/>
              </a:lnSpc>
              <a:spcBef>
                <a:spcPts val="1"/>
              </a:spcBef>
              <a:tabLst>
                <a:tab pos="285115" algn="l"/>
                <a:tab pos="29464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Assume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Additive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White</a:t>
            </a:r>
            <a:r>
              <a:rPr sz="10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Gaus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sian</a:t>
            </a:r>
            <a:r>
              <a:rPr sz="10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Noise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(AWGN)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		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Derive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noise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power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om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statistics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pic>
        <p:nvPicPr>
          <p:cNvPr id="208" name="picture 2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34911" y="2774899"/>
            <a:ext cx="65265" cy="65265"/>
          </a:xfrm>
          <a:prstGeom prst="rect">
            <a:avLst/>
          </a:prstGeom>
        </p:spPr>
      </p:pic>
      <p:pic>
        <p:nvPicPr>
          <p:cNvPr id="210" name="picture 2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34911" y="2564866"/>
            <a:ext cx="65265" cy="65265"/>
          </a:xfrm>
          <a:prstGeom prst="rect">
            <a:avLst/>
          </a:prstGeom>
        </p:spPr>
      </p:pic>
      <p:pic>
        <p:nvPicPr>
          <p:cNvPr id="212" name="picture 2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34911" y="2354833"/>
            <a:ext cx="65265" cy="65265"/>
          </a:xfrm>
          <a:prstGeom prst="rect">
            <a:avLst/>
          </a:prstGeom>
        </p:spPr>
      </p:pic>
      <p:pic>
        <p:nvPicPr>
          <p:cNvPr id="214" name="picture 2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34911" y="1826767"/>
            <a:ext cx="65265" cy="65265"/>
          </a:xfrm>
          <a:prstGeom prst="rect">
            <a:avLst/>
          </a:prstGeom>
        </p:spPr>
      </p:pic>
      <p:pic>
        <p:nvPicPr>
          <p:cNvPr id="216" name="picture 2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34911" y="1616735"/>
            <a:ext cx="65265" cy="65265"/>
          </a:xfrm>
          <a:prstGeom prst="rect">
            <a:avLst/>
          </a:prstGeom>
        </p:spPr>
      </p:pic>
      <p:pic>
        <p:nvPicPr>
          <p:cNvPr id="218" name="picture 2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234911" y="1406702"/>
            <a:ext cx="65265" cy="65265"/>
          </a:xfrm>
          <a:prstGeom prst="rect">
            <a:avLst/>
          </a:prstGeom>
        </p:spPr>
      </p:pic>
      <p:pic>
        <p:nvPicPr>
          <p:cNvPr id="220" name="picture 2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234911" y="1196669"/>
            <a:ext cx="65265" cy="65265"/>
          </a:xfrm>
          <a:prstGeom prst="rect">
            <a:avLst/>
          </a:prstGeom>
        </p:spPr>
      </p:pic>
      <p:sp>
        <p:nvSpPr>
          <p:cNvPr id="222" name="textbox 222"/>
          <p:cNvSpPr/>
          <p:nvPr/>
        </p:nvSpPr>
        <p:spPr>
          <a:xfrm>
            <a:off x="0" y="0"/>
            <a:ext cx="5760084" cy="354329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113664" algn="l" rtl="0" eaLnBrk="0">
              <a:lnSpc>
                <a:spcPct val="87000"/>
              </a:lnSpc>
              <a:spcBef>
                <a:spcPts val="4"/>
              </a:spcBef>
              <a:tabLst/>
            </a:pP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300" kern="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Challenge: 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Extreme</a:t>
            </a:r>
            <a:r>
              <a:rPr sz="1300" kern="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Noise</a:t>
            </a:r>
            <a:r>
              <a:rPr sz="1300" kern="0" spc="1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Conditions</a:t>
            </a:r>
            <a:endParaRPr sz="1300" dirty="0">
              <a:latin typeface="Arial"/>
              <a:ea typeface="Arial"/>
              <a:cs typeface="Arial"/>
            </a:endParaRPr>
          </a:p>
        </p:txBody>
      </p:sp>
      <p:sp>
        <p:nvSpPr>
          <p:cNvPr id="224" name="rect 224"/>
          <p:cNvSpPr/>
          <p:nvPr/>
        </p:nvSpPr>
        <p:spPr>
          <a:xfrm>
            <a:off x="0" y="3130270"/>
            <a:ext cx="1919972" cy="109727"/>
          </a:xfrm>
          <a:prstGeom prst="rect">
            <a:avLst/>
          </a:prstGeom>
          <a:solidFill>
            <a:srgbClr val="00294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6" name="rect 226"/>
          <p:cNvSpPr/>
          <p:nvPr/>
        </p:nvSpPr>
        <p:spPr>
          <a:xfrm>
            <a:off x="1919972" y="3130270"/>
            <a:ext cx="1919973" cy="109728"/>
          </a:xfrm>
          <a:prstGeom prst="rect">
            <a:avLst/>
          </a:prstGeom>
          <a:solidFill>
            <a:srgbClr val="003E7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8" name="rect 228"/>
          <p:cNvSpPr/>
          <p:nvPr/>
        </p:nvSpPr>
        <p:spPr>
          <a:xfrm>
            <a:off x="3839945" y="3130270"/>
            <a:ext cx="1919973" cy="109728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0" name="textbox 230"/>
          <p:cNvSpPr/>
          <p:nvPr/>
        </p:nvSpPr>
        <p:spPr>
          <a:xfrm>
            <a:off x="-12700" y="2937236"/>
            <a:ext cx="5785484" cy="3009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88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12420" algn="l" rtl="0" eaLnBrk="0">
              <a:lnSpc>
                <a:spcPct val="88000"/>
              </a:lnSpc>
              <a:tabLst>
                <a:tab pos="38544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Adaptive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scale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parameters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different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SNRs         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  <a:hlinkClick r:id="rId9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                         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2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665"/>
              </a:lnSpc>
              <a:spcBef>
                <a:spcPts val="3"/>
              </a:spcBef>
              <a:tabLst>
                <a:tab pos="632459" algn="l"/>
              </a:tabLst>
            </a:pP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Junkai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500" kern="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(ZJUT)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  <a:hlinkClick r:id="rId10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GRCR-Net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         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July</a:t>
            </a:r>
            <a:r>
              <a:rPr sz="5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5,</a:t>
            </a:r>
            <a:r>
              <a:rPr sz="5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202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6 /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29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endParaRPr sz="500" dirty="0">
              <a:latin typeface="Arial"/>
              <a:ea typeface="Arial"/>
              <a:cs typeface="Arial"/>
            </a:endParaRPr>
          </a:p>
        </p:txBody>
      </p:sp>
      <p:pic>
        <p:nvPicPr>
          <p:cNvPr id="232" name="picture 2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4103179" y="2997428"/>
            <a:ext cx="1651648" cy="120192"/>
          </a:xfrm>
          <a:prstGeom prst="rect">
            <a:avLst/>
          </a:prstGeom>
        </p:spPr>
      </p:pic>
      <p:pic>
        <p:nvPicPr>
          <p:cNvPr id="234" name="picture 23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234911" y="2984931"/>
            <a:ext cx="65265" cy="65265"/>
          </a:xfrm>
          <a:prstGeom prst="rect">
            <a:avLst/>
          </a:prstGeom>
        </p:spPr>
      </p:pic>
      <p:pic>
        <p:nvPicPr>
          <p:cNvPr id="236" name="picture 2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3699333" y="1622196"/>
            <a:ext cx="972022" cy="864019"/>
          </a:xfrm>
          <a:prstGeom prst="rect">
            <a:avLst/>
          </a:prstGeom>
        </p:spPr>
      </p:pic>
      <p:sp>
        <p:nvSpPr>
          <p:cNvPr id="238" name="textbox 238"/>
          <p:cNvSpPr/>
          <p:nvPr/>
        </p:nvSpPr>
        <p:spPr>
          <a:xfrm>
            <a:off x="682316" y="493547"/>
            <a:ext cx="4401820" cy="2044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23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14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SNR</a:t>
            </a:r>
            <a:r>
              <a:rPr sz="1400" b="1" kern="0" spc="26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5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400" b="1" kern="0" spc="18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5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-20</a:t>
            </a:r>
            <a:r>
              <a:rPr sz="14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dB</a:t>
            </a:r>
            <a:r>
              <a:rPr sz="1400" b="1" kern="0" spc="5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400" b="1" kern="0" spc="23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</a:t>
            </a:r>
            <a:r>
              <a:rPr sz="1400" b="1" kern="0" spc="30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Power</a:t>
            </a:r>
            <a:r>
              <a:rPr sz="1400" b="1" kern="0" spc="25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Only</a:t>
            </a:r>
            <a:r>
              <a:rPr sz="1400" b="1" kern="0" spc="29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5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1%,</a:t>
            </a:r>
            <a:r>
              <a:rPr sz="1400" b="1" kern="0" spc="31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Noise</a:t>
            </a:r>
            <a:r>
              <a:rPr sz="1400" b="1" kern="0" spc="23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5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99%</a:t>
            </a:r>
            <a:endParaRPr sz="1400" dirty="0">
              <a:latin typeface="Arial"/>
              <a:ea typeface="Arial"/>
              <a:cs typeface="Arial"/>
            </a:endParaRPr>
          </a:p>
        </p:txBody>
      </p:sp>
      <p:sp>
        <p:nvSpPr>
          <p:cNvPr id="240" name="rect 240"/>
          <p:cNvSpPr/>
          <p:nvPr/>
        </p:nvSpPr>
        <p:spPr>
          <a:xfrm>
            <a:off x="5211367" y="1622196"/>
            <a:ext cx="432010" cy="864019"/>
          </a:xfrm>
          <a:prstGeom prst="rect">
            <a:avLst/>
          </a:prstGeom>
          <a:solidFill>
            <a:srgbClr val="4D86B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2" name="textbox 242"/>
          <p:cNvSpPr/>
          <p:nvPr/>
        </p:nvSpPr>
        <p:spPr>
          <a:xfrm>
            <a:off x="3535995" y="1446045"/>
            <a:ext cx="2072004" cy="1003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60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900" kern="0" spc="30" baseline="5787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</a:t>
            </a:r>
            <a:r>
              <a:rPr sz="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900" kern="0" spc="30" baseline="5787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1%</a:t>
            </a: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</a:t>
            </a:r>
            <a:r>
              <a:rPr sz="5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Noise</a:t>
            </a:r>
            <a:r>
              <a:rPr sz="5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99%</a:t>
            </a:r>
            <a:r>
              <a:rPr sz="5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</a:t>
            </a:r>
            <a:r>
              <a:rPr sz="5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</a:t>
            </a:r>
            <a:r>
              <a:rPr sz="900" kern="0" spc="30" baseline="-5787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Denoised</a:t>
            </a:r>
            <a:endParaRPr sz="900" baseline="-5787" dirty="0">
              <a:latin typeface="Arial"/>
              <a:ea typeface="Arial"/>
              <a:cs typeface="Arial"/>
            </a:endParaRPr>
          </a:p>
        </p:txBody>
      </p:sp>
      <p:sp>
        <p:nvSpPr>
          <p:cNvPr id="244" name="textbox 244"/>
          <p:cNvSpPr/>
          <p:nvPr/>
        </p:nvSpPr>
        <p:spPr>
          <a:xfrm>
            <a:off x="3775544" y="2586563"/>
            <a:ext cx="825500" cy="1587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96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tabLst/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SNR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=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-20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dB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grpSp>
        <p:nvGrpSpPr>
          <p:cNvPr id="16" name="group 16"/>
          <p:cNvGrpSpPr/>
          <p:nvPr/>
        </p:nvGrpSpPr>
        <p:grpSpPr>
          <a:xfrm rot="21600000">
            <a:off x="4779357" y="2023840"/>
            <a:ext cx="324006" cy="60731"/>
            <a:chOff x="0" y="0"/>
            <a:chExt cx="324006" cy="60731"/>
          </a:xfrm>
        </p:grpSpPr>
        <p:sp>
          <p:nvSpPr>
            <p:cNvPr id="246" name="path 246"/>
            <p:cNvSpPr/>
            <p:nvPr/>
          </p:nvSpPr>
          <p:spPr>
            <a:xfrm>
              <a:off x="0" y="25304"/>
              <a:ext cx="315024" cy="10122"/>
            </a:xfrm>
            <a:custGeom>
              <a:avLst/>
              <a:gdLst/>
              <a:ahLst/>
              <a:cxnLst/>
              <a:rect l="0" t="0" r="0" b="0"/>
              <a:pathLst>
                <a:path w="496" h="15">
                  <a:moveTo>
                    <a:pt x="0" y="7"/>
                  </a:moveTo>
                  <a:lnTo>
                    <a:pt x="496" y="7"/>
                  </a:lnTo>
                </a:path>
              </a:pathLst>
            </a:custGeom>
            <a:noFill/>
            <a:ln w="10122" cap="flat">
              <a:solidFill>
                <a:srgbClr val="000000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48" name="path 248"/>
            <p:cNvSpPr/>
            <p:nvPr/>
          </p:nvSpPr>
          <p:spPr>
            <a:xfrm>
              <a:off x="291237" y="0"/>
              <a:ext cx="32769" cy="60731"/>
            </a:xfrm>
            <a:custGeom>
              <a:avLst/>
              <a:gdLst/>
              <a:ahLst/>
              <a:cxnLst/>
              <a:rect l="0" t="0" r="0" b="0"/>
              <a:pathLst>
                <a:path w="51" h="95">
                  <a:moveTo>
                    <a:pt x="6" y="6"/>
                  </a:moveTo>
                  <a:cubicBezTo>
                    <a:pt x="8" y="21"/>
                    <a:pt x="37" y="45"/>
                    <a:pt x="45" y="47"/>
                  </a:cubicBezTo>
                  <a:cubicBezTo>
                    <a:pt x="37" y="50"/>
                    <a:pt x="8" y="73"/>
                    <a:pt x="6" y="89"/>
                  </a:cubicBezTo>
                </a:path>
              </a:pathLst>
            </a:custGeom>
            <a:noFill/>
            <a:ln w="8097" cap="rnd">
              <a:solidFill>
                <a:srgbClr val="000000"/>
              </a:solidFill>
              <a:prstDash val="solid"/>
              <a:round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50" name="textbox 250"/>
          <p:cNvSpPr/>
          <p:nvPr/>
        </p:nvSpPr>
        <p:spPr>
          <a:xfrm>
            <a:off x="4846289" y="1905761"/>
            <a:ext cx="195579" cy="958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92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2000"/>
              </a:lnSpc>
              <a:tabLst/>
            </a:pPr>
            <a:r>
              <a:rPr sz="500" kern="0" spc="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GPR</a:t>
            </a:r>
            <a:endParaRPr sz="5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 252"/>
          <p:cNvSpPr/>
          <p:nvPr/>
        </p:nvSpPr>
        <p:spPr>
          <a:xfrm>
            <a:off x="1919974" y="3130270"/>
            <a:ext cx="1919973" cy="109728"/>
          </a:xfrm>
          <a:prstGeom prst="rect">
            <a:avLst/>
          </a:prstGeom>
          <a:solidFill>
            <a:srgbClr val="003E7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54" name="rect 254"/>
          <p:cNvSpPr/>
          <p:nvPr/>
        </p:nvSpPr>
        <p:spPr>
          <a:xfrm>
            <a:off x="3839947" y="3130270"/>
            <a:ext cx="1919973" cy="109728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56" name="rect 256"/>
          <p:cNvSpPr/>
          <p:nvPr/>
        </p:nvSpPr>
        <p:spPr>
          <a:xfrm>
            <a:off x="0" y="3130270"/>
            <a:ext cx="1919973" cy="109728"/>
          </a:xfrm>
          <a:prstGeom prst="rect">
            <a:avLst/>
          </a:prstGeom>
          <a:solidFill>
            <a:srgbClr val="00294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58" name="textbox 258"/>
          <p:cNvSpPr/>
          <p:nvPr/>
        </p:nvSpPr>
        <p:spPr>
          <a:xfrm>
            <a:off x="-12699" y="461720"/>
            <a:ext cx="5785484" cy="27762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23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032510" algn="l" rtl="0" eaLnBrk="0">
              <a:lnSpc>
                <a:spcPct val="84000"/>
              </a:lnSpc>
              <a:tabLst/>
            </a:pPr>
            <a:r>
              <a:rPr sz="1400" b="1" kern="0" spc="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sz="1400" b="1" kern="0" spc="22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99%</a:t>
            </a:r>
            <a:r>
              <a:rPr sz="1400" b="1" kern="0" spc="3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Noise</a:t>
            </a:r>
            <a:r>
              <a:rPr sz="1400" b="1" kern="0" spc="19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400" b="1" kern="0" spc="22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Actionabl</a:t>
            </a:r>
            <a:r>
              <a:rPr sz="1400" b="1" kern="0" spc="-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sz="1400" b="1" kern="0" spc="29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-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Intelligence</a:t>
            </a:r>
            <a:endParaRPr sz="1400" dirty="0">
              <a:latin typeface="Arial"/>
              <a:ea typeface="Arial"/>
              <a:cs typeface="Arial"/>
            </a:endParaRPr>
          </a:p>
          <a:p>
            <a:pPr marL="156210" algn="l" rtl="0" eaLnBrk="0">
              <a:lnSpc>
                <a:spcPct val="91000"/>
              </a:lnSpc>
              <a:spcBef>
                <a:spcPts val="1194"/>
              </a:spcBef>
              <a:tabLst/>
            </a:pPr>
            <a:r>
              <a:rPr sz="1000" b="1" kern="0" spc="1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000" b="1" kern="0" spc="18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1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Core</a:t>
            </a:r>
            <a:r>
              <a:rPr sz="1000" b="1" kern="0" spc="18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1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Ques</a:t>
            </a:r>
            <a:r>
              <a:rPr sz="10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tion: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407794" algn="l" rtl="0" eaLnBrk="0">
              <a:lnSpc>
                <a:spcPts val="1329"/>
              </a:lnSpc>
              <a:spcBef>
                <a:spcPts val="477"/>
              </a:spcBef>
              <a:tabLst/>
            </a:pPr>
            <a:r>
              <a:rPr sz="1000" kern="0" spc="-2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Why</a:t>
            </a:r>
            <a:r>
              <a:rPr sz="1000" kern="0" spc="10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tackle</a:t>
            </a:r>
            <a:r>
              <a:rPr sz="1000" kern="0" spc="13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kern="0" spc="17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problem</a:t>
            </a:r>
            <a:r>
              <a:rPr sz="1000" kern="0" spc="9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where</a:t>
            </a:r>
            <a:r>
              <a:rPr sz="1000" kern="0" spc="12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signals</a:t>
            </a:r>
            <a:r>
              <a:rPr sz="1000" kern="0" spc="13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1000" kern="0" spc="13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9</a:t>
            </a:r>
            <a:r>
              <a:rPr sz="1000" kern="0" spc="-3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9%</a:t>
            </a:r>
            <a:r>
              <a:rPr sz="1000" kern="0" spc="16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3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noise?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59385" algn="l" rtl="0" eaLnBrk="0">
              <a:lnSpc>
                <a:spcPct val="87000"/>
              </a:lnSpc>
              <a:spcBef>
                <a:spcPts val="1174"/>
              </a:spcBef>
              <a:tabLst/>
            </a:pPr>
            <a:r>
              <a:rPr sz="1000" b="1" kern="0" spc="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Critical</a:t>
            </a:r>
            <a:r>
              <a:rPr sz="1000" b="1" kern="0" spc="22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Real</a:t>
            </a:r>
            <a:r>
              <a:rPr sz="1000" b="1" kern="0" spc="4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000" b="1" kern="0" spc="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World</a:t>
            </a:r>
            <a:r>
              <a:rPr sz="1000" b="1" kern="0" spc="18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Scenarios</a:t>
            </a:r>
            <a:r>
              <a:rPr sz="1000" b="1" kern="0" spc="4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433069" indent="-74294" algn="l" rtl="0" eaLnBrk="0">
              <a:lnSpc>
                <a:spcPct val="114000"/>
              </a:lnSpc>
              <a:spcBef>
                <a:spcPts val="341"/>
              </a:spcBef>
              <a:tabLst>
                <a:tab pos="440055" algn="l"/>
              </a:tabLst>
            </a:pPr>
            <a:r>
              <a:rPr sz="1000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		</a:t>
            </a:r>
            <a:r>
              <a:rPr sz="1000" b="1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1.  Military  Reconnaissance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Enemy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communications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are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intentionally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weak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evade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detection.</a:t>
            </a:r>
            <a:r>
              <a:rPr sz="1000" kern="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Just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knowing  "something</a:t>
            </a:r>
            <a:r>
              <a:rPr sz="1000" kern="0" spc="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there"</a:t>
            </a:r>
            <a:r>
              <a:rPr sz="1000" kern="0" spc="2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provides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critical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intellig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ence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for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strategic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</a:t>
            </a:r>
            <a:r>
              <a:rPr sz="1000" kern="0" spc="-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decisions.</a:t>
            </a:r>
            <a:endParaRPr sz="1000" dirty="0">
              <a:latin typeface="Arial"/>
              <a:ea typeface="Arial"/>
              <a:cs typeface="Arial"/>
            </a:endParaRPr>
          </a:p>
          <a:p>
            <a:pPr marL="429894" indent="-71119" algn="l" rtl="0" eaLnBrk="0">
              <a:lnSpc>
                <a:spcPct val="114000"/>
              </a:lnSpc>
              <a:spcBef>
                <a:spcPts val="386"/>
              </a:spcBef>
              <a:tabLst>
                <a:tab pos="434340" algn="l"/>
              </a:tabLst>
            </a:pPr>
            <a:r>
              <a:rPr sz="1000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		</a:t>
            </a:r>
            <a:r>
              <a:rPr sz="1000" b="1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2.  Deep</a:t>
            </a:r>
            <a:r>
              <a:rPr sz="1000" b="1" kern="0" spc="20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Space</a:t>
            </a:r>
            <a:r>
              <a:rPr sz="1000" b="1" kern="0" spc="19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Communication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  Probe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signals,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after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traveling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billions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kilometers              through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cosmic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noise,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rrive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incredibly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faint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r>
              <a:rPr sz="1000" kern="0" spc="19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Earth.</a:t>
            </a:r>
            <a:r>
              <a:rPr sz="1000" kern="0" spc="2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must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recover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them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from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void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maintain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contact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sz="1000" dirty="0">
              <a:latin typeface="Arial"/>
              <a:ea typeface="Arial"/>
              <a:cs typeface="Arial"/>
            </a:endParaRPr>
          </a:p>
          <a:p>
            <a:pPr marL="358775" algn="l" rtl="0" eaLnBrk="0">
              <a:lnSpc>
                <a:spcPct val="87000"/>
              </a:lnSpc>
              <a:spcBef>
                <a:spcPts val="410"/>
              </a:spcBef>
              <a:tabLst>
                <a:tab pos="434340" algn="l"/>
              </a:tabLst>
            </a:pPr>
            <a:r>
              <a:rPr sz="1000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b="1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3.  Harsh  Environment</a:t>
            </a:r>
            <a:r>
              <a:rPr sz="1000" b="1" kern="0" spc="2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Degra</a:t>
            </a:r>
            <a:r>
              <a:rPr sz="1000" b="1" kern="0" spc="-10" dirty="0">
                <a:solidFill>
                  <a:srgbClr val="228B22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dation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  Normal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signals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passing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through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dense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buildings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or</a:t>
            </a:r>
            <a:endParaRPr sz="1000" dirty="0">
              <a:latin typeface="Arial"/>
              <a:ea typeface="Arial"/>
              <a:cs typeface="Arial"/>
            </a:endParaRPr>
          </a:p>
          <a:p>
            <a:pPr marL="431800" algn="l" rtl="0" eaLnBrk="0">
              <a:lnSpc>
                <a:spcPts val="1329"/>
              </a:lnSpc>
              <a:spcBef>
                <a:spcPts val="123"/>
              </a:spcBef>
              <a:tabLst/>
            </a:pP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strong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interference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become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temporarily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buried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noise.</a:t>
            </a:r>
            <a:r>
              <a:rPr sz="1000" kern="0" spc="2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connec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tion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must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be</a:t>
            </a:r>
            <a:endParaRPr sz="1000" dirty="0">
              <a:latin typeface="Arial"/>
              <a:ea typeface="Arial"/>
              <a:cs typeface="Arial"/>
            </a:endParaRPr>
          </a:p>
          <a:p>
            <a:pPr marL="438784" algn="l" rtl="0" eaLnBrk="0">
              <a:lnSpc>
                <a:spcPts val="1329"/>
              </a:lnSpc>
              <a:spcBef>
                <a:spcPts val="25"/>
              </a:spcBef>
              <a:tabLst/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maintained.                                                           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665"/>
              </a:lnSpc>
              <a:spcBef>
                <a:spcPts val="78"/>
              </a:spcBef>
              <a:tabLst>
                <a:tab pos="632459" algn="l"/>
              </a:tabLst>
            </a:pP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Junkai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500" kern="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(ZJUT)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  <a:hlinkClick r:id="rId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GRCR-Net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         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July</a:t>
            </a:r>
            <a:r>
              <a:rPr sz="5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5,</a:t>
            </a:r>
            <a:r>
              <a:rPr sz="5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202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7 /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29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endParaRPr sz="500" dirty="0">
              <a:latin typeface="Arial"/>
              <a:ea typeface="Arial"/>
              <a:cs typeface="Arial"/>
            </a:endParaRPr>
          </a:p>
        </p:txBody>
      </p:sp>
      <p:pic>
        <p:nvPicPr>
          <p:cNvPr id="260" name="picture 2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086673" y="2997428"/>
            <a:ext cx="1651648" cy="120192"/>
          </a:xfrm>
          <a:prstGeom prst="rect">
            <a:avLst/>
          </a:prstGeom>
        </p:spPr>
      </p:pic>
      <p:pic>
        <p:nvPicPr>
          <p:cNvPr id="262" name="picture 2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81089" y="2674353"/>
            <a:ext cx="65265" cy="65265"/>
          </a:xfrm>
          <a:prstGeom prst="rect">
            <a:avLst/>
          </a:prstGeom>
        </p:spPr>
      </p:pic>
      <p:pic>
        <p:nvPicPr>
          <p:cNvPr id="264" name="picture 2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81089" y="2104135"/>
            <a:ext cx="65265" cy="65265"/>
          </a:xfrm>
          <a:prstGeom prst="rect">
            <a:avLst/>
          </a:prstGeom>
        </p:spPr>
      </p:pic>
      <p:pic>
        <p:nvPicPr>
          <p:cNvPr id="266" name="picture 2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81089" y="1533905"/>
            <a:ext cx="65265" cy="65265"/>
          </a:xfrm>
          <a:prstGeom prst="rect">
            <a:avLst/>
          </a:prstGeom>
        </p:spPr>
      </p:pic>
      <p:sp>
        <p:nvSpPr>
          <p:cNvPr id="268" name="textbox 268"/>
          <p:cNvSpPr/>
          <p:nvPr/>
        </p:nvSpPr>
        <p:spPr>
          <a:xfrm>
            <a:off x="0" y="0"/>
            <a:ext cx="5760084" cy="354329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109854" algn="l" rtl="0" eaLnBrk="0">
              <a:lnSpc>
                <a:spcPct val="87000"/>
              </a:lnSpc>
              <a:spcBef>
                <a:spcPts val="3"/>
              </a:spcBef>
              <a:tabLst/>
            </a:pP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Why</a:t>
            </a:r>
            <a:r>
              <a:rPr sz="1300" kern="0" spc="1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Tackle</a:t>
            </a:r>
            <a:r>
              <a:rPr sz="13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300" kern="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Impossible?</a:t>
            </a:r>
            <a:r>
              <a:rPr sz="1300" kern="0" spc="29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300" kern="0" spc="1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Value</a:t>
            </a:r>
            <a:r>
              <a:rPr sz="1300" kern="0" spc="2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3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300" kern="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Noise</a:t>
            </a:r>
            <a:endParaRPr sz="13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box 270"/>
          <p:cNvSpPr/>
          <p:nvPr/>
        </p:nvSpPr>
        <p:spPr>
          <a:xfrm>
            <a:off x="134296" y="526428"/>
            <a:ext cx="5186045" cy="10775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80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786130" algn="l" rtl="0" eaLnBrk="0">
              <a:lnSpc>
                <a:spcPct val="81000"/>
              </a:lnSpc>
              <a:tabLst/>
            </a:pPr>
            <a:r>
              <a:rPr sz="1400" b="1" kern="0" spc="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Two-Step</a:t>
            </a:r>
            <a:r>
              <a:rPr sz="1400" b="1" kern="0" spc="2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Approach</a:t>
            </a:r>
            <a:r>
              <a:rPr sz="1400" b="1" kern="0" spc="19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400" b="1" kern="0" spc="22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Tackle</a:t>
            </a:r>
            <a:r>
              <a:rPr sz="1400" b="1" kern="0" spc="19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400" b="1" kern="0" spc="29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kern="0" spc="-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Impossible</a:t>
            </a:r>
            <a:endParaRPr sz="14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5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311"/>
              </a:spcBef>
              <a:tabLst/>
            </a:pPr>
            <a:r>
              <a:rPr sz="1000" b="1" kern="0" spc="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Our</a:t>
            </a:r>
            <a:r>
              <a:rPr sz="1000" b="1" kern="0" spc="24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Unified</a:t>
            </a:r>
            <a:r>
              <a:rPr sz="1000" b="1" kern="0" spc="17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10" dirty="0">
                <a:solidFill>
                  <a:srgbClr val="00529B">
                    <a:alpha val="100000"/>
                  </a:srgbClr>
                </a:solidFill>
                <a:latin typeface="Arial"/>
                <a:ea typeface="Arial"/>
                <a:cs typeface="Arial"/>
              </a:rPr>
              <a:t>Strategy: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11454" algn="l" rtl="0" eaLnBrk="0">
              <a:lnSpc>
                <a:spcPts val="1329"/>
              </a:lnSpc>
              <a:spcBef>
                <a:spcPts val="404"/>
              </a:spcBef>
              <a:tabLst>
                <a:tab pos="287654" algn="l"/>
              </a:tabLst>
            </a:pPr>
            <a:r>
              <a:rPr sz="1000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1000" b="1" kern="0" spc="22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4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 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Build</a:t>
            </a:r>
            <a:r>
              <a:rPr sz="1000" kern="0" spc="1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noise</a:t>
            </a:r>
            <a:r>
              <a:rPr sz="10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robust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that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can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extract</a:t>
            </a:r>
            <a:r>
              <a:rPr sz="1000" kern="0" spc="10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weak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signals</a:t>
            </a:r>
            <a:r>
              <a:rPr sz="10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4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→</a:t>
            </a:r>
            <a:r>
              <a:rPr sz="1000" b="1" kern="0" spc="19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OUR</a:t>
            </a:r>
            <a:r>
              <a:rPr sz="1000" b="1" kern="0" spc="14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WORK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3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211454" algn="l" rtl="0" eaLnBrk="0">
              <a:lnSpc>
                <a:spcPts val="1329"/>
              </a:lnSpc>
              <a:spcBef>
                <a:spcPts val="2"/>
              </a:spcBef>
              <a:tabLst>
                <a:tab pos="287654" algn="l"/>
              </a:tabLst>
            </a:pPr>
            <a:r>
              <a:rPr sz="1000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10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1000" b="1" kern="0" spc="17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  Long-term</a:t>
            </a:r>
            <a:r>
              <a:rPr sz="1000" kern="0" spc="16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integration</a:t>
            </a:r>
            <a:r>
              <a:rPr sz="1000" kern="0" spc="1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 thousands</a:t>
            </a:r>
            <a:r>
              <a:rPr sz="1000" kern="0" spc="1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of weak</a:t>
            </a:r>
            <a:r>
              <a:rPr sz="1000" kern="0" spc="17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results</a:t>
            </a:r>
            <a:r>
              <a:rPr sz="1000" kern="0" spc="1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→  HIGH</a:t>
            </a:r>
            <a:r>
              <a:rPr sz="1000" kern="0" spc="1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kern="0" spc="-1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CONFIDENCE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pic>
        <p:nvPicPr>
          <p:cNvPr id="272" name="picture 2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81089" y="1478432"/>
            <a:ext cx="65265" cy="65265"/>
          </a:xfrm>
          <a:prstGeom prst="rect">
            <a:avLst/>
          </a:prstGeom>
        </p:spPr>
      </p:pic>
      <p:pic>
        <p:nvPicPr>
          <p:cNvPr id="274" name="picture 2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81089" y="1234363"/>
            <a:ext cx="65265" cy="65265"/>
          </a:xfrm>
          <a:prstGeom prst="rect">
            <a:avLst/>
          </a:prstGeom>
        </p:spPr>
      </p:pic>
      <p:graphicFrame>
        <p:nvGraphicFramePr>
          <p:cNvPr id="276" name="table 276"/>
          <p:cNvGraphicFramePr>
            <a:graphicFrameLocks noGrp="1"/>
          </p:cNvGraphicFramePr>
          <p:nvPr/>
        </p:nvGraphicFramePr>
        <p:xfrm>
          <a:off x="671564" y="1874233"/>
          <a:ext cx="4416425" cy="565784"/>
        </p:xfrm>
        <a:graphic>
          <a:graphicData uri="http://schemas.openxmlformats.org/drawingml/2006/table">
            <a:tbl>
              <a:tblPr>
                <a:solidFill>
                  <a:srgbClr val="F8D0D8"/>
                </a:solidFill>
              </a:tblPr>
              <a:tblGrid>
                <a:gridCol w="441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578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4000"/>
                        </a:lnSpc>
                        <a:tabLst/>
                      </a:pPr>
                      <a:endParaRPr sz="1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33679" algn="l" rtl="0" eaLnBrk="0">
                        <a:lnSpc>
                          <a:spcPts val="1329"/>
                        </a:lnSpc>
                        <a:spcBef>
                          <a:spcPts val="1"/>
                        </a:spcBef>
                        <a:tabLst/>
                      </a:pPr>
                      <a:r>
                        <a:rPr sz="10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Our</a:t>
                      </a:r>
                      <a:r>
                        <a:rPr sz="1000" b="1" kern="0" spc="1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Contribution:  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GRCR-Net</a:t>
                      </a:r>
                      <a:r>
                        <a:rPr sz="10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-</a:t>
                      </a:r>
                      <a:r>
                        <a:rPr sz="10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  <a:r>
                        <a:rPr sz="10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breakthrough</a:t>
                      </a:r>
                      <a:r>
                        <a:rPr sz="10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noise-</a:t>
                      </a: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robust</a:t>
                      </a:r>
                      <a:r>
                        <a:rPr sz="1000" kern="0" spc="1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model</a:t>
                      </a: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55600" algn="l" rtl="0" eaLnBrk="0">
                        <a:lnSpc>
                          <a:spcPts val="1329"/>
                        </a:lnSpc>
                        <a:spcBef>
                          <a:spcPts val="25"/>
                        </a:spcBef>
                        <a:tabLst/>
                      </a:pPr>
                      <a:r>
                        <a:rPr sz="10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Achievement:  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Extract</a:t>
                      </a:r>
                      <a:r>
                        <a:rPr sz="10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signals</a:t>
                      </a:r>
                      <a:r>
                        <a:rPr sz="10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from</a:t>
                      </a:r>
                      <a:r>
                        <a:rPr sz="10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noise</a:t>
                      </a:r>
                      <a:r>
                        <a:rPr sz="10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</a:t>
                      </a: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ith</a:t>
                      </a:r>
                      <a:r>
                        <a:rPr sz="10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65.38%</a:t>
                      </a:r>
                      <a:r>
                        <a:rPr sz="1000" kern="0" spc="1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accuracy</a:t>
                      </a: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608330" algn="l" rtl="0" eaLnBrk="0">
                        <a:lnSpc>
                          <a:spcPts val="1359"/>
                        </a:lnSpc>
                        <a:spcBef>
                          <a:spcPts val="8"/>
                        </a:spcBef>
                        <a:tabLst/>
                      </a:pPr>
                      <a:r>
                        <a:rPr sz="10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Impact:  </a:t>
                      </a: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Enabling</a:t>
                      </a:r>
                      <a:r>
                        <a:rPr sz="10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detection</a:t>
                      </a:r>
                      <a:r>
                        <a:rPr sz="1000" kern="0" spc="10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where</a:t>
                      </a:r>
                      <a:r>
                        <a:rPr sz="10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others</a:t>
                      </a:r>
                      <a:r>
                        <a:rPr sz="1000" kern="0" spc="1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see</a:t>
                      </a:r>
                      <a:r>
                        <a:rPr sz="1000" kern="0" spc="1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only</a:t>
                      </a:r>
                      <a:r>
                        <a:rPr sz="1000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noise</a:t>
                      </a: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8" name="rect 278"/>
          <p:cNvSpPr/>
          <p:nvPr/>
        </p:nvSpPr>
        <p:spPr>
          <a:xfrm>
            <a:off x="0" y="3130270"/>
            <a:ext cx="1919973" cy="109728"/>
          </a:xfrm>
          <a:prstGeom prst="rect">
            <a:avLst/>
          </a:prstGeom>
          <a:solidFill>
            <a:srgbClr val="00294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80" name="rect 280"/>
          <p:cNvSpPr/>
          <p:nvPr/>
        </p:nvSpPr>
        <p:spPr>
          <a:xfrm>
            <a:off x="1919974" y="3130270"/>
            <a:ext cx="1919973" cy="109728"/>
          </a:xfrm>
          <a:prstGeom prst="rect">
            <a:avLst/>
          </a:prstGeom>
          <a:solidFill>
            <a:srgbClr val="003E7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82" name="rect 282"/>
          <p:cNvSpPr/>
          <p:nvPr/>
        </p:nvSpPr>
        <p:spPr>
          <a:xfrm>
            <a:off x="3839947" y="3130270"/>
            <a:ext cx="1919973" cy="109728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84" name="textbox 284"/>
          <p:cNvSpPr/>
          <p:nvPr/>
        </p:nvSpPr>
        <p:spPr>
          <a:xfrm>
            <a:off x="-12699" y="2789580"/>
            <a:ext cx="5785484" cy="4483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532765" algn="l" rtl="0" eaLnBrk="0">
              <a:lnSpc>
                <a:spcPts val="1487"/>
              </a:lnSpc>
              <a:tabLst/>
            </a:pPr>
            <a:r>
              <a:rPr sz="11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Step</a:t>
            </a:r>
            <a:r>
              <a:rPr sz="1100" b="1" kern="0" spc="31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b="1" kern="0" spc="3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1</a:t>
            </a:r>
            <a:r>
              <a:rPr sz="1100" b="1" kern="0" spc="23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1100" b="1" kern="0" spc="16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100" b="1" kern="0" spc="18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focus</a:t>
            </a:r>
            <a:r>
              <a:rPr sz="1100" b="1" kern="0" spc="18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100" b="1" kern="0" spc="12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this</a:t>
            </a:r>
            <a:r>
              <a:rPr sz="1100" b="1" kern="0" spc="17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work</a:t>
            </a:r>
            <a:r>
              <a:rPr sz="1100" b="1" kern="0" spc="16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b="1" kern="0" spc="3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100" b="1" kern="0" spc="25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Building</a:t>
            </a:r>
            <a:r>
              <a:rPr sz="1100" b="1" kern="0" spc="17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100" b="1" kern="0" spc="23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noise</a:t>
            </a:r>
            <a:r>
              <a:rPr sz="1100" b="1" kern="0" spc="3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1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robust</a:t>
            </a:r>
            <a:r>
              <a:rPr sz="1100" b="1" kern="0" spc="23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1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model</a:t>
            </a:r>
            <a:r>
              <a:rPr sz="1100" b="1" kern="0" spc="3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!       </a:t>
            </a:r>
            <a:endParaRPr sz="11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9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665"/>
              </a:lnSpc>
              <a:tabLst>
                <a:tab pos="632459" algn="l"/>
              </a:tabLst>
            </a:pP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Junkai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500" kern="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(ZJUT)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  <a:hlinkClick r:id="rId4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GRCR-Net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         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July</a:t>
            </a:r>
            <a:r>
              <a:rPr sz="5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5,</a:t>
            </a:r>
            <a:r>
              <a:rPr sz="5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202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8 /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29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endParaRPr sz="500" dirty="0">
              <a:latin typeface="Arial"/>
              <a:ea typeface="Arial"/>
              <a:cs typeface="Arial"/>
            </a:endParaRPr>
          </a:p>
        </p:txBody>
      </p:sp>
      <p:grpSp>
        <p:nvGrpSpPr>
          <p:cNvPr id="18" name="group 18"/>
          <p:cNvGrpSpPr/>
          <p:nvPr/>
        </p:nvGrpSpPr>
        <p:grpSpPr>
          <a:xfrm rot="21600000">
            <a:off x="5451392" y="3032654"/>
            <a:ext cx="238743" cy="56015"/>
            <a:chOff x="0" y="0"/>
            <a:chExt cx="238743" cy="56015"/>
          </a:xfrm>
        </p:grpSpPr>
        <p:sp>
          <p:nvSpPr>
            <p:cNvPr id="286" name="path 286"/>
            <p:cNvSpPr/>
            <p:nvPr/>
          </p:nvSpPr>
          <p:spPr>
            <a:xfrm>
              <a:off x="121767" y="30326"/>
              <a:ext cx="25688" cy="25688"/>
            </a:xfrm>
            <a:custGeom>
              <a:avLst/>
              <a:gdLst/>
              <a:ahLst/>
              <a:cxnLst/>
              <a:rect l="0" t="0" r="0" b="0"/>
              <a:pathLst>
                <a:path w="40" h="40">
                  <a:moveTo>
                    <a:pt x="4" y="4"/>
                  </a:moveTo>
                  <a:lnTo>
                    <a:pt x="36" y="36"/>
                  </a:lnTo>
                </a:path>
              </a:pathLst>
            </a:custGeom>
            <a:noFill/>
            <a:ln w="7591" cap="flat">
              <a:solidFill>
                <a:srgbClr val="99BAD7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88" name="path 288"/>
            <p:cNvSpPr/>
            <p:nvPr/>
          </p:nvSpPr>
          <p:spPr>
            <a:xfrm>
              <a:off x="94857" y="3985"/>
              <a:ext cx="35427" cy="35427"/>
            </a:xfrm>
            <a:custGeom>
              <a:avLst/>
              <a:gdLst/>
              <a:ahLst/>
              <a:cxnLst/>
              <a:rect l="0" t="0" r="0" b="0"/>
              <a:pathLst>
                <a:path w="55" h="55">
                  <a:moveTo>
                    <a:pt x="51" y="27"/>
                  </a:moveTo>
                  <a:cubicBezTo>
                    <a:pt x="51" y="14"/>
                    <a:pt x="41" y="3"/>
                    <a:pt x="27" y="3"/>
                  </a:cubicBezTo>
                  <a:cubicBezTo>
                    <a:pt x="14" y="3"/>
                    <a:pt x="3" y="14"/>
                    <a:pt x="3" y="27"/>
                  </a:cubicBezTo>
                  <a:cubicBezTo>
                    <a:pt x="3" y="41"/>
                    <a:pt x="14" y="51"/>
                    <a:pt x="27" y="51"/>
                  </a:cubicBezTo>
                  <a:cubicBezTo>
                    <a:pt x="41" y="51"/>
                    <a:pt x="51" y="41"/>
                    <a:pt x="51" y="27"/>
                  </a:cubicBezTo>
                </a:path>
              </a:pathLst>
            </a:custGeom>
            <a:noFill/>
            <a:ln w="5060" cap="flat">
              <a:solidFill>
                <a:srgbClr val="99BAD7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90" name="path 290"/>
            <p:cNvSpPr/>
            <p:nvPr/>
          </p:nvSpPr>
          <p:spPr>
            <a:xfrm>
              <a:off x="0" y="0"/>
              <a:ext cx="238743" cy="55861"/>
            </a:xfrm>
            <a:custGeom>
              <a:avLst/>
              <a:gdLst/>
              <a:ahLst/>
              <a:cxnLst/>
              <a:rect l="0" t="0" r="0" b="0"/>
              <a:pathLst>
                <a:path w="375" h="87">
                  <a:moveTo>
                    <a:pt x="67" y="83"/>
                  </a:moveTo>
                  <a:cubicBezTo>
                    <a:pt x="89" y="83"/>
                    <a:pt x="107" y="65"/>
                    <a:pt x="107" y="43"/>
                  </a:cubicBezTo>
                  <a:cubicBezTo>
                    <a:pt x="107" y="21"/>
                    <a:pt x="89" y="3"/>
                    <a:pt x="67" y="3"/>
                  </a:cubicBezTo>
                  <a:cubicBezTo>
                    <a:pt x="45" y="3"/>
                    <a:pt x="27" y="21"/>
                    <a:pt x="27" y="43"/>
                  </a:cubicBezTo>
                  <a:moveTo>
                    <a:pt x="51" y="31"/>
                  </a:moveTo>
                  <a:lnTo>
                    <a:pt x="27" y="51"/>
                  </a:lnTo>
                  <a:lnTo>
                    <a:pt x="3" y="31"/>
                  </a:lnTo>
                  <a:moveTo>
                    <a:pt x="307" y="83"/>
                  </a:moveTo>
                  <a:cubicBezTo>
                    <a:pt x="285" y="83"/>
                    <a:pt x="267" y="65"/>
                    <a:pt x="267" y="43"/>
                  </a:cubicBezTo>
                  <a:cubicBezTo>
                    <a:pt x="267" y="21"/>
                    <a:pt x="285" y="3"/>
                    <a:pt x="307" y="3"/>
                  </a:cubicBezTo>
                  <a:cubicBezTo>
                    <a:pt x="329" y="3"/>
                    <a:pt x="347" y="21"/>
                    <a:pt x="347" y="43"/>
                  </a:cubicBezTo>
                  <a:moveTo>
                    <a:pt x="371" y="31"/>
                  </a:moveTo>
                  <a:lnTo>
                    <a:pt x="347" y="51"/>
                  </a:lnTo>
                  <a:lnTo>
                    <a:pt x="323" y="31"/>
                  </a:lnTo>
                </a:path>
              </a:pathLst>
            </a:custGeom>
            <a:noFill/>
            <a:ln w="5060" cap="rnd">
              <a:solidFill>
                <a:srgbClr val="99BAD7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92" name="path 292"/>
          <p:cNvSpPr/>
          <p:nvPr/>
        </p:nvSpPr>
        <p:spPr>
          <a:xfrm>
            <a:off x="5266918" y="3031389"/>
            <a:ext cx="58392" cy="58392"/>
          </a:xfrm>
          <a:custGeom>
            <a:avLst/>
            <a:gdLst/>
            <a:ahLst/>
            <a:cxnLst/>
            <a:rect l="0" t="0" r="0" b="0"/>
            <a:pathLst>
              <a:path w="91" h="91">
                <a:moveTo>
                  <a:pt x="5" y="5"/>
                </a:moveTo>
                <a:lnTo>
                  <a:pt x="65" y="5"/>
                </a:lnTo>
                <a:moveTo>
                  <a:pt x="25" y="25"/>
                </a:moveTo>
                <a:lnTo>
                  <a:pt x="85" y="25"/>
                </a:lnTo>
                <a:moveTo>
                  <a:pt x="25" y="45"/>
                </a:moveTo>
                <a:lnTo>
                  <a:pt x="85" y="45"/>
                </a:lnTo>
                <a:moveTo>
                  <a:pt x="5" y="65"/>
                </a:moveTo>
                <a:lnTo>
                  <a:pt x="65" y="65"/>
                </a:lnTo>
                <a:moveTo>
                  <a:pt x="25" y="85"/>
                </a:moveTo>
                <a:lnTo>
                  <a:pt x="85" y="85"/>
                </a:lnTo>
              </a:path>
            </a:pathLst>
          </a:custGeom>
          <a:noFill/>
          <a:ln w="7591" cap="flat">
            <a:solidFill>
              <a:srgbClr val="99BAD7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94" name="textbox 294"/>
          <p:cNvSpPr/>
          <p:nvPr/>
        </p:nvSpPr>
        <p:spPr>
          <a:xfrm>
            <a:off x="0" y="0"/>
            <a:ext cx="5760084" cy="354329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58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17475" algn="l" rtl="0" eaLnBrk="0">
              <a:lnSpc>
                <a:spcPct val="88000"/>
              </a:lnSpc>
              <a:tabLst/>
            </a:pPr>
            <a:r>
              <a:rPr sz="1300" kern="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Our</a:t>
            </a:r>
            <a:r>
              <a:rPr sz="1300" kern="0" spc="2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Unified</a:t>
            </a:r>
            <a:r>
              <a:rPr sz="1300" kern="0" spc="16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Strateg</a:t>
            </a: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y:  From</a:t>
            </a:r>
            <a:r>
              <a:rPr sz="1300" kern="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Noise</a:t>
            </a:r>
            <a:r>
              <a:rPr sz="13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to</a:t>
            </a:r>
            <a:r>
              <a:rPr sz="1300" kern="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Intelligence</a:t>
            </a:r>
            <a:endParaRPr sz="1300" dirty="0">
              <a:latin typeface="Arial"/>
              <a:ea typeface="Arial"/>
              <a:cs typeface="Arial"/>
            </a:endParaRPr>
          </a:p>
        </p:txBody>
      </p:sp>
      <p:pic>
        <p:nvPicPr>
          <p:cNvPr id="296" name="picture 2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123055" y="3031389"/>
            <a:ext cx="1027178" cy="58392"/>
          </a:xfrm>
          <a:prstGeom prst="rect">
            <a:avLst/>
          </a:prstGeom>
        </p:spPr>
      </p:pic>
      <p:pic>
        <p:nvPicPr>
          <p:cNvPr id="298" name="picture 2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4085005" y="2997428"/>
            <a:ext cx="1651648" cy="1201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 300"/>
          <p:cNvSpPr/>
          <p:nvPr/>
        </p:nvSpPr>
        <p:spPr>
          <a:xfrm>
            <a:off x="1919974" y="3130270"/>
            <a:ext cx="1919973" cy="109728"/>
          </a:xfrm>
          <a:prstGeom prst="rect">
            <a:avLst/>
          </a:prstGeom>
          <a:solidFill>
            <a:srgbClr val="003E7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2" name="rect 302"/>
          <p:cNvSpPr/>
          <p:nvPr/>
        </p:nvSpPr>
        <p:spPr>
          <a:xfrm>
            <a:off x="0" y="3130270"/>
            <a:ext cx="1919973" cy="109728"/>
          </a:xfrm>
          <a:prstGeom prst="rect">
            <a:avLst/>
          </a:prstGeom>
          <a:solidFill>
            <a:srgbClr val="00294D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4" name="rect 304"/>
          <p:cNvSpPr/>
          <p:nvPr/>
        </p:nvSpPr>
        <p:spPr>
          <a:xfrm>
            <a:off x="3839947" y="3130270"/>
            <a:ext cx="1919973" cy="109728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06" name="textbox 306"/>
          <p:cNvSpPr/>
          <p:nvPr/>
        </p:nvSpPr>
        <p:spPr>
          <a:xfrm>
            <a:off x="-12699" y="2647725"/>
            <a:ext cx="5785484" cy="5905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39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704975" algn="l" rtl="0" eaLnBrk="0">
              <a:lnSpc>
                <a:spcPct val="89000"/>
              </a:lnSpc>
              <a:tabLst/>
            </a:pPr>
            <a:r>
              <a:rPr sz="10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Final</a:t>
            </a:r>
            <a:r>
              <a:rPr sz="1000" b="1" kern="0" spc="26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Performance</a:t>
            </a:r>
            <a:r>
              <a:rPr sz="1000" b="1" kern="0" spc="3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:  65.38%</a:t>
            </a:r>
            <a:r>
              <a:rPr sz="1000" b="1" kern="0" spc="16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Accuracy</a:t>
            </a:r>
            <a:r>
              <a:rPr sz="1000" b="1" kern="0" spc="3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,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024379" algn="l" rtl="0" eaLnBrk="0">
              <a:lnSpc>
                <a:spcPct val="86000"/>
              </a:lnSpc>
              <a:spcBef>
                <a:spcPts val="296"/>
              </a:spcBef>
              <a:tabLst/>
            </a:pPr>
            <a:r>
              <a:rPr sz="1000" b="1" kern="0" spc="2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Surpassing</a:t>
            </a:r>
            <a:r>
              <a:rPr sz="1000" b="1" kern="0" spc="17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000" b="1" kern="0" spc="2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State-</a:t>
            </a:r>
            <a:r>
              <a:rPr sz="1000" b="1" kern="0" spc="1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of-the-Art</a:t>
            </a:r>
            <a:r>
              <a:rPr sz="1000" b="1" kern="0" spc="0" dirty="0">
                <a:solidFill>
                  <a:srgbClr val="DC143C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4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665"/>
              </a:lnSpc>
              <a:tabLst>
                <a:tab pos="632459" algn="l"/>
              </a:tabLst>
            </a:pP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Junkai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Li</a:t>
            </a:r>
            <a:r>
              <a:rPr sz="500" kern="0" spc="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(ZJUT)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  <a:hlinkClick r:id="rId2" action="ppaction://hlinksldjump">
                  <a:extLst>
                    <a:ext uri="{DAF060AB-1E55-43B9-8AAB-6FB025537F2F}">
                      <wpsdc:hlinkUnderline xmlns:wpsdc="http://www.wps.cn/officeDocument/2017/drawingmlCustomData" xmlns="" val="0"/>
                    </a:ext>
                  </a:extLst>
                </a:hlinkClick>
              </a:rPr>
              <a:t>GRCR-Net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                                                          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July</a:t>
            </a:r>
            <a:r>
              <a:rPr sz="500" kern="0" spc="1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5,</a:t>
            </a:r>
            <a:r>
              <a:rPr sz="500" kern="0" spc="12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202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5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         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9 /</a:t>
            </a:r>
            <a:r>
              <a:rPr sz="500" kern="0" spc="1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500" kern="0" spc="7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29</a:t>
            </a:r>
            <a:r>
              <a:rPr sz="500" kern="0" spc="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    </a:t>
            </a:r>
            <a:endParaRPr sz="500" dirty="0">
              <a:latin typeface="Arial"/>
              <a:ea typeface="Arial"/>
              <a:cs typeface="Arial"/>
            </a:endParaRPr>
          </a:p>
        </p:txBody>
      </p:sp>
      <p:grpSp>
        <p:nvGrpSpPr>
          <p:cNvPr id="20" name="group 20"/>
          <p:cNvGrpSpPr/>
          <p:nvPr/>
        </p:nvGrpSpPr>
        <p:grpSpPr>
          <a:xfrm rot="21600000">
            <a:off x="5476240" y="3032654"/>
            <a:ext cx="238743" cy="56015"/>
            <a:chOff x="0" y="0"/>
            <a:chExt cx="238743" cy="56015"/>
          </a:xfrm>
        </p:grpSpPr>
        <p:sp>
          <p:nvSpPr>
            <p:cNvPr id="308" name="path 308"/>
            <p:cNvSpPr/>
            <p:nvPr/>
          </p:nvSpPr>
          <p:spPr>
            <a:xfrm>
              <a:off x="121767" y="30326"/>
              <a:ext cx="25688" cy="25688"/>
            </a:xfrm>
            <a:custGeom>
              <a:avLst/>
              <a:gdLst/>
              <a:ahLst/>
              <a:cxnLst/>
              <a:rect l="0" t="0" r="0" b="0"/>
              <a:pathLst>
                <a:path w="40" h="40">
                  <a:moveTo>
                    <a:pt x="4" y="4"/>
                  </a:moveTo>
                  <a:lnTo>
                    <a:pt x="36" y="36"/>
                  </a:lnTo>
                </a:path>
              </a:pathLst>
            </a:custGeom>
            <a:noFill/>
            <a:ln w="7591" cap="flat">
              <a:solidFill>
                <a:srgbClr val="99BAD7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10" name="path 310"/>
            <p:cNvSpPr/>
            <p:nvPr/>
          </p:nvSpPr>
          <p:spPr>
            <a:xfrm>
              <a:off x="94857" y="3985"/>
              <a:ext cx="35427" cy="35427"/>
            </a:xfrm>
            <a:custGeom>
              <a:avLst/>
              <a:gdLst/>
              <a:ahLst/>
              <a:cxnLst/>
              <a:rect l="0" t="0" r="0" b="0"/>
              <a:pathLst>
                <a:path w="55" h="55">
                  <a:moveTo>
                    <a:pt x="51" y="27"/>
                  </a:moveTo>
                  <a:cubicBezTo>
                    <a:pt x="51" y="14"/>
                    <a:pt x="41" y="3"/>
                    <a:pt x="27" y="3"/>
                  </a:cubicBezTo>
                  <a:cubicBezTo>
                    <a:pt x="14" y="3"/>
                    <a:pt x="3" y="14"/>
                    <a:pt x="3" y="27"/>
                  </a:cubicBezTo>
                  <a:cubicBezTo>
                    <a:pt x="3" y="41"/>
                    <a:pt x="14" y="51"/>
                    <a:pt x="27" y="51"/>
                  </a:cubicBezTo>
                  <a:cubicBezTo>
                    <a:pt x="41" y="51"/>
                    <a:pt x="51" y="41"/>
                    <a:pt x="51" y="27"/>
                  </a:cubicBezTo>
                </a:path>
              </a:pathLst>
            </a:custGeom>
            <a:noFill/>
            <a:ln w="5060" cap="flat">
              <a:solidFill>
                <a:srgbClr val="99BAD7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12" name="path 312"/>
            <p:cNvSpPr/>
            <p:nvPr/>
          </p:nvSpPr>
          <p:spPr>
            <a:xfrm>
              <a:off x="0" y="0"/>
              <a:ext cx="238743" cy="55861"/>
            </a:xfrm>
            <a:custGeom>
              <a:avLst/>
              <a:gdLst/>
              <a:ahLst/>
              <a:cxnLst/>
              <a:rect l="0" t="0" r="0" b="0"/>
              <a:pathLst>
                <a:path w="375" h="87">
                  <a:moveTo>
                    <a:pt x="67" y="83"/>
                  </a:moveTo>
                  <a:cubicBezTo>
                    <a:pt x="89" y="83"/>
                    <a:pt x="107" y="65"/>
                    <a:pt x="107" y="43"/>
                  </a:cubicBezTo>
                  <a:cubicBezTo>
                    <a:pt x="107" y="21"/>
                    <a:pt x="89" y="3"/>
                    <a:pt x="67" y="3"/>
                  </a:cubicBezTo>
                  <a:cubicBezTo>
                    <a:pt x="45" y="3"/>
                    <a:pt x="27" y="21"/>
                    <a:pt x="27" y="43"/>
                  </a:cubicBezTo>
                  <a:moveTo>
                    <a:pt x="51" y="31"/>
                  </a:moveTo>
                  <a:lnTo>
                    <a:pt x="27" y="51"/>
                  </a:lnTo>
                  <a:lnTo>
                    <a:pt x="3" y="31"/>
                  </a:lnTo>
                  <a:moveTo>
                    <a:pt x="307" y="83"/>
                  </a:moveTo>
                  <a:cubicBezTo>
                    <a:pt x="285" y="83"/>
                    <a:pt x="267" y="65"/>
                    <a:pt x="267" y="43"/>
                  </a:cubicBezTo>
                  <a:cubicBezTo>
                    <a:pt x="267" y="21"/>
                    <a:pt x="285" y="3"/>
                    <a:pt x="307" y="3"/>
                  </a:cubicBezTo>
                  <a:cubicBezTo>
                    <a:pt x="329" y="3"/>
                    <a:pt x="347" y="21"/>
                    <a:pt x="347" y="43"/>
                  </a:cubicBezTo>
                  <a:moveTo>
                    <a:pt x="371" y="31"/>
                  </a:moveTo>
                  <a:lnTo>
                    <a:pt x="347" y="51"/>
                  </a:lnTo>
                  <a:lnTo>
                    <a:pt x="323" y="31"/>
                  </a:lnTo>
                </a:path>
              </a:pathLst>
            </a:custGeom>
            <a:noFill/>
            <a:ln w="5060" cap="rnd">
              <a:solidFill>
                <a:srgbClr val="99BAD7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314" name="picture 3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944698" y="3031389"/>
            <a:ext cx="130797" cy="58392"/>
          </a:xfrm>
          <a:prstGeom prst="rect">
            <a:avLst/>
          </a:prstGeom>
        </p:spPr>
      </p:pic>
      <p:pic>
        <p:nvPicPr>
          <p:cNvPr id="316" name="picture 3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742440" y="3031389"/>
            <a:ext cx="130797" cy="58392"/>
          </a:xfrm>
          <a:prstGeom prst="rect">
            <a:avLst/>
          </a:prstGeom>
        </p:spPr>
      </p:pic>
      <p:pic>
        <p:nvPicPr>
          <p:cNvPr id="318" name="picture 3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395372" y="3032654"/>
            <a:ext cx="203202" cy="55861"/>
          </a:xfrm>
          <a:prstGeom prst="rect">
            <a:avLst/>
          </a:prstGeom>
        </p:spPr>
      </p:pic>
      <p:pic>
        <p:nvPicPr>
          <p:cNvPr id="320" name="picture 3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4120722" y="3041535"/>
            <a:ext cx="203202" cy="38100"/>
          </a:xfrm>
          <a:prstGeom prst="rect">
            <a:avLst/>
          </a:prstGeom>
        </p:spPr>
      </p:pic>
      <p:sp>
        <p:nvSpPr>
          <p:cNvPr id="322" name="textbox 322"/>
          <p:cNvSpPr/>
          <p:nvPr/>
        </p:nvSpPr>
        <p:spPr>
          <a:xfrm>
            <a:off x="0" y="0"/>
            <a:ext cx="5760084" cy="354329"/>
          </a:xfrm>
          <a:prstGeom prst="rect">
            <a:avLst/>
          </a:prstGeom>
          <a:solidFill>
            <a:srgbClr val="00529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4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120650" algn="l" rtl="0" eaLnBrk="0">
              <a:lnSpc>
                <a:spcPct val="86000"/>
              </a:lnSpc>
              <a:spcBef>
                <a:spcPts val="1"/>
              </a:spcBef>
              <a:tabLst/>
            </a:pP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GRCR-Net:</a:t>
            </a:r>
            <a:r>
              <a:rPr sz="1300" kern="0" spc="28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Th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ree</a:t>
            </a:r>
            <a:r>
              <a:rPr sz="1300" kern="0" spc="20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Core</a:t>
            </a:r>
            <a:r>
              <a:rPr sz="1300" kern="0" spc="23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/>
                <a:ea typeface="Arial"/>
                <a:cs typeface="Arial"/>
              </a:rPr>
              <a:t>Innovations</a:t>
            </a:r>
            <a:endParaRPr sz="1300" dirty="0">
              <a:latin typeface="Arial"/>
              <a:ea typeface="Arial"/>
              <a:cs typeface="Arial"/>
            </a:endParaRPr>
          </a:p>
        </p:txBody>
      </p:sp>
      <p:graphicFrame>
        <p:nvGraphicFramePr>
          <p:cNvPr id="324" name="table 324"/>
          <p:cNvGraphicFramePr>
            <a:graphicFrameLocks noGrp="1"/>
          </p:cNvGraphicFramePr>
          <p:nvPr/>
        </p:nvGraphicFramePr>
        <p:xfrm>
          <a:off x="1437456" y="516640"/>
          <a:ext cx="2884805" cy="364489"/>
        </p:xfrm>
        <a:graphic>
          <a:graphicData uri="http://schemas.openxmlformats.org/drawingml/2006/table">
            <a:tbl>
              <a:tblPr>
                <a:solidFill>
                  <a:srgbClr val="CCDCEB"/>
                </a:solidFill>
              </a:tblPr>
              <a:tblGrid>
                <a:gridCol w="288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31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  <a:tabLst/>
                      </a:pPr>
                      <a:endParaRPr sz="7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60375" algn="l" rtl="0" eaLnBrk="0">
                        <a:lnSpc>
                          <a:spcPct val="87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0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GRCR-Net</a:t>
                      </a:r>
                      <a:r>
                        <a:rPr sz="1000" b="1" kern="0" spc="2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Hybrid</a:t>
                      </a:r>
                      <a:r>
                        <a:rPr sz="1000" b="1" kern="0" spc="1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Architecture</a:t>
                      </a: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6" name="path 326"/>
          <p:cNvSpPr/>
          <p:nvPr/>
        </p:nvSpPr>
        <p:spPr>
          <a:xfrm>
            <a:off x="2877474" y="881740"/>
            <a:ext cx="5060" cy="251241"/>
          </a:xfrm>
          <a:custGeom>
            <a:avLst/>
            <a:gdLst/>
            <a:ahLst/>
            <a:cxnLst/>
            <a:rect l="0" t="0" r="0" b="0"/>
            <a:pathLst>
              <a:path w="7" h="395">
                <a:moveTo>
                  <a:pt x="3" y="0"/>
                </a:moveTo>
                <a:lnTo>
                  <a:pt x="3" y="395"/>
                </a:lnTo>
              </a:path>
            </a:pathLst>
          </a:custGeom>
          <a:noFill/>
          <a:ln w="5060" cap="flat">
            <a:solidFill>
              <a:srgbClr val="00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328" name="table 328"/>
          <p:cNvGraphicFramePr>
            <a:graphicFrameLocks noGrp="1"/>
          </p:cNvGraphicFramePr>
          <p:nvPr/>
        </p:nvGraphicFramePr>
        <p:xfrm>
          <a:off x="2363585" y="1115774"/>
          <a:ext cx="1032509" cy="871855"/>
        </p:xfrm>
        <a:graphic>
          <a:graphicData uri="http://schemas.openxmlformats.org/drawingml/2006/table">
            <a:tbl>
              <a:tblPr>
                <a:solidFill>
                  <a:srgbClr val="F8D0D8"/>
                </a:solidFill>
              </a:tblPr>
              <a:tblGrid>
                <a:gridCol w="1032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915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7000"/>
                        </a:lnSpc>
                        <a:tabLst/>
                      </a:pPr>
                      <a:endParaRPr sz="4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00025" algn="l" rtl="0" eaLnBrk="0">
                        <a:lnSpc>
                          <a:spcPct val="86000"/>
                        </a:lnSpc>
                        <a:tabLst/>
                      </a:pPr>
                      <a:r>
                        <a:rPr sz="10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Rotational</a:t>
                      </a: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73025" algn="l" rtl="0" eaLnBrk="0">
                        <a:lnSpc>
                          <a:spcPct val="86000"/>
                        </a:lnSpc>
                        <a:spcBef>
                          <a:spcPts val="337"/>
                        </a:spcBef>
                        <a:tabLst/>
                      </a:pPr>
                      <a:r>
                        <a:rPr sz="1000" b="1" kern="0" spc="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Augmentation</a:t>
                      </a: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34315" algn="l" rtl="0" eaLnBrk="0">
                        <a:lnSpc>
                          <a:spcPct val="67000"/>
                        </a:lnSpc>
                        <a:spcBef>
                          <a:spcPts val="1171"/>
                        </a:spcBef>
                        <a:tabLst/>
                      </a:pPr>
                      <a:r>
                        <a:rPr sz="10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Geometric</a:t>
                      </a: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33045" algn="l" rtl="0" eaLnBrk="0">
                        <a:lnSpc>
                          <a:spcPts val="1555"/>
                        </a:lnSpc>
                        <a:tabLst/>
                      </a:pPr>
                      <a:r>
                        <a:rPr sz="10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Symmetry</a:t>
                      </a: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0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0" name="path 330"/>
          <p:cNvSpPr/>
          <p:nvPr/>
        </p:nvSpPr>
        <p:spPr>
          <a:xfrm>
            <a:off x="3152081" y="879635"/>
            <a:ext cx="504229" cy="338680"/>
          </a:xfrm>
          <a:custGeom>
            <a:avLst/>
            <a:gdLst/>
            <a:ahLst/>
            <a:cxnLst/>
            <a:rect l="0" t="0" r="0" b="0"/>
            <a:pathLst>
              <a:path w="794" h="533">
                <a:moveTo>
                  <a:pt x="2" y="3"/>
                </a:moveTo>
                <a:lnTo>
                  <a:pt x="791" y="530"/>
                </a:lnTo>
              </a:path>
            </a:pathLst>
          </a:custGeom>
          <a:noFill/>
          <a:ln w="5060" cap="flat">
            <a:solidFill>
              <a:srgbClr val="00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332" name="table 332"/>
          <p:cNvGraphicFramePr>
            <a:graphicFrameLocks noGrp="1"/>
          </p:cNvGraphicFramePr>
          <p:nvPr/>
        </p:nvGraphicFramePr>
        <p:xfrm>
          <a:off x="3628235" y="1146555"/>
          <a:ext cx="1063625" cy="833119"/>
        </p:xfrm>
        <a:graphic>
          <a:graphicData uri="http://schemas.openxmlformats.org/drawingml/2006/table">
            <a:tbl>
              <a:tblPr>
                <a:solidFill>
                  <a:srgbClr val="FFE6CC"/>
                </a:solidFill>
              </a:tblPr>
              <a:tblGrid>
                <a:gridCol w="10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994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sz="3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43815" algn="l" rtl="0" eaLnBrk="0">
                        <a:lnSpc>
                          <a:spcPct val="87000"/>
                        </a:lnSpc>
                        <a:spcBef>
                          <a:spcPts val="3"/>
                        </a:spcBef>
                        <a:tabLst>
                          <a:tab pos="351154" algn="l"/>
                        </a:tabLst>
                      </a:pP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	</a:t>
                      </a:r>
                      <a:r>
                        <a:rPr sz="1000" b="1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Hybrid</a:t>
                      </a: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61925" algn="l" rtl="0" eaLnBrk="0">
                        <a:lnSpc>
                          <a:spcPct val="86000"/>
                        </a:lnSpc>
                        <a:spcBef>
                          <a:spcPts val="311"/>
                        </a:spcBef>
                        <a:tabLst/>
                      </a:pPr>
                      <a:r>
                        <a:rPr sz="1000" b="1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Architecture</a:t>
                      </a: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1000"/>
                        </a:lnSpc>
                        <a:tabLst/>
                      </a:pPr>
                      <a:endParaRPr sz="9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96545" indent="-127000" algn="l" rtl="0" eaLnBrk="0">
                        <a:lnSpc>
                          <a:spcPct val="106000"/>
                        </a:lnSpc>
                        <a:spcBef>
                          <a:spcPts val="4"/>
                        </a:spcBef>
                        <a:tabLst/>
                      </a:pPr>
                      <a:r>
                        <a:rPr sz="10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ComplexCNN</a:t>
                      </a:r>
                      <a:r>
                        <a:rPr sz="1000" kern="0" spc="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 </a:t>
                      </a:r>
                      <a:r>
                        <a:rPr sz="10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+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ResNet</a:t>
                      </a: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4" name="path 334"/>
          <p:cNvSpPr/>
          <p:nvPr/>
        </p:nvSpPr>
        <p:spPr>
          <a:xfrm>
            <a:off x="3628235" y="1188138"/>
            <a:ext cx="43868" cy="49825"/>
          </a:xfrm>
          <a:custGeom>
            <a:avLst/>
            <a:gdLst/>
            <a:ahLst/>
            <a:cxnLst/>
            <a:rect l="0" t="0" r="0" b="0"/>
            <a:pathLst>
              <a:path w="69" h="78">
                <a:moveTo>
                  <a:pt x="39" y="4"/>
                </a:moveTo>
                <a:cubicBezTo>
                  <a:pt x="34" y="15"/>
                  <a:pt x="43" y="42"/>
                  <a:pt x="46" y="47"/>
                </a:cubicBezTo>
                <a:cubicBezTo>
                  <a:pt x="40" y="45"/>
                  <a:pt x="12" y="48"/>
                  <a:pt x="4" y="57"/>
                </a:cubicBezTo>
              </a:path>
            </a:pathLst>
          </a:custGeom>
          <a:noFill/>
          <a:ln w="4048" cap="rnd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6" name="rect 336"/>
          <p:cNvSpPr/>
          <p:nvPr/>
        </p:nvSpPr>
        <p:spPr>
          <a:xfrm>
            <a:off x="1067572" y="1141084"/>
            <a:ext cx="1032839" cy="844193"/>
          </a:xfrm>
          <a:prstGeom prst="rect">
            <a:avLst/>
          </a:prstGeom>
          <a:solidFill>
            <a:srgbClr val="D3E8D3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338" name="table 338"/>
          <p:cNvGraphicFramePr>
            <a:graphicFrameLocks noGrp="1"/>
          </p:cNvGraphicFramePr>
          <p:nvPr/>
        </p:nvGraphicFramePr>
        <p:xfrm>
          <a:off x="1067572" y="1141084"/>
          <a:ext cx="1032510" cy="843914"/>
        </p:xfrm>
        <a:graphic>
          <a:graphicData uri="http://schemas.openxmlformats.org/drawingml/2006/table">
            <a:tbl>
              <a:tblPr/>
              <a:tblGrid>
                <a:gridCol w="1032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07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48000"/>
                        </a:lnSpc>
                        <a:tabLst/>
                      </a:pPr>
                      <a:endParaRPr sz="2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375920" algn="l" rtl="0" eaLnBrk="0">
                        <a:lnSpc>
                          <a:spcPct val="86000"/>
                        </a:lnSpc>
                        <a:tabLst/>
                      </a:pPr>
                      <a:r>
                        <a:rPr sz="1000" b="1" kern="0" spc="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GPR</a:t>
                      </a: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217804" algn="l" rtl="0" eaLnBrk="0">
                        <a:lnSpc>
                          <a:spcPct val="86000"/>
                        </a:lnSpc>
                        <a:spcBef>
                          <a:spcPts val="325"/>
                        </a:spcBef>
                        <a:tabLst/>
                      </a:pPr>
                      <a:r>
                        <a:rPr sz="1000" b="1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Denoising</a:t>
                      </a: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algn="l" rtl="0" eaLnBrk="0">
                        <a:lnSpc>
                          <a:spcPct val="105000"/>
                        </a:lnSpc>
                        <a:tabLst/>
                      </a:pPr>
                      <a:endParaRPr sz="900" dirty="0">
                        <a:latin typeface="Arial"/>
                        <a:ea typeface="Arial"/>
                        <a:cs typeface="Arial"/>
                      </a:endParaRPr>
                    </a:p>
                    <a:p>
                      <a:pPr marL="186689" indent="-96519" algn="l" rtl="0" eaLnBrk="0">
                        <a:lnSpc>
                          <a:spcPct val="101000"/>
                        </a:lnSpc>
                        <a:spcBef>
                          <a:spcPts val="2"/>
                        </a:spcBef>
                        <a:tabLst/>
                      </a:pPr>
                      <a:r>
                        <a:rPr sz="10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Adaptive</a:t>
                      </a:r>
                      <a:r>
                        <a:rPr sz="1000" kern="0" spc="2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r>
                        <a:rPr sz="1000" kern="0" spc="-2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Noise</a:t>
                      </a:r>
                      <a:r>
                        <a:rPr sz="10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    </a:t>
                      </a:r>
                      <a:r>
                        <a:rPr sz="1000" kern="0" spc="-3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Arial"/>
                          <a:cs typeface="Arial"/>
                        </a:rPr>
                        <a:t>Suppression</a:t>
                      </a:r>
                      <a:endParaRPr sz="1000" dirty="0">
                        <a:latin typeface="Arial"/>
                        <a:ea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0" name="picture 3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4085005" y="2997428"/>
            <a:ext cx="1651648" cy="120192"/>
          </a:xfrm>
          <a:prstGeom prst="rect">
            <a:avLst/>
          </a:prstGeom>
        </p:spPr>
      </p:pic>
      <p:sp>
        <p:nvSpPr>
          <p:cNvPr id="342" name="path 342"/>
          <p:cNvSpPr/>
          <p:nvPr/>
        </p:nvSpPr>
        <p:spPr>
          <a:xfrm>
            <a:off x="2103699" y="879635"/>
            <a:ext cx="504228" cy="338680"/>
          </a:xfrm>
          <a:custGeom>
            <a:avLst/>
            <a:gdLst/>
            <a:ahLst/>
            <a:cxnLst/>
            <a:rect l="0" t="0" r="0" b="0"/>
            <a:pathLst>
              <a:path w="794" h="533">
                <a:moveTo>
                  <a:pt x="791" y="3"/>
                </a:moveTo>
                <a:lnTo>
                  <a:pt x="2" y="530"/>
                </a:lnTo>
              </a:path>
            </a:pathLst>
          </a:custGeom>
          <a:noFill/>
          <a:ln w="5060" cap="flat">
            <a:solidFill>
              <a:srgbClr val="00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44" name="textbox 344"/>
          <p:cNvSpPr/>
          <p:nvPr/>
        </p:nvSpPr>
        <p:spPr>
          <a:xfrm>
            <a:off x="1304850" y="1978368"/>
            <a:ext cx="558800" cy="207009"/>
          </a:xfrm>
          <a:prstGeom prst="rect">
            <a:avLst/>
          </a:prstGeom>
          <a:solidFill>
            <a:srgbClr val="FFFAC1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53339" algn="l" rtl="0" eaLnBrk="0">
              <a:lnSpc>
                <a:spcPct val="93000"/>
              </a:lnSpc>
              <a:tabLst/>
            </a:pP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+5.86%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sp>
        <p:nvSpPr>
          <p:cNvPr id="346" name="textbox 346"/>
          <p:cNvSpPr/>
          <p:nvPr/>
        </p:nvSpPr>
        <p:spPr>
          <a:xfrm>
            <a:off x="2600863" y="1978368"/>
            <a:ext cx="558800" cy="207009"/>
          </a:xfrm>
          <a:prstGeom prst="rect">
            <a:avLst/>
          </a:prstGeom>
          <a:solidFill>
            <a:srgbClr val="FFFAC1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53339" algn="l" rtl="0" eaLnBrk="0">
              <a:lnSpc>
                <a:spcPct val="93000"/>
              </a:lnSpc>
              <a:tabLst/>
            </a:pPr>
            <a:r>
              <a:rPr sz="1000" kern="0" spc="3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+3.78%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sp>
        <p:nvSpPr>
          <p:cNvPr id="348" name="textbox 348"/>
          <p:cNvSpPr/>
          <p:nvPr/>
        </p:nvSpPr>
        <p:spPr>
          <a:xfrm>
            <a:off x="3915995" y="1982610"/>
            <a:ext cx="520065" cy="198120"/>
          </a:xfrm>
          <a:prstGeom prst="rect">
            <a:avLst/>
          </a:prstGeom>
          <a:solidFill>
            <a:srgbClr val="FFFAC1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47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50800" algn="l" rtl="0" eaLnBrk="0">
              <a:lnSpc>
                <a:spcPct val="88000"/>
              </a:lnSpc>
              <a:spcBef>
                <a:spcPts val="1"/>
              </a:spcBef>
              <a:tabLst/>
            </a:pPr>
            <a:r>
              <a:rPr sz="1000" kern="0" spc="-2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56.94%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sp>
        <p:nvSpPr>
          <p:cNvPr id="350" name="path 350"/>
          <p:cNvSpPr/>
          <p:nvPr/>
        </p:nvSpPr>
        <p:spPr>
          <a:xfrm>
            <a:off x="2087906" y="1188138"/>
            <a:ext cx="43868" cy="49825"/>
          </a:xfrm>
          <a:custGeom>
            <a:avLst/>
            <a:gdLst/>
            <a:ahLst/>
            <a:cxnLst/>
            <a:rect l="0" t="0" r="0" b="0"/>
            <a:pathLst>
              <a:path w="69" h="78">
                <a:moveTo>
                  <a:pt x="64" y="57"/>
                </a:moveTo>
                <a:cubicBezTo>
                  <a:pt x="56" y="48"/>
                  <a:pt x="28" y="45"/>
                  <a:pt x="22" y="47"/>
                </a:cubicBezTo>
                <a:cubicBezTo>
                  <a:pt x="25" y="42"/>
                  <a:pt x="34" y="15"/>
                  <a:pt x="29" y="4"/>
                </a:cubicBezTo>
              </a:path>
            </a:pathLst>
          </a:custGeom>
          <a:noFill/>
          <a:ln w="4048" cap="rnd">
            <a:solidFill>
              <a:srgbClr val="000000"/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2834</Words>
  <Application>Microsoft Office PowerPoint</Application>
  <PresentationFormat>自定义</PresentationFormat>
  <Paragraphs>1133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1" baseType="lpstr">
      <vt:lpstr>Microsoft YaHei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GRCR-Net: A Complex Residual Network with GPR Denoising and Rotational Augmentation for Automatic Modulation Classification [0.3cm] - A Breakthrough Approach for AMC</dc:title>
  <dc:creator>Junkai Li</dc:creator>
  <cp:lastModifiedBy>俊凯 李</cp:lastModifiedBy>
  <cp:revision>1</cp:revision>
  <dcterms:created xsi:type="dcterms:W3CDTF">2025-07-03T04:28:49Z</dcterms:created>
  <dcterms:modified xsi:type="dcterms:W3CDTF">2025-07-03T08:26:55Z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wqlLaW5nc29mdCBQREYgdG8gV1BTIDEwMA</vt:lpwstr>
  </property>
  <property fmtid="{D5CDD505-2E9C-101B-9397-08002B2CF9AE}" pid="3" name="Created">
    <vt:filetime>2025-07-03T16:16:24Z</vt:filetime>
  </property>
</Properties>
</file>