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29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919973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3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839946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8116" y="603045"/>
            <a:ext cx="186956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1884"/>
            <a:ext cx="49568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67" y="955520"/>
            <a:ext cx="2693670" cy="208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32414" y="3122409"/>
            <a:ext cx="482600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3719" y="3122409"/>
            <a:ext cx="712469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01689" y="3122409"/>
            <a:ext cx="303642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slide" Target="slide12.xml"/><Relationship Id="rId8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jpg"/><Relationship Id="rId12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jpg"/><Relationship Id="rId9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52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" Target="slide17.xml"/><Relationship Id="rId6" Type="http://schemas.openxmlformats.org/officeDocument/2006/relationships/slide" Target="slide23.xml"/><Relationship Id="rId7" Type="http://schemas.openxmlformats.org/officeDocument/2006/relationships/slide" Target="slide16.xml"/><Relationship Id="rId8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9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" Target="slide10.xml"/><Relationship Id="rId9" Type="http://schemas.openxmlformats.org/officeDocument/2006/relationships/slide" Target="slide17.xml"/><Relationship Id="rId10" Type="http://schemas.openxmlformats.org/officeDocument/2006/relationships/image" Target="../media/image5.png"/><Relationship Id="rId11" Type="http://schemas.openxmlformats.org/officeDocument/2006/relationships/slide" Target="slide23.xml"/><Relationship Id="rId12" Type="http://schemas.openxmlformats.org/officeDocument/2006/relationships/image" Target="../media/image6.png"/><Relationship Id="rId13" Type="http://schemas.openxmlformats.org/officeDocument/2006/relationships/slide" Target="slide27.xml"/><Relationship Id="rId14" Type="http://schemas.openxmlformats.org/officeDocument/2006/relationships/slide" Target="slide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slide" Target="slide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slide" Target="slide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4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slide" Target="slide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slide" Target="slide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slide" Target="slide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slide" Target="slide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JK666666666/radioML-v3" TargetMode="External"/><Relationship Id="rId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397705" y="3032654"/>
            <a:ext cx="203200" cy="55880"/>
            <a:chOff x="4397705" y="303265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4460874" y="30351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7705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672368" y="3031389"/>
            <a:ext cx="203200" cy="58419"/>
            <a:chOff x="4672368" y="303138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4761269" y="30478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72368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48569" y="30351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947031" y="3031389"/>
            <a:ext cx="203200" cy="58419"/>
            <a:chOff x="4947031" y="3031389"/>
            <a:chExt cx="203200" cy="58419"/>
          </a:xfrm>
        </p:grpSpPr>
        <p:sp>
          <p:nvSpPr>
            <p:cNvPr id="13" name="object 13" descr=""/>
            <p:cNvSpPr/>
            <p:nvPr/>
          </p:nvSpPr>
          <p:spPr>
            <a:xfrm>
              <a:off x="5023232" y="303518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47031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023232" y="307328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478573" y="3032654"/>
            <a:ext cx="238760" cy="57150"/>
            <a:chOff x="5478573" y="3032654"/>
            <a:chExt cx="238760" cy="57150"/>
          </a:xfrm>
        </p:grpSpPr>
        <p:sp>
          <p:nvSpPr>
            <p:cNvPr id="18" name="object 18" descr=""/>
            <p:cNvSpPr/>
            <p:nvPr/>
          </p:nvSpPr>
          <p:spPr>
            <a:xfrm>
              <a:off x="5603025" y="306566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75961" y="303917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81104" y="30351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87743" y="442785"/>
            <a:ext cx="5635625" cy="1075690"/>
            <a:chOff x="87743" y="442785"/>
            <a:chExt cx="5635625" cy="1075690"/>
          </a:xfrm>
        </p:grpSpPr>
        <p:sp>
          <p:nvSpPr>
            <p:cNvPr id="22" name="object 22" descr=""/>
            <p:cNvSpPr/>
            <p:nvPr/>
          </p:nvSpPr>
          <p:spPr>
            <a:xfrm>
              <a:off x="87743" y="442785"/>
              <a:ext cx="5584825" cy="82550"/>
            </a:xfrm>
            <a:custGeom>
              <a:avLst/>
              <a:gdLst/>
              <a:ahLst/>
              <a:cxnLst/>
              <a:rect l="l" t="t" r="r" b="b"/>
              <a:pathLst>
                <a:path w="5584825" h="82550">
                  <a:moveTo>
                    <a:pt x="5533779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5584580" y="82384"/>
                  </a:lnTo>
                  <a:lnTo>
                    <a:pt x="5584580" y="50800"/>
                  </a:lnTo>
                  <a:lnTo>
                    <a:pt x="5580571" y="31075"/>
                  </a:lnTo>
                  <a:lnTo>
                    <a:pt x="5569657" y="14922"/>
                  </a:lnTo>
                  <a:lnTo>
                    <a:pt x="5553504" y="4008"/>
                  </a:lnTo>
                  <a:lnTo>
                    <a:pt x="5533779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8544" y="506039"/>
              <a:ext cx="5584825" cy="1012190"/>
            </a:xfrm>
            <a:custGeom>
              <a:avLst/>
              <a:gdLst/>
              <a:ahLst/>
              <a:cxnLst/>
              <a:rect l="l" t="t" r="r" b="b"/>
              <a:pathLst>
                <a:path w="5584825" h="1012190">
                  <a:moveTo>
                    <a:pt x="5584580" y="0"/>
                  </a:moveTo>
                  <a:lnTo>
                    <a:pt x="0" y="0"/>
                  </a:lnTo>
                  <a:lnTo>
                    <a:pt x="0" y="1012195"/>
                  </a:lnTo>
                  <a:lnTo>
                    <a:pt x="5584580" y="1012195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743" y="487202"/>
              <a:ext cx="5584825" cy="980440"/>
            </a:xfrm>
            <a:custGeom>
              <a:avLst/>
              <a:gdLst/>
              <a:ahLst/>
              <a:cxnLst/>
              <a:rect l="l" t="t" r="r" b="b"/>
              <a:pathLst>
                <a:path w="5584825" h="980440">
                  <a:moveTo>
                    <a:pt x="5584580" y="0"/>
                  </a:moveTo>
                  <a:lnTo>
                    <a:pt x="0" y="0"/>
                  </a:lnTo>
                  <a:lnTo>
                    <a:pt x="0" y="929431"/>
                  </a:lnTo>
                  <a:lnTo>
                    <a:pt x="4008" y="949156"/>
                  </a:lnTo>
                  <a:lnTo>
                    <a:pt x="14922" y="965309"/>
                  </a:lnTo>
                  <a:lnTo>
                    <a:pt x="31075" y="976223"/>
                  </a:lnTo>
                  <a:lnTo>
                    <a:pt x="50800" y="980232"/>
                  </a:lnTo>
                  <a:lnTo>
                    <a:pt x="5533779" y="980232"/>
                  </a:lnTo>
                  <a:lnTo>
                    <a:pt x="5553504" y="976223"/>
                  </a:lnTo>
                  <a:lnTo>
                    <a:pt x="5569657" y="965309"/>
                  </a:lnTo>
                  <a:lnTo>
                    <a:pt x="5580571" y="949156"/>
                  </a:lnTo>
                  <a:lnTo>
                    <a:pt x="5584580" y="929431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3829" y="548739"/>
            <a:ext cx="513334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 indent="284480">
              <a:lnSpc>
                <a:spcPct val="106700"/>
              </a:lnSpc>
              <a:spcBef>
                <a:spcPts val="20"/>
              </a:spcBef>
            </a:pPr>
            <a:r>
              <a:rPr dirty="0" spc="-105"/>
              <a:t>GRCR-</a:t>
            </a:r>
            <a:r>
              <a:rPr dirty="0" spc="-25"/>
              <a:t>Net:</a:t>
            </a:r>
            <a:r>
              <a:rPr dirty="0" spc="125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-85"/>
              <a:t>Complex</a:t>
            </a:r>
            <a:r>
              <a:rPr dirty="0" spc="15"/>
              <a:t> </a:t>
            </a:r>
            <a:r>
              <a:rPr dirty="0" spc="-85"/>
              <a:t>Residual</a:t>
            </a:r>
            <a:r>
              <a:rPr dirty="0" spc="15"/>
              <a:t> </a:t>
            </a:r>
            <a:r>
              <a:rPr dirty="0" spc="-55"/>
              <a:t>Network</a:t>
            </a:r>
            <a:r>
              <a:rPr dirty="0" spc="10"/>
              <a:t> </a:t>
            </a:r>
            <a:r>
              <a:rPr dirty="0"/>
              <a:t>with</a:t>
            </a:r>
            <a:r>
              <a:rPr dirty="0" spc="15"/>
              <a:t> </a:t>
            </a:r>
            <a:r>
              <a:rPr dirty="0" spc="-125"/>
              <a:t>GPR</a:t>
            </a:r>
            <a:r>
              <a:rPr dirty="0" spc="30"/>
              <a:t> </a:t>
            </a:r>
            <a:r>
              <a:rPr dirty="0" spc="-10"/>
              <a:t>Denoising </a:t>
            </a:r>
            <a:r>
              <a:rPr dirty="0" spc="-65"/>
              <a:t>and</a:t>
            </a:r>
            <a:r>
              <a:rPr dirty="0" spc="-20"/>
              <a:t> </a:t>
            </a:r>
            <a:r>
              <a:rPr dirty="0" spc="-35"/>
              <a:t>Rotational</a:t>
            </a:r>
            <a:r>
              <a:rPr dirty="0" spc="-20"/>
              <a:t> </a:t>
            </a:r>
            <a:r>
              <a:rPr dirty="0" spc="-50"/>
              <a:t>Augmentation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25"/>
              <a:t>Automatic</a:t>
            </a:r>
            <a:r>
              <a:rPr dirty="0" spc="-20"/>
              <a:t> </a:t>
            </a:r>
            <a:r>
              <a:rPr dirty="0" spc="-30"/>
              <a:t>Modulation</a:t>
            </a:r>
            <a:r>
              <a:rPr dirty="0" spc="-20"/>
              <a:t> </a:t>
            </a:r>
            <a:r>
              <a:rPr dirty="0" spc="-40"/>
              <a:t>Classification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1842833" y="1143608"/>
            <a:ext cx="2074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Microsoft Sans Serif"/>
                <a:cs typeface="Microsoft Sans Serif"/>
              </a:rPr>
              <a:t>Breakthrough</a:t>
            </a:r>
            <a:r>
              <a:rPr dirty="0" sz="11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Microsoft Sans Serif"/>
                <a:cs typeface="Microsoft Sans Serif"/>
              </a:rPr>
              <a:t>Approach</a:t>
            </a:r>
            <a:r>
              <a:rPr dirty="0" sz="11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Microsoft Sans Serif"/>
                <a:cs typeface="Microsoft Sans Serif"/>
              </a:rPr>
              <a:t>AMC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89353" y="1681529"/>
            <a:ext cx="1581785" cy="935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Junkai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Li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950"/>
              </a:lnSpc>
            </a:pPr>
            <a:r>
              <a:rPr dirty="0" sz="800" spc="-20">
                <a:latin typeface="Arial MT"/>
                <a:cs typeface="Arial MT"/>
              </a:rPr>
              <a:t>College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Information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Engineering</a:t>
            </a:r>
            <a:r>
              <a:rPr dirty="0" sz="800">
                <a:latin typeface="Arial MT"/>
                <a:cs typeface="Arial MT"/>
              </a:rPr>
              <a:t> Zhejiang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University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Microsoft Sans Serif"/>
                <a:cs typeface="Microsoft Sans Serif"/>
              </a:rPr>
              <a:t>July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5,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2025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9" name="object 29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397705" y="3032654"/>
            <a:ext cx="203200" cy="55880"/>
            <a:chOff x="4397705" y="303265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4460874" y="30351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7705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672368" y="3031389"/>
            <a:ext cx="203200" cy="58419"/>
            <a:chOff x="4672368" y="303138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4761269" y="30478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72368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48569" y="30351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947031" y="3041535"/>
            <a:ext cx="203200" cy="48260"/>
            <a:chOff x="4947031" y="3041535"/>
            <a:chExt cx="203200" cy="48260"/>
          </a:xfrm>
        </p:grpSpPr>
        <p:sp>
          <p:nvSpPr>
            <p:cNvPr id="13" name="object 13" descr=""/>
            <p:cNvSpPr/>
            <p:nvPr/>
          </p:nvSpPr>
          <p:spPr>
            <a:xfrm>
              <a:off x="4947031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23232" y="307328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478573" y="3032654"/>
            <a:ext cx="238760" cy="57150"/>
            <a:chOff x="5478573" y="3032654"/>
            <a:chExt cx="238760" cy="57150"/>
          </a:xfrm>
        </p:grpSpPr>
        <p:sp>
          <p:nvSpPr>
            <p:cNvPr id="17" name="object 17" descr=""/>
            <p:cNvSpPr/>
            <p:nvPr/>
          </p:nvSpPr>
          <p:spPr>
            <a:xfrm>
              <a:off x="5603025" y="306566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75961" y="303917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81104" y="30351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GPR</a:t>
            </a:r>
            <a:r>
              <a:rPr dirty="0" spc="25"/>
              <a:t> </a:t>
            </a:r>
            <a:r>
              <a:rPr dirty="0" spc="-55"/>
              <a:t>Denoising:</a:t>
            </a:r>
            <a:r>
              <a:rPr dirty="0" spc="80"/>
              <a:t> </a:t>
            </a:r>
            <a:r>
              <a:rPr dirty="0" spc="-45"/>
              <a:t>Theoretical</a:t>
            </a:r>
            <a:r>
              <a:rPr dirty="0" spc="-10"/>
              <a:t> </a:t>
            </a:r>
            <a:r>
              <a:rPr dirty="0" spc="-50"/>
              <a:t>Foundation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204975" y="422107"/>
            <a:ext cx="33508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Part</a:t>
            </a:r>
            <a:r>
              <a:rPr dirty="0" sz="1400" spc="18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I:</a:t>
            </a:r>
            <a:r>
              <a:rPr dirty="0" sz="1400" spc="1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Signal</a:t>
            </a:r>
            <a:r>
              <a:rPr dirty="0" sz="1400" spc="1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0" b="1">
                <a:solidFill>
                  <a:srgbClr val="00529A"/>
                </a:solidFill>
                <a:latin typeface="Arial"/>
                <a:cs typeface="Arial"/>
              </a:rPr>
              <a:t>Model</a:t>
            </a:r>
            <a:r>
              <a:rPr dirty="0" sz="1400" spc="1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and</a:t>
            </a:r>
            <a:r>
              <a:rPr dirty="0" sz="1400" spc="1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Assumptions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5844" y="874177"/>
            <a:ext cx="1209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b="1">
                <a:latin typeface="Arial"/>
                <a:cs typeface="Arial"/>
              </a:rPr>
              <a:t>Core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Assumptions: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109570"/>
            <a:ext cx="114214" cy="11421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249809" y="1096459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02932" y="979485"/>
            <a:ext cx="4925695" cy="9245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 spc="-25" b="1">
                <a:latin typeface="Arial"/>
                <a:cs typeface="Arial"/>
              </a:rPr>
              <a:t>Additive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White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Gaussian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(AWGN):</a:t>
            </a:r>
            <a:endParaRPr sz="1100">
              <a:latin typeface="Arial"/>
              <a:cs typeface="Arial"/>
            </a:endParaRPr>
          </a:p>
          <a:p>
            <a:pPr algn="ctr" marL="305435">
              <a:lnSpc>
                <a:spcPct val="100000"/>
              </a:lnSpc>
              <a:spcBef>
                <a:spcPts val="585"/>
              </a:spcBef>
            </a:pPr>
            <a:r>
              <a:rPr dirty="0" sz="1100" i="1">
                <a:latin typeface="Arial"/>
                <a:cs typeface="Arial"/>
              </a:rPr>
              <a:t>r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Arial"/>
                <a:cs typeface="Arial"/>
              </a:rPr>
              <a:t>n</a:t>
            </a:r>
            <a:r>
              <a:rPr dirty="0" sz="1100" spc="-95">
                <a:latin typeface="Tahoma"/>
                <a:cs typeface="Tahoma"/>
              </a:rPr>
              <a:t>]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90" i="1">
                <a:latin typeface="Arial"/>
                <a:cs typeface="Arial"/>
              </a:rPr>
              <a:t>s</a:t>
            </a:r>
            <a:r>
              <a:rPr dirty="0" sz="1100" spc="-90">
                <a:latin typeface="Tahoma"/>
                <a:cs typeface="Tahoma"/>
              </a:rPr>
              <a:t>[</a:t>
            </a:r>
            <a:r>
              <a:rPr dirty="0" sz="1100" spc="-90" i="1">
                <a:latin typeface="Arial"/>
                <a:cs typeface="Arial"/>
              </a:rPr>
              <a:t>n</a:t>
            </a:r>
            <a:r>
              <a:rPr dirty="0" sz="1100" spc="-90">
                <a:latin typeface="Tahoma"/>
                <a:cs typeface="Tahoma"/>
              </a:rPr>
              <a:t>]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65" i="1">
                <a:latin typeface="Arial"/>
                <a:cs typeface="Arial"/>
              </a:rPr>
              <a:t>w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[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55"/>
              </a:spcBef>
            </a:pPr>
            <a:r>
              <a:rPr dirty="0" sz="1100" spc="-40" b="1">
                <a:latin typeface="Arial"/>
                <a:cs typeface="Arial"/>
              </a:rPr>
              <a:t>Independent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Gaussian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Distribution: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Each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sample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independent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and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follows </a:t>
            </a:r>
            <a:r>
              <a:rPr dirty="0" sz="1100" spc="-95">
                <a:latin typeface="Microsoft Sans Serif"/>
                <a:cs typeface="Microsoft Sans Serif"/>
              </a:rPr>
              <a:t>Gaussian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distribution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32867" y="1297684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(1)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672" y="1594037"/>
            <a:ext cx="114214" cy="114214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249809" y="1580926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95320" y="202580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672970" y="1954223"/>
            <a:ext cx="3987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591310" algn="l"/>
                <a:tab pos="3772535" algn="l"/>
              </a:tabLst>
            </a:pPr>
            <a:r>
              <a:rPr dirty="0" sz="1100" spc="-30" i="1">
                <a:latin typeface="Arial"/>
                <a:cs typeface="Arial"/>
              </a:rPr>
              <a:t>w</a:t>
            </a:r>
            <a:r>
              <a:rPr dirty="0" baseline="-13888" sz="1200" spc="-44" i="1">
                <a:latin typeface="Arial"/>
                <a:cs typeface="Arial"/>
              </a:rPr>
              <a:t>I</a:t>
            </a:r>
            <a:r>
              <a:rPr dirty="0" baseline="-13888" sz="1200" spc="-97" i="1">
                <a:latin typeface="Arial"/>
                <a:cs typeface="Arial"/>
              </a:rPr>
              <a:t> </a:t>
            </a:r>
            <a:r>
              <a:rPr dirty="0" sz="1100" spc="-100">
                <a:latin typeface="Tahoma"/>
                <a:cs typeface="Tahoma"/>
              </a:rPr>
              <a:t>[</a:t>
            </a:r>
            <a:r>
              <a:rPr dirty="0" sz="1100" spc="-100" i="1">
                <a:latin typeface="Arial"/>
                <a:cs typeface="Arial"/>
              </a:rPr>
              <a:t>n</a:t>
            </a:r>
            <a:r>
              <a:rPr dirty="0" sz="1100" spc="-100">
                <a:latin typeface="Tahoma"/>
                <a:cs typeface="Tahoma"/>
              </a:rPr>
              <a:t>]</a:t>
            </a:r>
            <a:r>
              <a:rPr dirty="0" sz="1100" spc="-100" i="1">
                <a:latin typeface="Verdana"/>
                <a:cs typeface="Verdana"/>
              </a:rPr>
              <a:t>,</a:t>
            </a:r>
            <a:r>
              <a:rPr dirty="0" sz="1100" spc="-195" i="1">
                <a:latin typeface="Verdana"/>
                <a:cs typeface="Verdana"/>
              </a:rPr>
              <a:t> </a:t>
            </a:r>
            <a:r>
              <a:rPr dirty="0" sz="1100" spc="-40" i="1">
                <a:latin typeface="Arial"/>
                <a:cs typeface="Arial"/>
              </a:rPr>
              <a:t>w</a:t>
            </a:r>
            <a:r>
              <a:rPr dirty="0" baseline="-13888" sz="1200" spc="-60" i="1">
                <a:latin typeface="Arial"/>
                <a:cs typeface="Arial"/>
              </a:rPr>
              <a:t>Q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Arial"/>
                <a:cs typeface="Arial"/>
              </a:rPr>
              <a:t>n</a:t>
            </a:r>
            <a:r>
              <a:rPr dirty="0" sz="1100" spc="-95">
                <a:latin typeface="Tahoma"/>
                <a:cs typeface="Tahoma"/>
              </a:rPr>
              <a:t>]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∼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80">
                <a:latin typeface="Lucida Sans Unicode"/>
                <a:cs typeface="Lucida Sans Unicode"/>
              </a:rPr>
              <a:t>N</a:t>
            </a:r>
            <a:r>
              <a:rPr dirty="0" sz="1100" spc="-18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Tahoma"/>
                <a:cs typeface="Tahoma"/>
              </a:rPr>
              <a:t>(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-70" i="1">
                <a:latin typeface="Verdana"/>
                <a:cs typeface="Verdana"/>
              </a:rPr>
              <a:t>,</a:t>
            </a:r>
            <a:r>
              <a:rPr dirty="0" sz="1100" spc="-190" i="1">
                <a:latin typeface="Verdana"/>
                <a:cs typeface="Verdana"/>
              </a:rPr>
              <a:t> </a:t>
            </a:r>
            <a:r>
              <a:rPr dirty="0" sz="1100" spc="-25" i="1">
                <a:latin typeface="Verdana"/>
                <a:cs typeface="Verdana"/>
              </a:rPr>
              <a:t>σ</a:t>
            </a:r>
            <a:r>
              <a:rPr dirty="0" baseline="31250" sz="1200" spc="-37">
                <a:latin typeface="Arial MT"/>
                <a:cs typeface="Arial MT"/>
              </a:rPr>
              <a:t>2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55">
                <a:latin typeface="Microsoft Sans Serif"/>
                <a:cs typeface="Microsoft Sans Serif"/>
              </a:rPr>
              <a:t>(I/Q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components)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25">
                <a:latin typeface="Microsoft Sans Serif"/>
                <a:cs typeface="Microsoft Sans Serif"/>
              </a:rPr>
              <a:t>(2)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72" y="2250576"/>
            <a:ext cx="114214" cy="11421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249809" y="2237465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2932" y="2196463"/>
            <a:ext cx="5078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b="1">
                <a:latin typeface="Arial"/>
                <a:cs typeface="Arial"/>
              </a:rPr>
              <a:t>Gaussian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Process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Modeling: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entire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modeled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as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Gaussian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Process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63041" y="2438690"/>
            <a:ext cx="5022850" cy="59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45235">
              <a:lnSpc>
                <a:spcPts val="944"/>
              </a:lnSpc>
              <a:spcBef>
                <a:spcPts val="90"/>
              </a:spcBef>
              <a:tabLst>
                <a:tab pos="2428875" algn="l"/>
                <a:tab pos="4782820" algn="l"/>
              </a:tabLst>
            </a:pPr>
            <a:r>
              <a:rPr dirty="0" sz="1100" spc="-65" i="1">
                <a:latin typeface="Arial"/>
                <a:cs typeface="Arial"/>
              </a:rPr>
              <a:t>w</a:t>
            </a:r>
            <a:r>
              <a:rPr dirty="0" sz="1100" spc="-190" i="1">
                <a:latin typeface="Arial"/>
                <a:cs typeface="Arial"/>
              </a:rPr>
              <a:t>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Arial"/>
                <a:cs typeface="Arial"/>
              </a:rPr>
              <a:t>n</a:t>
            </a:r>
            <a:r>
              <a:rPr dirty="0" sz="1100" spc="-95">
                <a:latin typeface="Tahoma"/>
                <a:cs typeface="Tahoma"/>
              </a:rPr>
              <a:t>]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∼</a:t>
            </a:r>
            <a:r>
              <a:rPr dirty="0" sz="1100" spc="-3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CN</a:t>
            </a:r>
            <a:r>
              <a:rPr dirty="0" sz="1100" spc="-18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Tahoma"/>
                <a:cs typeface="Tahoma"/>
              </a:rPr>
              <a:t>(</a:t>
            </a:r>
            <a:r>
              <a:rPr dirty="0" sz="1100" spc="-70">
                <a:latin typeface="Microsoft Sans Serif"/>
                <a:cs typeface="Microsoft Sans Serif"/>
              </a:rPr>
              <a:t>0</a:t>
            </a:r>
            <a:r>
              <a:rPr dirty="0" sz="1100" spc="-70" i="1">
                <a:latin typeface="Verdana"/>
                <a:cs typeface="Verdana"/>
              </a:rPr>
              <a:t>,</a:t>
            </a:r>
            <a:r>
              <a:rPr dirty="0" sz="1100" spc="-200" i="1">
                <a:latin typeface="Verdana"/>
                <a:cs typeface="Verdana"/>
              </a:rPr>
              <a:t> </a:t>
            </a:r>
            <a:r>
              <a:rPr dirty="0" sz="1100" spc="-25" i="1">
                <a:latin typeface="Verdana"/>
                <a:cs typeface="Verdana"/>
              </a:rPr>
              <a:t>σ</a:t>
            </a:r>
            <a:r>
              <a:rPr dirty="0" baseline="31250" sz="1200" spc="-37">
                <a:latin typeface="Arial MT"/>
                <a:cs typeface="Arial MT"/>
              </a:rPr>
              <a:t>2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45">
                <a:latin typeface="Microsoft Sans Serif"/>
                <a:cs typeface="Microsoft Sans Serif"/>
              </a:rPr>
              <a:t>(Complex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AWGN)</a:t>
            </a:r>
            <a:r>
              <a:rPr dirty="0" sz="1100">
                <a:latin typeface="Microsoft Sans Serif"/>
                <a:cs typeface="Microsoft Sans Serif"/>
              </a:rPr>
              <a:t>	</a:t>
            </a:r>
            <a:r>
              <a:rPr dirty="0" sz="1100" spc="-25">
                <a:latin typeface="Microsoft Sans Serif"/>
                <a:cs typeface="Microsoft Sans Serif"/>
              </a:rPr>
              <a:t>(3)</a:t>
            </a:r>
            <a:endParaRPr sz="1100">
              <a:latin typeface="Microsoft Sans Serif"/>
              <a:cs typeface="Microsoft Sans Serif"/>
            </a:endParaRPr>
          </a:p>
          <a:p>
            <a:pPr algn="ctr" marR="614045">
              <a:lnSpc>
                <a:spcPts val="585"/>
              </a:lnSpc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800">
              <a:latin typeface="Arial"/>
              <a:cs typeface="Arial"/>
            </a:endParaRPr>
          </a:p>
          <a:p>
            <a:pPr algn="ctr" marR="581025">
              <a:lnSpc>
                <a:spcPct val="100000"/>
              </a:lnSpc>
            </a:pP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With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these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218B21"/>
                </a:solidFill>
                <a:latin typeface="Arial"/>
                <a:cs typeface="Arial"/>
              </a:rPr>
              <a:t>assumptions,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we</a:t>
            </a:r>
            <a:r>
              <a:rPr dirty="0" sz="1100" spc="1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218B21"/>
                </a:solidFill>
                <a:latin typeface="Arial"/>
                <a:cs typeface="Arial"/>
              </a:rPr>
              <a:t>can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derive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the</a:t>
            </a:r>
            <a:r>
              <a:rPr dirty="0" sz="1100" spc="1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optimal</a:t>
            </a:r>
            <a:r>
              <a:rPr dirty="0" sz="1100" spc="1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218B21"/>
                </a:solidFill>
                <a:latin typeface="Arial"/>
                <a:cs typeface="Arial"/>
              </a:rPr>
              <a:t>noise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estimation</a:t>
            </a:r>
            <a:r>
              <a:rPr dirty="0" u="heavy" sz="1100" spc="-10" b="1">
                <a:solidFill>
                  <a:srgbClr val="218B21"/>
                </a:solidFill>
                <a:uFill>
                  <a:solidFill>
                    <a:srgbClr val="99B9D7"/>
                  </a:solidFill>
                </a:uFill>
                <a:latin typeface="Arial"/>
                <a:cs typeface="Arial"/>
              </a:rPr>
              <a:t>Ị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7" name="object 3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43" name="object 43" descr=""/>
          <p:cNvSpPr txBox="1"/>
          <p:nvPr/>
        </p:nvSpPr>
        <p:spPr>
          <a:xfrm>
            <a:off x="5427089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GPR</a:t>
            </a:r>
            <a:r>
              <a:rPr dirty="0" spc="25"/>
              <a:t> </a:t>
            </a:r>
            <a:r>
              <a:rPr dirty="0" spc="-55"/>
              <a:t>Denoising:</a:t>
            </a:r>
            <a:r>
              <a:rPr dirty="0" spc="60"/>
              <a:t> </a:t>
            </a:r>
            <a:r>
              <a:rPr dirty="0" spc="-35"/>
              <a:t>Mathematical</a:t>
            </a:r>
            <a:r>
              <a:rPr dirty="0" spc="-15"/>
              <a:t> </a:t>
            </a:r>
            <a:r>
              <a:rPr dirty="0" spc="-40"/>
              <a:t>Derivation</a:t>
            </a:r>
            <a:r>
              <a:rPr dirty="0" spc="-15"/>
              <a:t> </a:t>
            </a:r>
            <a:r>
              <a:rPr dirty="0" spc="-80"/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841" y="336727"/>
            <a:ext cx="4479290" cy="75882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43330">
              <a:lnSpc>
                <a:spcPct val="100000"/>
              </a:lnSpc>
              <a:spcBef>
                <a:spcPts val="760"/>
              </a:spcBef>
            </a:pP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Part</a:t>
            </a:r>
            <a:r>
              <a:rPr dirty="0" sz="1400" spc="26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5" b="1">
                <a:solidFill>
                  <a:srgbClr val="00529A"/>
                </a:solidFill>
                <a:latin typeface="Arial"/>
                <a:cs typeface="Arial"/>
              </a:rPr>
              <a:t>II:</a:t>
            </a:r>
            <a:r>
              <a:rPr dirty="0" sz="1400" spc="26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Complete</a:t>
            </a:r>
            <a:r>
              <a:rPr dirty="0" sz="1400" spc="26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Derivation</a:t>
            </a:r>
            <a:r>
              <a:rPr dirty="0" sz="1400" spc="26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00" spc="-35" b="1">
                <a:latin typeface="Arial"/>
                <a:cs typeface="Arial"/>
              </a:rPr>
              <a:t>Step-</a:t>
            </a:r>
            <a:r>
              <a:rPr dirty="0" sz="1100" spc="-45" b="1">
                <a:latin typeface="Arial"/>
                <a:cs typeface="Arial"/>
              </a:rPr>
              <a:t>by-</a:t>
            </a:r>
            <a:r>
              <a:rPr dirty="0" sz="1100" b="1">
                <a:latin typeface="Arial"/>
                <a:cs typeface="Arial"/>
              </a:rPr>
              <a:t>Step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Derivation: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100" b="1">
                <a:latin typeface="Arial"/>
                <a:cs typeface="Arial"/>
              </a:rPr>
              <a:t>1.</a:t>
            </a:r>
            <a:r>
              <a:rPr dirty="0" sz="1100" spc="185" b="1">
                <a:latin typeface="Arial"/>
                <a:cs typeface="Arial"/>
              </a:rPr>
              <a:t> </a:t>
            </a:r>
            <a:r>
              <a:rPr dirty="0" sz="1100" spc="120" b="1">
                <a:latin typeface="Arial"/>
                <a:cs typeface="Arial"/>
              </a:rPr>
              <a:t>I/Q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Power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Calculation: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3966" y="1405812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5447" y="1347697"/>
            <a:ext cx="314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37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7991" y="1231453"/>
            <a:ext cx="14668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50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8705" y="1211845"/>
            <a:ext cx="2647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75" i="1">
                <a:latin typeface="Arial"/>
                <a:cs typeface="Arial"/>
              </a:rPr>
              <a:t>M−</a:t>
            </a:r>
            <a:r>
              <a:rPr dirty="0" sz="800" spc="75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8314" y="1216087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69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9215" y="1554618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Arial"/>
                <a:cs typeface="Arial"/>
              </a:rPr>
              <a:t>k</a:t>
            </a:r>
            <a:r>
              <a:rPr dirty="0" sz="800" spc="-25">
                <a:latin typeface="Tahoma"/>
                <a:cs typeface="Tahoma"/>
              </a:rPr>
              <a:t>=</a:t>
            </a:r>
            <a:r>
              <a:rPr dirty="0" sz="800" spc="-25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68234" y="132782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58036" y="1347709"/>
            <a:ext cx="61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r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>
                <a:latin typeface="Tahoma"/>
                <a:cs typeface="Tahoma"/>
              </a:rPr>
              <a:t>]</a:t>
            </a:r>
            <a:r>
              <a:rPr dirty="0" sz="1100" spc="3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59255" y="1407603"/>
            <a:ext cx="590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7840" algn="l"/>
              </a:tabLst>
            </a:pPr>
            <a:r>
              <a:rPr dirty="0" sz="800" spc="-50" i="1">
                <a:latin typeface="Arial"/>
                <a:cs typeface="Arial"/>
              </a:rPr>
              <a:t>I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0" i="1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97544" y="132782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38223" y="1347709"/>
            <a:ext cx="679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0220" algn="l"/>
              </a:tabLst>
            </a:pP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>
                <a:latin typeface="Tahoma"/>
                <a:cs typeface="Tahoma"/>
              </a:rPr>
              <a:t>]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Microsoft Sans Serif"/>
                <a:cs typeface="Microsoft Sans Serif"/>
              </a:rPr>
              <a:t>(4)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16226" y="2093339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(5)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-558" y="1694291"/>
            <a:ext cx="1961514" cy="90233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222250" indent="-184150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222250" algn="l"/>
              </a:tabLst>
            </a:pPr>
            <a:r>
              <a:rPr dirty="0" sz="1100" b="1">
                <a:latin typeface="Arial"/>
                <a:cs typeface="Arial"/>
              </a:rPr>
              <a:t>SNR </a:t>
            </a:r>
            <a:r>
              <a:rPr dirty="0" sz="1100" spc="-35" b="1">
                <a:latin typeface="Arial"/>
                <a:cs typeface="Arial"/>
              </a:rPr>
              <a:t>Power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Ratio:</a:t>
            </a:r>
            <a:endParaRPr sz="1100">
              <a:latin typeface="Arial"/>
              <a:cs typeface="Arial"/>
            </a:endParaRPr>
          </a:p>
          <a:p>
            <a:pPr marL="614045">
              <a:lnSpc>
                <a:spcPct val="100000"/>
              </a:lnSpc>
              <a:spcBef>
                <a:spcPts val="680"/>
              </a:spcBef>
            </a:pPr>
            <a:r>
              <a:rPr dirty="0" baseline="-22727" sz="1650" spc="-52">
                <a:latin typeface="Microsoft Sans Serif"/>
                <a:cs typeface="Microsoft Sans Serif"/>
              </a:rPr>
              <a:t>SNR</a:t>
            </a:r>
            <a:r>
              <a:rPr dirty="0" baseline="-45138" sz="1200" spc="-52">
                <a:latin typeface="Arial MT"/>
                <a:cs typeface="Arial MT"/>
              </a:rPr>
              <a:t>linear</a:t>
            </a:r>
            <a:r>
              <a:rPr dirty="0" baseline="-45138" sz="1200" spc="187">
                <a:latin typeface="Arial MT"/>
                <a:cs typeface="Arial MT"/>
              </a:rPr>
              <a:t> </a:t>
            </a:r>
            <a:r>
              <a:rPr dirty="0" baseline="-22727" sz="1650">
                <a:latin typeface="Tahoma"/>
                <a:cs typeface="Tahoma"/>
              </a:rPr>
              <a:t>=</a:t>
            </a:r>
            <a:r>
              <a:rPr dirty="0" baseline="-22727" sz="1650" spc="-67">
                <a:latin typeface="Tahoma"/>
                <a:cs typeface="Tahoma"/>
              </a:rPr>
              <a:t> </a:t>
            </a:r>
            <a:r>
              <a:rPr dirty="0" baseline="-22727" sz="1650" spc="-15">
                <a:latin typeface="Microsoft Sans Serif"/>
                <a:cs typeface="Microsoft Sans Serif"/>
              </a:rPr>
              <a:t>10</a:t>
            </a:r>
            <a:r>
              <a:rPr dirty="0" sz="800" spc="-10">
                <a:latin typeface="Arial MT"/>
                <a:cs typeface="Arial MT"/>
              </a:rPr>
              <a:t>SNR</a:t>
            </a:r>
            <a:r>
              <a:rPr dirty="0" baseline="-13888" sz="900" spc="-15">
                <a:latin typeface="Verdana"/>
                <a:cs typeface="Verdana"/>
              </a:rPr>
              <a:t>dB</a:t>
            </a:r>
            <a:r>
              <a:rPr dirty="0" sz="800" spc="-10" i="1">
                <a:latin typeface="Trebuchet MS"/>
                <a:cs typeface="Trebuchet MS"/>
              </a:rPr>
              <a:t>/</a:t>
            </a:r>
            <a:r>
              <a:rPr dirty="0" sz="800" spc="-10">
                <a:latin typeface="Arial MT"/>
                <a:cs typeface="Arial MT"/>
              </a:rPr>
              <a:t>10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800">
              <a:latin typeface="Arial MT"/>
              <a:cs typeface="Arial MT"/>
            </a:endParaRPr>
          </a:p>
          <a:p>
            <a:pPr marL="222250" indent="-184150">
              <a:lnSpc>
                <a:spcPct val="100000"/>
              </a:lnSpc>
              <a:buAutoNum type="arabicPeriod" startAt="3"/>
              <a:tabLst>
                <a:tab pos="222250" algn="l"/>
              </a:tabLst>
            </a:pP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Power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Calculation: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5675" y="2652634"/>
            <a:ext cx="132905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17195">
              <a:lnSpc>
                <a:spcPts val="1030"/>
              </a:lnSpc>
              <a:spcBef>
                <a:spcPts val="90"/>
              </a:spcBef>
              <a:tabLst>
                <a:tab pos="775970" algn="l"/>
                <a:tab pos="127762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baseline="-10416" sz="1200" spc="-3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sng" baseline="-10416" sz="1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baseline="-10416" sz="1200">
              <a:latin typeface="Arial"/>
              <a:cs typeface="Arial"/>
            </a:endParaRPr>
          </a:p>
          <a:p>
            <a:pPr marL="38100">
              <a:lnSpc>
                <a:spcPts val="1030"/>
              </a:lnSpc>
              <a:tabLst>
                <a:tab pos="255270" algn="l"/>
              </a:tabLst>
            </a:pPr>
            <a:r>
              <a:rPr dirty="0" sz="1100" spc="-50" i="1">
                <a:latin typeface="Arial"/>
                <a:cs typeface="Arial"/>
              </a:rPr>
              <a:t>P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16226" y="2746361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(6)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715888"/>
            <a:ext cx="5760085" cy="2524125"/>
            <a:chOff x="0" y="715888"/>
            <a:chExt cx="5760085" cy="2524125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2362" y="715888"/>
              <a:ext cx="3180077" cy="252410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7541" y="3134361"/>
            <a:ext cx="187325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b="1">
                <a:latin typeface="Arial"/>
                <a:cs typeface="Arial"/>
              </a:rPr>
              <a:t>4.</a:t>
            </a:r>
            <a:r>
              <a:rPr dirty="0" sz="1100" spc="160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Gaussian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Estimation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10358" y="3134361"/>
            <a:ext cx="425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85" b="1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19581" y="2828667"/>
            <a:ext cx="9906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z="800" spc="-50" i="1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0335" y="2853173"/>
            <a:ext cx="88582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baseline="-15151" sz="1650" spc="-30">
                <a:latin typeface="Microsoft Sans Serif"/>
                <a:cs typeface="Microsoft Sans Serif"/>
              </a:rPr>
              <a:t>10</a:t>
            </a:r>
            <a:r>
              <a:rPr dirty="0" sz="800" spc="-20">
                <a:latin typeface="Arial MT"/>
                <a:cs typeface="Arial MT"/>
              </a:rPr>
              <a:t>SNR</a:t>
            </a:r>
            <a:r>
              <a:rPr dirty="0" baseline="-13888" sz="900" spc="-30">
                <a:latin typeface="Verdana"/>
                <a:cs typeface="Verdana"/>
              </a:rPr>
              <a:t>dB</a:t>
            </a:r>
            <a:r>
              <a:rPr dirty="0" sz="800" spc="-20" i="1">
                <a:latin typeface="Trebuchet MS"/>
                <a:cs typeface="Trebuchet MS"/>
              </a:rPr>
              <a:t>/</a:t>
            </a:r>
            <a:r>
              <a:rPr dirty="0" sz="800" spc="-20">
                <a:latin typeface="Arial MT"/>
                <a:cs typeface="Arial MT"/>
              </a:rPr>
              <a:t>10</a:t>
            </a:r>
            <a:r>
              <a:rPr dirty="0" sz="800" spc="80">
                <a:latin typeface="Arial MT"/>
                <a:cs typeface="Arial MT"/>
              </a:rPr>
              <a:t> </a:t>
            </a:r>
            <a:r>
              <a:rPr dirty="0" baseline="-15151" sz="1650">
                <a:latin typeface="Tahoma"/>
                <a:cs typeface="Tahoma"/>
              </a:rPr>
              <a:t>+</a:t>
            </a:r>
            <a:r>
              <a:rPr dirty="0" baseline="-15151" sz="1650" spc="-150">
                <a:latin typeface="Tahoma"/>
                <a:cs typeface="Tahoma"/>
              </a:rPr>
              <a:t> </a:t>
            </a:r>
            <a:r>
              <a:rPr dirty="0" baseline="-15151" sz="1650" spc="-89">
                <a:latin typeface="Microsoft Sans Serif"/>
                <a:cs typeface="Microsoft Sans Serif"/>
              </a:rPr>
              <a:t>1</a:t>
            </a:r>
            <a:endParaRPr baseline="-15151" sz="16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GPR</a:t>
            </a:r>
            <a:r>
              <a:rPr dirty="0" spc="25"/>
              <a:t> </a:t>
            </a:r>
            <a:r>
              <a:rPr dirty="0" spc="-55"/>
              <a:t>Denoising:</a:t>
            </a:r>
            <a:r>
              <a:rPr dirty="0" spc="50"/>
              <a:t> </a:t>
            </a:r>
            <a:r>
              <a:rPr dirty="0" spc="-25"/>
              <a:t>Final</a:t>
            </a:r>
            <a:r>
              <a:rPr dirty="0" spc="-15"/>
              <a:t> </a:t>
            </a:r>
            <a:r>
              <a:rPr dirty="0" spc="-90"/>
              <a:t>Noise</a:t>
            </a:r>
            <a:r>
              <a:rPr dirty="0" spc="-5"/>
              <a:t> </a:t>
            </a:r>
            <a:r>
              <a:rPr dirty="0" spc="-30"/>
              <a:t>Estimation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409395"/>
            <a:ext cx="453707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Step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4:</a:t>
            </a:r>
            <a:r>
              <a:rPr dirty="0" sz="1100" spc="1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Estimate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Standard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Deviation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from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Gaussian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75">
                <a:latin typeface="Microsoft Sans Serif"/>
                <a:cs typeface="Microsoft Sans Serif"/>
              </a:rPr>
              <a:t>Since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follows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Gaussian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distribution,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AWGN: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444" y="816811"/>
            <a:ext cx="4174490" cy="427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29385">
              <a:lnSpc>
                <a:spcPts val="95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baseline="-10416" sz="1200" i="1">
                <a:latin typeface="Arial"/>
                <a:cs typeface="Arial"/>
              </a:rPr>
              <a:t>w</a:t>
            </a:r>
            <a:r>
              <a:rPr dirty="0" baseline="-10416" sz="1200" spc="38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80">
                <a:latin typeface="Arial MT"/>
                <a:cs typeface="Arial MT"/>
              </a:rPr>
              <a:t>E</a:t>
            </a:r>
            <a:r>
              <a:rPr dirty="0" sz="1100" spc="-80">
                <a:latin typeface="Tahoma"/>
                <a:cs typeface="Tahoma"/>
              </a:rPr>
              <a:t>[</a:t>
            </a:r>
            <a:r>
              <a:rPr dirty="0" sz="1100" spc="-80">
                <a:latin typeface="Lucida Sans Unicode"/>
                <a:cs typeface="Lucida Sans Unicode"/>
              </a:rPr>
              <a:t>|</a:t>
            </a:r>
            <a:r>
              <a:rPr dirty="0" sz="1100" spc="-80" i="1">
                <a:latin typeface="Arial"/>
                <a:cs typeface="Arial"/>
              </a:rPr>
              <a:t>w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-80">
                <a:latin typeface="Tahoma"/>
                <a:cs typeface="Tahoma"/>
              </a:rPr>
              <a:t>[</a:t>
            </a:r>
            <a:r>
              <a:rPr dirty="0" sz="1100" spc="-80" i="1">
                <a:latin typeface="Arial"/>
                <a:cs typeface="Arial"/>
              </a:rPr>
              <a:t>n</a:t>
            </a:r>
            <a:r>
              <a:rPr dirty="0" sz="1100" spc="-80">
                <a:latin typeface="Tahoma"/>
                <a:cs typeface="Tahoma"/>
              </a:rPr>
              <a:t>]</a:t>
            </a:r>
            <a:r>
              <a:rPr dirty="0" sz="1100" spc="-80">
                <a:latin typeface="Lucida Sans Unicode"/>
                <a:cs typeface="Lucida Sans Unicode"/>
              </a:rPr>
              <a:t>|</a:t>
            </a:r>
            <a:r>
              <a:rPr dirty="0" baseline="31250" sz="1200" spc="-120">
                <a:latin typeface="Arial MT"/>
                <a:cs typeface="Arial MT"/>
              </a:rPr>
              <a:t>2</a:t>
            </a:r>
            <a:r>
              <a:rPr dirty="0" sz="1100" spc="-80">
                <a:latin typeface="Tahoma"/>
                <a:cs typeface="Tahoma"/>
              </a:rPr>
              <a:t>]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70">
                <a:latin typeface="Arial MT"/>
                <a:cs typeface="Arial MT"/>
              </a:rPr>
              <a:t>E</a:t>
            </a:r>
            <a:r>
              <a:rPr dirty="0" sz="1100" spc="-70">
                <a:latin typeface="Tahoma"/>
                <a:cs typeface="Tahoma"/>
              </a:rPr>
              <a:t>[</a:t>
            </a:r>
            <a:r>
              <a:rPr dirty="0" sz="1100" spc="-70" i="1">
                <a:latin typeface="Arial"/>
                <a:cs typeface="Arial"/>
              </a:rPr>
              <a:t>w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baseline="31250" sz="1200" spc="-120">
                <a:latin typeface="Arial MT"/>
                <a:cs typeface="Arial MT"/>
              </a:rPr>
              <a:t>2</a:t>
            </a:r>
            <a:r>
              <a:rPr dirty="0" sz="1100" spc="-80">
                <a:latin typeface="Tahoma"/>
                <a:cs typeface="Tahoma"/>
              </a:rPr>
              <a:t>[</a:t>
            </a:r>
            <a:r>
              <a:rPr dirty="0" sz="1100" spc="-80" i="1">
                <a:latin typeface="Arial"/>
                <a:cs typeface="Arial"/>
              </a:rPr>
              <a:t>n</a:t>
            </a:r>
            <a:r>
              <a:rPr dirty="0" sz="1100" spc="-80">
                <a:latin typeface="Tahoma"/>
                <a:cs typeface="Tahoma"/>
              </a:rPr>
              <a:t>]]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70">
                <a:latin typeface="Arial MT"/>
                <a:cs typeface="Arial MT"/>
              </a:rPr>
              <a:t>E</a:t>
            </a:r>
            <a:r>
              <a:rPr dirty="0" sz="1100" spc="-70">
                <a:latin typeface="Tahoma"/>
                <a:cs typeface="Tahoma"/>
              </a:rPr>
              <a:t>[</a:t>
            </a:r>
            <a:r>
              <a:rPr dirty="0" sz="1100" spc="-70" i="1">
                <a:latin typeface="Arial"/>
                <a:cs typeface="Arial"/>
              </a:rPr>
              <a:t>w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baseline="31250" sz="1200" spc="-44">
                <a:latin typeface="Arial MT"/>
                <a:cs typeface="Arial MT"/>
              </a:rPr>
              <a:t>2</a:t>
            </a:r>
            <a:r>
              <a:rPr dirty="0" baseline="31250" sz="1200" spc="-15">
                <a:latin typeface="Arial MT"/>
                <a:cs typeface="Arial MT"/>
              </a:rPr>
              <a:t> </a:t>
            </a:r>
            <a:r>
              <a:rPr dirty="0" sz="1100" spc="-100">
                <a:latin typeface="Tahoma"/>
                <a:cs typeface="Tahoma"/>
              </a:rPr>
              <a:t>[</a:t>
            </a:r>
            <a:r>
              <a:rPr dirty="0" sz="1100" spc="-100" i="1">
                <a:latin typeface="Arial"/>
                <a:cs typeface="Arial"/>
              </a:rPr>
              <a:t>n</a:t>
            </a:r>
            <a:r>
              <a:rPr dirty="0" sz="1100" spc="-100">
                <a:latin typeface="Tahoma"/>
                <a:cs typeface="Tahoma"/>
              </a:rPr>
              <a:t>]]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2</a:t>
            </a:r>
            <a:r>
              <a:rPr dirty="0" sz="1100" spc="-25" i="1">
                <a:latin typeface="Verdana"/>
                <a:cs typeface="Verdana"/>
              </a:rPr>
              <a:t>σ</a:t>
            </a:r>
            <a:r>
              <a:rPr dirty="0" baseline="31250" sz="1200" spc="-37">
                <a:latin typeface="Arial MT"/>
                <a:cs typeface="Arial MT"/>
              </a:rPr>
              <a:t>2</a:t>
            </a:r>
            <a:endParaRPr baseline="31250" sz="1200">
              <a:latin typeface="Arial MT"/>
              <a:cs typeface="Arial MT"/>
            </a:endParaRPr>
          </a:p>
          <a:p>
            <a:pPr marL="2778125">
              <a:lnSpc>
                <a:spcPts val="590"/>
              </a:lnSpc>
              <a:tabLst>
                <a:tab pos="3444240" algn="l"/>
                <a:tab pos="4064000" algn="l"/>
              </a:tabLst>
            </a:pPr>
            <a:r>
              <a:rPr dirty="0" sz="800" spc="-50" i="1">
                <a:latin typeface="Arial"/>
                <a:cs typeface="Arial"/>
              </a:rPr>
              <a:t>I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0" i="1">
                <a:latin typeface="Arial"/>
                <a:cs typeface="Arial"/>
              </a:rPr>
              <a:t>Q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1100" spc="-45">
                <a:latin typeface="Microsoft Sans Serif"/>
                <a:cs typeface="Microsoft Sans Serif"/>
              </a:rPr>
              <a:t>Therefore,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the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>
                <a:latin typeface="Microsoft Sans Serif"/>
                <a:cs typeface="Microsoft Sans Serif"/>
              </a:rPr>
              <a:t> for </a:t>
            </a:r>
            <a:r>
              <a:rPr dirty="0" sz="1100" spc="-80">
                <a:latin typeface="Microsoft Sans Serif"/>
                <a:cs typeface="Microsoft Sans Serif"/>
              </a:rPr>
              <a:t>each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component: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32856" y="816811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(8)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6066" y="132505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51100" y="1416505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71929" y="1344928"/>
            <a:ext cx="71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9280" algn="l"/>
              </a:tabLst>
            </a:pPr>
            <a:r>
              <a:rPr dirty="0" sz="1100" i="1">
                <a:latin typeface="Verdana"/>
                <a:cs typeface="Verdana"/>
              </a:rPr>
              <a:t>σ</a:t>
            </a:r>
            <a:r>
              <a:rPr dirty="0" sz="1100" spc="355" i="1">
                <a:latin typeface="Verdana"/>
                <a:cs typeface="Verdan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16073" y="1251202"/>
            <a:ext cx="955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7034" algn="l"/>
                <a:tab pos="854075" algn="l"/>
              </a:tabLst>
            </a:pP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04579" y="1309317"/>
            <a:ext cx="13684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355090" algn="l"/>
              </a:tabLst>
            </a:pPr>
            <a:r>
              <a:rPr dirty="0" u="sng" sz="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u="sng" sz="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45931" y="1445830"/>
            <a:ext cx="1464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7190" algn="l"/>
              </a:tabLst>
            </a:pPr>
            <a:r>
              <a:rPr dirty="0" baseline="2525" sz="1650" spc="-75">
                <a:latin typeface="Microsoft Sans Serif"/>
                <a:cs typeface="Microsoft Sans Serif"/>
              </a:rPr>
              <a:t>2</a:t>
            </a:r>
            <a:r>
              <a:rPr dirty="0" baseline="2525" sz="1650">
                <a:latin typeface="Microsoft Sans Serif"/>
                <a:cs typeface="Microsoft Sans Serif"/>
              </a:rPr>
              <a:t>	</a:t>
            </a:r>
            <a:r>
              <a:rPr dirty="0" sz="1100" spc="-25">
                <a:latin typeface="Microsoft Sans Serif"/>
                <a:cs typeface="Microsoft Sans Serif"/>
              </a:rPr>
              <a:t>2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10</a:t>
            </a:r>
            <a:r>
              <a:rPr dirty="0" baseline="20833" sz="1200" spc="-37">
                <a:latin typeface="Arial MT"/>
                <a:cs typeface="Arial MT"/>
              </a:rPr>
              <a:t>SNR</a:t>
            </a:r>
            <a:r>
              <a:rPr dirty="0" baseline="13888" sz="900" spc="-37">
                <a:latin typeface="Verdana"/>
                <a:cs typeface="Verdana"/>
              </a:rPr>
              <a:t>dB</a:t>
            </a:r>
            <a:r>
              <a:rPr dirty="0" baseline="20833" sz="1200" spc="-37" i="1">
                <a:latin typeface="Trebuchet MS"/>
                <a:cs typeface="Trebuchet MS"/>
              </a:rPr>
              <a:t>/</a:t>
            </a:r>
            <a:r>
              <a:rPr dirty="0" baseline="20833" sz="1200" spc="-37">
                <a:latin typeface="Arial MT"/>
                <a:cs typeface="Arial MT"/>
              </a:rPr>
              <a:t>10</a:t>
            </a:r>
            <a:r>
              <a:rPr dirty="0" baseline="20833" sz="1200" spc="135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32856" y="1344928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(9)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00643" y="2065806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Verdana"/>
                <a:cs typeface="Verdana"/>
              </a:rPr>
              <a:t>σ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79802" y="2123921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5844" y="1693315"/>
            <a:ext cx="2491740" cy="564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7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Final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Standard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Deviation:</a:t>
            </a:r>
            <a:endParaRPr sz="1100">
              <a:latin typeface="Arial"/>
              <a:cs typeface="Arial"/>
            </a:endParaRPr>
          </a:p>
          <a:p>
            <a:pPr algn="r" marR="30480">
              <a:lnSpc>
                <a:spcPts val="1170"/>
              </a:lnSpc>
            </a:pPr>
            <a:r>
              <a:rPr dirty="0" sz="1100" spc="470">
                <a:latin typeface="Lucida Sans Unicode"/>
                <a:cs typeface="Lucida Sans Unicode"/>
              </a:rPr>
              <a:t>s</a:t>
            </a:r>
            <a:endParaRPr sz="1100">
              <a:latin typeface="Lucida Sans Unicode"/>
              <a:cs typeface="Lucida Sans Unicode"/>
            </a:endParaRPr>
          </a:p>
          <a:p>
            <a:pPr algn="r" marR="207010">
              <a:lnSpc>
                <a:spcPct val="100000"/>
              </a:lnSpc>
              <a:spcBef>
                <a:spcPts val="5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579319" y="1971801"/>
            <a:ext cx="1067435" cy="0"/>
          </a:xfrm>
          <a:custGeom>
            <a:avLst/>
            <a:gdLst/>
            <a:ahLst/>
            <a:cxnLst/>
            <a:rect l="l" t="t" r="r" b="b"/>
            <a:pathLst>
              <a:path w="1067435" h="0">
                <a:moveTo>
                  <a:pt x="0" y="0"/>
                </a:moveTo>
                <a:lnTo>
                  <a:pt x="10673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003575" y="1972080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latin typeface="Arial"/>
                <a:cs typeface="Arial"/>
              </a:rPr>
              <a:t>P</a:t>
            </a:r>
            <a:r>
              <a:rPr dirty="0" baseline="-10416" sz="1200" spc="-37" i="1">
                <a:latin typeface="Arial"/>
                <a:cs typeface="Arial"/>
              </a:rPr>
              <a:t>r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594508" y="2182418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 h="0">
                <a:moveTo>
                  <a:pt x="0" y="0"/>
                </a:moveTo>
                <a:lnTo>
                  <a:pt x="103696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556408" y="2166707"/>
            <a:ext cx="1113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2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10</a:t>
            </a:r>
            <a:r>
              <a:rPr dirty="0" baseline="20833" sz="1200" spc="-37">
                <a:latin typeface="Arial MT"/>
                <a:cs typeface="Arial MT"/>
              </a:rPr>
              <a:t>SNR</a:t>
            </a:r>
            <a:r>
              <a:rPr dirty="0" baseline="13888" sz="900" spc="-37">
                <a:latin typeface="Verdana"/>
                <a:cs typeface="Verdana"/>
              </a:rPr>
              <a:t>dB</a:t>
            </a:r>
            <a:r>
              <a:rPr dirty="0" baseline="20833" sz="1200" spc="-37" i="1">
                <a:latin typeface="Trebuchet MS"/>
                <a:cs typeface="Trebuchet MS"/>
              </a:rPr>
              <a:t>/</a:t>
            </a:r>
            <a:r>
              <a:rPr dirty="0" baseline="20833" sz="1200" spc="-37">
                <a:latin typeface="Arial MT"/>
                <a:cs typeface="Arial MT"/>
              </a:rPr>
              <a:t>10</a:t>
            </a:r>
            <a:r>
              <a:rPr dirty="0" baseline="20833" sz="1200" spc="135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070328" y="1920481"/>
            <a:ext cx="1619885" cy="507365"/>
            <a:chOff x="2070328" y="1920481"/>
            <a:chExt cx="1619885" cy="507365"/>
          </a:xfrm>
        </p:grpSpPr>
        <p:sp>
          <p:nvSpPr>
            <p:cNvPr id="21" name="object 21" descr=""/>
            <p:cNvSpPr/>
            <p:nvPr/>
          </p:nvSpPr>
          <p:spPr>
            <a:xfrm>
              <a:off x="2070328" y="1923008"/>
              <a:ext cx="1619885" cy="0"/>
            </a:xfrm>
            <a:custGeom>
              <a:avLst/>
              <a:gdLst/>
              <a:ahLst/>
              <a:cxnLst/>
              <a:rect l="l" t="t" r="r" b="b"/>
              <a:pathLst>
                <a:path w="1619885" h="0">
                  <a:moveTo>
                    <a:pt x="0" y="0"/>
                  </a:moveTo>
                  <a:lnTo>
                    <a:pt x="16193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072855" y="1923008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w="0" h="502285">
                  <a:moveTo>
                    <a:pt x="0" y="5021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87140" y="1923008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w="0" h="502285">
                  <a:moveTo>
                    <a:pt x="0" y="5021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70328" y="2425166"/>
              <a:ext cx="1619885" cy="0"/>
            </a:xfrm>
            <a:custGeom>
              <a:avLst/>
              <a:gdLst/>
              <a:ahLst/>
              <a:cxnLst/>
              <a:rect l="l" t="t" r="r" b="b"/>
              <a:pathLst>
                <a:path w="1619885" h="0">
                  <a:moveTo>
                    <a:pt x="0" y="0"/>
                  </a:moveTo>
                  <a:lnTo>
                    <a:pt x="16193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364022" y="2065806"/>
            <a:ext cx="270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Microsoft Sans Serif"/>
                <a:cs typeface="Microsoft Sans Serif"/>
              </a:rPr>
              <a:t>(10)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571566" y="2503593"/>
            <a:ext cx="2617470" cy="584835"/>
            <a:chOff x="1571566" y="2503593"/>
            <a:chExt cx="2617470" cy="584835"/>
          </a:xfrm>
        </p:grpSpPr>
        <p:sp>
          <p:nvSpPr>
            <p:cNvPr id="27" name="object 27" descr=""/>
            <p:cNvSpPr/>
            <p:nvPr/>
          </p:nvSpPr>
          <p:spPr>
            <a:xfrm>
              <a:off x="1574106" y="2506133"/>
              <a:ext cx="2612390" cy="579755"/>
            </a:xfrm>
            <a:custGeom>
              <a:avLst/>
              <a:gdLst/>
              <a:ahLst/>
              <a:cxnLst/>
              <a:rect l="l" t="t" r="r" b="b"/>
              <a:pathLst>
                <a:path w="2612390" h="579755">
                  <a:moveTo>
                    <a:pt x="2611796" y="0"/>
                  </a:moveTo>
                  <a:lnTo>
                    <a:pt x="0" y="0"/>
                  </a:lnTo>
                  <a:lnTo>
                    <a:pt x="0" y="579364"/>
                  </a:lnTo>
                  <a:lnTo>
                    <a:pt x="2611796" y="579364"/>
                  </a:lnTo>
                  <a:lnTo>
                    <a:pt x="2611796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74106" y="2506133"/>
              <a:ext cx="2612390" cy="579755"/>
            </a:xfrm>
            <a:custGeom>
              <a:avLst/>
              <a:gdLst/>
              <a:ahLst/>
              <a:cxnLst/>
              <a:rect l="l" t="t" r="r" b="b"/>
              <a:pathLst>
                <a:path w="2612390" h="579755">
                  <a:moveTo>
                    <a:pt x="0" y="579364"/>
                  </a:moveTo>
                  <a:lnTo>
                    <a:pt x="2611796" y="579364"/>
                  </a:lnTo>
                  <a:lnTo>
                    <a:pt x="2611796" y="0"/>
                  </a:lnTo>
                  <a:lnTo>
                    <a:pt x="0" y="0"/>
                  </a:lnTo>
                  <a:lnTo>
                    <a:pt x="0" y="57936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674228" y="2517291"/>
            <a:ext cx="2424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Insight: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This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Verdana"/>
                <a:cs typeface="Verdana"/>
              </a:rPr>
              <a:t>σ</a:t>
            </a:r>
            <a:r>
              <a:rPr dirty="0" baseline="27777" sz="1200">
                <a:latin typeface="Arial MT"/>
                <a:cs typeface="Arial MT"/>
              </a:rPr>
              <a:t>2</a:t>
            </a:r>
            <a:r>
              <a:rPr dirty="0" baseline="27777" sz="1200" spc="157">
                <a:latin typeface="Arial MT"/>
                <a:cs typeface="Arial MT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becomes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the</a:t>
            </a:r>
            <a:r>
              <a:rPr dirty="0" sz="1100" spc="-10">
                <a:latin typeface="Microsoft Sans Serif"/>
                <a:cs typeface="Microsoft Sans Serif"/>
              </a:rPr>
              <a:t> noise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08061" y="2588855"/>
            <a:ext cx="2357120" cy="29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4455">
              <a:lnSpc>
                <a:spcPts val="875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>
              <a:lnSpc>
                <a:spcPts val="1235"/>
              </a:lnSpc>
            </a:pPr>
            <a:r>
              <a:rPr dirty="0" sz="1100" spc="-65">
                <a:latin typeface="Microsoft Sans Serif"/>
                <a:cs typeface="Microsoft Sans Serif"/>
              </a:rPr>
              <a:t>variance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parameter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Verdana"/>
                <a:cs typeface="Verdana"/>
              </a:rPr>
              <a:t>α</a:t>
            </a:r>
            <a:r>
              <a:rPr dirty="0" sz="1100" spc="-75" i="1">
                <a:latin typeface="Verdana"/>
                <a:cs typeface="Verdana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GPR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model,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2" name="object 32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665249" y="2875567"/>
            <a:ext cx="2431415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00"/>
              </a:lnSpc>
            </a:pPr>
            <a:r>
              <a:rPr dirty="0" sz="1100" spc="-55">
                <a:latin typeface="Microsoft Sans Serif"/>
                <a:cs typeface="Microsoft Sans Serif"/>
              </a:rPr>
              <a:t>enabling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theoretically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grounded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denoising!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12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GPR</a:t>
            </a:r>
            <a:r>
              <a:rPr dirty="0" spc="25"/>
              <a:t> </a:t>
            </a:r>
            <a:r>
              <a:rPr dirty="0" spc="-55"/>
              <a:t>Denoising:</a:t>
            </a:r>
            <a:r>
              <a:rPr dirty="0" spc="55"/>
              <a:t> </a:t>
            </a:r>
            <a:r>
              <a:rPr dirty="0" spc="-45"/>
              <a:t>Adaptive</a:t>
            </a:r>
            <a:r>
              <a:rPr dirty="0" spc="-5"/>
              <a:t> </a:t>
            </a:r>
            <a:r>
              <a:rPr dirty="0" spc="-50"/>
              <a:t>Length</a:t>
            </a:r>
            <a:r>
              <a:rPr dirty="0" spc="-10"/>
              <a:t> </a:t>
            </a:r>
            <a:r>
              <a:rPr dirty="0" spc="-105"/>
              <a:t>Scale</a:t>
            </a:r>
            <a:r>
              <a:rPr dirty="0" spc="5"/>
              <a:t> </a:t>
            </a:r>
            <a:r>
              <a:rPr dirty="0" spc="-30"/>
              <a:t>Strategy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409395"/>
            <a:ext cx="141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RBF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Kernel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Function: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34754" y="6140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38056" y="438567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62985" y="538554"/>
            <a:ext cx="516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x</a:t>
            </a:r>
            <a:r>
              <a:rPr dirty="0" sz="1100" spc="185" i="1">
                <a:latin typeface="Arial"/>
                <a:cs typeface="Arial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i="1">
                <a:latin typeface="Arial"/>
                <a:cs typeface="Arial"/>
              </a:rPr>
              <a:t>x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54094" y="52561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75685" y="75051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19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55352" y="590260"/>
            <a:ext cx="380365" cy="3308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  <a:tabLst>
                <a:tab pos="313055" algn="l"/>
              </a:tabLst>
            </a:pPr>
            <a:r>
              <a:rPr dirty="0" sz="800" spc="-50" i="1">
                <a:latin typeface="Arial"/>
                <a:cs typeface="Arial"/>
              </a:rPr>
              <a:t>i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sz="800" spc="-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5"/>
              </a:spcBef>
            </a:pPr>
            <a:r>
              <a:rPr dirty="0" sz="1100" spc="-25">
                <a:latin typeface="Microsoft Sans Serif"/>
                <a:cs typeface="Microsoft Sans Serif"/>
              </a:rPr>
              <a:t>2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baseline="20833" sz="1200" spc="-37">
                <a:latin typeface="Arial MT"/>
                <a:cs typeface="Arial MT"/>
              </a:rPr>
              <a:t>2</a:t>
            </a:r>
            <a:endParaRPr baseline="20833"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29367" y="438567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444" y="633919"/>
            <a:ext cx="3098165" cy="4864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15464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x</a:t>
            </a:r>
            <a:r>
              <a:rPr dirty="0" baseline="-10416" sz="1200" i="1">
                <a:latin typeface="Arial"/>
                <a:cs typeface="Arial"/>
              </a:rPr>
              <a:t>i</a:t>
            </a:r>
            <a:r>
              <a:rPr dirty="0" sz="1100" i="1">
                <a:latin typeface="Verdana"/>
                <a:cs typeface="Verdana"/>
              </a:rPr>
              <a:t>,</a:t>
            </a:r>
            <a:r>
              <a:rPr dirty="0" sz="1100" spc="-204" i="1">
                <a:latin typeface="Verdana"/>
                <a:cs typeface="Verdana"/>
              </a:rPr>
              <a:t> </a:t>
            </a:r>
            <a:r>
              <a:rPr dirty="0" sz="1100" spc="-10" i="1">
                <a:latin typeface="Arial"/>
                <a:cs typeface="Arial"/>
              </a:rPr>
              <a:t>x</a:t>
            </a:r>
            <a:r>
              <a:rPr dirty="0" baseline="-10416" sz="1200" spc="-15" i="1">
                <a:latin typeface="Arial"/>
                <a:cs typeface="Arial"/>
              </a:rPr>
              <a:t>j</a:t>
            </a:r>
            <a:r>
              <a:rPr dirty="0" baseline="-10416" sz="1200" spc="-1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i="1">
                <a:latin typeface="Verdana"/>
                <a:cs typeface="Verdana"/>
              </a:rPr>
              <a:t>σ</a:t>
            </a:r>
            <a:r>
              <a:rPr dirty="0" baseline="-20833" sz="1200" i="1">
                <a:latin typeface="Arial"/>
                <a:cs typeface="Arial"/>
              </a:rPr>
              <a:t>f</a:t>
            </a:r>
            <a:r>
              <a:rPr dirty="0" baseline="-20833" sz="1200" spc="29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exp</a:t>
            </a:r>
            <a:r>
              <a:rPr dirty="0" sz="1100" spc="125">
                <a:latin typeface="Tahoma"/>
                <a:cs typeface="Tahoma"/>
              </a:rPr>
              <a:t>  </a:t>
            </a:r>
            <a:r>
              <a:rPr dirty="0" sz="1100" spc="-5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dirty="0" sz="1100" spc="-20" b="1">
                <a:latin typeface="Arial"/>
                <a:cs typeface="Arial"/>
              </a:rPr>
              <a:t>Length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Scale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Controls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Smoothing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Strength: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64022" y="633919"/>
            <a:ext cx="270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Microsoft Sans Serif"/>
                <a:cs typeface="Microsoft Sans Serif"/>
              </a:rPr>
              <a:t>(11)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93812"/>
            <a:ext cx="65265" cy="652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70558"/>
            <a:ext cx="65265" cy="6526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25844" y="1099868"/>
            <a:ext cx="3312795" cy="56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>
              <a:lnSpc>
                <a:spcPct val="105400"/>
              </a:lnSpc>
              <a:spcBef>
                <a:spcPts val="100"/>
              </a:spcBef>
            </a:pPr>
            <a:r>
              <a:rPr dirty="0" sz="1100" spc="-60">
                <a:latin typeface="Microsoft Sans Serif"/>
                <a:cs typeface="Microsoft Sans Serif"/>
              </a:rPr>
              <a:t>Large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Strong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smoothing,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risk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oversmoothing </a:t>
            </a:r>
            <a:r>
              <a:rPr dirty="0" sz="1100" spc="-40">
                <a:latin typeface="Microsoft Sans Serif"/>
                <a:cs typeface="Microsoft Sans Serif"/>
              </a:rPr>
              <a:t>Small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Weak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smoothing,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preserves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details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40" b="1">
                <a:latin typeface="Arial"/>
                <a:cs typeface="Arial"/>
              </a:rPr>
              <a:t>Problems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with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Fixed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Large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at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Low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SNR: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72" y="1705809"/>
            <a:ext cx="114214" cy="11421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02932" y="1641193"/>
            <a:ext cx="1926589" cy="55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604">
              <a:lnSpc>
                <a:spcPct val="105400"/>
              </a:lnSpc>
              <a:spcBef>
                <a:spcPts val="100"/>
              </a:spcBef>
            </a:pPr>
            <a:r>
              <a:rPr dirty="0" sz="1100" spc="-50">
                <a:solidFill>
                  <a:srgbClr val="DC133B"/>
                </a:solidFill>
                <a:latin typeface="Microsoft Sans Serif"/>
                <a:cs typeface="Microsoft Sans Serif"/>
              </a:rPr>
              <a:t>Oversmoothing</a:t>
            </a:r>
            <a:r>
              <a:rPr dirty="0" sz="1100" spc="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DC133B"/>
                </a:solidFill>
                <a:latin typeface="Microsoft Sans Serif"/>
                <a:cs typeface="Microsoft Sans Serif"/>
              </a:rPr>
              <a:t>of</a:t>
            </a:r>
            <a:r>
              <a:rPr dirty="0" sz="1100" spc="1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DC133B"/>
                </a:solidFill>
                <a:latin typeface="Microsoft Sans Serif"/>
                <a:cs typeface="Microsoft Sans Serif"/>
              </a:rPr>
              <a:t>signal</a:t>
            </a:r>
            <a:r>
              <a:rPr dirty="0" sz="1100" spc="1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DC133B"/>
                </a:solidFill>
                <a:latin typeface="Microsoft Sans Serif"/>
                <a:cs typeface="Microsoft Sans Serif"/>
              </a:rPr>
              <a:t>features </a:t>
            </a:r>
            <a:r>
              <a:rPr dirty="0" sz="1100" spc="-85">
                <a:solidFill>
                  <a:srgbClr val="DC133B"/>
                </a:solidFill>
                <a:latin typeface="Microsoft Sans Serif"/>
                <a:cs typeface="Microsoft Sans Serif"/>
              </a:rPr>
              <a:t>Loss</a:t>
            </a:r>
            <a:r>
              <a:rPr dirty="0" sz="1100" spc="1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DC133B"/>
                </a:solidFill>
                <a:latin typeface="Microsoft Sans Serif"/>
                <a:cs typeface="Microsoft Sans Serif"/>
              </a:rPr>
              <a:t>of</a:t>
            </a:r>
            <a:r>
              <a:rPr dirty="0" sz="1100" spc="2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DC133B"/>
                </a:solidFill>
                <a:latin typeface="Microsoft Sans Serif"/>
                <a:cs typeface="Microsoft Sans Serif"/>
              </a:rPr>
              <a:t>time-</a:t>
            </a:r>
            <a:r>
              <a:rPr dirty="0" sz="1100" spc="-35">
                <a:solidFill>
                  <a:srgbClr val="DC133B"/>
                </a:solidFill>
                <a:latin typeface="Microsoft Sans Serif"/>
                <a:cs typeface="Microsoft Sans Serif"/>
              </a:rPr>
              <a:t>domain</a:t>
            </a:r>
            <a:r>
              <a:rPr dirty="0" sz="1100" spc="2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details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00" spc="-85">
                <a:solidFill>
                  <a:srgbClr val="DC133B"/>
                </a:solidFill>
                <a:latin typeface="Microsoft Sans Serif"/>
                <a:cs typeface="Microsoft Sans Serif"/>
              </a:rPr>
              <a:t>Loss</a:t>
            </a:r>
            <a:r>
              <a:rPr dirty="0" sz="1100" spc="1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DC133B"/>
                </a:solidFill>
                <a:latin typeface="Microsoft Sans Serif"/>
                <a:cs typeface="Microsoft Sans Serif"/>
              </a:rPr>
              <a:t>of</a:t>
            </a:r>
            <a:r>
              <a:rPr dirty="0" sz="1100" spc="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critical</a:t>
            </a:r>
            <a:r>
              <a:rPr dirty="0" sz="1100" spc="1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5">
                <a:solidFill>
                  <a:srgbClr val="DC133B"/>
                </a:solidFill>
                <a:latin typeface="Microsoft Sans Serif"/>
                <a:cs typeface="Microsoft Sans Serif"/>
              </a:rPr>
              <a:t>phase</a:t>
            </a:r>
            <a:r>
              <a:rPr dirty="0" sz="1100" spc="2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information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672" y="1882543"/>
            <a:ext cx="114214" cy="11421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672" y="2059289"/>
            <a:ext cx="114214" cy="114214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49809" y="1692686"/>
            <a:ext cx="70485" cy="4705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5844" y="2187459"/>
            <a:ext cx="1504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Our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Adaptive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79219" y="2541941"/>
            <a:ext cx="247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38985" y="2305023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9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50593" y="2445358"/>
            <a:ext cx="100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25637" y="250346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96055" y="2405123"/>
            <a:ext cx="869950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23200"/>
              </a:lnSpc>
              <a:spcBef>
                <a:spcPts val="100"/>
              </a:spcBef>
            </a:pPr>
            <a:r>
              <a:rPr dirty="0" sz="1100">
                <a:latin typeface="Microsoft Sans Serif"/>
                <a:cs typeface="Microsoft Sans Serif"/>
              </a:rPr>
              <a:t>if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SNR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≥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0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dB </a:t>
            </a:r>
            <a:r>
              <a:rPr dirty="0" sz="1100">
                <a:latin typeface="Microsoft Sans Serif"/>
                <a:cs typeface="Microsoft Sans Serif"/>
              </a:rPr>
              <a:t>if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SNR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60" i="1">
                <a:latin typeface="Verdana"/>
                <a:cs typeface="Verdana"/>
              </a:rPr>
              <a:t>&lt;</a:t>
            </a:r>
            <a:r>
              <a:rPr dirty="0" sz="1100" spc="-85" i="1">
                <a:latin typeface="Verdana"/>
                <a:cs typeface="Verdana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0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dB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25193" y="2651847"/>
            <a:ext cx="1684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max(</a:t>
            </a:r>
            <a:r>
              <a:rPr dirty="0" sz="1100" spc="-35" i="1">
                <a:latin typeface="Arial"/>
                <a:cs typeface="Arial"/>
              </a:rPr>
              <a:t>L</a:t>
            </a:r>
            <a:r>
              <a:rPr dirty="0" baseline="-10416" sz="1200" spc="-52">
                <a:latin typeface="Tahoma"/>
                <a:cs typeface="Tahoma"/>
              </a:rPr>
              <a:t>min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175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baseline="-10416" sz="1200" spc="-37">
                <a:latin typeface="Arial MT"/>
                <a:cs typeface="Arial MT"/>
              </a:rPr>
              <a:t>0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1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SNR</a:t>
            </a:r>
            <a:r>
              <a:rPr dirty="0" sz="1100" spc="-10" i="1">
                <a:latin typeface="Verdana"/>
                <a:cs typeface="Verdana"/>
              </a:rPr>
              <a:t>/</a:t>
            </a:r>
            <a:r>
              <a:rPr dirty="0" sz="1100" spc="-10">
                <a:latin typeface="Microsoft Sans Serif"/>
                <a:cs typeface="Microsoft Sans Serif"/>
              </a:rPr>
              <a:t>20</a:t>
            </a:r>
            <a:r>
              <a:rPr dirty="0" sz="1100" spc="-1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64022" y="2541941"/>
            <a:ext cx="270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Microsoft Sans Serif"/>
                <a:cs typeface="Microsoft Sans Serif"/>
              </a:rPr>
              <a:t>(12)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0" name="object 3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25844" y="2913406"/>
            <a:ext cx="413448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Key</a:t>
            </a:r>
            <a:r>
              <a:rPr dirty="0" sz="1100" spc="4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218B21"/>
                </a:solidFill>
                <a:latin typeface="Arial"/>
                <a:cs typeface="Arial"/>
              </a:rPr>
              <a:t>Insight:</a:t>
            </a:r>
            <a:r>
              <a:rPr dirty="0" sz="1100" spc="114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Lower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SNR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Smaller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30">
                <a:latin typeface="Lucida Sans Unicode"/>
                <a:cs typeface="Lucida Sans Unicode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Preserve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more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  <a:hlinkClick r:id="rId7" action="ppaction://hlinksldjump"/>
              </a:rPr>
              <a:t>details!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13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5"/>
              <a:t> </a:t>
            </a:r>
            <a:r>
              <a:rPr dirty="0"/>
              <a:t>1:</a:t>
            </a:r>
            <a:r>
              <a:rPr dirty="0" spc="150"/>
              <a:t> </a:t>
            </a:r>
            <a:r>
              <a:rPr dirty="0" spc="-70"/>
              <a:t>Complete</a:t>
            </a:r>
            <a:r>
              <a:rPr dirty="0" spc="20"/>
              <a:t> </a:t>
            </a:r>
            <a:r>
              <a:rPr dirty="0" spc="-125"/>
              <a:t>GPR</a:t>
            </a:r>
            <a:r>
              <a:rPr dirty="0" spc="30"/>
              <a:t> </a:t>
            </a:r>
            <a:r>
              <a:rPr dirty="0" spc="-75"/>
              <a:t>Denoising</a:t>
            </a:r>
            <a:r>
              <a:rPr dirty="0" spc="15"/>
              <a:t> </a:t>
            </a:r>
            <a:r>
              <a:rPr dirty="0" spc="-35"/>
              <a:t>Pipeline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9667" y="350912"/>
            <a:ext cx="1348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Complete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Algorithm: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95" y="615057"/>
            <a:ext cx="114214" cy="11421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3619" y="601946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6755" y="560945"/>
            <a:ext cx="1180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b="1">
                <a:latin typeface="Arial"/>
                <a:cs typeface="Arial"/>
              </a:rPr>
              <a:t>Power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Estimation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5274" y="791119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6755" y="733017"/>
            <a:ext cx="314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37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9287" y="715796"/>
            <a:ext cx="127635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dirty="0" u="sng" sz="8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dirty="0" u="sng" sz="800" spc="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85"/>
              </a:lnSpc>
            </a:pPr>
            <a:r>
              <a:rPr dirty="0" sz="800" spc="20" i="1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9495" y="629105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5735" y="706499"/>
            <a:ext cx="264795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dirty="0" sz="800" spc="75" i="1">
                <a:latin typeface="Arial"/>
                <a:cs typeface="Arial"/>
              </a:rPr>
              <a:t>M−</a:t>
            </a:r>
            <a:r>
              <a:rPr dirty="0" sz="800" spc="75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94"/>
              </a:lnSpc>
            </a:pPr>
            <a:r>
              <a:rPr dirty="0" sz="800" spc="-25" i="1">
                <a:latin typeface="Arial"/>
                <a:cs typeface="Arial"/>
              </a:rPr>
              <a:t>k</a:t>
            </a:r>
            <a:r>
              <a:rPr dirty="0" sz="800" spc="-25">
                <a:latin typeface="Tahoma"/>
                <a:cs typeface="Tahoma"/>
              </a:rPr>
              <a:t>=</a:t>
            </a:r>
            <a:r>
              <a:rPr dirty="0" sz="800" spc="-25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32611" y="792910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41589" y="72006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31404" y="733017"/>
            <a:ext cx="61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r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>
                <a:latin typeface="Tahoma"/>
                <a:cs typeface="Tahoma"/>
              </a:rPr>
              <a:t>]</a:t>
            </a:r>
            <a:r>
              <a:rPr dirty="0" sz="1100" spc="3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18347" y="792910"/>
            <a:ext cx="1047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70912" y="72006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11578" y="733017"/>
            <a:ext cx="299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[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>
                <a:latin typeface="Tahoma"/>
                <a:cs typeface="Tahoma"/>
              </a:rPr>
              <a:t>]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495" y="1011411"/>
            <a:ext cx="114214" cy="11421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03619" y="998301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81531" y="94434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76565" y="1028876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6755" y="957299"/>
            <a:ext cx="1356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Variance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Verdana"/>
                <a:cs typeface="Verdana"/>
              </a:rPr>
              <a:t>σ</a:t>
            </a:r>
            <a:r>
              <a:rPr dirty="0" sz="1100" spc="295" i="1">
                <a:latin typeface="Verdana"/>
                <a:cs typeface="Verdan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741525" y="939023"/>
            <a:ext cx="387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02980" y="976977"/>
            <a:ext cx="3606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dirty="0" u="sng" sz="6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u="sng" sz="6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716125" y="1055101"/>
            <a:ext cx="7727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 MT"/>
                <a:cs typeface="Arial MT"/>
              </a:rPr>
              <a:t>2</a:t>
            </a:r>
            <a:r>
              <a:rPr dirty="0" sz="800" spc="-10">
                <a:latin typeface="Tahoma"/>
                <a:cs typeface="Tahoma"/>
              </a:rPr>
              <a:t>(</a:t>
            </a:r>
            <a:r>
              <a:rPr dirty="0" sz="800" spc="-10">
                <a:latin typeface="Arial MT"/>
                <a:cs typeface="Arial MT"/>
              </a:rPr>
              <a:t>10</a:t>
            </a:r>
            <a:r>
              <a:rPr dirty="0" baseline="23148" sz="900" spc="-15">
                <a:latin typeface="Verdana"/>
                <a:cs typeface="Verdana"/>
              </a:rPr>
              <a:t>SNR</a:t>
            </a:r>
            <a:r>
              <a:rPr dirty="0" baseline="23148" sz="900" spc="-15" i="1">
                <a:latin typeface="Trebuchet MS"/>
                <a:cs typeface="Trebuchet MS"/>
              </a:rPr>
              <a:t>/</a:t>
            </a:r>
            <a:r>
              <a:rPr dirty="0" baseline="23148" sz="900" spc="-15">
                <a:latin typeface="Verdana"/>
                <a:cs typeface="Verdana"/>
              </a:rPr>
              <a:t>10</a:t>
            </a:r>
            <a:r>
              <a:rPr dirty="0" sz="800" spc="-10">
                <a:latin typeface="Tahoma"/>
                <a:cs typeface="Tahoma"/>
              </a:rPr>
              <a:t>+</a:t>
            </a:r>
            <a:r>
              <a:rPr dirty="0" sz="800" spc="-10">
                <a:latin typeface="Arial MT"/>
                <a:cs typeface="Arial MT"/>
              </a:rPr>
              <a:t>1</a:t>
            </a:r>
            <a:r>
              <a:rPr dirty="0" sz="800" spc="-1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495" y="1249410"/>
            <a:ext cx="114214" cy="114214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203619" y="1236299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31355" y="1195297"/>
            <a:ext cx="2856230" cy="956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Adaptive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Length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Scale</a:t>
            </a:r>
            <a:r>
              <a:rPr dirty="0" sz="1100" spc="-1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latin typeface="Arial"/>
                <a:cs typeface="Arial"/>
              </a:rPr>
              <a:t>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max(</a:t>
            </a:r>
            <a:r>
              <a:rPr dirty="0" sz="1100" spc="-35" i="1">
                <a:latin typeface="Arial"/>
                <a:cs typeface="Arial"/>
              </a:rPr>
              <a:t>L</a:t>
            </a:r>
            <a:r>
              <a:rPr dirty="0" baseline="-10416" sz="1200" spc="-52">
                <a:latin typeface="Tahoma"/>
                <a:cs typeface="Tahoma"/>
              </a:rPr>
              <a:t>min</a:t>
            </a:r>
            <a:r>
              <a:rPr dirty="0" sz="1100" spc="-35" i="1">
                <a:latin typeface="Verdana"/>
                <a:cs typeface="Verdana"/>
              </a:rPr>
              <a:t>,</a:t>
            </a:r>
            <a:r>
              <a:rPr dirty="0" sz="1100" spc="-190" i="1">
                <a:latin typeface="Verdana"/>
                <a:cs typeface="Verdana"/>
              </a:rPr>
              <a:t> </a:t>
            </a:r>
            <a:r>
              <a:rPr dirty="0" sz="1100" spc="-25" i="1">
                <a:latin typeface="Arial"/>
                <a:cs typeface="Arial"/>
              </a:rPr>
              <a:t>L</a:t>
            </a:r>
            <a:r>
              <a:rPr dirty="0" baseline="-10416" sz="1200" spc="-37">
                <a:latin typeface="Arial MT"/>
                <a:cs typeface="Arial MT"/>
              </a:rPr>
              <a:t>0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>
                <a:latin typeface="Microsoft Sans Serif"/>
                <a:cs typeface="Microsoft Sans Serif"/>
              </a:rPr>
              <a:t>1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SNR</a:t>
            </a:r>
            <a:r>
              <a:rPr dirty="0" sz="1100" spc="-10" i="1">
                <a:latin typeface="Verdana"/>
                <a:cs typeface="Verdana"/>
              </a:rPr>
              <a:t>/</a:t>
            </a:r>
            <a:r>
              <a:rPr dirty="0" sz="1100" spc="-10">
                <a:latin typeface="Microsoft Sans Serif"/>
                <a:cs typeface="Microsoft Sans Serif"/>
              </a:rPr>
              <a:t>20</a:t>
            </a:r>
            <a:r>
              <a:rPr dirty="0" sz="1100" spc="-1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dirty="0" sz="1100" b="1">
                <a:latin typeface="Arial"/>
                <a:cs typeface="Arial"/>
              </a:rPr>
              <a:t>GPR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Denoising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Apply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and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Q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components </a:t>
            </a:r>
            <a:r>
              <a:rPr dirty="0" sz="1100" spc="-10">
                <a:latin typeface="Microsoft Sans Serif"/>
                <a:cs typeface="Microsoft Sans Serif"/>
              </a:rPr>
              <a:t>separately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35" b="1">
                <a:latin typeface="Arial"/>
                <a:cs typeface="Arial"/>
              </a:rPr>
              <a:t>Signal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Reconstruction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580" i="1">
                <a:latin typeface="Arial"/>
                <a:cs typeface="Arial"/>
              </a:rPr>
              <a:t>s</a:t>
            </a:r>
            <a:r>
              <a:rPr dirty="0" sz="1100" spc="-180">
                <a:latin typeface="Tahoma"/>
                <a:cs typeface="Tahoma"/>
              </a:rPr>
              <a:t>ˆ</a:t>
            </a:r>
            <a:r>
              <a:rPr dirty="0" sz="1100" spc="-80">
                <a:latin typeface="Tahoma"/>
                <a:cs typeface="Tahoma"/>
              </a:rPr>
              <a:t>[</a:t>
            </a:r>
            <a:r>
              <a:rPr dirty="0" sz="1100" spc="-65" i="1">
                <a:latin typeface="Arial"/>
                <a:cs typeface="Arial"/>
              </a:rPr>
              <a:t>n</a:t>
            </a:r>
            <a:r>
              <a:rPr dirty="0" sz="1100" spc="-80">
                <a:latin typeface="Tahoma"/>
                <a:cs typeface="Tahoma"/>
              </a:rPr>
              <a:t>]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20" i="1">
                <a:latin typeface="Arial"/>
                <a:cs typeface="Arial"/>
              </a:rPr>
              <a:t>s</a:t>
            </a:r>
            <a:r>
              <a:rPr dirty="0" sz="1100" spc="-215">
                <a:latin typeface="Tahoma"/>
                <a:cs typeface="Tahoma"/>
              </a:rPr>
              <a:t>ˆ</a:t>
            </a:r>
            <a:r>
              <a:rPr dirty="0" baseline="-13888" sz="1200" spc="-30" i="1">
                <a:latin typeface="Arial"/>
                <a:cs typeface="Arial"/>
              </a:rPr>
              <a:t>I</a:t>
            </a:r>
            <a:r>
              <a:rPr dirty="0" baseline="-13888" sz="1200" spc="-97" i="1">
                <a:latin typeface="Arial"/>
                <a:cs typeface="Arial"/>
              </a:rPr>
              <a:t>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Arial"/>
                <a:cs typeface="Arial"/>
              </a:rPr>
              <a:t>n</a:t>
            </a:r>
            <a:r>
              <a:rPr dirty="0" sz="1100" spc="-95">
                <a:latin typeface="Tahoma"/>
                <a:cs typeface="Tahoma"/>
              </a:rPr>
              <a:t>]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90" i="1">
                <a:latin typeface="Arial"/>
                <a:cs typeface="Arial"/>
              </a:rPr>
              <a:t>j</a:t>
            </a:r>
            <a:r>
              <a:rPr dirty="0" sz="1100" spc="-509" i="1">
                <a:latin typeface="Arial"/>
                <a:cs typeface="Arial"/>
              </a:rPr>
              <a:t>s</a:t>
            </a:r>
            <a:r>
              <a:rPr dirty="0" sz="1100" spc="-204">
                <a:latin typeface="Tahoma"/>
                <a:cs typeface="Tahoma"/>
              </a:rPr>
              <a:t>ˆ</a:t>
            </a:r>
            <a:r>
              <a:rPr dirty="0" baseline="-13888" sz="1200" spc="-15" i="1">
                <a:latin typeface="Arial"/>
                <a:cs typeface="Arial"/>
              </a:rPr>
              <a:t>Q</a:t>
            </a:r>
            <a:r>
              <a:rPr dirty="0" baseline="-13888" sz="1200" spc="-172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[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495" y="1631527"/>
            <a:ext cx="114214" cy="114214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203619" y="1618404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495" y="2013632"/>
            <a:ext cx="114214" cy="114214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203619" y="2000509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499029"/>
            <a:ext cx="65265" cy="6526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671102"/>
            <a:ext cx="65265" cy="6526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4911" y="2843174"/>
            <a:ext cx="65265" cy="6526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79667" y="2161766"/>
            <a:ext cx="2584450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solidFill>
                  <a:srgbClr val="218B21"/>
                </a:solidFill>
                <a:latin typeface="Microsoft Sans Serif"/>
                <a:cs typeface="Microsoft Sans Serif"/>
              </a:rPr>
              <a:t>Theoretically</a:t>
            </a:r>
            <a:r>
              <a:rPr dirty="0" sz="1100" spc="1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18B21"/>
                </a:solidFill>
                <a:latin typeface="Microsoft Sans Serif"/>
                <a:cs typeface="Microsoft Sans Serif"/>
              </a:rPr>
              <a:t>grounded</a:t>
            </a:r>
            <a:r>
              <a:rPr dirty="0" sz="1100" spc="1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218B21"/>
                </a:solidFill>
                <a:latin typeface="Microsoft Sans Serif"/>
                <a:cs typeface="Microsoft Sans Serif"/>
              </a:rPr>
              <a:t>noise</a:t>
            </a:r>
            <a:r>
              <a:rPr dirty="0" sz="1100" spc="1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18B21"/>
                </a:solidFill>
                <a:latin typeface="Microsoft Sans Serif"/>
                <a:cs typeface="Microsoft Sans Serif"/>
              </a:rPr>
              <a:t>estimation </a:t>
            </a:r>
            <a:r>
              <a:rPr dirty="0" sz="1100" spc="-80">
                <a:solidFill>
                  <a:srgbClr val="218B21"/>
                </a:solidFill>
                <a:latin typeface="Microsoft Sans Serif"/>
                <a:cs typeface="Microsoft Sans Serif"/>
              </a:rPr>
              <a:t>SNR-</a:t>
            </a:r>
            <a:r>
              <a:rPr dirty="0" sz="1100" spc="-50">
                <a:solidFill>
                  <a:srgbClr val="218B21"/>
                </a:solidFill>
                <a:latin typeface="Microsoft Sans Serif"/>
                <a:cs typeface="Microsoft Sans Serif"/>
              </a:rPr>
              <a:t>adaptive</a:t>
            </a:r>
            <a:r>
              <a:rPr dirty="0" sz="1100" spc="2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18B21"/>
                </a:solidFill>
                <a:latin typeface="Microsoft Sans Serif"/>
                <a:cs typeface="Microsoft Sans Serif"/>
              </a:rPr>
              <a:t>smoothing</a:t>
            </a:r>
            <a:r>
              <a:rPr dirty="0" sz="1100" spc="3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218B21"/>
                </a:solidFill>
                <a:latin typeface="Microsoft Sans Serif"/>
                <a:cs typeface="Microsoft Sans Serif"/>
              </a:rPr>
              <a:t>control </a:t>
            </a:r>
            <a:r>
              <a:rPr dirty="0" sz="1100" spc="-95">
                <a:solidFill>
                  <a:srgbClr val="218B21"/>
                </a:solidFill>
                <a:latin typeface="Microsoft Sans Serif"/>
                <a:cs typeface="Microsoft Sans Serif"/>
              </a:rPr>
              <a:t>Preserves</a:t>
            </a:r>
            <a:r>
              <a:rPr dirty="0" sz="1100" spc="2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18B21"/>
                </a:solidFill>
                <a:latin typeface="Microsoft Sans Serif"/>
                <a:cs typeface="Microsoft Sans Serif"/>
              </a:rPr>
              <a:t>signal</a:t>
            </a:r>
            <a:r>
              <a:rPr dirty="0" sz="1100" spc="3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18B21"/>
                </a:solidFill>
                <a:latin typeface="Microsoft Sans Serif"/>
                <a:cs typeface="Microsoft Sans Serif"/>
              </a:rPr>
              <a:t>feature</a:t>
            </a:r>
            <a:r>
              <a:rPr dirty="0" sz="1100" spc="3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218B21"/>
                </a:solidFill>
                <a:latin typeface="Microsoft Sans Serif"/>
                <a:cs typeface="Microsoft Sans Serif"/>
              </a:rPr>
              <a:t>integrity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4911" y="3015246"/>
            <a:ext cx="65265" cy="6526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50189" y="1104300"/>
            <a:ext cx="2110890" cy="709783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3731615" y="2066009"/>
            <a:ext cx="16795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24815" marR="5080" indent="-412750">
              <a:lnSpc>
                <a:spcPct val="102600"/>
              </a:lnSpc>
              <a:spcBef>
                <a:spcPts val="55"/>
              </a:spcBef>
            </a:pPr>
            <a:r>
              <a:rPr dirty="0" sz="1100" spc="-25" b="1">
                <a:solidFill>
                  <a:srgbClr val="00529A"/>
                </a:solidFill>
                <a:latin typeface="Arial"/>
                <a:cs typeface="Arial"/>
              </a:rPr>
              <a:t>Result:</a:t>
            </a:r>
            <a:r>
              <a:rPr dirty="0" sz="1100" spc="16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50" b="1">
                <a:solidFill>
                  <a:srgbClr val="00529A"/>
                </a:solidFill>
                <a:latin typeface="Arial"/>
                <a:cs typeface="Arial"/>
              </a:rPr>
              <a:t>+5.86%</a:t>
            </a:r>
            <a:r>
              <a:rPr dirty="0" sz="1100" spc="5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00529A"/>
                </a:solidFill>
                <a:latin typeface="Arial"/>
                <a:cs typeface="Arial"/>
              </a:rPr>
              <a:t>Accuracy </a:t>
            </a: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Improvement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41" name="object 41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56755" y="2945938"/>
            <a:ext cx="216344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z="1100" spc="-10">
                <a:solidFill>
                  <a:srgbClr val="218B21"/>
                </a:solidFill>
                <a:latin typeface="Microsoft Sans Serif"/>
                <a:cs typeface="Microsoft Sans Serif"/>
              </a:rPr>
              <a:t>Optimal</a:t>
            </a:r>
            <a:r>
              <a:rPr dirty="0" sz="1100" spc="-1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218B21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-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18B21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100" spc="-5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218B21"/>
                </a:solidFill>
                <a:latin typeface="Microsoft Sans Serif"/>
                <a:cs typeface="Microsoft Sans Serif"/>
              </a:rPr>
              <a:t>noise</a:t>
            </a:r>
            <a:r>
              <a:rPr dirty="0" sz="1100">
                <a:solidFill>
                  <a:srgbClr val="218B21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18B21"/>
                </a:solidFill>
                <a:latin typeface="Microsoft Sans Serif"/>
                <a:cs typeface="Microsoft Sans Serif"/>
              </a:rPr>
              <a:t>conditions</a:t>
            </a:r>
            <a:endParaRPr sz="1100">
              <a:latin typeface="Microsoft Sans Serif"/>
              <a:cs typeface="Microsoft Sans Serif"/>
            </a:endParaRPr>
          </a:p>
          <a:p>
            <a:pPr marL="259079">
              <a:lnSpc>
                <a:spcPct val="100000"/>
              </a:lnSpc>
              <a:spcBef>
                <a:spcPts val="15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</a:rPr>
              <a:t>Junkai</a:t>
            </a:r>
            <a:r>
              <a:rPr dirty="0" sz="6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600" spc="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Verdana"/>
                <a:cs typeface="Verdana"/>
              </a:rPr>
              <a:t>(ZJUT)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14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-5"/>
              <a:t> </a:t>
            </a:r>
            <a:r>
              <a:rPr dirty="0"/>
              <a:t>2:</a:t>
            </a:r>
            <a:r>
              <a:rPr dirty="0" spc="125"/>
              <a:t> </a:t>
            </a:r>
            <a:r>
              <a:rPr dirty="0" spc="-70"/>
              <a:t>Geometric</a:t>
            </a:r>
            <a:r>
              <a:rPr dirty="0"/>
              <a:t> </a:t>
            </a:r>
            <a:r>
              <a:rPr dirty="0" spc="-95"/>
              <a:t>Symmetry-</a:t>
            </a:r>
            <a:r>
              <a:rPr dirty="0" spc="-75"/>
              <a:t>Based</a:t>
            </a:r>
            <a:r>
              <a:rPr dirty="0" spc="-5"/>
              <a:t> </a:t>
            </a:r>
            <a:r>
              <a:rPr dirty="0" spc="-35"/>
              <a:t>Rotational</a:t>
            </a:r>
            <a:r>
              <a:rPr dirty="0"/>
              <a:t> </a:t>
            </a:r>
            <a:r>
              <a:rPr dirty="0" spc="-10"/>
              <a:t>Augmentation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02650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408607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667" y="307134"/>
            <a:ext cx="2741295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Theoretical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Foundation: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Rotational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symmetry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digital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modulation </a:t>
            </a:r>
            <a:r>
              <a:rPr dirty="0" sz="1100" spc="-10">
                <a:latin typeface="Microsoft Sans Serif"/>
                <a:cs typeface="Microsoft Sans Serif"/>
              </a:rPr>
              <a:t>constellations</a:t>
            </a:r>
            <a:endParaRPr sz="1100">
              <a:latin typeface="Microsoft Sans Serif"/>
              <a:cs typeface="Microsoft Sans Serif"/>
            </a:endParaRPr>
          </a:p>
          <a:p>
            <a:pPr marL="289560" marR="337185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Microsoft Sans Serif"/>
                <a:cs typeface="Microsoft Sans Serif"/>
              </a:rPr>
              <a:t>Mathematical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rigor</a:t>
            </a:r>
            <a:r>
              <a:rPr dirty="0" sz="1100">
                <a:latin typeface="Microsoft Sans Serif"/>
                <a:cs typeface="Microsoft Sans Serif"/>
              </a:rPr>
              <a:t> of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plane </a:t>
            </a:r>
            <a:r>
              <a:rPr dirty="0" sz="1100" spc="-10">
                <a:latin typeface="Microsoft Sans Serif"/>
                <a:cs typeface="Microsoft Sans Serif"/>
              </a:rPr>
              <a:t>rotation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Microsoft Sans Serif"/>
                <a:cs typeface="Microsoft Sans Serif"/>
              </a:rPr>
              <a:t>Exploitation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phase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invariance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Implementation: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1589" y="1821293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5" i="1">
                <a:latin typeface="Arial"/>
                <a:cs typeface="Arial"/>
              </a:rPr>
              <a:t>′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0806" y="1913749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7695" y="1834246"/>
            <a:ext cx="282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-70">
                <a:latin typeface="Tahoma"/>
                <a:cs typeface="Tahoma"/>
              </a:rPr>
              <a:t>[</a:t>
            </a:r>
            <a:r>
              <a:rPr dirty="0" sz="1100" spc="-70" i="1">
                <a:latin typeface="Arial"/>
                <a:cs typeface="Arial"/>
              </a:rPr>
              <a:t>n</a:t>
            </a:r>
            <a:r>
              <a:rPr dirty="0" sz="1100" spc="-7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9013" y="2085834"/>
            <a:ext cx="1047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0502" y="2006319"/>
            <a:ext cx="376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s</a:t>
            </a:r>
            <a:r>
              <a:rPr dirty="0" baseline="27777" sz="1200" i="1">
                <a:latin typeface="Arial"/>
                <a:cs typeface="Arial"/>
              </a:rPr>
              <a:t>′</a:t>
            </a:r>
            <a:r>
              <a:rPr dirty="0" baseline="27777" sz="1200" spc="337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[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sz="1100" spc="-2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2788" y="1726931"/>
            <a:ext cx="168275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86080" algn="l"/>
                <a:tab pos="643890" algn="l"/>
                <a:tab pos="1499870" algn="l"/>
              </a:tabLst>
            </a:pP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7941" y="192228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44611" y="1895918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91908" y="1836024"/>
            <a:ext cx="13417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3180" indent="-13335">
              <a:lnSpc>
                <a:spcPct val="102600"/>
              </a:lnSpc>
              <a:spcBef>
                <a:spcPts val="55"/>
              </a:spcBef>
              <a:tabLst>
                <a:tab pos="440055" algn="l"/>
                <a:tab pos="492759" algn="l"/>
                <a:tab pos="989965" algn="l"/>
                <a:tab pos="1012190" algn="l"/>
              </a:tabLst>
            </a:pPr>
            <a:r>
              <a:rPr dirty="0" sz="1100" spc="-60">
                <a:latin typeface="Tahoma"/>
                <a:cs typeface="Tahoma"/>
              </a:rPr>
              <a:t>cos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50" i="1">
                <a:latin typeface="Verdana"/>
                <a:cs typeface="Verdana"/>
              </a:rPr>
              <a:t>θ</a:t>
            </a:r>
            <a:r>
              <a:rPr dirty="0" sz="1100" i="1">
                <a:latin typeface="Verdana"/>
                <a:cs typeface="Verdana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−</a:t>
            </a:r>
            <a:r>
              <a:rPr dirty="0" sz="1100" spc="-16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Tahoma"/>
                <a:cs typeface="Tahoma"/>
              </a:rPr>
              <a:t>sin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60" i="1">
                <a:latin typeface="Verdana"/>
                <a:cs typeface="Verdana"/>
              </a:rPr>
              <a:t>θ</a:t>
            </a:r>
            <a:r>
              <a:rPr dirty="0" sz="1100" i="1">
                <a:latin typeface="Verdana"/>
                <a:cs typeface="Verdana"/>
              </a:rPr>
              <a:t>		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[</a:t>
            </a:r>
            <a:r>
              <a:rPr dirty="0" sz="1100" spc="-45" i="1">
                <a:latin typeface="Arial"/>
                <a:cs typeface="Arial"/>
              </a:rPr>
              <a:t>n</a:t>
            </a:r>
            <a:r>
              <a:rPr dirty="0" sz="1100" spc="-45">
                <a:latin typeface="Tahoma"/>
                <a:cs typeface="Tahoma"/>
              </a:rPr>
              <a:t>] </a:t>
            </a:r>
            <a:r>
              <a:rPr dirty="0" sz="1100" spc="-50">
                <a:latin typeface="Tahoma"/>
                <a:cs typeface="Tahoma"/>
              </a:rPr>
              <a:t>sin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50" i="1">
                <a:latin typeface="Verdana"/>
                <a:cs typeface="Verdana"/>
              </a:rPr>
              <a:t>θ</a:t>
            </a:r>
            <a:r>
              <a:rPr dirty="0" sz="1100" i="1">
                <a:latin typeface="Verdana"/>
                <a:cs typeface="Verdana"/>
              </a:rPr>
              <a:t>		</a:t>
            </a:r>
            <a:r>
              <a:rPr dirty="0" sz="1100" spc="-60">
                <a:latin typeface="Tahoma"/>
                <a:cs typeface="Tahoma"/>
              </a:rPr>
              <a:t>cos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50" i="1">
                <a:latin typeface="Verdana"/>
                <a:cs typeface="Verdana"/>
              </a:rPr>
              <a:t>θ</a:t>
            </a:r>
            <a:r>
              <a:rPr dirty="0" sz="1100" i="1">
                <a:latin typeface="Verdana"/>
                <a:cs typeface="Verdana"/>
              </a:rPr>
              <a:t>	</a:t>
            </a:r>
            <a:r>
              <a:rPr dirty="0" sz="1100" spc="-80" i="1">
                <a:latin typeface="Arial"/>
                <a:cs typeface="Arial"/>
              </a:rPr>
              <a:t>s</a:t>
            </a:r>
            <a:r>
              <a:rPr dirty="0" baseline="-13888" sz="1200" spc="-120" i="1">
                <a:latin typeface="Arial"/>
                <a:cs typeface="Arial"/>
              </a:rPr>
              <a:t>Q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100" spc="-100">
                <a:latin typeface="Tahoma"/>
                <a:cs typeface="Tahoma"/>
              </a:rPr>
              <a:t>[</a:t>
            </a:r>
            <a:r>
              <a:rPr dirty="0" sz="1100" spc="-100" i="1">
                <a:latin typeface="Arial"/>
                <a:cs typeface="Arial"/>
              </a:rPr>
              <a:t>n</a:t>
            </a:r>
            <a:r>
              <a:rPr dirty="0" sz="1100" spc="-10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70150" y="1726931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76385" y="1922283"/>
            <a:ext cx="270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Microsoft Sans Serif"/>
                <a:cs typeface="Microsoft Sans Serif"/>
              </a:rPr>
              <a:t>(13)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2605938"/>
            <a:ext cx="65265" cy="6526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815970"/>
            <a:ext cx="65265" cy="6526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3026003"/>
            <a:ext cx="65265" cy="65265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9667" y="2268674"/>
            <a:ext cx="256032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Augmentation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 marR="701675">
              <a:lnSpc>
                <a:spcPct val="125299"/>
              </a:lnSpc>
            </a:pPr>
            <a:r>
              <a:rPr dirty="0" sz="1100" spc="-35">
                <a:latin typeface="Microsoft Sans Serif"/>
                <a:cs typeface="Microsoft Sans Serif"/>
              </a:rPr>
              <a:t>90°,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180°,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270°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rotations </a:t>
            </a:r>
            <a:r>
              <a:rPr dirty="0" sz="1100" spc="60">
                <a:latin typeface="Microsoft Sans Serif"/>
                <a:cs typeface="Microsoft Sans Serif"/>
              </a:rPr>
              <a:t>4×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training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data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expansion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latin typeface="Microsoft Sans Serif"/>
                <a:cs typeface="Microsoft Sans Serif"/>
              </a:rPr>
              <a:t>Applied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symmetric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modulation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types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41583" y="772688"/>
            <a:ext cx="2707275" cy="1978262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4" name="object 2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5427089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10"/>
              <a:t> </a:t>
            </a:r>
            <a:r>
              <a:rPr dirty="0"/>
              <a:t>3:</a:t>
            </a:r>
            <a:r>
              <a:rPr dirty="0" spc="140"/>
              <a:t> </a:t>
            </a:r>
            <a:r>
              <a:rPr dirty="0" spc="-35"/>
              <a:t>Hybrid</a:t>
            </a:r>
            <a:r>
              <a:rPr dirty="0" spc="15"/>
              <a:t> </a:t>
            </a:r>
            <a:r>
              <a:rPr dirty="0" spc="-100"/>
              <a:t>ComplexCNN-</a:t>
            </a:r>
            <a:r>
              <a:rPr dirty="0" spc="-75"/>
              <a:t>ResNet</a:t>
            </a:r>
            <a:r>
              <a:rPr dirty="0" spc="10"/>
              <a:t> </a:t>
            </a:r>
            <a:r>
              <a:rPr dirty="0" spc="-20"/>
              <a:t>Architecture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98874" y="574446"/>
            <a:ext cx="4257040" cy="1269365"/>
            <a:chOff x="798874" y="574446"/>
            <a:chExt cx="4257040" cy="1269365"/>
          </a:xfrm>
        </p:grpSpPr>
        <p:sp>
          <p:nvSpPr>
            <p:cNvPr id="4" name="object 4" descr=""/>
            <p:cNvSpPr/>
            <p:nvPr/>
          </p:nvSpPr>
          <p:spPr>
            <a:xfrm>
              <a:off x="893479" y="774363"/>
              <a:ext cx="3350260" cy="812165"/>
            </a:xfrm>
            <a:custGeom>
              <a:avLst/>
              <a:gdLst/>
              <a:ahLst/>
              <a:cxnLst/>
              <a:rect l="l" t="t" r="r" b="b"/>
              <a:pathLst>
                <a:path w="3350260" h="812165">
                  <a:moveTo>
                    <a:pt x="0" y="812083"/>
                  </a:moveTo>
                  <a:lnTo>
                    <a:pt x="0" y="0"/>
                  </a:lnTo>
                  <a:lnTo>
                    <a:pt x="3349845" y="0"/>
                  </a:lnTo>
                  <a:lnTo>
                    <a:pt x="3349845" y="812083"/>
                  </a:lnTo>
                  <a:lnTo>
                    <a:pt x="0" y="812083"/>
                  </a:lnTo>
                  <a:close/>
                </a:path>
              </a:pathLst>
            </a:custGeom>
            <a:solidFill>
              <a:srgbClr val="F4FBFE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874" y="574446"/>
              <a:ext cx="4256533" cy="126908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295244" y="646938"/>
            <a:ext cx="7080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20" b="1">
                <a:latin typeface="Calibri"/>
                <a:cs typeface="Calibri"/>
              </a:rPr>
              <a:t>Real</a:t>
            </a:r>
            <a:r>
              <a:rPr dirty="0" sz="400" spc="204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Domain</a:t>
            </a:r>
            <a:r>
              <a:rPr dirty="0" sz="400" spc="204" b="1">
                <a:latin typeface="Calibri"/>
                <a:cs typeface="Calibri"/>
              </a:rPr>
              <a:t> </a:t>
            </a:r>
            <a:r>
              <a:rPr dirty="0" sz="400" spc="-10" b="1">
                <a:latin typeface="Calibri"/>
                <a:cs typeface="Calibri"/>
              </a:rPr>
              <a:t>Classification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49617" y="1718068"/>
            <a:ext cx="220979" cy="158115"/>
          </a:xfrm>
          <a:custGeom>
            <a:avLst/>
            <a:gdLst/>
            <a:ahLst/>
            <a:cxnLst/>
            <a:rect l="l" t="t" r="r" b="b"/>
            <a:pathLst>
              <a:path w="220980" h="158114">
                <a:moveTo>
                  <a:pt x="1435" y="711"/>
                </a:moveTo>
                <a:lnTo>
                  <a:pt x="1219" y="203"/>
                </a:lnTo>
                <a:lnTo>
                  <a:pt x="723" y="0"/>
                </a:lnTo>
                <a:lnTo>
                  <a:pt x="215" y="203"/>
                </a:lnTo>
                <a:lnTo>
                  <a:pt x="0" y="711"/>
                </a:lnTo>
                <a:lnTo>
                  <a:pt x="215" y="1219"/>
                </a:lnTo>
                <a:lnTo>
                  <a:pt x="723" y="1422"/>
                </a:lnTo>
                <a:lnTo>
                  <a:pt x="1219" y="1219"/>
                </a:lnTo>
                <a:lnTo>
                  <a:pt x="1435" y="711"/>
                </a:lnTo>
                <a:close/>
              </a:path>
              <a:path w="220980" h="158114">
                <a:moveTo>
                  <a:pt x="220941" y="156781"/>
                </a:moveTo>
                <a:lnTo>
                  <a:pt x="220738" y="156273"/>
                </a:lnTo>
                <a:lnTo>
                  <a:pt x="220230" y="156070"/>
                </a:lnTo>
                <a:lnTo>
                  <a:pt x="219722" y="156273"/>
                </a:lnTo>
                <a:lnTo>
                  <a:pt x="219519" y="156781"/>
                </a:lnTo>
                <a:lnTo>
                  <a:pt x="219722" y="157289"/>
                </a:lnTo>
                <a:lnTo>
                  <a:pt x="220230" y="157492"/>
                </a:lnTo>
                <a:lnTo>
                  <a:pt x="220738" y="157289"/>
                </a:lnTo>
                <a:lnTo>
                  <a:pt x="220941" y="156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69072" y="1855641"/>
            <a:ext cx="30988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b="1">
                <a:latin typeface="Calibri"/>
                <a:cs typeface="Calibri"/>
              </a:rPr>
              <a:t>(128,2)</a:t>
            </a:r>
            <a:r>
              <a:rPr dirty="0" sz="250" spc="215" b="1">
                <a:latin typeface="Calibri"/>
                <a:cs typeface="Calibri"/>
              </a:rPr>
              <a:t>  </a:t>
            </a:r>
            <a:r>
              <a:rPr dirty="0" baseline="11111" sz="375" spc="60" b="1">
                <a:latin typeface="Calibri"/>
                <a:cs typeface="Calibri"/>
              </a:rPr>
              <a:t>k=5</a:t>
            </a:r>
            <a:endParaRPr baseline="11111" sz="375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8261" y="1764010"/>
            <a:ext cx="502284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-10" b="1">
                <a:latin typeface="Calibri"/>
                <a:cs typeface="Calibri"/>
              </a:rPr>
              <a:t>ComplexConv1</a:t>
            </a:r>
            <a:r>
              <a:rPr dirty="0" baseline="22222" sz="375" spc="-15" b="1">
                <a:latin typeface="Calibri"/>
                <a:cs typeface="Calibri"/>
              </a:rPr>
              <a:t>C</a:t>
            </a:r>
            <a:r>
              <a:rPr dirty="0" sz="250" spc="-10" b="1">
                <a:latin typeface="Calibri"/>
                <a:cs typeface="Calibri"/>
              </a:rPr>
              <a:t>D</a:t>
            </a:r>
            <a:r>
              <a:rPr dirty="0" baseline="22222" sz="375" spc="-15" b="1">
                <a:latin typeface="Calibri"/>
                <a:cs typeface="Calibri"/>
              </a:rPr>
              <a:t>omplex</a:t>
            </a:r>
            <a:endParaRPr baseline="22222" sz="375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05272" y="1777597"/>
            <a:ext cx="32893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-10" b="1">
                <a:latin typeface="Calibri"/>
                <a:cs typeface="Calibri"/>
              </a:rPr>
              <a:t>Complex</a:t>
            </a:r>
            <a:r>
              <a:rPr dirty="0" baseline="-22222" sz="375" spc="-15" b="1">
                <a:latin typeface="Calibri"/>
                <a:cs typeface="Calibri"/>
              </a:rPr>
              <a:t>Leaky</a:t>
            </a:r>
            <a:endParaRPr baseline="-22222" sz="375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5149" y="1806821"/>
            <a:ext cx="57848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1111" sz="375" b="1">
                <a:latin typeface="Calibri"/>
                <a:cs typeface="Calibri"/>
              </a:rPr>
              <a:t>Permut</a:t>
            </a:r>
            <a:r>
              <a:rPr dirty="0" sz="250" b="1">
                <a:latin typeface="Calibri"/>
                <a:cs typeface="Calibri"/>
              </a:rPr>
              <a:t>3</a:t>
            </a:r>
            <a:r>
              <a:rPr dirty="0" baseline="-11111" sz="375" b="1">
                <a:latin typeface="Calibri"/>
                <a:cs typeface="Calibri"/>
              </a:rPr>
              <a:t>e</a:t>
            </a:r>
            <a:r>
              <a:rPr dirty="0" sz="250" b="1">
                <a:latin typeface="Calibri"/>
                <a:cs typeface="Calibri"/>
              </a:rPr>
              <a:t>2</a:t>
            </a:r>
            <a:r>
              <a:rPr dirty="0" sz="250" spc="125" b="1">
                <a:latin typeface="Calibri"/>
                <a:cs typeface="Calibri"/>
              </a:rPr>
              <a:t> </a:t>
            </a:r>
            <a:r>
              <a:rPr dirty="0" sz="250" b="1">
                <a:latin typeface="Calibri"/>
                <a:cs typeface="Calibri"/>
              </a:rPr>
              <a:t>filters,</a:t>
            </a:r>
            <a:r>
              <a:rPr dirty="0" sz="250" spc="25" b="1">
                <a:latin typeface="Calibri"/>
                <a:cs typeface="Calibri"/>
              </a:rPr>
              <a:t> </a:t>
            </a:r>
            <a:r>
              <a:rPr dirty="0" baseline="-22222" sz="375" spc="135" b="1">
                <a:latin typeface="Calibri"/>
                <a:cs typeface="Calibri"/>
              </a:rPr>
              <a:t>BN</a:t>
            </a:r>
            <a:r>
              <a:rPr dirty="0" baseline="-22222" sz="375" spc="337" b="1">
                <a:latin typeface="Calibri"/>
                <a:cs typeface="Calibri"/>
              </a:rPr>
              <a:t>  </a:t>
            </a:r>
            <a:r>
              <a:rPr dirty="0" baseline="-44444" sz="375" spc="82" b="1">
                <a:latin typeface="Calibri"/>
                <a:cs typeface="Calibri"/>
              </a:rPr>
              <a:t>ReLU</a:t>
            </a:r>
            <a:endParaRPr baseline="-44444" sz="375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82468" y="1592422"/>
            <a:ext cx="50736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b="1">
                <a:latin typeface="Calibri"/>
                <a:cs typeface="Calibri"/>
              </a:rPr>
              <a:t>64</a:t>
            </a:r>
            <a:r>
              <a:rPr dirty="0" sz="250" spc="90" b="1">
                <a:latin typeface="Calibri"/>
                <a:cs typeface="Calibri"/>
              </a:rPr>
              <a:t> </a:t>
            </a:r>
            <a:r>
              <a:rPr dirty="0" sz="250" b="1">
                <a:latin typeface="Calibri"/>
                <a:cs typeface="Calibri"/>
              </a:rPr>
              <a:t>filters</a:t>
            </a:r>
            <a:r>
              <a:rPr dirty="0" baseline="11111" sz="375" b="1">
                <a:latin typeface="Calibri"/>
                <a:cs typeface="Calibri"/>
              </a:rPr>
              <a:t>BN</a:t>
            </a:r>
            <a:r>
              <a:rPr dirty="0" baseline="11111" sz="375" spc="615" b="1">
                <a:latin typeface="Calibri"/>
                <a:cs typeface="Calibri"/>
              </a:rPr>
              <a:t>  </a:t>
            </a:r>
            <a:r>
              <a:rPr dirty="0" baseline="22222" sz="375" b="1">
                <a:latin typeface="Calibri"/>
                <a:cs typeface="Calibri"/>
              </a:rPr>
              <a:t>64</a:t>
            </a:r>
            <a:r>
              <a:rPr dirty="0" baseline="22222" sz="375" spc="135" b="1">
                <a:latin typeface="Calibri"/>
                <a:cs typeface="Calibri"/>
              </a:rPr>
              <a:t> </a:t>
            </a:r>
            <a:r>
              <a:rPr dirty="0" baseline="22222" sz="375" spc="-15" b="1">
                <a:latin typeface="Calibri"/>
                <a:cs typeface="Calibri"/>
              </a:rPr>
              <a:t>filters</a:t>
            </a:r>
            <a:endParaRPr baseline="22222" sz="375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28499" y="1513887"/>
            <a:ext cx="794385" cy="1003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275"/>
              </a:lnSpc>
              <a:spcBef>
                <a:spcPts val="130"/>
              </a:spcBef>
            </a:pPr>
            <a:r>
              <a:rPr dirty="0" sz="250" spc="40" b="1">
                <a:latin typeface="Calibri"/>
                <a:cs typeface="Calibri"/>
              </a:rPr>
              <a:t>Complex</a:t>
            </a:r>
            <a:r>
              <a:rPr dirty="0" sz="250" spc="95" b="1">
                <a:latin typeface="Calibri"/>
                <a:cs typeface="Calibri"/>
              </a:rPr>
              <a:t> </a:t>
            </a:r>
            <a:r>
              <a:rPr dirty="0" sz="250" spc="-20" b="1">
                <a:latin typeface="Calibri"/>
                <a:cs typeface="Calibri"/>
              </a:rPr>
              <a:t>Pool</a:t>
            </a:r>
            <a:endParaRPr sz="250">
              <a:latin typeface="Calibri"/>
              <a:cs typeface="Calibri"/>
            </a:endParaRPr>
          </a:p>
          <a:p>
            <a:pPr marL="297815">
              <a:lnSpc>
                <a:spcPts val="275"/>
              </a:lnSpc>
            </a:pPr>
            <a:r>
              <a:rPr dirty="0" sz="250" spc="-10" b="1">
                <a:latin typeface="Calibri"/>
                <a:cs typeface="Calibri"/>
              </a:rPr>
              <a:t>Complex</a:t>
            </a:r>
            <a:r>
              <a:rPr dirty="0" baseline="11111" sz="375" spc="-15" b="1">
                <a:latin typeface="Calibri"/>
                <a:cs typeface="Calibri"/>
              </a:rPr>
              <a:t>Comple</a:t>
            </a:r>
            <a:r>
              <a:rPr dirty="0" baseline="22222" sz="375" spc="-15" b="1">
                <a:latin typeface="Calibri"/>
                <a:cs typeface="Calibri"/>
              </a:rPr>
              <a:t>C</a:t>
            </a:r>
            <a:r>
              <a:rPr dirty="0" baseline="11111" sz="375" spc="-15" b="1">
                <a:latin typeface="Calibri"/>
                <a:cs typeface="Calibri"/>
              </a:rPr>
              <a:t>xC</a:t>
            </a:r>
            <a:r>
              <a:rPr dirty="0" baseline="22222" sz="375" spc="-15" b="1">
                <a:latin typeface="Calibri"/>
                <a:cs typeface="Calibri"/>
              </a:rPr>
              <a:t>om</a:t>
            </a:r>
            <a:r>
              <a:rPr dirty="0" baseline="11111" sz="375" spc="-15" b="1">
                <a:latin typeface="Calibri"/>
                <a:cs typeface="Calibri"/>
              </a:rPr>
              <a:t>on</a:t>
            </a:r>
            <a:r>
              <a:rPr dirty="0" baseline="22222" sz="375" spc="-15" b="1">
                <a:latin typeface="Calibri"/>
                <a:cs typeface="Calibri"/>
              </a:rPr>
              <a:t>p</a:t>
            </a:r>
            <a:r>
              <a:rPr dirty="0" baseline="11111" sz="375" spc="-15" b="1">
                <a:latin typeface="Calibri"/>
                <a:cs typeface="Calibri"/>
              </a:rPr>
              <a:t>v</a:t>
            </a:r>
            <a:r>
              <a:rPr dirty="0" baseline="22222" sz="375" spc="-15" b="1">
                <a:latin typeface="Calibri"/>
                <a:cs typeface="Calibri"/>
              </a:rPr>
              <a:t>le</a:t>
            </a:r>
            <a:r>
              <a:rPr dirty="0" baseline="11111" sz="375" spc="-15" b="1">
                <a:latin typeface="Calibri"/>
                <a:cs typeface="Calibri"/>
              </a:rPr>
              <a:t>1</a:t>
            </a:r>
            <a:r>
              <a:rPr dirty="0" baseline="22222" sz="375" spc="-15" b="1">
                <a:latin typeface="Calibri"/>
                <a:cs typeface="Calibri"/>
              </a:rPr>
              <a:t>x</a:t>
            </a:r>
            <a:r>
              <a:rPr dirty="0" baseline="11111" sz="375" spc="-15" b="1">
                <a:latin typeface="Calibri"/>
                <a:cs typeface="Calibri"/>
              </a:rPr>
              <a:t>D</a:t>
            </a:r>
            <a:endParaRPr baseline="11111" sz="375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91489" y="1563201"/>
            <a:ext cx="65659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1111" sz="375" b="1">
                <a:latin typeface="Calibri"/>
                <a:cs typeface="Calibri"/>
              </a:rPr>
              <a:t>(64,6</a:t>
            </a:r>
            <a:r>
              <a:rPr dirty="0" baseline="22222" sz="375" b="1">
                <a:latin typeface="Calibri"/>
                <a:cs typeface="Calibri"/>
              </a:rPr>
              <a:t>C</a:t>
            </a:r>
            <a:r>
              <a:rPr dirty="0" baseline="11111" sz="375" b="1">
                <a:latin typeface="Calibri"/>
                <a:cs typeface="Calibri"/>
              </a:rPr>
              <a:t>4</a:t>
            </a:r>
            <a:r>
              <a:rPr dirty="0" baseline="22222" sz="375" b="1">
                <a:latin typeface="Calibri"/>
                <a:cs typeface="Calibri"/>
              </a:rPr>
              <a:t>o</a:t>
            </a:r>
            <a:r>
              <a:rPr dirty="0" baseline="11111" sz="375" b="1">
                <a:latin typeface="Calibri"/>
                <a:cs typeface="Calibri"/>
              </a:rPr>
              <a:t>)</a:t>
            </a:r>
            <a:r>
              <a:rPr dirty="0" baseline="22222" sz="375" b="1">
                <a:latin typeface="Calibri"/>
                <a:cs typeface="Calibri"/>
              </a:rPr>
              <a:t>mplexCon</a:t>
            </a:r>
            <a:r>
              <a:rPr dirty="0" sz="250" b="1">
                <a:latin typeface="Calibri"/>
                <a:cs typeface="Calibri"/>
              </a:rPr>
              <a:t>A</a:t>
            </a:r>
            <a:r>
              <a:rPr dirty="0" baseline="22222" sz="375" b="1">
                <a:latin typeface="Calibri"/>
                <a:cs typeface="Calibri"/>
              </a:rPr>
              <a:t>v</a:t>
            </a:r>
            <a:r>
              <a:rPr dirty="0" sz="250" b="1">
                <a:latin typeface="Calibri"/>
                <a:cs typeface="Calibri"/>
              </a:rPr>
              <a:t>c</a:t>
            </a:r>
            <a:r>
              <a:rPr dirty="0" baseline="22222" sz="375" b="1">
                <a:latin typeface="Calibri"/>
                <a:cs typeface="Calibri"/>
              </a:rPr>
              <a:t>1</a:t>
            </a:r>
            <a:r>
              <a:rPr dirty="0" sz="250" b="1">
                <a:latin typeface="Calibri"/>
                <a:cs typeface="Calibri"/>
              </a:rPr>
              <a:t>t</a:t>
            </a:r>
            <a:r>
              <a:rPr dirty="0" baseline="22222" sz="375" b="1">
                <a:latin typeface="Calibri"/>
                <a:cs typeface="Calibri"/>
              </a:rPr>
              <a:t>D</a:t>
            </a:r>
            <a:r>
              <a:rPr dirty="0" sz="250" b="1">
                <a:latin typeface="Calibri"/>
                <a:cs typeface="Calibri"/>
              </a:rPr>
              <a:t>ivation</a:t>
            </a:r>
            <a:r>
              <a:rPr dirty="0" sz="250" spc="495" b="1">
                <a:latin typeface="Calibri"/>
                <a:cs typeface="Calibri"/>
              </a:rPr>
              <a:t> </a:t>
            </a:r>
            <a:r>
              <a:rPr dirty="0" baseline="-22222" sz="375" spc="97" b="1">
                <a:latin typeface="Calibri"/>
                <a:cs typeface="Calibri"/>
              </a:rPr>
              <a:t>BN</a:t>
            </a:r>
            <a:endParaRPr baseline="-22222" sz="375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16445" y="1374582"/>
            <a:ext cx="33020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40" b="1">
                <a:latin typeface="Calibri"/>
                <a:cs typeface="Calibri"/>
              </a:rPr>
              <a:t>ComplexConv1D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34432" y="1460204"/>
            <a:ext cx="252729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55" b="1">
                <a:latin typeface="Calibri"/>
                <a:cs typeface="Calibri"/>
              </a:rPr>
              <a:t>(s=2)</a:t>
            </a:r>
            <a:r>
              <a:rPr dirty="0" sz="250" spc="75" b="1">
                <a:latin typeface="Calibri"/>
                <a:cs typeface="Calibri"/>
              </a:rPr>
              <a:t> </a:t>
            </a:r>
            <a:r>
              <a:rPr dirty="0" baseline="33333" sz="375" spc="97" b="1">
                <a:latin typeface="Calibri"/>
                <a:cs typeface="Calibri"/>
              </a:rPr>
              <a:t>BN</a:t>
            </a:r>
            <a:endParaRPr baseline="33333" sz="375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213068" y="1396537"/>
            <a:ext cx="53467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-10" b="1">
                <a:latin typeface="Calibri"/>
                <a:cs typeface="Calibri"/>
              </a:rPr>
              <a:t>Complex</a:t>
            </a:r>
            <a:r>
              <a:rPr dirty="0" baseline="11111" sz="375" spc="-15" b="1">
                <a:latin typeface="Calibri"/>
                <a:cs typeface="Calibri"/>
              </a:rPr>
              <a:t>ComplexConv1D</a:t>
            </a:r>
            <a:endParaRPr baseline="11111" sz="375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96960" y="1417393"/>
            <a:ext cx="57594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10" b="1">
                <a:latin typeface="Calibri"/>
                <a:cs typeface="Calibri"/>
              </a:rPr>
              <a:t>128</a:t>
            </a:r>
            <a:r>
              <a:rPr dirty="0" sz="250" spc="90" b="1">
                <a:latin typeface="Calibri"/>
                <a:cs typeface="Calibri"/>
              </a:rPr>
              <a:t> </a:t>
            </a:r>
            <a:r>
              <a:rPr dirty="0" sz="250" spc="10" b="1">
                <a:latin typeface="Calibri"/>
                <a:cs typeface="Calibri"/>
              </a:rPr>
              <a:t>filters</a:t>
            </a:r>
            <a:r>
              <a:rPr dirty="0" sz="250" spc="390" b="1">
                <a:latin typeface="Calibri"/>
                <a:cs typeface="Calibri"/>
              </a:rPr>
              <a:t> </a:t>
            </a:r>
            <a:r>
              <a:rPr dirty="0" baseline="11111" sz="375" spc="-15" b="1">
                <a:latin typeface="Calibri"/>
                <a:cs typeface="Calibri"/>
              </a:rPr>
              <a:t>Acti</a:t>
            </a:r>
            <a:r>
              <a:rPr dirty="0" baseline="-22222" sz="375" spc="-15" b="1">
                <a:latin typeface="Calibri"/>
                <a:cs typeface="Calibri"/>
              </a:rPr>
              <a:t>1</a:t>
            </a:r>
            <a:r>
              <a:rPr dirty="0" baseline="11111" sz="375" spc="-15" b="1">
                <a:latin typeface="Calibri"/>
                <a:cs typeface="Calibri"/>
              </a:rPr>
              <a:t>v</a:t>
            </a:r>
            <a:r>
              <a:rPr dirty="0" baseline="-22222" sz="375" spc="-15" b="1">
                <a:latin typeface="Calibri"/>
                <a:cs typeface="Calibri"/>
              </a:rPr>
              <a:t>2</a:t>
            </a:r>
            <a:r>
              <a:rPr dirty="0" baseline="11111" sz="375" spc="-15" b="1">
                <a:latin typeface="Calibri"/>
                <a:cs typeface="Calibri"/>
              </a:rPr>
              <a:t>a</a:t>
            </a:r>
            <a:r>
              <a:rPr dirty="0" baseline="-22222" sz="375" spc="-15" b="1">
                <a:latin typeface="Calibri"/>
                <a:cs typeface="Calibri"/>
              </a:rPr>
              <a:t>8</a:t>
            </a:r>
            <a:r>
              <a:rPr dirty="0" baseline="11111" sz="375" spc="-15" b="1">
                <a:latin typeface="Calibri"/>
                <a:cs typeface="Calibri"/>
              </a:rPr>
              <a:t>ti</a:t>
            </a:r>
            <a:r>
              <a:rPr dirty="0" baseline="-22222" sz="375" spc="-15" b="1">
                <a:latin typeface="Calibri"/>
                <a:cs typeface="Calibri"/>
              </a:rPr>
              <a:t>fi</a:t>
            </a:r>
            <a:r>
              <a:rPr dirty="0" baseline="11111" sz="375" spc="-15" b="1">
                <a:latin typeface="Calibri"/>
                <a:cs typeface="Calibri"/>
              </a:rPr>
              <a:t>o</a:t>
            </a:r>
            <a:r>
              <a:rPr dirty="0" baseline="-22222" sz="375" spc="-15" b="1">
                <a:latin typeface="Calibri"/>
                <a:cs typeface="Calibri"/>
              </a:rPr>
              <a:t>l</a:t>
            </a:r>
            <a:r>
              <a:rPr dirty="0" baseline="11111" sz="375" spc="-15" b="1">
                <a:latin typeface="Calibri"/>
                <a:cs typeface="Calibri"/>
              </a:rPr>
              <a:t>n</a:t>
            </a:r>
            <a:r>
              <a:rPr dirty="0" baseline="-22222" sz="375" spc="-15" b="1">
                <a:latin typeface="Calibri"/>
                <a:cs typeface="Calibri"/>
              </a:rPr>
              <a:t>tersBN</a:t>
            </a:r>
            <a:endParaRPr baseline="-22222" sz="375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98869" y="1351090"/>
            <a:ext cx="412750" cy="102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0480">
              <a:lnSpc>
                <a:spcPts val="285"/>
              </a:lnSpc>
              <a:spcBef>
                <a:spcPts val="130"/>
              </a:spcBef>
            </a:pPr>
            <a:r>
              <a:rPr dirty="0" sz="250" spc="65" b="1">
                <a:latin typeface="Calibri"/>
                <a:cs typeface="Calibri"/>
              </a:rPr>
              <a:t>BN</a:t>
            </a:r>
            <a:endParaRPr sz="250">
              <a:latin typeface="Calibri"/>
              <a:cs typeface="Calibri"/>
            </a:endParaRPr>
          </a:p>
          <a:p>
            <a:pPr marL="38100">
              <a:lnSpc>
                <a:spcPts val="285"/>
              </a:lnSpc>
            </a:pPr>
            <a:r>
              <a:rPr dirty="0" sz="250" spc="40" b="1">
                <a:latin typeface="Calibri"/>
                <a:cs typeface="Calibri"/>
              </a:rPr>
              <a:t>Complex</a:t>
            </a:r>
            <a:r>
              <a:rPr dirty="0" baseline="22222" sz="375" spc="60" b="1">
                <a:latin typeface="Calibri"/>
                <a:cs typeface="Calibri"/>
              </a:rPr>
              <a:t>(s=2)</a:t>
            </a:r>
            <a:endParaRPr baseline="22222" sz="375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21716" y="1343273"/>
            <a:ext cx="80327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22222" sz="375" b="1">
                <a:latin typeface="Calibri"/>
                <a:cs typeface="Calibri"/>
              </a:rPr>
              <a:t>256</a:t>
            </a:r>
            <a:r>
              <a:rPr dirty="0" baseline="22222" sz="375" spc="142" b="1">
                <a:latin typeface="Calibri"/>
                <a:cs typeface="Calibri"/>
              </a:rPr>
              <a:t> </a:t>
            </a:r>
            <a:r>
              <a:rPr dirty="0" baseline="22222" sz="375" b="1">
                <a:latin typeface="Calibri"/>
                <a:cs typeface="Calibri"/>
              </a:rPr>
              <a:t>filters</a:t>
            </a:r>
            <a:r>
              <a:rPr dirty="0" baseline="22222" sz="375" spc="592" b="1">
                <a:latin typeface="Calibri"/>
                <a:cs typeface="Calibri"/>
              </a:rPr>
              <a:t> </a:t>
            </a:r>
            <a:r>
              <a:rPr dirty="0" baseline="33333" sz="375" spc="-37" b="1">
                <a:latin typeface="Calibri"/>
                <a:cs typeface="Calibri"/>
              </a:rPr>
              <a:t>Acti</a:t>
            </a:r>
            <a:r>
              <a:rPr dirty="0" sz="250" spc="-25" b="1">
                <a:latin typeface="Calibri"/>
                <a:cs typeface="Calibri"/>
              </a:rPr>
              <a:t>2</a:t>
            </a:r>
            <a:r>
              <a:rPr dirty="0" baseline="33333" sz="375" spc="-37" b="1">
                <a:latin typeface="Calibri"/>
                <a:cs typeface="Calibri"/>
              </a:rPr>
              <a:t>v</a:t>
            </a:r>
            <a:r>
              <a:rPr dirty="0" sz="250" spc="-25" b="1">
                <a:latin typeface="Calibri"/>
                <a:cs typeface="Calibri"/>
              </a:rPr>
              <a:t>5</a:t>
            </a:r>
            <a:r>
              <a:rPr dirty="0" baseline="33333" sz="375" spc="-37" b="1">
                <a:latin typeface="Calibri"/>
                <a:cs typeface="Calibri"/>
              </a:rPr>
              <a:t>a</a:t>
            </a:r>
            <a:r>
              <a:rPr dirty="0" sz="250" spc="-25" b="1">
                <a:latin typeface="Calibri"/>
                <a:cs typeface="Calibri"/>
              </a:rPr>
              <a:t>6</a:t>
            </a:r>
            <a:r>
              <a:rPr dirty="0" baseline="33333" sz="375" spc="-37" b="1">
                <a:latin typeface="Calibri"/>
                <a:cs typeface="Calibri"/>
              </a:rPr>
              <a:t>ti</a:t>
            </a:r>
            <a:r>
              <a:rPr dirty="0" sz="250" spc="-25" b="1">
                <a:latin typeface="Calibri"/>
                <a:cs typeface="Calibri"/>
              </a:rPr>
              <a:t>fi</a:t>
            </a:r>
            <a:r>
              <a:rPr dirty="0" baseline="33333" sz="375" spc="-37" b="1">
                <a:latin typeface="Calibri"/>
                <a:cs typeface="Calibri"/>
              </a:rPr>
              <a:t>o</a:t>
            </a:r>
            <a:r>
              <a:rPr dirty="0" sz="250" spc="-25" b="1">
                <a:latin typeface="Calibri"/>
                <a:cs typeface="Calibri"/>
              </a:rPr>
              <a:t>l</a:t>
            </a:r>
            <a:r>
              <a:rPr dirty="0" baseline="33333" sz="375" spc="-37" b="1">
                <a:latin typeface="Calibri"/>
                <a:cs typeface="Calibri"/>
              </a:rPr>
              <a:t>n</a:t>
            </a:r>
            <a:r>
              <a:rPr dirty="0" sz="250" spc="-25" b="1">
                <a:latin typeface="Calibri"/>
                <a:cs typeface="Calibri"/>
              </a:rPr>
              <a:t>ter</a:t>
            </a:r>
            <a:r>
              <a:rPr dirty="0" baseline="11111" sz="375" spc="-37" b="1">
                <a:latin typeface="Calibri"/>
                <a:cs typeface="Calibri"/>
              </a:rPr>
              <a:t>B</a:t>
            </a:r>
            <a:r>
              <a:rPr dirty="0" sz="250" spc="-25" b="1">
                <a:latin typeface="Calibri"/>
                <a:cs typeface="Calibri"/>
              </a:rPr>
              <a:t>s</a:t>
            </a:r>
            <a:r>
              <a:rPr dirty="0" sz="250" spc="20" b="1">
                <a:latin typeface="Calibri"/>
                <a:cs typeface="Calibri"/>
              </a:rPr>
              <a:t> </a:t>
            </a:r>
            <a:r>
              <a:rPr dirty="0" baseline="11111" sz="375" spc="127" b="1">
                <a:latin typeface="Calibri"/>
                <a:cs typeface="Calibri"/>
              </a:rPr>
              <a:t>N</a:t>
            </a:r>
            <a:r>
              <a:rPr dirty="0" baseline="11111" sz="375" spc="532" b="1">
                <a:latin typeface="Calibri"/>
                <a:cs typeface="Calibri"/>
              </a:rPr>
              <a:t>  </a:t>
            </a:r>
            <a:r>
              <a:rPr dirty="0" baseline="22222" sz="375" b="1">
                <a:latin typeface="Calibri"/>
                <a:cs typeface="Calibri"/>
              </a:rPr>
              <a:t>256</a:t>
            </a:r>
            <a:r>
              <a:rPr dirty="0" baseline="22222" sz="375" spc="142" b="1">
                <a:latin typeface="Calibri"/>
                <a:cs typeface="Calibri"/>
              </a:rPr>
              <a:t> </a:t>
            </a:r>
            <a:r>
              <a:rPr dirty="0" baseline="22222" sz="375" spc="-15" b="1">
                <a:latin typeface="Calibri"/>
                <a:cs typeface="Calibri"/>
              </a:rPr>
              <a:t>filters</a:t>
            </a:r>
            <a:endParaRPr baseline="22222" sz="375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37819" y="1300462"/>
            <a:ext cx="90678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1111" sz="375" spc="-15" b="1">
                <a:latin typeface="Calibri"/>
                <a:cs typeface="Calibri"/>
              </a:rPr>
              <a:t>Complex</a:t>
            </a:r>
            <a:r>
              <a:rPr dirty="0" sz="250" spc="-10" b="1">
                <a:latin typeface="Calibri"/>
                <a:cs typeface="Calibri"/>
              </a:rPr>
              <a:t>Comple</a:t>
            </a:r>
            <a:r>
              <a:rPr dirty="0" baseline="11111" sz="375" spc="-15" b="1">
                <a:latin typeface="Calibri"/>
                <a:cs typeface="Calibri"/>
              </a:rPr>
              <a:t>C</a:t>
            </a:r>
            <a:r>
              <a:rPr dirty="0" sz="250" spc="-10" b="1">
                <a:latin typeface="Calibri"/>
                <a:cs typeface="Calibri"/>
              </a:rPr>
              <a:t>x</a:t>
            </a:r>
            <a:r>
              <a:rPr dirty="0" baseline="11111" sz="375" spc="-15" b="1">
                <a:latin typeface="Calibri"/>
                <a:cs typeface="Calibri"/>
              </a:rPr>
              <a:t>o</a:t>
            </a:r>
            <a:r>
              <a:rPr dirty="0" sz="250" spc="-10" b="1">
                <a:latin typeface="Calibri"/>
                <a:cs typeface="Calibri"/>
              </a:rPr>
              <a:t>C</a:t>
            </a:r>
            <a:r>
              <a:rPr dirty="0" baseline="11111" sz="375" spc="-15" b="1">
                <a:latin typeface="Calibri"/>
                <a:cs typeface="Calibri"/>
              </a:rPr>
              <a:t>m</a:t>
            </a:r>
            <a:r>
              <a:rPr dirty="0" sz="250" spc="-10" b="1">
                <a:latin typeface="Calibri"/>
                <a:cs typeface="Calibri"/>
              </a:rPr>
              <a:t>o</a:t>
            </a:r>
            <a:r>
              <a:rPr dirty="0" baseline="11111" sz="375" spc="-15" b="1">
                <a:latin typeface="Calibri"/>
                <a:cs typeface="Calibri"/>
              </a:rPr>
              <a:t>p</a:t>
            </a:r>
            <a:r>
              <a:rPr dirty="0" sz="250" spc="-10" b="1">
                <a:latin typeface="Calibri"/>
                <a:cs typeface="Calibri"/>
              </a:rPr>
              <a:t>n</a:t>
            </a:r>
            <a:r>
              <a:rPr dirty="0" baseline="-22222" sz="375" spc="-15" b="1">
                <a:latin typeface="Calibri"/>
                <a:cs typeface="Calibri"/>
              </a:rPr>
              <a:t>A</a:t>
            </a:r>
            <a:r>
              <a:rPr dirty="0" baseline="11111" sz="375" spc="-15" b="1">
                <a:latin typeface="Calibri"/>
                <a:cs typeface="Calibri"/>
              </a:rPr>
              <a:t>l</a:t>
            </a:r>
            <a:r>
              <a:rPr dirty="0" sz="250" spc="-10" b="1">
                <a:latin typeface="Calibri"/>
                <a:cs typeface="Calibri"/>
              </a:rPr>
              <a:t>v</a:t>
            </a:r>
            <a:r>
              <a:rPr dirty="0" baseline="11111" sz="375" spc="-15" b="1">
                <a:latin typeface="Calibri"/>
                <a:cs typeface="Calibri"/>
              </a:rPr>
              <a:t>e</a:t>
            </a:r>
            <a:r>
              <a:rPr dirty="0" baseline="-22222" sz="375" spc="-15" b="1">
                <a:latin typeface="Calibri"/>
                <a:cs typeface="Calibri"/>
              </a:rPr>
              <a:t>c</a:t>
            </a:r>
            <a:r>
              <a:rPr dirty="0" sz="250" spc="-10" b="1">
                <a:latin typeface="Calibri"/>
                <a:cs typeface="Calibri"/>
              </a:rPr>
              <a:t>1</a:t>
            </a:r>
            <a:r>
              <a:rPr dirty="0" baseline="11111" sz="375" spc="-15" b="1">
                <a:latin typeface="Calibri"/>
                <a:cs typeface="Calibri"/>
              </a:rPr>
              <a:t>x</a:t>
            </a:r>
            <a:r>
              <a:rPr dirty="0" baseline="-22222" sz="375" spc="-15" b="1">
                <a:latin typeface="Calibri"/>
                <a:cs typeface="Calibri"/>
              </a:rPr>
              <a:t>t</a:t>
            </a:r>
            <a:r>
              <a:rPr dirty="0" sz="250" spc="-10" b="1">
                <a:latin typeface="Calibri"/>
                <a:cs typeface="Calibri"/>
              </a:rPr>
              <a:t>D</a:t>
            </a:r>
            <a:r>
              <a:rPr dirty="0" baseline="-22222" sz="375" spc="-15" b="1">
                <a:latin typeface="Calibri"/>
                <a:cs typeface="Calibri"/>
              </a:rPr>
              <a:t>ivation</a:t>
            </a:r>
            <a:r>
              <a:rPr dirty="0" baseline="-22222" sz="375" spc="622" b="1">
                <a:latin typeface="Calibri"/>
                <a:cs typeface="Calibri"/>
              </a:rPr>
              <a:t> </a:t>
            </a:r>
            <a:r>
              <a:rPr dirty="0" baseline="-44444" sz="375" spc="135" b="1">
                <a:latin typeface="Calibri"/>
                <a:cs typeface="Calibri"/>
              </a:rPr>
              <a:t>BN</a:t>
            </a:r>
            <a:r>
              <a:rPr dirty="0" baseline="-44444" sz="375" spc="502" b="1">
                <a:latin typeface="Calibri"/>
                <a:cs typeface="Calibri"/>
              </a:rPr>
              <a:t> </a:t>
            </a:r>
            <a:r>
              <a:rPr dirty="0" baseline="-33333" sz="375" spc="-15" b="1">
                <a:latin typeface="Calibri"/>
                <a:cs typeface="Calibri"/>
              </a:rPr>
              <a:t>Global</a:t>
            </a:r>
            <a:endParaRPr baseline="-33333" sz="375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772509" y="1349336"/>
            <a:ext cx="163195" cy="5715"/>
          </a:xfrm>
          <a:custGeom>
            <a:avLst/>
            <a:gdLst/>
            <a:ahLst/>
            <a:cxnLst/>
            <a:rect l="l" t="t" r="r" b="b"/>
            <a:pathLst>
              <a:path w="163195" h="5715">
                <a:moveTo>
                  <a:pt x="1422" y="4622"/>
                </a:moveTo>
                <a:lnTo>
                  <a:pt x="1219" y="4114"/>
                </a:lnTo>
                <a:lnTo>
                  <a:pt x="711" y="3911"/>
                </a:lnTo>
                <a:lnTo>
                  <a:pt x="203" y="4114"/>
                </a:lnTo>
                <a:lnTo>
                  <a:pt x="0" y="4622"/>
                </a:lnTo>
                <a:lnTo>
                  <a:pt x="203" y="5130"/>
                </a:lnTo>
                <a:lnTo>
                  <a:pt x="711" y="5334"/>
                </a:lnTo>
                <a:lnTo>
                  <a:pt x="1219" y="5130"/>
                </a:lnTo>
                <a:lnTo>
                  <a:pt x="1422" y="4622"/>
                </a:lnTo>
                <a:close/>
              </a:path>
              <a:path w="163195" h="5715">
                <a:moveTo>
                  <a:pt x="162674" y="711"/>
                </a:moveTo>
                <a:lnTo>
                  <a:pt x="162471" y="203"/>
                </a:lnTo>
                <a:lnTo>
                  <a:pt x="161963" y="0"/>
                </a:lnTo>
                <a:lnTo>
                  <a:pt x="161455" y="203"/>
                </a:lnTo>
                <a:lnTo>
                  <a:pt x="161251" y="711"/>
                </a:lnTo>
                <a:lnTo>
                  <a:pt x="161455" y="1219"/>
                </a:lnTo>
                <a:lnTo>
                  <a:pt x="161963" y="1422"/>
                </a:lnTo>
                <a:lnTo>
                  <a:pt x="162471" y="1219"/>
                </a:lnTo>
                <a:lnTo>
                  <a:pt x="162674" y="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681067" y="1317959"/>
            <a:ext cx="34544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b="1">
                <a:latin typeface="Calibri"/>
                <a:cs typeface="Calibri"/>
              </a:rPr>
              <a:t>Dense</a:t>
            </a:r>
            <a:r>
              <a:rPr dirty="0" sz="250" spc="265" b="1">
                <a:latin typeface="Calibri"/>
                <a:cs typeface="Calibri"/>
              </a:rPr>
              <a:t>  </a:t>
            </a:r>
            <a:r>
              <a:rPr dirty="0" baseline="11111" sz="375" spc="-15" b="1">
                <a:latin typeface="Calibri"/>
                <a:cs typeface="Calibri"/>
              </a:rPr>
              <a:t>Leaky</a:t>
            </a:r>
            <a:endParaRPr baseline="11111" sz="375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26260" y="1365117"/>
            <a:ext cx="59944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50" spc="65" b="1">
                <a:latin typeface="Calibri"/>
                <a:cs typeface="Calibri"/>
              </a:rPr>
              <a:t>Avg</a:t>
            </a:r>
            <a:r>
              <a:rPr dirty="0" sz="250" spc="70" b="1">
                <a:latin typeface="Calibri"/>
                <a:cs typeface="Calibri"/>
              </a:rPr>
              <a:t> </a:t>
            </a:r>
            <a:r>
              <a:rPr dirty="0" sz="250" spc="10" b="1">
                <a:latin typeface="Calibri"/>
                <a:cs typeface="Calibri"/>
              </a:rPr>
              <a:t>Pool</a:t>
            </a:r>
            <a:r>
              <a:rPr dirty="0" sz="250" spc="295" b="1">
                <a:latin typeface="Calibri"/>
                <a:cs typeface="Calibri"/>
              </a:rPr>
              <a:t>  </a:t>
            </a:r>
            <a:r>
              <a:rPr dirty="0" baseline="11111" sz="375" spc="15" b="1">
                <a:latin typeface="Calibri"/>
                <a:cs typeface="Calibri"/>
              </a:rPr>
              <a:t>512</a:t>
            </a:r>
            <a:r>
              <a:rPr dirty="0" baseline="11111" sz="375" spc="112" b="1">
                <a:latin typeface="Calibri"/>
                <a:cs typeface="Calibri"/>
              </a:rPr>
              <a:t> </a:t>
            </a:r>
            <a:r>
              <a:rPr dirty="0" baseline="11111" sz="375" spc="15" b="1">
                <a:latin typeface="Calibri"/>
                <a:cs typeface="Calibri"/>
              </a:rPr>
              <a:t>units</a:t>
            </a:r>
            <a:r>
              <a:rPr dirty="0" baseline="11111" sz="375" spc="367" b="1">
                <a:latin typeface="Calibri"/>
                <a:cs typeface="Calibri"/>
              </a:rPr>
              <a:t> </a:t>
            </a:r>
            <a:r>
              <a:rPr dirty="0" baseline="11111" sz="375" spc="82" b="1">
                <a:latin typeface="Calibri"/>
                <a:cs typeface="Calibri"/>
              </a:rPr>
              <a:t>ReLU</a:t>
            </a:r>
            <a:endParaRPr baseline="11111" sz="375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074711" y="134542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713"/>
                </a:moveTo>
                <a:lnTo>
                  <a:pt x="208" y="208"/>
                </a:lnTo>
                <a:lnTo>
                  <a:pt x="713" y="0"/>
                </a:lnTo>
                <a:lnTo>
                  <a:pt x="1217" y="208"/>
                </a:lnTo>
                <a:lnTo>
                  <a:pt x="1426" y="713"/>
                </a:lnTo>
                <a:lnTo>
                  <a:pt x="1217" y="1218"/>
                </a:lnTo>
                <a:lnTo>
                  <a:pt x="713" y="1427"/>
                </a:lnTo>
                <a:lnTo>
                  <a:pt x="208" y="1218"/>
                </a:lnTo>
                <a:lnTo>
                  <a:pt x="0" y="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036472" y="1331402"/>
            <a:ext cx="7810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-25" b="1">
                <a:latin typeface="Calibri"/>
                <a:cs typeface="Calibri"/>
              </a:rPr>
              <a:t>0.5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15796" y="1288738"/>
            <a:ext cx="218821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89280" algn="l"/>
              </a:tabLst>
            </a:pPr>
            <a:r>
              <a:rPr dirty="0" sz="250" spc="40" b="1">
                <a:latin typeface="Calibri"/>
                <a:cs typeface="Calibri"/>
              </a:rPr>
              <a:t>ComplexConv1D</a:t>
            </a:r>
            <a:r>
              <a:rPr dirty="0" sz="250" b="1">
                <a:latin typeface="Calibri"/>
                <a:cs typeface="Calibri"/>
              </a:rPr>
              <a:t>	</a:t>
            </a:r>
            <a:r>
              <a:rPr dirty="0" sz="250" spc="-10" b="1">
                <a:latin typeface="Calibri"/>
                <a:cs typeface="Calibri"/>
              </a:rPr>
              <a:t>Complex</a:t>
            </a:r>
            <a:r>
              <a:rPr dirty="0" baseline="11111" sz="375" spc="-15" b="1">
                <a:latin typeface="Calibri"/>
                <a:cs typeface="Calibri"/>
              </a:rPr>
              <a:t>C</a:t>
            </a:r>
            <a:r>
              <a:rPr dirty="0" sz="250" spc="-10" b="1">
                <a:latin typeface="Calibri"/>
                <a:cs typeface="Calibri"/>
              </a:rPr>
              <a:t>C</a:t>
            </a:r>
            <a:r>
              <a:rPr dirty="0" baseline="11111" sz="375" spc="-15" b="1">
                <a:latin typeface="Calibri"/>
                <a:cs typeface="Calibri"/>
              </a:rPr>
              <a:t>o</a:t>
            </a:r>
            <a:r>
              <a:rPr dirty="0" sz="250" spc="-10" b="1">
                <a:latin typeface="Calibri"/>
                <a:cs typeface="Calibri"/>
              </a:rPr>
              <a:t>o</a:t>
            </a:r>
            <a:r>
              <a:rPr dirty="0" baseline="11111" sz="375" spc="-15" b="1">
                <a:latin typeface="Calibri"/>
                <a:cs typeface="Calibri"/>
              </a:rPr>
              <a:t>m</a:t>
            </a:r>
            <a:r>
              <a:rPr dirty="0" sz="250" spc="-10" b="1">
                <a:latin typeface="Calibri"/>
                <a:cs typeface="Calibri"/>
              </a:rPr>
              <a:t>n</a:t>
            </a:r>
            <a:r>
              <a:rPr dirty="0" baseline="11111" sz="375" spc="-15" b="1">
                <a:latin typeface="Calibri"/>
                <a:cs typeface="Calibri"/>
              </a:rPr>
              <a:t>p</a:t>
            </a:r>
            <a:r>
              <a:rPr dirty="0" sz="250" spc="-10" b="1">
                <a:latin typeface="Calibri"/>
                <a:cs typeface="Calibri"/>
              </a:rPr>
              <a:t>v</a:t>
            </a:r>
            <a:r>
              <a:rPr dirty="0" baseline="11111" sz="375" spc="-15" b="1">
                <a:latin typeface="Calibri"/>
                <a:cs typeface="Calibri"/>
              </a:rPr>
              <a:t>l</a:t>
            </a:r>
            <a:r>
              <a:rPr dirty="0" sz="250" spc="-10" b="1">
                <a:latin typeface="Calibri"/>
                <a:cs typeface="Calibri"/>
              </a:rPr>
              <a:t>1</a:t>
            </a:r>
            <a:r>
              <a:rPr dirty="0" baseline="11111" sz="375" spc="-15" b="1">
                <a:latin typeface="Calibri"/>
                <a:cs typeface="Calibri"/>
              </a:rPr>
              <a:t>eC</a:t>
            </a:r>
            <a:r>
              <a:rPr dirty="0" sz="250" spc="-10" b="1">
                <a:latin typeface="Calibri"/>
                <a:cs typeface="Calibri"/>
              </a:rPr>
              <a:t>D</a:t>
            </a:r>
            <a:r>
              <a:rPr dirty="0" baseline="11111" sz="375" spc="-15" b="1">
                <a:latin typeface="Calibri"/>
                <a:cs typeface="Calibri"/>
              </a:rPr>
              <a:t>xomplex</a:t>
            </a:r>
            <a:r>
              <a:rPr dirty="0" baseline="11111" sz="375" spc="667" b="1">
                <a:latin typeface="Calibri"/>
                <a:cs typeface="Calibri"/>
              </a:rPr>
              <a:t>   </a:t>
            </a:r>
            <a:r>
              <a:rPr dirty="0" baseline="22222" sz="375" b="1">
                <a:latin typeface="Calibri"/>
                <a:cs typeface="Calibri"/>
              </a:rPr>
              <a:t>Complex</a:t>
            </a:r>
            <a:r>
              <a:rPr dirty="0" baseline="33333" sz="375" b="1">
                <a:latin typeface="Calibri"/>
                <a:cs typeface="Calibri"/>
              </a:rPr>
              <a:t>Complex</a:t>
            </a:r>
            <a:r>
              <a:rPr dirty="0" sz="250" b="1">
                <a:latin typeface="Calibri"/>
                <a:cs typeface="Calibri"/>
              </a:rPr>
              <a:t>Dropout</a:t>
            </a:r>
            <a:r>
              <a:rPr dirty="0" baseline="11111" sz="375" b="1">
                <a:latin typeface="Calibri"/>
                <a:cs typeface="Calibri"/>
              </a:rPr>
              <a:t>Complex</a:t>
            </a:r>
            <a:r>
              <a:rPr dirty="0" baseline="11111" sz="375" spc="120" b="1">
                <a:latin typeface="Calibri"/>
                <a:cs typeface="Calibri"/>
              </a:rPr>
              <a:t> </a:t>
            </a:r>
            <a:r>
              <a:rPr dirty="0" baseline="11111" sz="375" b="1">
                <a:latin typeface="Calibri"/>
                <a:cs typeface="Calibri"/>
              </a:rPr>
              <a:t>Dense</a:t>
            </a:r>
            <a:r>
              <a:rPr dirty="0" baseline="11111" sz="375" spc="307" b="1">
                <a:latin typeface="Calibri"/>
                <a:cs typeface="Calibri"/>
              </a:rPr>
              <a:t> </a:t>
            </a:r>
            <a:r>
              <a:rPr dirty="0" baseline="11111" sz="375" b="1">
                <a:latin typeface="Calibri"/>
                <a:cs typeface="Calibri"/>
              </a:rPr>
              <a:t>256</a:t>
            </a:r>
            <a:r>
              <a:rPr dirty="0" baseline="22222" sz="375" b="1">
                <a:latin typeface="Calibri"/>
                <a:cs typeface="Calibri"/>
              </a:rPr>
              <a:t>Dropout</a:t>
            </a:r>
            <a:r>
              <a:rPr dirty="0" baseline="22222" sz="375" spc="405" b="1">
                <a:latin typeface="Calibri"/>
                <a:cs typeface="Calibri"/>
              </a:rPr>
              <a:t>  </a:t>
            </a:r>
            <a:r>
              <a:rPr dirty="0" baseline="55555" sz="375" spc="-15" b="1">
                <a:latin typeface="Calibri"/>
                <a:cs typeface="Calibri"/>
              </a:rPr>
              <a:t>Dense</a:t>
            </a:r>
            <a:endParaRPr baseline="55555" sz="375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111738" y="1298270"/>
            <a:ext cx="686435" cy="94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5780">
              <a:lnSpc>
                <a:spcPts val="250"/>
              </a:lnSpc>
              <a:spcBef>
                <a:spcPts val="130"/>
              </a:spcBef>
            </a:pPr>
            <a:r>
              <a:rPr dirty="0" sz="250" spc="-10" b="1">
                <a:latin typeface="Calibri"/>
                <a:cs typeface="Calibri"/>
              </a:rPr>
              <a:t>Softmax</a:t>
            </a:r>
            <a:endParaRPr sz="250">
              <a:latin typeface="Calibri"/>
              <a:cs typeface="Calibri"/>
            </a:endParaRPr>
          </a:p>
          <a:p>
            <a:pPr marL="12700">
              <a:lnSpc>
                <a:spcPts val="250"/>
              </a:lnSpc>
            </a:pPr>
            <a:r>
              <a:rPr dirty="0" sz="250" spc="20" b="1">
                <a:latin typeface="Calibri"/>
                <a:cs typeface="Calibri"/>
              </a:rPr>
              <a:t>Magnitude</a:t>
            </a:r>
            <a:r>
              <a:rPr dirty="0" sz="250" spc="215" b="1">
                <a:latin typeface="Calibri"/>
                <a:cs typeface="Calibri"/>
              </a:rPr>
              <a:t> </a:t>
            </a:r>
            <a:r>
              <a:rPr dirty="0" sz="250" spc="75" b="1">
                <a:latin typeface="Calibri"/>
                <a:cs typeface="Calibri"/>
              </a:rPr>
              <a:t>ReLU</a:t>
            </a:r>
            <a:r>
              <a:rPr dirty="0" sz="250" spc="340" b="1">
                <a:latin typeface="Calibri"/>
                <a:cs typeface="Calibri"/>
              </a:rPr>
              <a:t>  </a:t>
            </a:r>
            <a:r>
              <a:rPr dirty="0" sz="250" spc="-25" b="1">
                <a:latin typeface="Calibri"/>
                <a:cs typeface="Calibri"/>
              </a:rPr>
              <a:t>0.3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13768" y="1341081"/>
            <a:ext cx="195580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b="1">
                <a:latin typeface="Calibri"/>
                <a:cs typeface="Calibri"/>
              </a:rPr>
              <a:t>11</a:t>
            </a:r>
            <a:r>
              <a:rPr dirty="0" sz="250" spc="110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classes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44824" y="783109"/>
            <a:ext cx="8382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15445" y="988684"/>
            <a:ext cx="5778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75" b="1">
                <a:latin typeface="Calibri"/>
                <a:cs typeface="Calibri"/>
              </a:rPr>
              <a:t>+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334987" y="808438"/>
            <a:ext cx="8382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51932" y="988684"/>
            <a:ext cx="5778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75" b="1">
                <a:latin typeface="Calibri"/>
                <a:cs typeface="Calibri"/>
              </a:rPr>
              <a:t>+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988960" y="755739"/>
            <a:ext cx="8382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991441" y="988684"/>
            <a:ext cx="57785" cy="68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75" b="1">
                <a:latin typeface="Calibri"/>
                <a:cs typeface="Calibri"/>
              </a:rPr>
              <a:t>+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702926" y="490777"/>
            <a:ext cx="2238375" cy="233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00"/>
              </a:lnSpc>
              <a:spcBef>
                <a:spcPts val="95"/>
              </a:spcBef>
            </a:pPr>
            <a:r>
              <a:rPr dirty="0" sz="700" spc="50" b="1">
                <a:latin typeface="Calibri"/>
                <a:cs typeface="Calibri"/>
              </a:rPr>
              <a:t>Lightweight</a:t>
            </a:r>
            <a:r>
              <a:rPr dirty="0" sz="700" spc="125" b="1">
                <a:latin typeface="Calibri"/>
                <a:cs typeface="Calibri"/>
              </a:rPr>
              <a:t> </a:t>
            </a:r>
            <a:r>
              <a:rPr dirty="0" sz="700" spc="80" b="1">
                <a:latin typeface="Calibri"/>
                <a:cs typeface="Calibri"/>
              </a:rPr>
              <a:t>Hybrid</a:t>
            </a:r>
            <a:r>
              <a:rPr dirty="0" sz="700" spc="130" b="1">
                <a:latin typeface="Calibri"/>
                <a:cs typeface="Calibri"/>
              </a:rPr>
              <a:t> </a:t>
            </a:r>
            <a:r>
              <a:rPr dirty="0" sz="700" spc="65" b="1">
                <a:latin typeface="Calibri"/>
                <a:cs typeface="Calibri"/>
              </a:rPr>
              <a:t>Complex-ResNet</a:t>
            </a:r>
            <a:r>
              <a:rPr dirty="0" sz="700" spc="130" b="1">
                <a:latin typeface="Calibri"/>
                <a:cs typeface="Calibri"/>
              </a:rPr>
              <a:t> </a:t>
            </a:r>
            <a:r>
              <a:rPr dirty="0" sz="700" spc="50" b="1">
                <a:latin typeface="Calibri"/>
                <a:cs typeface="Calibri"/>
              </a:rPr>
              <a:t>Architecture</a:t>
            </a:r>
            <a:endParaRPr sz="700">
              <a:latin typeface="Calibri"/>
              <a:cs typeface="Calibri"/>
            </a:endParaRPr>
          </a:p>
          <a:p>
            <a:pPr marL="500380" marR="365760" indent="-126364">
              <a:lnSpc>
                <a:spcPts val="400"/>
              </a:lnSpc>
              <a:spcBef>
                <a:spcPts val="40"/>
              </a:spcBef>
            </a:pPr>
            <a:r>
              <a:rPr dirty="0" sz="400" spc="20" b="1">
                <a:latin typeface="Calibri"/>
                <a:cs typeface="Calibri"/>
              </a:rPr>
              <a:t>Multi-Layer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Residual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Blocks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with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Direct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20" b="1">
                <a:latin typeface="Calibri"/>
                <a:cs typeface="Calibri"/>
              </a:rPr>
              <a:t>Skip</a:t>
            </a:r>
            <a:r>
              <a:rPr dirty="0" sz="400" spc="175" b="1">
                <a:latin typeface="Calibri"/>
                <a:cs typeface="Calibri"/>
              </a:rPr>
              <a:t> </a:t>
            </a:r>
            <a:r>
              <a:rPr dirty="0" sz="400" spc="-10" b="1">
                <a:latin typeface="Calibri"/>
                <a:cs typeface="Calibri"/>
              </a:rPr>
              <a:t>Connections</a:t>
            </a:r>
            <a:r>
              <a:rPr dirty="0" sz="400" spc="500" b="1">
                <a:latin typeface="Calibri"/>
                <a:cs typeface="Calibri"/>
              </a:rPr>
              <a:t> </a:t>
            </a:r>
            <a:r>
              <a:rPr dirty="0" sz="400" spc="30" b="1">
                <a:latin typeface="Calibri"/>
                <a:cs typeface="Calibri"/>
              </a:rPr>
              <a:t>Complex</a:t>
            </a:r>
            <a:r>
              <a:rPr dirty="0" sz="400" spc="135" b="1">
                <a:latin typeface="Calibri"/>
                <a:cs typeface="Calibri"/>
              </a:rPr>
              <a:t> </a:t>
            </a:r>
            <a:r>
              <a:rPr dirty="0" sz="400" spc="30" b="1">
                <a:latin typeface="Calibri"/>
                <a:cs typeface="Calibri"/>
              </a:rPr>
              <a:t>Domain</a:t>
            </a:r>
            <a:r>
              <a:rPr dirty="0" sz="400" spc="135" b="1">
                <a:latin typeface="Calibri"/>
                <a:cs typeface="Calibri"/>
              </a:rPr>
              <a:t> </a:t>
            </a:r>
            <a:r>
              <a:rPr dirty="0" sz="400" spc="-10" b="1">
                <a:latin typeface="Calibri"/>
                <a:cs typeface="Calibri"/>
              </a:rPr>
              <a:t>Processing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19070" y="1618542"/>
            <a:ext cx="439420" cy="129539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85"/>
              </a:spcBef>
            </a:pPr>
            <a:r>
              <a:rPr dirty="0" sz="250" spc="20" b="1">
                <a:latin typeface="Calibri"/>
                <a:cs typeface="Calibri"/>
              </a:rPr>
              <a:t>I/Q</a:t>
            </a:r>
            <a:r>
              <a:rPr dirty="0" sz="250" spc="110" b="1">
                <a:latin typeface="Calibri"/>
                <a:cs typeface="Calibri"/>
              </a:rPr>
              <a:t> </a:t>
            </a:r>
            <a:r>
              <a:rPr dirty="0" sz="250" spc="20" b="1">
                <a:latin typeface="Calibri"/>
                <a:cs typeface="Calibri"/>
              </a:rPr>
              <a:t>Radio</a:t>
            </a:r>
            <a:r>
              <a:rPr dirty="0" sz="250" spc="114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Signals</a:t>
            </a:r>
            <a:endParaRPr sz="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" spc="30" b="1">
                <a:latin typeface="Calibri"/>
                <a:cs typeface="Calibri"/>
              </a:rPr>
              <a:t>Input</a:t>
            </a:r>
            <a:r>
              <a:rPr dirty="0" sz="250" spc="105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(2,128)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479609" y="1627288"/>
            <a:ext cx="40068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20" b="1">
                <a:latin typeface="Calibri"/>
                <a:cs typeface="Calibri"/>
              </a:rPr>
              <a:t>11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20" b="1">
                <a:latin typeface="Calibri"/>
                <a:cs typeface="Calibri"/>
              </a:rPr>
              <a:t>Modulation</a:t>
            </a:r>
            <a:r>
              <a:rPr dirty="0" sz="250" spc="85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Classes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413601" y="1729889"/>
            <a:ext cx="381000" cy="59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70" b="1">
                <a:solidFill>
                  <a:srgbClr val="990033"/>
                </a:solidFill>
                <a:latin typeface="Arial"/>
                <a:cs typeface="Arial"/>
              </a:rPr>
              <a:t>→</a:t>
            </a:r>
            <a:r>
              <a:rPr dirty="0" sz="200" spc="4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dirty="0" sz="200" spc="20">
                <a:latin typeface="Calibri"/>
                <a:cs typeface="Calibri"/>
              </a:rPr>
              <a:t>Direct</a:t>
            </a:r>
            <a:r>
              <a:rPr dirty="0" sz="200" spc="65">
                <a:latin typeface="Calibri"/>
                <a:cs typeface="Calibri"/>
              </a:rPr>
              <a:t> </a:t>
            </a:r>
            <a:r>
              <a:rPr dirty="0" sz="200" spc="20">
                <a:latin typeface="Calibri"/>
                <a:cs typeface="Calibri"/>
              </a:rPr>
              <a:t>Skip</a:t>
            </a:r>
            <a:r>
              <a:rPr dirty="0" sz="200" spc="60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Connection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046855" y="1626198"/>
            <a:ext cx="1550670" cy="1638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" spc="30" b="1">
                <a:latin typeface="Calibri"/>
                <a:cs typeface="Calibri"/>
              </a:rPr>
              <a:t>Model:</a:t>
            </a:r>
            <a:r>
              <a:rPr dirty="0" sz="250" spc="275" b="1">
                <a:latin typeface="Calibri"/>
                <a:cs typeface="Calibri"/>
              </a:rPr>
              <a:t> </a:t>
            </a:r>
            <a:r>
              <a:rPr dirty="0" sz="250" spc="55" b="1">
                <a:latin typeface="Calibri"/>
                <a:cs typeface="Calibri"/>
              </a:rPr>
              <a:t>400K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parameters</a:t>
            </a:r>
            <a:r>
              <a:rPr dirty="0" sz="250" spc="75" b="1">
                <a:latin typeface="Calibri"/>
                <a:cs typeface="Calibri"/>
              </a:rPr>
              <a:t> </a:t>
            </a:r>
            <a:r>
              <a:rPr dirty="0" sz="250" spc="95" b="1">
                <a:latin typeface="Calibri"/>
                <a:cs typeface="Calibri"/>
              </a:rPr>
              <a:t>—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4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processing</a:t>
            </a:r>
            <a:r>
              <a:rPr dirty="0" sz="250" spc="75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stages</a:t>
            </a:r>
            <a:r>
              <a:rPr dirty="0" sz="250" spc="85" b="1">
                <a:latin typeface="Calibri"/>
                <a:cs typeface="Calibri"/>
              </a:rPr>
              <a:t> </a:t>
            </a:r>
            <a:r>
              <a:rPr dirty="0" sz="250" spc="95" b="1">
                <a:latin typeface="Calibri"/>
                <a:cs typeface="Calibri"/>
              </a:rPr>
              <a:t>—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Simple</a:t>
            </a:r>
            <a:r>
              <a:rPr dirty="0" sz="250" spc="75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residual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30" b="1">
                <a:latin typeface="Calibri"/>
                <a:cs typeface="Calibri"/>
              </a:rPr>
              <a:t>skip</a:t>
            </a:r>
            <a:r>
              <a:rPr dirty="0" sz="250" spc="80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connections</a:t>
            </a:r>
            <a:endParaRPr sz="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50">
              <a:latin typeface="Calibri"/>
              <a:cs typeface="Calibri"/>
            </a:endParaRPr>
          </a:p>
          <a:p>
            <a:pPr marL="453390">
              <a:lnSpc>
                <a:spcPct val="100000"/>
              </a:lnSpc>
              <a:tabLst>
                <a:tab pos="1294130" algn="l"/>
              </a:tabLst>
            </a:pPr>
            <a:r>
              <a:rPr dirty="0" sz="200" spc="70" b="1">
                <a:solidFill>
                  <a:srgbClr val="009BCA"/>
                </a:solidFill>
                <a:latin typeface="Verdana"/>
                <a:cs typeface="Verdana"/>
              </a:rPr>
              <a:t>—</a:t>
            </a:r>
            <a:r>
              <a:rPr dirty="0" sz="200" spc="45" b="1">
                <a:solidFill>
                  <a:srgbClr val="009BCA"/>
                </a:solidFill>
                <a:latin typeface="Verdana"/>
                <a:cs typeface="Verdana"/>
              </a:rPr>
              <a:t> </a:t>
            </a:r>
            <a:r>
              <a:rPr dirty="0" sz="200" spc="20">
                <a:latin typeface="Calibri"/>
                <a:cs typeface="Calibri"/>
              </a:rPr>
              <a:t>Complex</a:t>
            </a:r>
            <a:r>
              <a:rPr dirty="0" sz="200" spc="75">
                <a:latin typeface="Calibri"/>
                <a:cs typeface="Calibri"/>
              </a:rPr>
              <a:t> </a:t>
            </a:r>
            <a:r>
              <a:rPr dirty="0" sz="200" spc="-20">
                <a:latin typeface="Calibri"/>
                <a:cs typeface="Calibri"/>
              </a:rPr>
              <a:t>Flow</a:t>
            </a:r>
            <a:r>
              <a:rPr dirty="0" sz="200">
                <a:latin typeface="Calibri"/>
                <a:cs typeface="Calibri"/>
              </a:rPr>
              <a:t>	</a:t>
            </a:r>
            <a:r>
              <a:rPr dirty="0" sz="200" spc="70" b="1">
                <a:solidFill>
                  <a:srgbClr val="CC6600"/>
                </a:solidFill>
                <a:latin typeface="Verdana"/>
                <a:cs typeface="Verdana"/>
              </a:rPr>
              <a:t>—</a:t>
            </a:r>
            <a:r>
              <a:rPr dirty="0" sz="200" spc="45" b="1">
                <a:solidFill>
                  <a:srgbClr val="CC6600"/>
                </a:solidFill>
                <a:latin typeface="Verdana"/>
                <a:cs typeface="Verdana"/>
              </a:rPr>
              <a:t> </a:t>
            </a:r>
            <a:r>
              <a:rPr dirty="0" sz="200" spc="10">
                <a:latin typeface="Calibri"/>
                <a:cs typeface="Calibri"/>
              </a:rPr>
              <a:t>Real</a:t>
            </a:r>
            <a:r>
              <a:rPr dirty="0" sz="200" spc="70">
                <a:latin typeface="Calibri"/>
                <a:cs typeface="Calibri"/>
              </a:rPr>
              <a:t> </a:t>
            </a:r>
            <a:r>
              <a:rPr dirty="0" sz="200" spc="-20">
                <a:latin typeface="Calibri"/>
                <a:cs typeface="Calibri"/>
              </a:rPr>
              <a:t>Flow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091620" y="1729889"/>
            <a:ext cx="303530" cy="59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" spc="20" b="1">
                <a:solidFill>
                  <a:srgbClr val="990033"/>
                </a:solidFill>
                <a:latin typeface="Verdana"/>
                <a:cs typeface="Verdana"/>
              </a:rPr>
              <a:t>+</a:t>
            </a:r>
            <a:r>
              <a:rPr dirty="0" sz="200" spc="35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200" spc="20">
                <a:latin typeface="Calibri"/>
                <a:cs typeface="Calibri"/>
              </a:rPr>
              <a:t>Residual</a:t>
            </a:r>
            <a:r>
              <a:rPr dirty="0" sz="200" spc="65">
                <a:latin typeface="Calibri"/>
                <a:cs typeface="Calibri"/>
              </a:rPr>
              <a:t> </a:t>
            </a:r>
            <a:r>
              <a:rPr dirty="0" sz="200" spc="-10">
                <a:latin typeface="Calibri"/>
                <a:cs typeface="Calibri"/>
              </a:rPr>
              <a:t>Addition</a:t>
            </a:r>
            <a:endParaRPr sz="200">
              <a:latin typeface="Calibri"/>
              <a:cs typeface="Calibri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49550"/>
            <a:ext cx="65265" cy="6526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551061"/>
            <a:ext cx="65265" cy="6526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752572"/>
            <a:ext cx="65265" cy="6526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954083"/>
            <a:ext cx="65265" cy="65265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125844" y="2026485"/>
            <a:ext cx="5447030" cy="103631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100" spc="-40" b="1">
                <a:latin typeface="Arial"/>
                <a:cs typeface="Arial"/>
              </a:rPr>
              <a:t>Design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Principles: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75"/>
              </a:spcBef>
            </a:pPr>
            <a:r>
              <a:rPr dirty="0" sz="1100" spc="-45" b="1">
                <a:latin typeface="Arial"/>
                <a:cs typeface="Arial"/>
              </a:rPr>
              <a:t>Complex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Domain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Processing</a:t>
            </a:r>
            <a:r>
              <a:rPr dirty="0" sz="1100" spc="-55">
                <a:latin typeface="Microsoft Sans Serif"/>
                <a:cs typeface="Microsoft Sans Serif"/>
              </a:rPr>
              <a:t>: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Direct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I/Q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handling,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preserving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phase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information</a:t>
            </a:r>
            <a:endParaRPr sz="1100">
              <a:latin typeface="Microsoft Sans Serif"/>
              <a:cs typeface="Microsoft Sans Serif"/>
            </a:endParaRPr>
          </a:p>
          <a:p>
            <a:pPr marL="289560" marR="836930">
              <a:lnSpc>
                <a:spcPct val="120200"/>
              </a:lnSpc>
            </a:pPr>
            <a:r>
              <a:rPr dirty="0" sz="1100" spc="-50" b="1">
                <a:latin typeface="Arial"/>
                <a:cs typeface="Arial"/>
              </a:rPr>
              <a:t>Residual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Learning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Solving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gradient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vanishing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 </a:t>
            </a:r>
            <a:r>
              <a:rPr dirty="0" sz="1100" spc="-95">
                <a:latin typeface="Microsoft Sans Serif"/>
                <a:cs typeface="Microsoft Sans Serif"/>
              </a:rPr>
              <a:t>deep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networks </a:t>
            </a:r>
            <a:r>
              <a:rPr dirty="0" sz="1100" b="1">
                <a:latin typeface="Arial"/>
                <a:cs typeface="Arial"/>
              </a:rPr>
              <a:t>ModReLU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Activation</a:t>
            </a:r>
            <a:r>
              <a:rPr dirty="0" sz="1100" spc="-10">
                <a:latin typeface="Microsoft Sans Serif"/>
                <a:cs typeface="Microsoft Sans Serif"/>
              </a:rPr>
              <a:t>: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Maintaining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geometric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structure </a:t>
            </a:r>
            <a:r>
              <a:rPr dirty="0" sz="1100" spc="-30" b="1">
                <a:latin typeface="Arial"/>
                <a:cs typeface="Arial"/>
              </a:rPr>
              <a:t>Lightweight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Design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Balancing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computational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efficiency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48" name="object 48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2" name="object 52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Dataset</a:t>
            </a:r>
            <a:r>
              <a:rPr dirty="0" spc="-15"/>
              <a:t> </a:t>
            </a:r>
            <a:r>
              <a:rPr dirty="0" spc="-65"/>
              <a:t>and</a:t>
            </a:r>
            <a:r>
              <a:rPr dirty="0" spc="-15"/>
              <a:t> </a:t>
            </a:r>
            <a:r>
              <a:rPr dirty="0" spc="-55"/>
              <a:t>Experimental</a:t>
            </a:r>
            <a:r>
              <a:rPr dirty="0" spc="-15"/>
              <a:t> </a:t>
            </a:r>
            <a:r>
              <a:rPr dirty="0" spc="-45"/>
              <a:t>Setup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91643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126464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33649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54652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196659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176627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386660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4911" y="2596692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9667" y="579181"/>
            <a:ext cx="237934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RML2016.10a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Dataset: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Microsoft Sans Serif"/>
                <a:cs typeface="Microsoft Sans Serif"/>
              </a:rPr>
              <a:t>11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modulation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types</a:t>
            </a:r>
            <a:endParaRPr sz="1100">
              <a:latin typeface="Microsoft Sans Serif"/>
              <a:cs typeface="Microsoft Sans Serif"/>
            </a:endParaRPr>
          </a:p>
          <a:p>
            <a:pPr marL="289560" marR="273685">
              <a:lnSpc>
                <a:spcPct val="125299"/>
              </a:lnSpc>
            </a:pPr>
            <a:r>
              <a:rPr dirty="0" sz="1100" spc="-80">
                <a:latin typeface="Microsoft Sans Serif"/>
                <a:cs typeface="Microsoft Sans Serif"/>
              </a:rPr>
              <a:t>SNR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range: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-</a:t>
            </a:r>
            <a:r>
              <a:rPr dirty="0" sz="1100" spc="-30">
                <a:latin typeface="Microsoft Sans Serif"/>
                <a:cs typeface="Microsoft Sans Serif"/>
              </a:rPr>
              <a:t>20dB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+18dB </a:t>
            </a:r>
            <a:r>
              <a:rPr dirty="0" sz="1100" spc="-55">
                <a:latin typeface="Microsoft Sans Serif"/>
                <a:cs typeface="Microsoft Sans Serif"/>
              </a:rPr>
              <a:t>128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samples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per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signal </a:t>
            </a: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split: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72%/8%/20%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5" b="1">
                <a:latin typeface="Arial"/>
                <a:cs typeface="Arial"/>
              </a:rPr>
              <a:t>Experimental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Environment: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Microsoft Sans Serif"/>
                <a:cs typeface="Microsoft Sans Serif"/>
              </a:rPr>
              <a:t>Intel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Core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i9-</a:t>
            </a:r>
            <a:r>
              <a:rPr dirty="0" sz="1100" spc="-10">
                <a:latin typeface="Microsoft Sans Serif"/>
                <a:cs typeface="Microsoft Sans Serif"/>
              </a:rPr>
              <a:t>13900K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Microsoft Sans Serif"/>
                <a:cs typeface="Microsoft Sans Serif"/>
              </a:rPr>
              <a:t>NVIDIA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GeForce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RTX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4090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(24GB)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70">
                <a:latin typeface="Microsoft Sans Serif"/>
                <a:cs typeface="Microsoft Sans Serif"/>
              </a:rPr>
              <a:t>TensorFlow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2.17.0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200">
                <a:latin typeface="Microsoft Sans Serif"/>
                <a:cs typeface="Microsoft Sans Serif"/>
              </a:rPr>
              <a:t>+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Keras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3.6.0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Microsoft Sans Serif"/>
                <a:cs typeface="Microsoft Sans Serif"/>
              </a:rPr>
              <a:t>Ubuntu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24.04.2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LTS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055364" y="882776"/>
          <a:ext cx="1117600" cy="158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/>
                <a:gridCol w="452120"/>
              </a:tblGrid>
              <a:tr h="193675"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Modulation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30">
                          <a:latin typeface="Arial MT"/>
                          <a:cs typeface="Arial MT"/>
                        </a:rPr>
                        <a:t>Samples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 marR="67945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8PSK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AM-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DSB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AM-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SSB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BPSK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CPFSK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8580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flFSK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PAM4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QAM16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QAM64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QPSK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56210">
                <a:tc>
                  <a:txBody>
                    <a:bodyPr/>
                    <a:lstStyle/>
                    <a:p>
                      <a:pPr algn="ctr" marR="69215">
                        <a:lnSpc>
                          <a:spcPts val="869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WBFM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69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4" name="object 1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Baseline</a:t>
            </a:r>
            <a:r>
              <a:rPr dirty="0" spc="-5"/>
              <a:t> </a:t>
            </a:r>
            <a:r>
              <a:rPr dirty="0" spc="-35"/>
              <a:t>Model</a:t>
            </a:r>
            <a:r>
              <a:rPr dirty="0" spc="-5"/>
              <a:t> </a:t>
            </a:r>
            <a:r>
              <a:rPr dirty="0" spc="-80"/>
              <a:t>Performance</a:t>
            </a:r>
            <a:r>
              <a:rPr dirty="0"/>
              <a:t> </a:t>
            </a:r>
            <a:r>
              <a:rPr dirty="0" spc="-70"/>
              <a:t>Comparison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33552" y="942403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0852" y="957146"/>
            <a:ext cx="1256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Model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2928" y="957146"/>
            <a:ext cx="902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Arial"/>
                <a:cs typeface="Arial"/>
              </a:rPr>
              <a:t>Accuracy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65" b="1">
                <a:latin typeface="Arial"/>
                <a:cs typeface="Arial"/>
              </a:rPr>
              <a:t>(%)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3552" y="1188084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8970" y="1200758"/>
            <a:ext cx="80073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75260" marR="16764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Microsoft Sans Serif"/>
                <a:cs typeface="Microsoft Sans Serif"/>
              </a:rPr>
              <a:t>FCNN </a:t>
            </a:r>
            <a:r>
              <a:rPr dirty="0" sz="1100" spc="-70">
                <a:latin typeface="Microsoft Sans Serif"/>
                <a:cs typeface="Microsoft Sans Serif"/>
              </a:rPr>
              <a:t>CNN2D</a:t>
            </a:r>
            <a:endParaRPr sz="1100">
              <a:latin typeface="Microsoft Sans Serif"/>
              <a:cs typeface="Microsoft Sans Serif"/>
            </a:endParaRPr>
          </a:p>
          <a:p>
            <a:pPr algn="ctr" marL="54610" marR="46990">
              <a:lnSpc>
                <a:spcPct val="102600"/>
              </a:lnSpc>
            </a:pPr>
            <a:r>
              <a:rPr dirty="0" sz="1100" spc="-60">
                <a:latin typeface="Microsoft Sans Serif"/>
                <a:cs typeface="Microsoft Sans Serif"/>
              </a:rPr>
              <a:t>Transformer </a:t>
            </a:r>
            <a:r>
              <a:rPr dirty="0" sz="1100" spc="-10">
                <a:latin typeface="Microsoft Sans Serif"/>
                <a:cs typeface="Microsoft Sans Serif"/>
              </a:rPr>
              <a:t>CNN1D</a:t>
            </a:r>
            <a:endParaRPr sz="1100">
              <a:latin typeface="Microsoft Sans Serif"/>
              <a:cs typeface="Microsoft Sans Serif"/>
            </a:endParaRPr>
          </a:p>
          <a:p>
            <a:pPr algn="ctr" marL="12700" marR="5080" indent="-635">
              <a:lnSpc>
                <a:spcPct val="102600"/>
              </a:lnSpc>
            </a:pPr>
            <a:r>
              <a:rPr dirty="0" sz="1100" spc="-10">
                <a:latin typeface="Microsoft Sans Serif"/>
                <a:cs typeface="Microsoft Sans Serif"/>
              </a:rPr>
              <a:t>ResNet </a:t>
            </a:r>
            <a:r>
              <a:rPr dirty="0" sz="1100" spc="-75">
                <a:latin typeface="Microsoft Sans Serif"/>
                <a:cs typeface="Microsoft Sans Serif"/>
              </a:rPr>
              <a:t>ComplexCNN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4910" y="1200758"/>
            <a:ext cx="33972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Microsoft Sans Serif"/>
                <a:cs typeface="Microsoft Sans Serif"/>
              </a:rPr>
              <a:t>42.65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47.31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47.86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54.94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55.37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57.11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33552" y="2292070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96798" y="2304743"/>
            <a:ext cx="704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GRCR-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67900" y="2304743"/>
            <a:ext cx="373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65.38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33552" y="253775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726" y="671156"/>
            <a:ext cx="65265" cy="652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26" y="1053261"/>
            <a:ext cx="65265" cy="6526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26" y="1435366"/>
            <a:ext cx="65265" cy="6526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913481" y="333893"/>
            <a:ext cx="273431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Findings: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Microsoft Sans Serif"/>
                <a:cs typeface="Microsoft Sans Serif"/>
              </a:rPr>
              <a:t>ComplexCNN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shows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natural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advantage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55">
                <a:latin typeface="Microsoft Sans Serif"/>
                <a:cs typeface="Microsoft Sans Serif"/>
              </a:rPr>
              <a:t>I/Q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signals</a:t>
            </a:r>
            <a:endParaRPr sz="1100">
              <a:latin typeface="Microsoft Sans Serif"/>
              <a:cs typeface="Microsoft Sans Serif"/>
            </a:endParaRPr>
          </a:p>
          <a:p>
            <a:pPr marL="289560" marR="247015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Microsoft Sans Serif"/>
                <a:cs typeface="Microsoft Sans Serif"/>
              </a:rPr>
              <a:t>ResNet’s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residual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connections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improve </a:t>
            </a:r>
            <a:r>
              <a:rPr dirty="0" sz="1100" spc="-20">
                <a:latin typeface="Microsoft Sans Serif"/>
                <a:cs typeface="Microsoft Sans Serif"/>
              </a:rPr>
              <a:t>training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stability</a:t>
            </a:r>
            <a:endParaRPr sz="1100">
              <a:latin typeface="Microsoft Sans Serif"/>
              <a:cs typeface="Microsoft Sans Serif"/>
            </a:endParaRPr>
          </a:p>
          <a:p>
            <a:pPr marL="289560" marR="429259">
              <a:lnSpc>
                <a:spcPct val="102699"/>
              </a:lnSpc>
              <a:spcBef>
                <a:spcPts val="295"/>
              </a:spcBef>
            </a:pP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GRCR-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Net</a:t>
            </a:r>
            <a:r>
              <a:rPr dirty="0" sz="1100" spc="5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DC133B"/>
                </a:solidFill>
                <a:latin typeface="Arial"/>
                <a:cs typeface="Arial"/>
              </a:rPr>
              <a:t>achieves</a:t>
            </a:r>
            <a:r>
              <a:rPr dirty="0" sz="1100" spc="6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8.27% </a:t>
            </a:r>
            <a:r>
              <a:rPr dirty="0" sz="1100" spc="-40" b="1">
                <a:solidFill>
                  <a:srgbClr val="DC133B"/>
                </a:solidFill>
                <a:latin typeface="Arial"/>
                <a:cs typeface="Arial"/>
              </a:rPr>
              <a:t>improvement</a:t>
            </a:r>
            <a:r>
              <a:rPr dirty="0" sz="1100" spc="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DC133B"/>
                </a:solidFill>
                <a:latin typeface="Arial"/>
                <a:cs typeface="Arial"/>
              </a:rPr>
              <a:t>over</a:t>
            </a:r>
            <a:r>
              <a:rPr dirty="0" sz="1100" spc="1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best</a:t>
            </a:r>
            <a:r>
              <a:rPr dirty="0" sz="1100" spc="1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DC133B"/>
                </a:solidFill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26" y="2207513"/>
            <a:ext cx="65265" cy="6526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26" y="2417546"/>
            <a:ext cx="65265" cy="6526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8726" y="2799651"/>
            <a:ext cx="65265" cy="65265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913481" y="1870250"/>
            <a:ext cx="256349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Breakthrough: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5">
                <a:latin typeface="Microsoft Sans Serif"/>
                <a:cs typeface="Microsoft Sans Serif"/>
              </a:rPr>
              <a:t>Surpasses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existing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SOTA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methods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0">
                <a:latin typeface="Microsoft Sans Serif"/>
                <a:cs typeface="Microsoft Sans Serif"/>
              </a:rPr>
              <a:t>Consistent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improvement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across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all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SNR </a:t>
            </a:r>
            <a:r>
              <a:rPr dirty="0" sz="1100" spc="-10">
                <a:latin typeface="Microsoft Sans Serif"/>
                <a:cs typeface="Microsoft Sans Serif"/>
              </a:rPr>
              <a:t>conditions</a:t>
            </a:r>
            <a:endParaRPr sz="1100">
              <a:latin typeface="Microsoft Sans Serif"/>
              <a:cs typeface="Microsoft Sans Serif"/>
            </a:endParaRPr>
          </a:p>
          <a:p>
            <a:pPr marL="289560" marR="162560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Microsoft Sans Serif"/>
                <a:cs typeface="Microsoft Sans Serif"/>
              </a:rPr>
              <a:t>Exceptional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low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SNR </a:t>
            </a:r>
            <a:r>
              <a:rPr dirty="0" sz="1100" spc="-10">
                <a:latin typeface="Microsoft Sans Serif"/>
                <a:cs typeface="Microsoft Sans Serif"/>
              </a:rPr>
              <a:t>environments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2" name="object 22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397705" y="3032654"/>
            <a:ext cx="203200" cy="55880"/>
            <a:chOff x="4397705" y="303265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4460874" y="30351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7705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672368" y="3031389"/>
            <a:ext cx="203200" cy="58419"/>
            <a:chOff x="4672368" y="303138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4761269" y="30478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72368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48569" y="30351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5478573" y="3032654"/>
            <a:ext cx="238760" cy="57150"/>
            <a:chOff x="5478573" y="3032654"/>
            <a:chExt cx="238760" cy="57150"/>
          </a:xfrm>
        </p:grpSpPr>
        <p:sp>
          <p:nvSpPr>
            <p:cNvPr id="15" name="object 15" descr=""/>
            <p:cNvSpPr/>
            <p:nvPr/>
          </p:nvSpPr>
          <p:spPr>
            <a:xfrm>
              <a:off x="5603025" y="306566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575961" y="303917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81104" y="30351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683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Ablation </a:t>
            </a:r>
            <a:r>
              <a:rPr dirty="0" spc="-30"/>
              <a:t>Study:</a:t>
            </a:r>
            <a:r>
              <a:rPr dirty="0" spc="95"/>
              <a:t> </a:t>
            </a:r>
            <a:r>
              <a:rPr dirty="0" spc="-70"/>
              <a:t>Component</a:t>
            </a:r>
            <a:r>
              <a:rPr dirty="0" spc="-25"/>
              <a:t> </a:t>
            </a:r>
            <a:r>
              <a:rPr dirty="0" spc="-30"/>
              <a:t>Contribution</a:t>
            </a:r>
            <a:r>
              <a:rPr dirty="0" spc="-20"/>
              <a:t> </a:t>
            </a:r>
            <a:r>
              <a:rPr dirty="0" spc="-45"/>
              <a:t>Analysis</a:t>
            </a:r>
          </a:p>
        </p:txBody>
      </p:sp>
      <p:grpSp>
        <p:nvGrpSpPr>
          <p:cNvPr id="20" name="object 20" descr=""/>
          <p:cNvGrpSpPr/>
          <p:nvPr/>
        </p:nvGrpSpPr>
        <p:grpSpPr>
          <a:xfrm>
            <a:off x="1553078" y="1627027"/>
            <a:ext cx="467995" cy="567690"/>
            <a:chOff x="1553078" y="1627027"/>
            <a:chExt cx="467995" cy="567690"/>
          </a:xfrm>
        </p:grpSpPr>
        <p:sp>
          <p:nvSpPr>
            <p:cNvPr id="21" name="object 21" descr=""/>
            <p:cNvSpPr/>
            <p:nvPr/>
          </p:nvSpPr>
          <p:spPr>
            <a:xfrm>
              <a:off x="1553078" y="1627027"/>
              <a:ext cx="467995" cy="556260"/>
            </a:xfrm>
            <a:custGeom>
              <a:avLst/>
              <a:gdLst/>
              <a:ahLst/>
              <a:cxnLst/>
              <a:rect l="l" t="t" r="r" b="b"/>
              <a:pathLst>
                <a:path w="467994" h="556260">
                  <a:moveTo>
                    <a:pt x="467971" y="0"/>
                  </a:moveTo>
                  <a:lnTo>
                    <a:pt x="0" y="0"/>
                  </a:lnTo>
                  <a:lnTo>
                    <a:pt x="0" y="555759"/>
                  </a:lnTo>
                  <a:lnTo>
                    <a:pt x="467971" y="555759"/>
                  </a:lnTo>
                  <a:lnTo>
                    <a:pt x="467971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53078" y="1627027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 h="0">
                  <a:moveTo>
                    <a:pt x="467971" y="0"/>
                  </a:moveTo>
                  <a:lnTo>
                    <a:pt x="0" y="0"/>
                  </a:lnTo>
                  <a:lnTo>
                    <a:pt x="467971" y="0"/>
                  </a:lnTo>
                  <a:close/>
                </a:path>
              </a:pathLst>
            </a:custGeom>
            <a:solidFill>
              <a:srgbClr val="A13A7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53078" y="1627027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 h="0">
                  <a:moveTo>
                    <a:pt x="467971" y="0"/>
                  </a:moveTo>
                  <a:lnTo>
                    <a:pt x="0" y="0"/>
                  </a:lnTo>
                  <a:lnTo>
                    <a:pt x="467971" y="0"/>
                  </a:lnTo>
                  <a:close/>
                </a:path>
              </a:pathLst>
            </a:custGeom>
            <a:solidFill>
              <a:srgbClr val="F08E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87064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87064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665487" y="2181112"/>
            <a:ext cx="243204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30">
                <a:latin typeface="Verdana"/>
                <a:cs typeface="Verdana"/>
              </a:rPr>
              <a:t>Hybrid</a:t>
            </a:r>
            <a:r>
              <a:rPr dirty="0" sz="300" spc="25">
                <a:latin typeface="Verdana"/>
                <a:cs typeface="Verdana"/>
              </a:rPr>
              <a:t> </a:t>
            </a:r>
            <a:r>
              <a:rPr dirty="0" sz="300" spc="-20">
                <a:latin typeface="Verdana"/>
                <a:cs typeface="Verdana"/>
              </a:rPr>
              <a:t>Model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565702" y="2182786"/>
            <a:ext cx="3175" cy="12065"/>
            <a:chOff x="2565702" y="2182786"/>
            <a:chExt cx="3175" cy="12065"/>
          </a:xfrm>
        </p:grpSpPr>
        <p:sp>
          <p:nvSpPr>
            <p:cNvPr id="28" name="object 28" descr=""/>
            <p:cNvSpPr/>
            <p:nvPr/>
          </p:nvSpPr>
          <p:spPr>
            <a:xfrm>
              <a:off x="2567017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567017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374113" y="2181112"/>
            <a:ext cx="38608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5">
                <a:latin typeface="Verdana"/>
                <a:cs typeface="Verdana"/>
              </a:rPr>
              <a:t>+</a:t>
            </a:r>
            <a:r>
              <a:rPr dirty="0" sz="300" spc="-10">
                <a:latin typeface="Verdana"/>
                <a:cs typeface="Verdana"/>
              </a:rPr>
              <a:t> </a:t>
            </a:r>
            <a:r>
              <a:rPr dirty="0" sz="300" spc="-30">
                <a:latin typeface="Verdana"/>
                <a:cs typeface="Verdana"/>
              </a:rPr>
              <a:t>Data</a:t>
            </a:r>
            <a:r>
              <a:rPr dirty="0" sz="300" spc="-10">
                <a:latin typeface="Verdana"/>
                <a:cs typeface="Verdana"/>
              </a:rPr>
              <a:t> </a:t>
            </a:r>
            <a:r>
              <a:rPr dirty="0" sz="300" spc="-20">
                <a:latin typeface="Verdana"/>
                <a:cs typeface="Verdana"/>
              </a:rPr>
              <a:t>Augmentation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345656" y="2182786"/>
            <a:ext cx="3175" cy="12065"/>
            <a:chOff x="3345656" y="2182786"/>
            <a:chExt cx="3175" cy="12065"/>
          </a:xfrm>
        </p:grpSpPr>
        <p:sp>
          <p:nvSpPr>
            <p:cNvPr id="32" name="object 32" descr=""/>
            <p:cNvSpPr/>
            <p:nvPr/>
          </p:nvSpPr>
          <p:spPr>
            <a:xfrm>
              <a:off x="3346971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46971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194083" y="2181112"/>
            <a:ext cx="30607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5">
                <a:latin typeface="Verdana"/>
                <a:cs typeface="Verdana"/>
              </a:rPr>
              <a:t>+</a:t>
            </a:r>
            <a:r>
              <a:rPr dirty="0" sz="300" spc="-15">
                <a:latin typeface="Verdana"/>
                <a:cs typeface="Verdana"/>
              </a:rPr>
              <a:t> </a:t>
            </a:r>
            <a:r>
              <a:rPr dirty="0" sz="300" spc="-40">
                <a:latin typeface="Verdana"/>
                <a:cs typeface="Verdana"/>
              </a:rPr>
              <a:t>GPR</a:t>
            </a:r>
            <a:r>
              <a:rPr dirty="0" sz="300" spc="-10">
                <a:latin typeface="Verdana"/>
                <a:cs typeface="Verdana"/>
              </a:rPr>
              <a:t> </a:t>
            </a:r>
            <a:r>
              <a:rPr dirty="0" sz="300" spc="-20">
                <a:latin typeface="Verdana"/>
                <a:cs typeface="Verdana"/>
              </a:rPr>
              <a:t>Denoising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125609" y="2182786"/>
            <a:ext cx="3175" cy="12065"/>
            <a:chOff x="4125609" y="2182786"/>
            <a:chExt cx="3175" cy="12065"/>
          </a:xfrm>
        </p:grpSpPr>
        <p:sp>
          <p:nvSpPr>
            <p:cNvPr id="36" name="object 36" descr=""/>
            <p:cNvSpPr/>
            <p:nvPr/>
          </p:nvSpPr>
          <p:spPr>
            <a:xfrm>
              <a:off x="4126924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126924" y="2182786"/>
              <a:ext cx="0" cy="12065"/>
            </a:xfrm>
            <a:custGeom>
              <a:avLst/>
              <a:gdLst/>
              <a:ahLst/>
              <a:cxnLst/>
              <a:rect l="l" t="t" r="r" b="b"/>
              <a:pathLst>
                <a:path w="0" h="12064">
                  <a:moveTo>
                    <a:pt x="0" y="0"/>
                  </a:moveTo>
                  <a:lnTo>
                    <a:pt x="0" y="11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943703" y="2181112"/>
            <a:ext cx="366395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5">
                <a:latin typeface="Verdana"/>
                <a:cs typeface="Verdana"/>
              </a:rPr>
              <a:t>+</a:t>
            </a:r>
            <a:r>
              <a:rPr dirty="0" sz="300" spc="5">
                <a:latin typeface="Verdana"/>
                <a:cs typeface="Verdana"/>
              </a:rPr>
              <a:t> </a:t>
            </a:r>
            <a:r>
              <a:rPr dirty="0" sz="300" spc="-30">
                <a:latin typeface="Verdana"/>
                <a:cs typeface="Verdana"/>
              </a:rPr>
              <a:t>Complete</a:t>
            </a:r>
            <a:r>
              <a:rPr dirty="0" sz="300" spc="10">
                <a:latin typeface="Verdana"/>
                <a:cs typeface="Verdana"/>
              </a:rPr>
              <a:t> </a:t>
            </a:r>
            <a:r>
              <a:rPr dirty="0" sz="300" spc="-25">
                <a:latin typeface="Verdana"/>
                <a:cs typeface="Verdana"/>
              </a:rPr>
              <a:t>Solution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675195" y="2221296"/>
            <a:ext cx="56388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35">
                <a:latin typeface="Verdana"/>
                <a:cs typeface="Verdana"/>
              </a:rPr>
              <a:t>Technical</a:t>
            </a:r>
            <a:r>
              <a:rPr dirty="0" sz="400" spc="35">
                <a:latin typeface="Verdana"/>
                <a:cs typeface="Verdana"/>
              </a:rPr>
              <a:t> </a:t>
            </a:r>
            <a:r>
              <a:rPr dirty="0" sz="400" spc="-10">
                <a:latin typeface="Verdana"/>
                <a:cs typeface="Verdana"/>
              </a:rPr>
              <a:t>Configuration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03772" y="2145615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50.0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03772" y="1945414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52.5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03772" y="1745212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55.0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303772" y="1545011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57.5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303772" y="1344810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60.0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303772" y="1144608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62.5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303772" y="944407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65.0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303772" y="744206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67.5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303772" y="544004"/>
            <a:ext cx="99060" cy="69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-20">
                <a:latin typeface="Verdana"/>
                <a:cs typeface="Verdana"/>
              </a:rPr>
              <a:t>70.0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46086" y="1057419"/>
            <a:ext cx="70485" cy="649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55"/>
              </a:lnSpc>
            </a:pPr>
            <a:r>
              <a:rPr dirty="0" sz="400" spc="-30">
                <a:latin typeface="Verdana"/>
                <a:cs typeface="Verdana"/>
              </a:rPr>
              <a:t>Classification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</a:rPr>
              <a:t>Accuracy</a:t>
            </a:r>
            <a:r>
              <a:rPr dirty="0" sz="400" spc="60">
                <a:latin typeface="Verdana"/>
                <a:cs typeface="Verdana"/>
              </a:rPr>
              <a:t> </a:t>
            </a:r>
            <a:r>
              <a:rPr dirty="0" sz="400" spc="-25">
                <a:latin typeface="Verdana"/>
                <a:cs typeface="Verdana"/>
              </a:rPr>
              <a:t>(%)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829884" y="443596"/>
            <a:ext cx="2253615" cy="96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" spc="-10">
                <a:latin typeface="Arial Black"/>
                <a:cs typeface="Arial Black"/>
              </a:rPr>
              <a:t>Ablation</a:t>
            </a:r>
            <a:r>
              <a:rPr dirty="0" sz="450" spc="15">
                <a:latin typeface="Arial Black"/>
                <a:cs typeface="Arial Black"/>
              </a:rPr>
              <a:t> </a:t>
            </a:r>
            <a:r>
              <a:rPr dirty="0" sz="450" spc="-10">
                <a:latin typeface="Arial Black"/>
                <a:cs typeface="Arial Black"/>
              </a:rPr>
              <a:t>Study:</a:t>
            </a:r>
            <a:r>
              <a:rPr dirty="0" sz="450" spc="20">
                <a:latin typeface="Arial Black"/>
                <a:cs typeface="Arial Black"/>
              </a:rPr>
              <a:t> </a:t>
            </a:r>
            <a:r>
              <a:rPr dirty="0" sz="450" spc="-20">
                <a:latin typeface="Arial Black"/>
                <a:cs typeface="Arial Black"/>
              </a:rPr>
              <a:t>Cumulative</a:t>
            </a:r>
            <a:r>
              <a:rPr dirty="0" sz="450" spc="20">
                <a:latin typeface="Arial Black"/>
                <a:cs typeface="Arial Black"/>
              </a:rPr>
              <a:t> </a:t>
            </a:r>
            <a:r>
              <a:rPr dirty="0" sz="450" spc="-10">
                <a:latin typeface="Arial Black"/>
                <a:cs typeface="Arial Black"/>
              </a:rPr>
              <a:t>Contribution</a:t>
            </a:r>
            <a:r>
              <a:rPr dirty="0" sz="450" spc="15">
                <a:latin typeface="Arial Black"/>
                <a:cs typeface="Arial Black"/>
              </a:rPr>
              <a:t> </a:t>
            </a:r>
            <a:r>
              <a:rPr dirty="0" sz="450" spc="-25">
                <a:latin typeface="Arial Black"/>
                <a:cs typeface="Arial Black"/>
              </a:rPr>
              <a:t>Analysis</a:t>
            </a:r>
            <a:r>
              <a:rPr dirty="0" sz="450" spc="20">
                <a:latin typeface="Arial Black"/>
                <a:cs typeface="Arial Black"/>
              </a:rPr>
              <a:t> </a:t>
            </a:r>
            <a:r>
              <a:rPr dirty="0" sz="450">
                <a:latin typeface="Arial Black"/>
                <a:cs typeface="Arial Black"/>
              </a:rPr>
              <a:t>of</a:t>
            </a:r>
            <a:r>
              <a:rPr dirty="0" sz="450" spc="20">
                <a:latin typeface="Arial Black"/>
                <a:cs typeface="Arial Black"/>
              </a:rPr>
              <a:t> </a:t>
            </a:r>
            <a:r>
              <a:rPr dirty="0" sz="450" spc="-35">
                <a:latin typeface="Arial Black"/>
                <a:cs typeface="Arial Black"/>
              </a:rPr>
              <a:t>Technical</a:t>
            </a:r>
            <a:r>
              <a:rPr dirty="0" sz="450" spc="20">
                <a:latin typeface="Arial Black"/>
                <a:cs typeface="Arial Black"/>
              </a:rPr>
              <a:t> </a:t>
            </a:r>
            <a:r>
              <a:rPr dirty="0" sz="450" spc="-10">
                <a:latin typeface="Arial Black"/>
                <a:cs typeface="Arial Black"/>
              </a:rPr>
              <a:t>Components</a:t>
            </a:r>
            <a:endParaRPr sz="450">
              <a:latin typeface="Arial Black"/>
              <a:cs typeface="Arial Black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430769" y="599257"/>
            <a:ext cx="789940" cy="189230"/>
            <a:chOff x="1430769" y="599257"/>
            <a:chExt cx="789940" cy="189230"/>
          </a:xfrm>
        </p:grpSpPr>
        <p:sp>
          <p:nvSpPr>
            <p:cNvPr id="52" name="object 52" descr=""/>
            <p:cNvSpPr/>
            <p:nvPr/>
          </p:nvSpPr>
          <p:spPr>
            <a:xfrm>
              <a:off x="1432413" y="600900"/>
              <a:ext cx="786765" cy="186055"/>
            </a:xfrm>
            <a:custGeom>
              <a:avLst/>
              <a:gdLst/>
              <a:ahLst/>
              <a:cxnLst/>
              <a:rect l="l" t="t" r="r" b="b"/>
              <a:pathLst>
                <a:path w="786764" h="186054">
                  <a:moveTo>
                    <a:pt x="7890" y="185669"/>
                  </a:moveTo>
                  <a:lnTo>
                    <a:pt x="778412" y="185669"/>
                  </a:lnTo>
                  <a:lnTo>
                    <a:pt x="783672" y="185669"/>
                  </a:lnTo>
                  <a:lnTo>
                    <a:pt x="786302" y="183039"/>
                  </a:lnTo>
                  <a:lnTo>
                    <a:pt x="786302" y="177779"/>
                  </a:lnTo>
                  <a:lnTo>
                    <a:pt x="786302" y="7890"/>
                  </a:lnTo>
                  <a:lnTo>
                    <a:pt x="786302" y="2630"/>
                  </a:lnTo>
                  <a:lnTo>
                    <a:pt x="783672" y="0"/>
                  </a:lnTo>
                  <a:lnTo>
                    <a:pt x="778412" y="0"/>
                  </a:lnTo>
                  <a:lnTo>
                    <a:pt x="7890" y="0"/>
                  </a:lnTo>
                  <a:lnTo>
                    <a:pt x="2630" y="0"/>
                  </a:lnTo>
                  <a:lnTo>
                    <a:pt x="0" y="2630"/>
                  </a:lnTo>
                  <a:lnTo>
                    <a:pt x="0" y="7890"/>
                  </a:lnTo>
                  <a:lnTo>
                    <a:pt x="0" y="177779"/>
                  </a:lnTo>
                  <a:lnTo>
                    <a:pt x="0" y="183039"/>
                  </a:lnTo>
                  <a:lnTo>
                    <a:pt x="2630" y="185669"/>
                  </a:lnTo>
                  <a:lnTo>
                    <a:pt x="7890" y="185669"/>
                  </a:lnTo>
                  <a:close/>
                </a:path>
              </a:pathLst>
            </a:custGeom>
            <a:ln w="328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448193" y="619065"/>
              <a:ext cx="79375" cy="27940"/>
            </a:xfrm>
            <a:custGeom>
              <a:avLst/>
              <a:gdLst/>
              <a:ahLst/>
              <a:cxnLst/>
              <a:rect l="l" t="t" r="r" b="b"/>
              <a:pathLst>
                <a:path w="79375" h="27940">
                  <a:moveTo>
                    <a:pt x="78903" y="0"/>
                  </a:moveTo>
                  <a:lnTo>
                    <a:pt x="0" y="0"/>
                  </a:lnTo>
                  <a:lnTo>
                    <a:pt x="0" y="27616"/>
                  </a:lnTo>
                  <a:lnTo>
                    <a:pt x="78903" y="27616"/>
                  </a:lnTo>
                  <a:lnTo>
                    <a:pt x="78903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48193" y="677009"/>
              <a:ext cx="79375" cy="27940"/>
            </a:xfrm>
            <a:custGeom>
              <a:avLst/>
              <a:gdLst/>
              <a:ahLst/>
              <a:cxnLst/>
              <a:rect l="l" t="t" r="r" b="b"/>
              <a:pathLst>
                <a:path w="79375" h="27940">
                  <a:moveTo>
                    <a:pt x="78903" y="0"/>
                  </a:moveTo>
                  <a:lnTo>
                    <a:pt x="0" y="0"/>
                  </a:lnTo>
                  <a:lnTo>
                    <a:pt x="0" y="27616"/>
                  </a:lnTo>
                  <a:lnTo>
                    <a:pt x="78903" y="27616"/>
                  </a:lnTo>
                  <a:lnTo>
                    <a:pt x="78903" y="0"/>
                  </a:lnTo>
                  <a:close/>
                </a:path>
              </a:pathLst>
            </a:custGeom>
            <a:solidFill>
              <a:srgbClr val="A13A7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5" name="object 55" descr=""/>
          <p:cNvGraphicFramePr>
            <a:graphicFrameLocks noGrp="1"/>
          </p:cNvGraphicFramePr>
          <p:nvPr/>
        </p:nvGraphicFramePr>
        <p:xfrm>
          <a:off x="1411372" y="579859"/>
          <a:ext cx="3168015" cy="159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467995"/>
                <a:gridCol w="311785"/>
                <a:gridCol w="467994"/>
                <a:gridCol w="311785"/>
                <a:gridCol w="467994"/>
                <a:gridCol w="140335"/>
              </a:tblGrid>
              <a:tr h="200025">
                <a:tc gridSpan="7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350" spc="-25">
                          <a:latin typeface="Verdana"/>
                          <a:cs typeface="Verdana"/>
                        </a:rPr>
                        <a:t>Baseline</a:t>
                      </a:r>
                      <a:r>
                        <a:rPr dirty="0" sz="3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10">
                          <a:latin typeface="Verdana"/>
                          <a:cs typeface="Verdana"/>
                        </a:rPr>
                        <a:t>Performance</a:t>
                      </a:r>
                      <a:endParaRPr sz="350">
                        <a:latin typeface="Verdana"/>
                        <a:cs typeface="Verdana"/>
                      </a:endParaRPr>
                    </a:p>
                    <a:p>
                      <a:pPr marL="145415" marR="2290445">
                        <a:lnSpc>
                          <a:spcPct val="108600"/>
                        </a:lnSpc>
                      </a:pPr>
                      <a:r>
                        <a:rPr dirty="0" sz="350" spc="-25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35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30">
                          <a:latin typeface="Verdana"/>
                          <a:cs typeface="Verdana"/>
                        </a:rPr>
                        <a:t>Augmentation</a:t>
                      </a:r>
                      <a:r>
                        <a:rPr dirty="0" sz="35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35">
                          <a:latin typeface="Verdana"/>
                          <a:cs typeface="Verdana"/>
                        </a:rPr>
                        <a:t>Contribution</a:t>
                      </a:r>
                      <a:r>
                        <a:rPr dirty="0" sz="350" spc="5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35">
                          <a:latin typeface="Verdana"/>
                          <a:cs typeface="Verdana"/>
                        </a:rPr>
                        <a:t>GPR</a:t>
                      </a:r>
                      <a:r>
                        <a:rPr dirty="0" sz="35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30">
                          <a:latin typeface="Verdana"/>
                          <a:cs typeface="Verdana"/>
                        </a:rPr>
                        <a:t>Denoising</a:t>
                      </a:r>
                      <a:r>
                        <a:rPr dirty="0" sz="3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50" spc="-10">
                          <a:latin typeface="Verdana"/>
                          <a:cs typeface="Verdana"/>
                        </a:rPr>
                        <a:t>Contribution</a:t>
                      </a:r>
                      <a:endParaRPr sz="350">
                        <a:latin typeface="Verdana"/>
                        <a:cs typeface="Verdana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366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636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350" spc="-10">
                          <a:latin typeface="Arial Black"/>
                          <a:cs typeface="Arial Black"/>
                        </a:rPr>
                        <a:t>65.38%</a:t>
                      </a:r>
                      <a:endParaRPr sz="350">
                        <a:latin typeface="Arial Black"/>
                        <a:cs typeface="Arial Black"/>
                      </a:endParaRPr>
                    </a:p>
                  </a:txBody>
                  <a:tcPr marL="0" marR="0" marB="0" marT="3175"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F08E00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2000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r" marR="455930">
                        <a:lnSpc>
                          <a:spcPct val="100000"/>
                        </a:lnSpc>
                      </a:pPr>
                      <a:r>
                        <a:rPr dirty="0" sz="350" spc="-10">
                          <a:latin typeface="Arial Black"/>
                          <a:cs typeface="Arial Black"/>
                        </a:rPr>
                        <a:t>62.80%</a:t>
                      </a:r>
                      <a:endParaRPr sz="350">
                        <a:latin typeface="Arial Black"/>
                        <a:cs typeface="Arial Black"/>
                      </a:endParaRPr>
                    </a:p>
                  </a:txBody>
                  <a:tcPr marL="0" marR="0" marB="0" marT="3937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F08E00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1422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071880">
                        <a:lnSpc>
                          <a:spcPct val="100000"/>
                        </a:lnSpc>
                      </a:pPr>
                      <a:r>
                        <a:rPr dirty="0" sz="350" spc="-10">
                          <a:latin typeface="Arial Black"/>
                          <a:cs typeface="Arial Black"/>
                        </a:rPr>
                        <a:t>60.72%</a:t>
                      </a:r>
                      <a:endParaRPr sz="350">
                        <a:latin typeface="Arial Black"/>
                        <a:cs typeface="Arial Black"/>
                      </a:endParaRPr>
                    </a:p>
                  </a:txBody>
                  <a:tcPr marL="0" marR="0" marB="0" marT="571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F08E00">
                        <a:alpha val="7999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solidFill>
                      <a:srgbClr val="F08E00">
                        <a:alpha val="7999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F08E00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A13A7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F08E00">
                        <a:alpha val="79998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A13A71">
                        <a:alpha val="79998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92100">
                        <a:lnSpc>
                          <a:spcPts val="275"/>
                        </a:lnSpc>
                        <a:spcBef>
                          <a:spcPts val="5"/>
                        </a:spcBef>
                      </a:pPr>
                      <a:r>
                        <a:rPr dirty="0" sz="350" spc="-10">
                          <a:latin typeface="Arial Black"/>
                          <a:cs typeface="Arial Black"/>
                        </a:rPr>
                        <a:t>56.94%</a:t>
                      </a:r>
                      <a:endParaRPr sz="35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A13A7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F08E00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A13A7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AFAFAF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E86AB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AFAFA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6" name="object 5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652255"/>
            <a:ext cx="65265" cy="65265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824327"/>
            <a:ext cx="65265" cy="6526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996399"/>
            <a:ext cx="65265" cy="65265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125844" y="2378263"/>
            <a:ext cx="5052695" cy="7264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Insights: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5"/>
              </a:spcBef>
            </a:pPr>
            <a:r>
              <a:rPr dirty="0" sz="1100" spc="-75">
                <a:latin typeface="Microsoft Sans Serif"/>
                <a:cs typeface="Microsoft Sans Serif"/>
              </a:rPr>
              <a:t>GPR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denoising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contributes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most: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+5.86 </a:t>
            </a:r>
            <a:r>
              <a:rPr dirty="0" sz="1100" spc="-60">
                <a:latin typeface="Microsoft Sans Serif"/>
                <a:cs typeface="Microsoft Sans Serif"/>
              </a:rPr>
              <a:t>percentage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points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30">
                <a:latin typeface="Microsoft Sans Serif"/>
                <a:cs typeface="Microsoft Sans Serif"/>
              </a:rPr>
              <a:t>Rotational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augmentation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provides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stable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improvement: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+3.78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percentage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points </a:t>
            </a:r>
            <a:r>
              <a:rPr dirty="0" sz="1100" spc="-50">
                <a:latin typeface="Microsoft Sans Serif"/>
                <a:cs typeface="Microsoft Sans Serif"/>
              </a:rPr>
              <a:t>Synergistic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effect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both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techniques: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total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improvement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8.44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</a:t>
            </a:r>
            <a:r>
              <a:rPr dirty="0" sz="1100" spc="-60">
                <a:latin typeface="Microsoft Sans Serif"/>
                <a:cs typeface="Microsoft Sans Serif"/>
                <a:hlinkClick r:id="rId5" action="ppaction://hlinksldjump"/>
              </a:rPr>
              <a:t>ercentage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  <a:hlinkClick r:id="rId6" action="ppaction://hlinksldjump"/>
              </a:rPr>
              <a:t>p</a:t>
            </a:r>
            <a:r>
              <a:rPr dirty="0" sz="1100" spc="-10">
                <a:latin typeface="Microsoft Sans Serif"/>
                <a:cs typeface="Microsoft Sans Serif"/>
                <a:hlinkClick r:id="rId7" action="ppaction://hlinksldjump"/>
              </a:rPr>
              <a:t>oi</a:t>
            </a:r>
            <a:r>
              <a:rPr dirty="0" u="dbl" sz="1100" spc="-10">
                <a:uFill>
                  <a:solidFill>
                    <a:srgbClr val="99B9D7"/>
                  </a:solidFill>
                </a:uFill>
                <a:latin typeface="Microsoft Sans Serif"/>
                <a:cs typeface="Microsoft Sans Serif"/>
                <a:hlinkClick r:id="rId5" action="ppaction://hlinksldjump"/>
              </a:rPr>
              <a:t>n</a:t>
            </a:r>
            <a:r>
              <a:rPr dirty="0" sz="1100" spc="-10">
                <a:latin typeface="Microsoft Sans Serif"/>
                <a:cs typeface="Microsoft Sans Serif"/>
                <a:hlinkClick r:id="rId6" action="ppaction://hlinksldjump"/>
              </a:rPr>
              <a:t>ts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61" name="object 61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5" name="object 6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555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Outline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732345"/>
            <a:ext cx="160096" cy="16009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9755" y="73158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173" y="704251"/>
            <a:ext cx="1611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3" action="ppaction://hlinksldjump"/>
              </a:rPr>
              <a:t>Background</a:t>
            </a:r>
            <a:r>
              <a:rPr dirty="0" sz="1100" spc="20">
                <a:solidFill>
                  <a:srgbClr val="00529A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dirty="0" sz="1100" spc="20">
                <a:solidFill>
                  <a:srgbClr val="00529A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1100" spc="-65">
                <a:solidFill>
                  <a:srgbClr val="00529A"/>
                </a:solidFill>
                <a:latin typeface="Microsoft Sans Serif"/>
                <a:cs typeface="Microsoft Sans Serif"/>
                <a:hlinkClick r:id="rId3" action="ppaction://hlinksldjump"/>
              </a:rPr>
              <a:t>Challenges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1086256"/>
            <a:ext cx="160096" cy="1600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755" y="108550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173" y="1058162"/>
            <a:ext cx="184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GRCR-</a:t>
            </a:r>
            <a:r>
              <a:rPr dirty="0" sz="1100" spc="-25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Net</a:t>
            </a:r>
            <a:r>
              <a:rPr dirty="0" sz="1100" spc="5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Innovation</a:t>
            </a:r>
            <a:r>
              <a:rPr dirty="0" sz="1100" spc="5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Microsoft Sans Serif"/>
                <a:cs typeface="Microsoft Sans Serif"/>
                <a:hlinkClick r:id="rId5" action="ppaction://hlinksldjump"/>
              </a:rPr>
              <a:t>Overview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1440167"/>
            <a:ext cx="160096" cy="16009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0" y="1794090"/>
            <a:ext cx="160096" cy="16009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9755" y="1412073"/>
            <a:ext cx="2155825" cy="54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90"/>
              </a:spcBef>
              <a:buClr>
                <a:srgbClr val="E5EDF4"/>
              </a:buClr>
              <a:buSzPct val="72727"/>
              <a:buFont typeface="Arial MT"/>
              <a:buAutoNum type="arabicPlain" startAt="3"/>
              <a:tabLst>
                <a:tab pos="179070" algn="l"/>
              </a:tabLst>
            </a:pPr>
            <a:r>
              <a:rPr dirty="0" sz="1100" spc="-75">
                <a:solidFill>
                  <a:srgbClr val="00529A"/>
                </a:solidFill>
                <a:latin typeface="Microsoft Sans Serif"/>
                <a:cs typeface="Microsoft Sans Serif"/>
                <a:hlinkClick r:id="rId8" action="ppaction://hlinksldjump"/>
              </a:rPr>
              <a:t>Core</a:t>
            </a:r>
            <a:r>
              <a:rPr dirty="0" sz="1100" spc="5">
                <a:solidFill>
                  <a:srgbClr val="00529A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8" action="ppaction://hlinksldjump"/>
              </a:rPr>
              <a:t>Technical</a:t>
            </a:r>
            <a:r>
              <a:rPr dirty="0" sz="1100" spc="10">
                <a:solidFill>
                  <a:srgbClr val="00529A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10">
                <a:solidFill>
                  <a:srgbClr val="00529A"/>
                </a:solidFill>
                <a:latin typeface="Microsoft Sans Serif"/>
                <a:cs typeface="Microsoft Sans Serif"/>
                <a:hlinkClick r:id="rId8" action="ppaction://hlinksldjump"/>
              </a:rPr>
              <a:t>Innovations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E5EDF4"/>
              </a:buClr>
              <a:buFont typeface="Arial MT"/>
              <a:buAutoNum type="arabicPlain" startAt="3"/>
            </a:pPr>
            <a:endParaRPr sz="1100">
              <a:latin typeface="Microsoft Sans Serif"/>
              <a:cs typeface="Microsoft Sans Serif"/>
            </a:endParaRPr>
          </a:p>
          <a:p>
            <a:pPr marL="179070" indent="-166370">
              <a:lnSpc>
                <a:spcPct val="100000"/>
              </a:lnSpc>
              <a:buClr>
                <a:srgbClr val="E5EDF4"/>
              </a:buClr>
              <a:buSzPct val="72727"/>
              <a:buFont typeface="Arial MT"/>
              <a:buAutoNum type="arabicPlain" startAt="3"/>
              <a:tabLst>
                <a:tab pos="179070" algn="l"/>
              </a:tabLst>
            </a:pPr>
            <a:r>
              <a:rPr dirty="0" sz="1100" spc="-45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Experimental</a:t>
            </a:r>
            <a:r>
              <a:rPr dirty="0" sz="1100" spc="20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70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Results</a:t>
            </a:r>
            <a:r>
              <a:rPr dirty="0" sz="1100" spc="20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and</a:t>
            </a:r>
            <a:r>
              <a:rPr dirty="0" sz="1100" spc="20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Microsoft Sans Serif"/>
                <a:cs typeface="Microsoft Sans Serif"/>
                <a:hlinkClick r:id="rId9" action="ppaction://hlinksldjump"/>
              </a:rPr>
              <a:t>Analysis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80" y="2148001"/>
            <a:ext cx="160096" cy="16009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9755" y="214723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5173" y="2119908"/>
            <a:ext cx="2076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Technical</a:t>
            </a:r>
            <a:r>
              <a:rPr dirty="0" sz="1100" spc="25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Contributions</a:t>
            </a:r>
            <a:r>
              <a:rPr dirty="0" sz="1100" spc="25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and</a:t>
            </a:r>
            <a:r>
              <a:rPr dirty="0" sz="1100" spc="30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1100" spc="-10">
                <a:solidFill>
                  <a:srgbClr val="00529A"/>
                </a:solidFill>
                <a:latin typeface="Microsoft Sans Serif"/>
                <a:cs typeface="Microsoft Sans Serif"/>
                <a:hlinkClick r:id="rId11" action="ppaction://hlinksldjump"/>
              </a:rPr>
              <a:t>Impact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80" y="2501912"/>
            <a:ext cx="160096" cy="16009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9755" y="25011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173" y="2473818"/>
            <a:ext cx="1665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Conclusion</a:t>
            </a:r>
            <a:r>
              <a:rPr dirty="0" sz="1100" spc="-5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and</a:t>
            </a:r>
            <a:r>
              <a:rPr dirty="0" sz="1100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30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Future</a:t>
            </a:r>
            <a:r>
              <a:rPr dirty="0" sz="1100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20">
                <a:solidFill>
                  <a:srgbClr val="00529A"/>
                </a:solidFill>
                <a:latin typeface="Microsoft Sans Serif"/>
                <a:cs typeface="Microsoft Sans Serif"/>
                <a:hlinkClick r:id="rId13" action="ppaction://hlinksldjump"/>
              </a:rPr>
              <a:t>Work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9" name="object 19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Performance</a:t>
            </a:r>
            <a:r>
              <a:rPr dirty="0"/>
              <a:t> </a:t>
            </a:r>
            <a:r>
              <a:rPr dirty="0" spc="-100"/>
              <a:t>Across</a:t>
            </a:r>
            <a:r>
              <a:rPr dirty="0" spc="5"/>
              <a:t> </a:t>
            </a:r>
            <a:r>
              <a:rPr dirty="0" spc="-25"/>
              <a:t>Different</a:t>
            </a:r>
            <a:r>
              <a:rPr dirty="0" spc="5"/>
              <a:t> </a:t>
            </a:r>
            <a:r>
              <a:rPr dirty="0" spc="-105"/>
              <a:t>SNR</a:t>
            </a:r>
            <a:r>
              <a:rPr dirty="0" spc="5"/>
              <a:t> </a:t>
            </a:r>
            <a:r>
              <a:rPr dirty="0" spc="-45"/>
              <a:t>Conditions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6116" y="416354"/>
            <a:ext cx="3289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 b="1">
                <a:solidFill>
                  <a:srgbClr val="00529A"/>
                </a:solidFill>
                <a:latin typeface="Arial"/>
                <a:cs typeface="Arial"/>
              </a:rPr>
              <a:t>GPR</a:t>
            </a:r>
            <a:r>
              <a:rPr dirty="0" sz="1400" spc="13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Denoising</a:t>
            </a:r>
            <a:r>
              <a:rPr dirty="0" sz="1400" spc="13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Performance</a:t>
            </a:r>
            <a:r>
              <a:rPr dirty="0" sz="1400" spc="13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9524" y="1081218"/>
            <a:ext cx="3175" cy="1778000"/>
            <a:chOff x="829524" y="1081218"/>
            <a:chExt cx="3175" cy="1778000"/>
          </a:xfrm>
        </p:grpSpPr>
        <p:sp>
          <p:nvSpPr>
            <p:cNvPr id="5" name="object 5" descr=""/>
            <p:cNvSpPr/>
            <p:nvPr/>
          </p:nvSpPr>
          <p:spPr>
            <a:xfrm>
              <a:off x="831111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111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111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88888" y="2843901"/>
            <a:ext cx="844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-20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85255" y="1081218"/>
            <a:ext cx="3175" cy="1778000"/>
            <a:chOff x="1085255" y="1081218"/>
            <a:chExt cx="3175" cy="1778000"/>
          </a:xfrm>
        </p:grpSpPr>
        <p:sp>
          <p:nvSpPr>
            <p:cNvPr id="10" name="object 10" descr=""/>
            <p:cNvSpPr/>
            <p:nvPr/>
          </p:nvSpPr>
          <p:spPr>
            <a:xfrm>
              <a:off x="1086842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6842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86842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44620" y="2843901"/>
            <a:ext cx="844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-15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40986" y="1081218"/>
            <a:ext cx="3175" cy="1778000"/>
            <a:chOff x="1340986" y="1081218"/>
            <a:chExt cx="3175" cy="1778000"/>
          </a:xfrm>
        </p:grpSpPr>
        <p:sp>
          <p:nvSpPr>
            <p:cNvPr id="15" name="object 15" descr=""/>
            <p:cNvSpPr/>
            <p:nvPr/>
          </p:nvSpPr>
          <p:spPr>
            <a:xfrm>
              <a:off x="1342574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2574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42574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300351" y="2843901"/>
            <a:ext cx="844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-10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96718" y="1081218"/>
            <a:ext cx="770890" cy="1778000"/>
            <a:chOff x="1596718" y="1081218"/>
            <a:chExt cx="770890" cy="1778000"/>
          </a:xfrm>
        </p:grpSpPr>
        <p:sp>
          <p:nvSpPr>
            <p:cNvPr id="20" name="object 20" descr=""/>
            <p:cNvSpPr/>
            <p:nvPr/>
          </p:nvSpPr>
          <p:spPr>
            <a:xfrm>
              <a:off x="1598305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9830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9830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54037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54037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54037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09768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09768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09768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365499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365499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365499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29803" y="2843901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10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619643" y="1081218"/>
            <a:ext cx="3175" cy="1778000"/>
            <a:chOff x="2619643" y="1081218"/>
            <a:chExt cx="3175" cy="1778000"/>
          </a:xfrm>
        </p:grpSpPr>
        <p:sp>
          <p:nvSpPr>
            <p:cNvPr id="34" name="object 34" descr=""/>
            <p:cNvSpPr/>
            <p:nvPr/>
          </p:nvSpPr>
          <p:spPr>
            <a:xfrm>
              <a:off x="2621231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2123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62123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585534" y="2843901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15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418428" y="2843901"/>
            <a:ext cx="768985" cy="138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61290">
              <a:lnSpc>
                <a:spcPts val="345"/>
              </a:lnSpc>
              <a:spcBef>
                <a:spcPts val="120"/>
              </a:spcBef>
              <a:tabLst>
                <a:tab pos="423545" algn="l"/>
                <a:tab pos="679450" algn="l"/>
              </a:tabLst>
            </a:pP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50">
                <a:latin typeface="Verdana"/>
                <a:cs typeface="Verdana"/>
              </a:rPr>
              <a:t>5</a:t>
            </a:r>
            <a:r>
              <a:rPr dirty="0" sz="300">
                <a:latin typeface="Verdana"/>
                <a:cs typeface="Verdana"/>
              </a:rPr>
              <a:t>	</a:t>
            </a:r>
            <a:r>
              <a:rPr dirty="0" sz="300" spc="-50">
                <a:latin typeface="Verdana"/>
                <a:cs typeface="Verdana"/>
              </a:rPr>
              <a:t>0</a:t>
            </a:r>
            <a:r>
              <a:rPr dirty="0" sz="300">
                <a:latin typeface="Verdana"/>
                <a:cs typeface="Verdana"/>
              </a:rPr>
              <a:t>	</a:t>
            </a:r>
            <a:r>
              <a:rPr dirty="0" sz="300" spc="-50">
                <a:latin typeface="Verdana"/>
                <a:cs typeface="Verdana"/>
              </a:rPr>
              <a:t>5</a:t>
            </a:r>
            <a:endParaRPr sz="300">
              <a:latin typeface="Verdana"/>
              <a:cs typeface="Verdana"/>
            </a:endParaRPr>
          </a:p>
          <a:p>
            <a:pPr marL="12700">
              <a:lnSpc>
                <a:spcPts val="525"/>
              </a:lnSpc>
            </a:pPr>
            <a:r>
              <a:rPr dirty="0" sz="450" spc="-25">
                <a:latin typeface="Arial Black"/>
                <a:cs typeface="Arial Black"/>
              </a:rPr>
              <a:t>Signal-to-Noise</a:t>
            </a:r>
            <a:r>
              <a:rPr dirty="0" sz="450" spc="30">
                <a:latin typeface="Arial Black"/>
                <a:cs typeface="Arial Black"/>
              </a:rPr>
              <a:t> </a:t>
            </a:r>
            <a:r>
              <a:rPr dirty="0" sz="450" spc="-30">
                <a:latin typeface="Arial Black"/>
                <a:cs typeface="Arial Black"/>
              </a:rPr>
              <a:t>Ratio</a:t>
            </a:r>
            <a:r>
              <a:rPr dirty="0" sz="450" spc="35">
                <a:latin typeface="Arial Black"/>
                <a:cs typeface="Arial Black"/>
              </a:rPr>
              <a:t> </a:t>
            </a:r>
            <a:r>
              <a:rPr dirty="0" sz="450" spc="-20">
                <a:latin typeface="Arial Black"/>
                <a:cs typeface="Arial Black"/>
              </a:rPr>
              <a:t>(dB)</a:t>
            </a:r>
            <a:endParaRPr sz="450">
              <a:latin typeface="Arial Black"/>
              <a:cs typeface="Arial Black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19689" y="2842885"/>
            <a:ext cx="2153920" cy="3175"/>
            <a:chOff x="719689" y="2842885"/>
            <a:chExt cx="2153920" cy="3175"/>
          </a:xfrm>
        </p:grpSpPr>
        <p:sp>
          <p:nvSpPr>
            <p:cNvPr id="40" name="object 40" descr=""/>
            <p:cNvSpPr/>
            <p:nvPr/>
          </p:nvSpPr>
          <p:spPr>
            <a:xfrm>
              <a:off x="733933" y="2844473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21277" y="2844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1277" y="2844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72923" y="2804857"/>
            <a:ext cx="4889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50">
                <a:latin typeface="Verdana"/>
                <a:cs typeface="Verdana"/>
              </a:rPr>
              <a:t>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19689" y="2490552"/>
            <a:ext cx="2153920" cy="3175"/>
            <a:chOff x="719689" y="2490552"/>
            <a:chExt cx="2153920" cy="3175"/>
          </a:xfrm>
        </p:grpSpPr>
        <p:sp>
          <p:nvSpPr>
            <p:cNvPr id="45" name="object 45" descr=""/>
            <p:cNvSpPr/>
            <p:nvPr/>
          </p:nvSpPr>
          <p:spPr>
            <a:xfrm>
              <a:off x="733933" y="2492139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21277" y="24921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21277" y="24921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49926" y="2452524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20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19689" y="2138219"/>
            <a:ext cx="2153920" cy="3175"/>
            <a:chOff x="719689" y="2138219"/>
            <a:chExt cx="2153920" cy="3175"/>
          </a:xfrm>
        </p:grpSpPr>
        <p:sp>
          <p:nvSpPr>
            <p:cNvPr id="50" name="object 50" descr=""/>
            <p:cNvSpPr/>
            <p:nvPr/>
          </p:nvSpPr>
          <p:spPr>
            <a:xfrm>
              <a:off x="733933" y="2139806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1277" y="2139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21277" y="2139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49926" y="2100190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40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719689" y="1785885"/>
            <a:ext cx="2153920" cy="3175"/>
            <a:chOff x="719689" y="1785885"/>
            <a:chExt cx="2153920" cy="3175"/>
          </a:xfrm>
        </p:grpSpPr>
        <p:sp>
          <p:nvSpPr>
            <p:cNvPr id="55" name="object 55" descr=""/>
            <p:cNvSpPr/>
            <p:nvPr/>
          </p:nvSpPr>
          <p:spPr>
            <a:xfrm>
              <a:off x="733933" y="1787473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21277" y="1787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21277" y="1787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49926" y="1747857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60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19689" y="1433552"/>
            <a:ext cx="2153920" cy="3175"/>
            <a:chOff x="719689" y="1433552"/>
            <a:chExt cx="2153920" cy="3175"/>
          </a:xfrm>
        </p:grpSpPr>
        <p:sp>
          <p:nvSpPr>
            <p:cNvPr id="60" name="object 60" descr=""/>
            <p:cNvSpPr/>
            <p:nvPr/>
          </p:nvSpPr>
          <p:spPr>
            <a:xfrm>
              <a:off x="733933" y="1435139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1277" y="14351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21277" y="14351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49926" y="1395523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80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719689" y="1081218"/>
            <a:ext cx="2153920" cy="3175"/>
            <a:chOff x="719689" y="1081218"/>
            <a:chExt cx="2153920" cy="3175"/>
          </a:xfrm>
        </p:grpSpPr>
        <p:sp>
          <p:nvSpPr>
            <p:cNvPr id="65" name="object 65" descr=""/>
            <p:cNvSpPr/>
            <p:nvPr/>
          </p:nvSpPr>
          <p:spPr>
            <a:xfrm>
              <a:off x="733933" y="1082806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21277" y="1082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21277" y="1082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26929" y="1043190"/>
            <a:ext cx="9461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100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63083" y="1564983"/>
            <a:ext cx="74930" cy="7975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95"/>
              </a:lnSpc>
            </a:pPr>
            <a:r>
              <a:rPr dirty="0" sz="450" spc="-30">
                <a:latin typeface="Arial Black"/>
                <a:cs typeface="Arial Black"/>
              </a:rPr>
              <a:t>Classification</a:t>
            </a:r>
            <a:r>
              <a:rPr dirty="0" sz="450" spc="35">
                <a:latin typeface="Arial Black"/>
                <a:cs typeface="Arial Black"/>
              </a:rPr>
              <a:t> </a:t>
            </a:r>
            <a:r>
              <a:rPr dirty="0" sz="450" spc="-45">
                <a:latin typeface="Arial Black"/>
                <a:cs typeface="Arial Black"/>
              </a:rPr>
              <a:t>Accuracy</a:t>
            </a:r>
            <a:r>
              <a:rPr dirty="0" sz="450" spc="40">
                <a:latin typeface="Arial Black"/>
                <a:cs typeface="Arial Black"/>
              </a:rPr>
              <a:t> </a:t>
            </a:r>
            <a:r>
              <a:rPr dirty="0" sz="450" spc="-25">
                <a:latin typeface="Arial Black"/>
                <a:cs typeface="Arial Black"/>
              </a:rPr>
              <a:t>(%)</a:t>
            </a:r>
            <a:endParaRPr sz="450">
              <a:latin typeface="Arial Black"/>
              <a:cs typeface="Arial Black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732346" y="1079948"/>
            <a:ext cx="2141220" cy="1767839"/>
            <a:chOff x="732346" y="1079948"/>
            <a:chExt cx="2141220" cy="1767839"/>
          </a:xfrm>
        </p:grpSpPr>
        <p:sp>
          <p:nvSpPr>
            <p:cNvPr id="71" name="object 71" descr=""/>
            <p:cNvSpPr/>
            <p:nvPr/>
          </p:nvSpPr>
          <p:spPr>
            <a:xfrm>
              <a:off x="831111" y="1226910"/>
              <a:ext cx="1943735" cy="1461770"/>
            </a:xfrm>
            <a:custGeom>
              <a:avLst/>
              <a:gdLst/>
              <a:ahLst/>
              <a:cxnLst/>
              <a:rect l="l" t="t" r="r" b="b"/>
              <a:pathLst>
                <a:path w="1943735" h="1461770">
                  <a:moveTo>
                    <a:pt x="0" y="1454784"/>
                  </a:moveTo>
                  <a:lnTo>
                    <a:pt x="102292" y="1436639"/>
                  </a:lnTo>
                  <a:lnTo>
                    <a:pt x="204585" y="1461302"/>
                  </a:lnTo>
                  <a:lnTo>
                    <a:pt x="306877" y="1398411"/>
                  </a:lnTo>
                  <a:lnTo>
                    <a:pt x="409170" y="1342742"/>
                  </a:lnTo>
                  <a:lnTo>
                    <a:pt x="511462" y="1297467"/>
                  </a:lnTo>
                  <a:lnTo>
                    <a:pt x="613755" y="1057000"/>
                  </a:lnTo>
                  <a:lnTo>
                    <a:pt x="716047" y="893517"/>
                  </a:lnTo>
                  <a:lnTo>
                    <a:pt x="818340" y="613764"/>
                  </a:lnTo>
                  <a:lnTo>
                    <a:pt x="920632" y="383338"/>
                  </a:lnTo>
                  <a:lnTo>
                    <a:pt x="1022925" y="260726"/>
                  </a:lnTo>
                  <a:lnTo>
                    <a:pt x="1125218" y="177576"/>
                  </a:lnTo>
                  <a:lnTo>
                    <a:pt x="1227510" y="165772"/>
                  </a:lnTo>
                  <a:lnTo>
                    <a:pt x="1329803" y="135648"/>
                  </a:lnTo>
                  <a:lnTo>
                    <a:pt x="1432095" y="93368"/>
                  </a:lnTo>
                  <a:lnTo>
                    <a:pt x="1534388" y="75399"/>
                  </a:lnTo>
                  <a:lnTo>
                    <a:pt x="1636680" y="52497"/>
                  </a:lnTo>
                  <a:lnTo>
                    <a:pt x="1738973" y="31710"/>
                  </a:lnTo>
                  <a:lnTo>
                    <a:pt x="1841265" y="32943"/>
                  </a:lnTo>
                  <a:lnTo>
                    <a:pt x="1943558" y="0"/>
                  </a:lnTo>
                </a:path>
              </a:pathLst>
            </a:custGeom>
            <a:ln w="9040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20263" y="267084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20263" y="267084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22555" y="265270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22555" y="265270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024848" y="267736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24848" y="267736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127140" y="261447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127140" y="261447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229433" y="25588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229433" y="25588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31725" y="251352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331725" y="251352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434018" y="227306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434018" y="227306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536310" y="210957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536310" y="210957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638603" y="182982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638603" y="182982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740895" y="159940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740895" y="159940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843188" y="14767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843188" y="14767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945481" y="139363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945481" y="139363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047773" y="138183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047773" y="138183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150066" y="135171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150066" y="135171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252358" y="13094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252358" y="13094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354651" y="129146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354651" y="129146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456943" y="126855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456943" y="126855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2559236" y="124777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2559236" y="124777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661529" y="124900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661529" y="124900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2763821" y="121606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2763821" y="121606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831111" y="1224620"/>
              <a:ext cx="1943735" cy="1465580"/>
            </a:xfrm>
            <a:custGeom>
              <a:avLst/>
              <a:gdLst/>
              <a:ahLst/>
              <a:cxnLst/>
              <a:rect l="l" t="t" r="r" b="b"/>
              <a:pathLst>
                <a:path w="1943735" h="1465580">
                  <a:moveTo>
                    <a:pt x="0" y="1452318"/>
                  </a:moveTo>
                  <a:lnTo>
                    <a:pt x="102292" y="1465178"/>
                  </a:lnTo>
                  <a:lnTo>
                    <a:pt x="204585" y="1428359"/>
                  </a:lnTo>
                  <a:lnTo>
                    <a:pt x="306877" y="1420608"/>
                  </a:lnTo>
                  <a:lnTo>
                    <a:pt x="409170" y="1383613"/>
                  </a:lnTo>
                  <a:lnTo>
                    <a:pt x="511462" y="1264876"/>
                  </a:lnTo>
                  <a:lnTo>
                    <a:pt x="613755" y="1057704"/>
                  </a:lnTo>
                  <a:lnTo>
                    <a:pt x="716047" y="746418"/>
                  </a:lnTo>
                  <a:lnTo>
                    <a:pt x="818340" y="575888"/>
                  </a:lnTo>
                  <a:lnTo>
                    <a:pt x="920632" y="403069"/>
                  </a:lnTo>
                  <a:lnTo>
                    <a:pt x="1022925" y="282219"/>
                  </a:lnTo>
                  <a:lnTo>
                    <a:pt x="1125218" y="227959"/>
                  </a:lnTo>
                  <a:lnTo>
                    <a:pt x="1227510" y="167358"/>
                  </a:lnTo>
                  <a:lnTo>
                    <a:pt x="1329803" y="130891"/>
                  </a:lnTo>
                  <a:lnTo>
                    <a:pt x="1432095" y="89140"/>
                  </a:lnTo>
                  <a:lnTo>
                    <a:pt x="1534388" y="72756"/>
                  </a:lnTo>
                  <a:lnTo>
                    <a:pt x="1636680" y="52850"/>
                  </a:lnTo>
                  <a:lnTo>
                    <a:pt x="1738973" y="31710"/>
                  </a:lnTo>
                  <a:lnTo>
                    <a:pt x="1841265" y="28715"/>
                  </a:lnTo>
                  <a:lnTo>
                    <a:pt x="1943558" y="0"/>
                  </a:lnTo>
                </a:path>
              </a:pathLst>
            </a:custGeom>
            <a:ln w="9040">
              <a:solidFill>
                <a:srgbClr val="4DCCC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820263" y="26660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820263" y="26660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922555" y="26789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922555" y="26789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024848" y="264213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024848" y="264213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127140" y="263438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127140" y="263438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229433" y="259738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229433" y="259738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331725" y="247864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331725" y="247864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434018" y="227147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434018" y="227147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536310" y="19601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536310" y="19601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638603" y="1789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638603" y="17896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740895" y="161684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740895" y="161684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843188" y="14959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843188" y="14959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945481" y="144173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945481" y="144173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2047773" y="13811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2047773" y="13811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2150066" y="134466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2150066" y="134466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2252358" y="130291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2252358" y="130291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2354651" y="128652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2354651" y="128652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2456943" y="126662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2456943" y="126662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2559236" y="124548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2559236" y="124548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2661529" y="124248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2661529" y="124248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2763821" y="121377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2763821" y="121377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831111" y="1201718"/>
              <a:ext cx="1943735" cy="1485265"/>
            </a:xfrm>
            <a:custGeom>
              <a:avLst/>
              <a:gdLst/>
              <a:ahLst/>
              <a:cxnLst/>
              <a:rect l="l" t="t" r="r" b="b"/>
              <a:pathLst>
                <a:path w="1943735" h="1485264">
                  <a:moveTo>
                    <a:pt x="0" y="1485085"/>
                  </a:moveTo>
                  <a:lnTo>
                    <a:pt x="102292" y="1481561"/>
                  </a:lnTo>
                  <a:lnTo>
                    <a:pt x="204585" y="1465706"/>
                  </a:lnTo>
                  <a:lnTo>
                    <a:pt x="306877" y="1434525"/>
                  </a:lnTo>
                  <a:lnTo>
                    <a:pt x="409170" y="1392069"/>
                  </a:lnTo>
                  <a:lnTo>
                    <a:pt x="511462" y="1293063"/>
                  </a:lnTo>
                  <a:lnTo>
                    <a:pt x="613755" y="1071093"/>
                  </a:lnTo>
                  <a:lnTo>
                    <a:pt x="716047" y="759806"/>
                  </a:lnTo>
                  <a:lnTo>
                    <a:pt x="818340" y="564085"/>
                  </a:lnTo>
                  <a:lnTo>
                    <a:pt x="920632" y="385981"/>
                  </a:lnTo>
                  <a:lnTo>
                    <a:pt x="1022925" y="264250"/>
                  </a:lnTo>
                  <a:lnTo>
                    <a:pt x="1125218" y="196249"/>
                  </a:lnTo>
                  <a:lnTo>
                    <a:pt x="1227510" y="149213"/>
                  </a:lnTo>
                  <a:lnTo>
                    <a:pt x="1329803" y="110985"/>
                  </a:lnTo>
                  <a:lnTo>
                    <a:pt x="1432095" y="84560"/>
                  </a:lnTo>
                  <a:lnTo>
                    <a:pt x="1534388" y="61129"/>
                  </a:lnTo>
                  <a:lnTo>
                    <a:pt x="1636680" y="42280"/>
                  </a:lnTo>
                  <a:lnTo>
                    <a:pt x="1738973" y="22901"/>
                  </a:lnTo>
                  <a:lnTo>
                    <a:pt x="1841265" y="19378"/>
                  </a:lnTo>
                  <a:lnTo>
                    <a:pt x="1943558" y="0"/>
                  </a:lnTo>
                </a:path>
              </a:pathLst>
            </a:custGeom>
            <a:ln w="9040">
              <a:solidFill>
                <a:srgbClr val="45B6D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820263" y="26759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820263" y="26759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922555" y="267243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922555" y="267243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1024848" y="265657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1024848" y="265657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127140" y="262539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1127140" y="262539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1229433" y="258293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1229433" y="258293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331725" y="248393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331725" y="248393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434018" y="226196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434018" y="226196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536310" y="195067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536310" y="195067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638603" y="175495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638603" y="175495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1740895" y="157685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1740895" y="157685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843188" y="145512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843188" y="145512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945481" y="138711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945481" y="138711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2047773" y="13400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2047773" y="13400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2150066" y="13018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2150066" y="130185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2252358" y="12754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2252358" y="12754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2354651" y="125200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2354651" y="125200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2456943" y="12331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2456943" y="12331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559236" y="121377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559236" y="121377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2661529" y="121024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2661529" y="121024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2763821" y="119087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2763821" y="119087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831111" y="1166837"/>
              <a:ext cx="1943735" cy="1498600"/>
            </a:xfrm>
            <a:custGeom>
              <a:avLst/>
              <a:gdLst/>
              <a:ahLst/>
              <a:cxnLst/>
              <a:rect l="l" t="t" r="r" b="b"/>
              <a:pathLst>
                <a:path w="1943735" h="1498600">
                  <a:moveTo>
                    <a:pt x="0" y="1498297"/>
                  </a:moveTo>
                  <a:lnTo>
                    <a:pt x="102292" y="1477686"/>
                  </a:lnTo>
                  <a:lnTo>
                    <a:pt x="204585" y="1458307"/>
                  </a:lnTo>
                  <a:lnTo>
                    <a:pt x="306877" y="1419198"/>
                  </a:lnTo>
                  <a:lnTo>
                    <a:pt x="409170" y="1362473"/>
                  </a:lnTo>
                  <a:lnTo>
                    <a:pt x="511462" y="1284079"/>
                  </a:lnTo>
                  <a:lnTo>
                    <a:pt x="613755" y="1047311"/>
                  </a:lnTo>
                  <a:lnTo>
                    <a:pt x="716047" y="736024"/>
                  </a:lnTo>
                  <a:lnTo>
                    <a:pt x="818340" y="548054"/>
                  </a:lnTo>
                  <a:lnTo>
                    <a:pt x="920632" y="375939"/>
                  </a:lnTo>
                  <a:lnTo>
                    <a:pt x="1022925" y="263897"/>
                  </a:lnTo>
                  <a:lnTo>
                    <a:pt x="1125218" y="195721"/>
                  </a:lnTo>
                  <a:lnTo>
                    <a:pt x="1227510" y="140933"/>
                  </a:lnTo>
                  <a:lnTo>
                    <a:pt x="1329803" y="101824"/>
                  </a:lnTo>
                  <a:lnTo>
                    <a:pt x="1432095" y="72404"/>
                  </a:lnTo>
                  <a:lnTo>
                    <a:pt x="1534388" y="50912"/>
                  </a:lnTo>
                  <a:lnTo>
                    <a:pt x="1636680" y="31357"/>
                  </a:lnTo>
                  <a:lnTo>
                    <a:pt x="1738973" y="19554"/>
                  </a:lnTo>
                  <a:lnTo>
                    <a:pt x="1841265" y="7927"/>
                  </a:lnTo>
                  <a:lnTo>
                    <a:pt x="1943558" y="0"/>
                  </a:lnTo>
                </a:path>
              </a:pathLst>
            </a:custGeom>
            <a:ln w="9040">
              <a:solidFill>
                <a:srgbClr val="2E86A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815769" y="26497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815769" y="26497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918061" y="262918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918061" y="262918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1020354" y="260980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1020354" y="260980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1122647" y="25706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1122647" y="25706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1224939" y="251396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1224939" y="251396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1327232" y="243557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1327232" y="243557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429524" y="21988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1429524" y="21988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1531817" y="18875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531817" y="18875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634109" y="169955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1634109" y="169955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1736402" y="152743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1736402" y="152743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1838694" y="14153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1838694" y="14153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1940987" y="13472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1940987" y="13472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2043280" y="129242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2043280" y="129242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2145572" y="12533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2145572" y="12533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2247865" y="122390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2247865" y="122390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2350157" y="120240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2350157" y="120240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2452450" y="118285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2452450" y="118285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2554742" y="117105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2554742" y="117105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2657035" y="11594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2657035" y="11594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2759327" y="11514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2759327" y="11514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831111" y="1129666"/>
              <a:ext cx="1943735" cy="1496060"/>
            </a:xfrm>
            <a:custGeom>
              <a:avLst/>
              <a:gdLst/>
              <a:ahLst/>
              <a:cxnLst/>
              <a:rect l="l" t="t" r="r" b="b"/>
              <a:pathLst>
                <a:path w="1943735" h="1496060">
                  <a:moveTo>
                    <a:pt x="0" y="1495479"/>
                  </a:moveTo>
                  <a:lnTo>
                    <a:pt x="102292" y="1456370"/>
                  </a:lnTo>
                  <a:lnTo>
                    <a:pt x="204585" y="1417261"/>
                  </a:lnTo>
                  <a:lnTo>
                    <a:pt x="306877" y="1381499"/>
                  </a:lnTo>
                  <a:lnTo>
                    <a:pt x="409170" y="1336929"/>
                  </a:lnTo>
                  <a:lnTo>
                    <a:pt x="511462" y="1243032"/>
                  </a:lnTo>
                  <a:lnTo>
                    <a:pt x="613755" y="1025642"/>
                  </a:lnTo>
                  <a:lnTo>
                    <a:pt x="716047" y="714532"/>
                  </a:lnTo>
                  <a:lnTo>
                    <a:pt x="818340" y="518810"/>
                  </a:lnTo>
                  <a:lnTo>
                    <a:pt x="920632" y="368012"/>
                  </a:lnTo>
                  <a:lnTo>
                    <a:pt x="1022925" y="264250"/>
                  </a:lnTo>
                  <a:lnTo>
                    <a:pt x="1125218" y="186032"/>
                  </a:lnTo>
                  <a:lnTo>
                    <a:pt x="1227510" y="138995"/>
                  </a:lnTo>
                  <a:lnTo>
                    <a:pt x="1329803" y="99886"/>
                  </a:lnTo>
                  <a:lnTo>
                    <a:pt x="1432095" y="74342"/>
                  </a:lnTo>
                  <a:lnTo>
                    <a:pt x="1534388" y="50912"/>
                  </a:lnTo>
                  <a:lnTo>
                    <a:pt x="1636680" y="37171"/>
                  </a:lnTo>
                  <a:lnTo>
                    <a:pt x="1738973" y="21492"/>
                  </a:lnTo>
                  <a:lnTo>
                    <a:pt x="1841265" y="9865"/>
                  </a:lnTo>
                  <a:lnTo>
                    <a:pt x="1943558" y="0"/>
                  </a:lnTo>
                </a:path>
              </a:pathLst>
            </a:custGeom>
            <a:ln w="9040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820263" y="261429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820263" y="261429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922555" y="25751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922555" y="25751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1024848" y="253607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1024848" y="253607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1127140" y="250031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1127140" y="250031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1229433" y="245574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1229433" y="245574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1331725" y="23618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1331725" y="23618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1434018" y="21444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1434018" y="21444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1536310" y="18333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1536310" y="18333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1638603" y="163762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1638603" y="163762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1740895" y="14868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1740895" y="14868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1843188" y="138306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1843188" y="138306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1945481" y="13048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1945481" y="130485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2047773" y="125781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2047773" y="125781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2150066" y="12187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2150066" y="12187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2252358" y="11931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2252358" y="119316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2354651" y="11697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2354651" y="116973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2456943" y="115598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2456943" y="115598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2559236" y="114031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2559236" y="114031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2661529" y="11286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2661529" y="11286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2763821" y="111881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2763821" y="111881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1342574" y="1082806"/>
              <a:ext cx="1022985" cy="1762125"/>
            </a:xfrm>
            <a:custGeom>
              <a:avLst/>
              <a:gdLst/>
              <a:ahLst/>
              <a:cxnLst/>
              <a:rect l="l" t="t" r="r" b="b"/>
              <a:pathLst>
                <a:path w="1022985" h="1762125">
                  <a:moveTo>
                    <a:pt x="0" y="1761667"/>
                  </a:moveTo>
                  <a:lnTo>
                    <a:pt x="0" y="0"/>
                  </a:lnTo>
                </a:path>
                <a:path w="1022985" h="1762125">
                  <a:moveTo>
                    <a:pt x="511462" y="1761667"/>
                  </a:moveTo>
                  <a:lnTo>
                    <a:pt x="511462" y="0"/>
                  </a:lnTo>
                </a:path>
                <a:path w="1022985" h="1762125">
                  <a:moveTo>
                    <a:pt x="1022925" y="1761667"/>
                  </a:moveTo>
                  <a:lnTo>
                    <a:pt x="1022925" y="0"/>
                  </a:lnTo>
                </a:path>
              </a:pathLst>
            </a:custGeom>
            <a:ln w="5424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733933" y="1082806"/>
              <a:ext cx="2138045" cy="1762125"/>
            </a:xfrm>
            <a:custGeom>
              <a:avLst/>
              <a:gdLst/>
              <a:ahLst/>
              <a:cxnLst/>
              <a:rect l="l" t="t" r="r" b="b"/>
              <a:pathLst>
                <a:path w="2138045" h="1762125">
                  <a:moveTo>
                    <a:pt x="0" y="1761667"/>
                  </a:moveTo>
                  <a:lnTo>
                    <a:pt x="0" y="0"/>
                  </a:lnTo>
                </a:path>
                <a:path w="2138045" h="1762125">
                  <a:moveTo>
                    <a:pt x="2137914" y="1761667"/>
                  </a:moveTo>
                  <a:lnTo>
                    <a:pt x="2137914" y="0"/>
                  </a:lnTo>
                </a:path>
                <a:path w="2138045" h="1762125">
                  <a:moveTo>
                    <a:pt x="0" y="1761667"/>
                  </a:moveTo>
                  <a:lnTo>
                    <a:pt x="2137914" y="1761667"/>
                  </a:lnTo>
                </a:path>
                <a:path w="2138045" h="1762125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1278330" y="1125065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5" h="57150">
                  <a:moveTo>
                    <a:pt x="124871" y="0"/>
                  </a:moveTo>
                  <a:lnTo>
                    <a:pt x="3616" y="0"/>
                  </a:lnTo>
                  <a:lnTo>
                    <a:pt x="0" y="3616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lnTo>
                    <a:pt x="124871" y="56672"/>
                  </a:lnTo>
                  <a:lnTo>
                    <a:pt x="128488" y="53056"/>
                  </a:lnTo>
                  <a:lnTo>
                    <a:pt x="128488" y="3616"/>
                  </a:lnTo>
                  <a:lnTo>
                    <a:pt x="124871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1278330" y="1125065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5" h="57150">
                  <a:moveTo>
                    <a:pt x="10848" y="56672"/>
                  </a:moveTo>
                  <a:lnTo>
                    <a:pt x="117639" y="56672"/>
                  </a:lnTo>
                  <a:lnTo>
                    <a:pt x="124871" y="56672"/>
                  </a:lnTo>
                  <a:lnTo>
                    <a:pt x="128488" y="53056"/>
                  </a:lnTo>
                  <a:lnTo>
                    <a:pt x="128488" y="45824"/>
                  </a:lnTo>
                  <a:lnTo>
                    <a:pt x="128488" y="10848"/>
                  </a:lnTo>
                  <a:lnTo>
                    <a:pt x="128488" y="3616"/>
                  </a:lnTo>
                  <a:lnTo>
                    <a:pt x="124871" y="0"/>
                  </a:lnTo>
                  <a:lnTo>
                    <a:pt x="117639" y="0"/>
                  </a:lnTo>
                  <a:lnTo>
                    <a:pt x="10848" y="0"/>
                  </a:lnTo>
                  <a:lnTo>
                    <a:pt x="3616" y="0"/>
                  </a:lnTo>
                  <a:lnTo>
                    <a:pt x="0" y="3616"/>
                  </a:lnTo>
                  <a:lnTo>
                    <a:pt x="0" y="10848"/>
                  </a:lnTo>
                  <a:lnTo>
                    <a:pt x="0" y="45824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0" name="object 280" descr=""/>
          <p:cNvSpPr txBox="1"/>
          <p:nvPr/>
        </p:nvSpPr>
        <p:spPr>
          <a:xfrm>
            <a:off x="1276478" y="1110028"/>
            <a:ext cx="13271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0">
                <a:latin typeface="Verdana"/>
                <a:cs typeface="Verdana"/>
              </a:rPr>
              <a:t>-10dB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281" name="object 281" descr=""/>
          <p:cNvGrpSpPr/>
          <p:nvPr/>
        </p:nvGrpSpPr>
        <p:grpSpPr>
          <a:xfrm>
            <a:off x="1805912" y="1123160"/>
            <a:ext cx="96520" cy="60960"/>
            <a:chOff x="1805912" y="1123160"/>
            <a:chExt cx="96520" cy="60960"/>
          </a:xfrm>
        </p:grpSpPr>
        <p:sp>
          <p:nvSpPr>
            <p:cNvPr id="282" name="object 282" descr=""/>
            <p:cNvSpPr/>
            <p:nvPr/>
          </p:nvSpPr>
          <p:spPr>
            <a:xfrm>
              <a:off x="1807817" y="1125065"/>
              <a:ext cx="92710" cy="57150"/>
            </a:xfrm>
            <a:custGeom>
              <a:avLst/>
              <a:gdLst/>
              <a:ahLst/>
              <a:cxnLst/>
              <a:rect l="l" t="t" r="r" b="b"/>
              <a:pathLst>
                <a:path w="92710" h="57150">
                  <a:moveTo>
                    <a:pt x="88822" y="0"/>
                  </a:moveTo>
                  <a:lnTo>
                    <a:pt x="3616" y="0"/>
                  </a:lnTo>
                  <a:lnTo>
                    <a:pt x="0" y="3616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lnTo>
                    <a:pt x="88822" y="56672"/>
                  </a:lnTo>
                  <a:lnTo>
                    <a:pt x="92439" y="53056"/>
                  </a:lnTo>
                  <a:lnTo>
                    <a:pt x="92439" y="3616"/>
                  </a:lnTo>
                  <a:lnTo>
                    <a:pt x="8882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1807817" y="1125065"/>
              <a:ext cx="92710" cy="57150"/>
            </a:xfrm>
            <a:custGeom>
              <a:avLst/>
              <a:gdLst/>
              <a:ahLst/>
              <a:cxnLst/>
              <a:rect l="l" t="t" r="r" b="b"/>
              <a:pathLst>
                <a:path w="92710" h="57150">
                  <a:moveTo>
                    <a:pt x="10848" y="56672"/>
                  </a:moveTo>
                  <a:lnTo>
                    <a:pt x="81590" y="56672"/>
                  </a:lnTo>
                  <a:lnTo>
                    <a:pt x="88822" y="56672"/>
                  </a:lnTo>
                  <a:lnTo>
                    <a:pt x="92439" y="53056"/>
                  </a:lnTo>
                  <a:lnTo>
                    <a:pt x="92439" y="45824"/>
                  </a:lnTo>
                  <a:lnTo>
                    <a:pt x="92439" y="10848"/>
                  </a:lnTo>
                  <a:lnTo>
                    <a:pt x="92439" y="3616"/>
                  </a:lnTo>
                  <a:lnTo>
                    <a:pt x="88822" y="0"/>
                  </a:lnTo>
                  <a:lnTo>
                    <a:pt x="81590" y="0"/>
                  </a:lnTo>
                  <a:lnTo>
                    <a:pt x="10848" y="0"/>
                  </a:lnTo>
                  <a:lnTo>
                    <a:pt x="3616" y="0"/>
                  </a:lnTo>
                  <a:lnTo>
                    <a:pt x="0" y="3616"/>
                  </a:lnTo>
                  <a:lnTo>
                    <a:pt x="0" y="10848"/>
                  </a:lnTo>
                  <a:lnTo>
                    <a:pt x="0" y="45824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4" name="object 284" descr=""/>
          <p:cNvSpPr txBox="1"/>
          <p:nvPr/>
        </p:nvSpPr>
        <p:spPr>
          <a:xfrm>
            <a:off x="1805966" y="1110028"/>
            <a:ext cx="9652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0dB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285" name="object 285" descr=""/>
          <p:cNvGrpSpPr/>
          <p:nvPr/>
        </p:nvGrpSpPr>
        <p:grpSpPr>
          <a:xfrm>
            <a:off x="2305877" y="1123160"/>
            <a:ext cx="119380" cy="60960"/>
            <a:chOff x="2305877" y="1123160"/>
            <a:chExt cx="119380" cy="60960"/>
          </a:xfrm>
        </p:grpSpPr>
        <p:sp>
          <p:nvSpPr>
            <p:cNvPr id="286" name="object 286" descr=""/>
            <p:cNvSpPr/>
            <p:nvPr/>
          </p:nvSpPr>
          <p:spPr>
            <a:xfrm>
              <a:off x="2307782" y="1125065"/>
              <a:ext cx="115570" cy="57150"/>
            </a:xfrm>
            <a:custGeom>
              <a:avLst/>
              <a:gdLst/>
              <a:ahLst/>
              <a:cxnLst/>
              <a:rect l="l" t="t" r="r" b="b"/>
              <a:pathLst>
                <a:path w="115569" h="57150">
                  <a:moveTo>
                    <a:pt x="111819" y="0"/>
                  </a:moveTo>
                  <a:lnTo>
                    <a:pt x="3616" y="0"/>
                  </a:lnTo>
                  <a:lnTo>
                    <a:pt x="0" y="3616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lnTo>
                    <a:pt x="111819" y="56672"/>
                  </a:lnTo>
                  <a:lnTo>
                    <a:pt x="115435" y="53056"/>
                  </a:lnTo>
                  <a:lnTo>
                    <a:pt x="115435" y="3616"/>
                  </a:lnTo>
                  <a:lnTo>
                    <a:pt x="11181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2307782" y="1125065"/>
              <a:ext cx="115570" cy="57150"/>
            </a:xfrm>
            <a:custGeom>
              <a:avLst/>
              <a:gdLst/>
              <a:ahLst/>
              <a:cxnLst/>
              <a:rect l="l" t="t" r="r" b="b"/>
              <a:pathLst>
                <a:path w="115569" h="57150">
                  <a:moveTo>
                    <a:pt x="10848" y="56672"/>
                  </a:moveTo>
                  <a:lnTo>
                    <a:pt x="104587" y="56672"/>
                  </a:lnTo>
                  <a:lnTo>
                    <a:pt x="111819" y="56672"/>
                  </a:lnTo>
                  <a:lnTo>
                    <a:pt x="115435" y="53056"/>
                  </a:lnTo>
                  <a:lnTo>
                    <a:pt x="115435" y="45824"/>
                  </a:lnTo>
                  <a:lnTo>
                    <a:pt x="115435" y="10848"/>
                  </a:lnTo>
                  <a:lnTo>
                    <a:pt x="115435" y="3616"/>
                  </a:lnTo>
                  <a:lnTo>
                    <a:pt x="111819" y="0"/>
                  </a:lnTo>
                  <a:lnTo>
                    <a:pt x="104587" y="0"/>
                  </a:lnTo>
                  <a:lnTo>
                    <a:pt x="10848" y="0"/>
                  </a:lnTo>
                  <a:lnTo>
                    <a:pt x="3616" y="0"/>
                  </a:lnTo>
                  <a:lnTo>
                    <a:pt x="0" y="3616"/>
                  </a:lnTo>
                  <a:lnTo>
                    <a:pt x="0" y="10848"/>
                  </a:lnTo>
                  <a:lnTo>
                    <a:pt x="0" y="45824"/>
                  </a:lnTo>
                  <a:lnTo>
                    <a:pt x="0" y="53056"/>
                  </a:lnTo>
                  <a:lnTo>
                    <a:pt x="3616" y="56672"/>
                  </a:lnTo>
                  <a:lnTo>
                    <a:pt x="10848" y="56672"/>
                  </a:lnTo>
                  <a:close/>
                </a:path>
              </a:pathLst>
            </a:custGeom>
            <a:ln w="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8" name="object 288" descr=""/>
          <p:cNvSpPr txBox="1"/>
          <p:nvPr/>
        </p:nvSpPr>
        <p:spPr>
          <a:xfrm>
            <a:off x="2305930" y="1110028"/>
            <a:ext cx="11938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0">
                <a:latin typeface="Verdana"/>
                <a:cs typeface="Verdana"/>
              </a:rPr>
              <a:t>10dB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289" name="object 289" descr=""/>
          <p:cNvSpPr txBox="1"/>
          <p:nvPr/>
        </p:nvSpPr>
        <p:spPr>
          <a:xfrm>
            <a:off x="1348619" y="932748"/>
            <a:ext cx="90868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20">
                <a:latin typeface="Arial Black"/>
                <a:cs typeface="Arial Black"/>
              </a:rPr>
              <a:t>Model</a:t>
            </a:r>
            <a:r>
              <a:rPr dirty="0" sz="500">
                <a:latin typeface="Arial Black"/>
                <a:cs typeface="Arial Black"/>
              </a:rPr>
              <a:t> </a:t>
            </a:r>
            <a:r>
              <a:rPr dirty="0" sz="500" spc="-25">
                <a:latin typeface="Arial Black"/>
                <a:cs typeface="Arial Black"/>
              </a:rPr>
              <a:t>Performance</a:t>
            </a:r>
            <a:r>
              <a:rPr dirty="0" sz="500">
                <a:latin typeface="Arial Black"/>
                <a:cs typeface="Arial Black"/>
              </a:rPr>
              <a:t> </a:t>
            </a:r>
            <a:r>
              <a:rPr dirty="0" sz="500" spc="-20">
                <a:latin typeface="Arial Black"/>
                <a:cs typeface="Arial Black"/>
              </a:rPr>
              <a:t>vs</a:t>
            </a:r>
            <a:r>
              <a:rPr dirty="0" sz="500" spc="5">
                <a:latin typeface="Arial Black"/>
                <a:cs typeface="Arial Black"/>
              </a:rPr>
              <a:t> </a:t>
            </a:r>
            <a:r>
              <a:rPr dirty="0" sz="500" spc="-25">
                <a:latin typeface="Arial Black"/>
                <a:cs typeface="Arial Black"/>
              </a:rPr>
              <a:t>SNR</a:t>
            </a:r>
            <a:endParaRPr sz="500">
              <a:latin typeface="Arial Black"/>
              <a:cs typeface="Arial Black"/>
            </a:endParaRPr>
          </a:p>
        </p:txBody>
      </p:sp>
      <p:grpSp>
        <p:nvGrpSpPr>
          <p:cNvPr id="290" name="object 290" descr=""/>
          <p:cNvGrpSpPr/>
          <p:nvPr/>
        </p:nvGrpSpPr>
        <p:grpSpPr>
          <a:xfrm>
            <a:off x="2301137" y="2489175"/>
            <a:ext cx="551180" cy="335915"/>
            <a:chOff x="2301137" y="2489175"/>
            <a:chExt cx="551180" cy="335915"/>
          </a:xfrm>
        </p:grpSpPr>
        <p:sp>
          <p:nvSpPr>
            <p:cNvPr id="291" name="object 291" descr=""/>
            <p:cNvSpPr/>
            <p:nvPr/>
          </p:nvSpPr>
          <p:spPr>
            <a:xfrm>
              <a:off x="2303042" y="2491080"/>
              <a:ext cx="547370" cy="332105"/>
            </a:xfrm>
            <a:custGeom>
              <a:avLst/>
              <a:gdLst/>
              <a:ahLst/>
              <a:cxnLst/>
              <a:rect l="l" t="t" r="r" b="b"/>
              <a:pathLst>
                <a:path w="547369" h="332105">
                  <a:moveTo>
                    <a:pt x="544215" y="0"/>
                  </a:moveTo>
                  <a:lnTo>
                    <a:pt x="2892" y="0"/>
                  </a:lnTo>
                  <a:lnTo>
                    <a:pt x="0" y="2892"/>
                  </a:lnTo>
                  <a:lnTo>
                    <a:pt x="0" y="328802"/>
                  </a:lnTo>
                  <a:lnTo>
                    <a:pt x="2892" y="331695"/>
                  </a:lnTo>
                  <a:lnTo>
                    <a:pt x="8678" y="331695"/>
                  </a:lnTo>
                  <a:lnTo>
                    <a:pt x="544215" y="331695"/>
                  </a:lnTo>
                  <a:lnTo>
                    <a:pt x="547108" y="328802"/>
                  </a:lnTo>
                  <a:lnTo>
                    <a:pt x="547108" y="2892"/>
                  </a:lnTo>
                  <a:lnTo>
                    <a:pt x="54421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2303042" y="2491080"/>
              <a:ext cx="547370" cy="332105"/>
            </a:xfrm>
            <a:custGeom>
              <a:avLst/>
              <a:gdLst/>
              <a:ahLst/>
              <a:cxnLst/>
              <a:rect l="l" t="t" r="r" b="b"/>
              <a:pathLst>
                <a:path w="547369" h="332105">
                  <a:moveTo>
                    <a:pt x="8678" y="331695"/>
                  </a:moveTo>
                  <a:lnTo>
                    <a:pt x="538429" y="331695"/>
                  </a:lnTo>
                  <a:lnTo>
                    <a:pt x="544215" y="331695"/>
                  </a:lnTo>
                  <a:lnTo>
                    <a:pt x="547108" y="328802"/>
                  </a:lnTo>
                  <a:lnTo>
                    <a:pt x="547108" y="323016"/>
                  </a:lnTo>
                  <a:lnTo>
                    <a:pt x="547108" y="8678"/>
                  </a:lnTo>
                  <a:lnTo>
                    <a:pt x="547108" y="2892"/>
                  </a:lnTo>
                  <a:lnTo>
                    <a:pt x="544215" y="0"/>
                  </a:lnTo>
                  <a:lnTo>
                    <a:pt x="538429" y="0"/>
                  </a:lnTo>
                  <a:lnTo>
                    <a:pt x="8678" y="0"/>
                  </a:lnTo>
                  <a:lnTo>
                    <a:pt x="2892" y="0"/>
                  </a:lnTo>
                  <a:lnTo>
                    <a:pt x="0" y="2892"/>
                  </a:lnTo>
                  <a:lnTo>
                    <a:pt x="0" y="8678"/>
                  </a:lnTo>
                  <a:lnTo>
                    <a:pt x="0" y="323016"/>
                  </a:lnTo>
                  <a:lnTo>
                    <a:pt x="0" y="328802"/>
                  </a:lnTo>
                  <a:lnTo>
                    <a:pt x="2892" y="331695"/>
                  </a:lnTo>
                  <a:lnTo>
                    <a:pt x="8678" y="331695"/>
                  </a:lnTo>
                  <a:close/>
                </a:path>
              </a:pathLst>
            </a:custGeom>
            <a:ln w="361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2320400" y="2526247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9040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2352946" y="251539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3725" y="0"/>
                  </a:moveTo>
                  <a:lnTo>
                    <a:pt x="7971" y="0"/>
                  </a:lnTo>
                  <a:lnTo>
                    <a:pt x="5211" y="1143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lnTo>
                    <a:pt x="13725" y="21697"/>
                  </a:lnTo>
                  <a:lnTo>
                    <a:pt x="16485" y="20554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6485" y="1143"/>
                  </a:lnTo>
                  <a:lnTo>
                    <a:pt x="13725" y="0"/>
                  </a:lnTo>
                  <a:close/>
                </a:path>
              </a:pathLst>
            </a:custGeom>
            <a:solidFill>
              <a:srgbClr val="FF6A6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2352946" y="251539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13725" y="21697"/>
                  </a:lnTo>
                  <a:lnTo>
                    <a:pt x="16485" y="20554"/>
                  </a:lnTo>
                  <a:lnTo>
                    <a:pt x="18519" y="18519"/>
                  </a:lnTo>
                  <a:lnTo>
                    <a:pt x="20554" y="16485"/>
                  </a:lnTo>
                  <a:lnTo>
                    <a:pt x="21697" y="13725"/>
                  </a:lnTo>
                  <a:lnTo>
                    <a:pt x="21697" y="10848"/>
                  </a:lnTo>
                  <a:lnTo>
                    <a:pt x="21697" y="7971"/>
                  </a:lnTo>
                  <a:lnTo>
                    <a:pt x="20554" y="5211"/>
                  </a:lnTo>
                  <a:lnTo>
                    <a:pt x="18519" y="3177"/>
                  </a:lnTo>
                  <a:lnTo>
                    <a:pt x="16485" y="1143"/>
                  </a:lnTo>
                  <a:lnTo>
                    <a:pt x="13725" y="0"/>
                  </a:lnTo>
                  <a:lnTo>
                    <a:pt x="10848" y="0"/>
                  </a:lnTo>
                  <a:lnTo>
                    <a:pt x="7971" y="0"/>
                  </a:lnTo>
                  <a:lnTo>
                    <a:pt x="5211" y="1143"/>
                  </a:lnTo>
                  <a:lnTo>
                    <a:pt x="3177" y="3177"/>
                  </a:lnTo>
                  <a:lnTo>
                    <a:pt x="1143" y="5211"/>
                  </a:lnTo>
                  <a:lnTo>
                    <a:pt x="0" y="7971"/>
                  </a:lnTo>
                  <a:lnTo>
                    <a:pt x="0" y="10848"/>
                  </a:lnTo>
                  <a:lnTo>
                    <a:pt x="0" y="13725"/>
                  </a:lnTo>
                  <a:lnTo>
                    <a:pt x="1143" y="16485"/>
                  </a:lnTo>
                  <a:lnTo>
                    <a:pt x="3177" y="18519"/>
                  </a:lnTo>
                  <a:lnTo>
                    <a:pt x="5211" y="20554"/>
                  </a:lnTo>
                  <a:lnTo>
                    <a:pt x="7971" y="21697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2320400" y="2589983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9040">
              <a:solidFill>
                <a:srgbClr val="4DCCC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2352946" y="257913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0" y="21697"/>
                  </a:lnTo>
                  <a:lnTo>
                    <a:pt x="21697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4DCC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2352946" y="257913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21697"/>
                  </a:moveTo>
                  <a:lnTo>
                    <a:pt x="21697" y="21697"/>
                  </a:lnTo>
                  <a:lnTo>
                    <a:pt x="21697" y="0"/>
                  </a:lnTo>
                  <a:lnTo>
                    <a:pt x="0" y="0"/>
                  </a:lnTo>
                  <a:lnTo>
                    <a:pt x="0" y="21697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9" name="object 299" descr=""/>
          <p:cNvSpPr txBox="1"/>
          <p:nvPr/>
        </p:nvSpPr>
        <p:spPr>
          <a:xfrm>
            <a:off x="2429204" y="2474755"/>
            <a:ext cx="182245" cy="15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350" spc="-10">
                <a:latin typeface="Verdana"/>
                <a:cs typeface="Verdana"/>
              </a:rPr>
              <a:t>ResNet</a:t>
            </a:r>
            <a:r>
              <a:rPr dirty="0" sz="350" spc="500">
                <a:latin typeface="Verdana"/>
                <a:cs typeface="Verdana"/>
              </a:rPr>
              <a:t> </a:t>
            </a:r>
            <a:r>
              <a:rPr dirty="0" sz="350" spc="-25">
                <a:latin typeface="Verdana"/>
                <a:cs typeface="Verdana"/>
              </a:rPr>
              <a:t>CNN1D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300" name="object 300" descr=""/>
          <p:cNvGrpSpPr/>
          <p:nvPr/>
        </p:nvGrpSpPr>
        <p:grpSpPr>
          <a:xfrm>
            <a:off x="2315637" y="2640965"/>
            <a:ext cx="96520" cy="26034"/>
            <a:chOff x="2315637" y="2640965"/>
            <a:chExt cx="96520" cy="26034"/>
          </a:xfrm>
        </p:grpSpPr>
        <p:sp>
          <p:nvSpPr>
            <p:cNvPr id="301" name="object 301" descr=""/>
            <p:cNvSpPr/>
            <p:nvPr/>
          </p:nvSpPr>
          <p:spPr>
            <a:xfrm>
              <a:off x="2320400" y="2653718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9040">
              <a:solidFill>
                <a:srgbClr val="45B6D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2352946" y="264287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45B6D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2352946" y="264287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0"/>
                  </a:moveTo>
                  <a:lnTo>
                    <a:pt x="0" y="21697"/>
                  </a:lnTo>
                  <a:lnTo>
                    <a:pt x="21697" y="21697"/>
                  </a:lnTo>
                  <a:lnTo>
                    <a:pt x="10848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4" name="object 304" descr=""/>
          <p:cNvSpPr txBox="1"/>
          <p:nvPr/>
        </p:nvSpPr>
        <p:spPr>
          <a:xfrm>
            <a:off x="2429204" y="2607431"/>
            <a:ext cx="31115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-10">
                <a:latin typeface="Verdana"/>
                <a:cs typeface="Verdana"/>
              </a:rPr>
              <a:t>ComplexCNN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305" name="object 305" descr=""/>
          <p:cNvGrpSpPr/>
          <p:nvPr/>
        </p:nvGrpSpPr>
        <p:grpSpPr>
          <a:xfrm>
            <a:off x="2320400" y="2700303"/>
            <a:ext cx="86995" cy="93980"/>
            <a:chOff x="2320400" y="2700303"/>
            <a:chExt cx="86995" cy="93980"/>
          </a:xfrm>
        </p:grpSpPr>
        <p:sp>
          <p:nvSpPr>
            <p:cNvPr id="306" name="object 306" descr=""/>
            <p:cNvSpPr/>
            <p:nvPr/>
          </p:nvSpPr>
          <p:spPr>
            <a:xfrm>
              <a:off x="2320400" y="271745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9040">
              <a:solidFill>
                <a:srgbClr val="2E86A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2348452" y="270211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5342" y="0"/>
                  </a:moveTo>
                  <a:lnTo>
                    <a:pt x="0" y="15342"/>
                  </a:lnTo>
                  <a:lnTo>
                    <a:pt x="15342" y="30684"/>
                  </a:lnTo>
                  <a:lnTo>
                    <a:pt x="30684" y="15342"/>
                  </a:lnTo>
                  <a:lnTo>
                    <a:pt x="15342" y="0"/>
                  </a:lnTo>
                  <a:close/>
                </a:path>
              </a:pathLst>
            </a:custGeom>
            <a:solidFill>
              <a:srgbClr val="2E86A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2348452" y="270211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5342" y="30684"/>
                  </a:moveTo>
                  <a:lnTo>
                    <a:pt x="30684" y="15342"/>
                  </a:lnTo>
                  <a:lnTo>
                    <a:pt x="15342" y="0"/>
                  </a:lnTo>
                  <a:lnTo>
                    <a:pt x="0" y="15342"/>
                  </a:lnTo>
                  <a:lnTo>
                    <a:pt x="15342" y="30684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2320400" y="278118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9040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2352946" y="277034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697" y="0"/>
                  </a:moveTo>
                  <a:lnTo>
                    <a:pt x="0" y="0"/>
                  </a:lnTo>
                  <a:lnTo>
                    <a:pt x="10848" y="21697"/>
                  </a:lnTo>
                  <a:lnTo>
                    <a:pt x="21697" y="0"/>
                  </a:lnTo>
                  <a:close/>
                </a:path>
              </a:pathLst>
            </a:custGeom>
            <a:solidFill>
              <a:srgbClr val="C73D1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2352946" y="277034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48" y="21697"/>
                  </a:moveTo>
                  <a:lnTo>
                    <a:pt x="21697" y="0"/>
                  </a:lnTo>
                  <a:lnTo>
                    <a:pt x="0" y="0"/>
                  </a:lnTo>
                  <a:lnTo>
                    <a:pt x="10848" y="21697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2" name="object 312" descr=""/>
          <p:cNvSpPr txBox="1"/>
          <p:nvPr/>
        </p:nvSpPr>
        <p:spPr>
          <a:xfrm>
            <a:off x="2429204" y="2665961"/>
            <a:ext cx="416559" cy="15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350" spc="-10">
                <a:latin typeface="Verdana"/>
                <a:cs typeface="Verdana"/>
              </a:rPr>
              <a:t>Hybrid</a:t>
            </a:r>
            <a:r>
              <a:rPr dirty="0" sz="350" spc="500">
                <a:latin typeface="Verdana"/>
                <a:cs typeface="Verdana"/>
              </a:rPr>
              <a:t> </a:t>
            </a:r>
            <a:r>
              <a:rPr dirty="0" sz="350" spc="-10">
                <a:latin typeface="Verdana"/>
                <a:cs typeface="Verdana"/>
              </a:rPr>
              <a:t>Hybrid+GPR+Aug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313" name="object 313" descr=""/>
          <p:cNvGrpSpPr/>
          <p:nvPr/>
        </p:nvGrpSpPr>
        <p:grpSpPr>
          <a:xfrm>
            <a:off x="3141530" y="1080901"/>
            <a:ext cx="1490345" cy="1778000"/>
            <a:chOff x="3141530" y="1080901"/>
            <a:chExt cx="1490345" cy="1778000"/>
          </a:xfrm>
        </p:grpSpPr>
        <p:sp>
          <p:nvSpPr>
            <p:cNvPr id="314" name="object 314" descr=""/>
            <p:cNvSpPr/>
            <p:nvPr/>
          </p:nvSpPr>
          <p:spPr>
            <a:xfrm>
              <a:off x="3143435" y="1082806"/>
              <a:ext cx="1486535" cy="1371600"/>
            </a:xfrm>
            <a:custGeom>
              <a:avLst/>
              <a:gdLst/>
              <a:ahLst/>
              <a:cxnLst/>
              <a:rect l="l" t="t" r="r" b="b"/>
              <a:pathLst>
                <a:path w="1486535" h="1371600">
                  <a:moveTo>
                    <a:pt x="1486058" y="0"/>
                  </a:moveTo>
                  <a:lnTo>
                    <a:pt x="1306466" y="0"/>
                  </a:lnTo>
                  <a:lnTo>
                    <a:pt x="1295705" y="38756"/>
                  </a:lnTo>
                  <a:lnTo>
                    <a:pt x="1079754" y="582230"/>
                  </a:lnTo>
                  <a:lnTo>
                    <a:pt x="863803" y="816973"/>
                  </a:lnTo>
                  <a:lnTo>
                    <a:pt x="647852" y="928398"/>
                  </a:lnTo>
                  <a:lnTo>
                    <a:pt x="431901" y="1017803"/>
                  </a:lnTo>
                  <a:lnTo>
                    <a:pt x="0" y="1213348"/>
                  </a:lnTo>
                  <a:lnTo>
                    <a:pt x="0" y="1354721"/>
                  </a:lnTo>
                  <a:lnTo>
                    <a:pt x="215950" y="1309358"/>
                  </a:lnTo>
                  <a:lnTo>
                    <a:pt x="431901" y="1371017"/>
                  </a:lnTo>
                  <a:lnTo>
                    <a:pt x="647852" y="1213788"/>
                  </a:lnTo>
                  <a:lnTo>
                    <a:pt x="863803" y="1074616"/>
                  </a:lnTo>
                  <a:lnTo>
                    <a:pt x="1079754" y="961429"/>
                  </a:lnTo>
                  <a:lnTo>
                    <a:pt x="1295705" y="360260"/>
                  </a:lnTo>
                  <a:lnTo>
                    <a:pt x="1486058" y="0"/>
                  </a:lnTo>
                  <a:close/>
                </a:path>
              </a:pathLst>
            </a:custGeom>
            <a:solidFill>
              <a:srgbClr val="007F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3143435" y="1082806"/>
              <a:ext cx="1486535" cy="1371600"/>
            </a:xfrm>
            <a:custGeom>
              <a:avLst/>
              <a:gdLst/>
              <a:ahLst/>
              <a:cxnLst/>
              <a:rect l="l" t="t" r="r" b="b"/>
              <a:pathLst>
                <a:path w="1486535" h="1371600">
                  <a:moveTo>
                    <a:pt x="1306466" y="0"/>
                  </a:moveTo>
                  <a:lnTo>
                    <a:pt x="1295705" y="38756"/>
                  </a:lnTo>
                  <a:lnTo>
                    <a:pt x="1079754" y="582230"/>
                  </a:lnTo>
                  <a:lnTo>
                    <a:pt x="863803" y="816973"/>
                  </a:lnTo>
                  <a:lnTo>
                    <a:pt x="647852" y="928398"/>
                  </a:lnTo>
                  <a:lnTo>
                    <a:pt x="431901" y="1017803"/>
                  </a:lnTo>
                  <a:lnTo>
                    <a:pt x="215950" y="1115575"/>
                  </a:lnTo>
                  <a:lnTo>
                    <a:pt x="0" y="1213348"/>
                  </a:lnTo>
                  <a:lnTo>
                    <a:pt x="0" y="1354721"/>
                  </a:lnTo>
                  <a:lnTo>
                    <a:pt x="215950" y="1309358"/>
                  </a:lnTo>
                  <a:lnTo>
                    <a:pt x="431901" y="1371017"/>
                  </a:lnTo>
                  <a:lnTo>
                    <a:pt x="647852" y="1213788"/>
                  </a:lnTo>
                  <a:lnTo>
                    <a:pt x="863803" y="1074616"/>
                  </a:lnTo>
                  <a:lnTo>
                    <a:pt x="1079754" y="961429"/>
                  </a:lnTo>
                  <a:lnTo>
                    <a:pt x="1295705" y="360260"/>
                  </a:lnTo>
                  <a:lnTo>
                    <a:pt x="1486058" y="0"/>
                  </a:lnTo>
                </a:path>
              </a:pathLst>
            </a:custGeom>
            <a:ln w="3616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3143435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314343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314343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9" name="object 319" descr=""/>
          <p:cNvSpPr txBox="1"/>
          <p:nvPr/>
        </p:nvSpPr>
        <p:spPr>
          <a:xfrm>
            <a:off x="3083950" y="2843901"/>
            <a:ext cx="11938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20">
                <a:latin typeface="Verdana"/>
                <a:cs typeface="Verdana"/>
              </a:rPr>
              <a:t>20.0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20" name="object 320" descr=""/>
          <p:cNvGrpSpPr/>
          <p:nvPr/>
        </p:nvGrpSpPr>
        <p:grpSpPr>
          <a:xfrm>
            <a:off x="3411786" y="1081218"/>
            <a:ext cx="3175" cy="1778000"/>
            <a:chOff x="3411786" y="1081218"/>
            <a:chExt cx="3175" cy="1778000"/>
          </a:xfrm>
        </p:grpSpPr>
        <p:sp>
          <p:nvSpPr>
            <p:cNvPr id="321" name="object 321" descr=""/>
            <p:cNvSpPr/>
            <p:nvPr/>
          </p:nvSpPr>
          <p:spPr>
            <a:xfrm>
              <a:off x="3413373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3413373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3413373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4" name="object 324" descr=""/>
          <p:cNvSpPr txBox="1"/>
          <p:nvPr/>
        </p:nvSpPr>
        <p:spPr>
          <a:xfrm>
            <a:off x="3353889" y="2843901"/>
            <a:ext cx="11938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20">
                <a:latin typeface="Verdana"/>
                <a:cs typeface="Verdana"/>
              </a:rPr>
              <a:t>17.5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25" name="object 325" descr=""/>
          <p:cNvGrpSpPr/>
          <p:nvPr/>
        </p:nvGrpSpPr>
        <p:grpSpPr>
          <a:xfrm>
            <a:off x="3681724" y="1081218"/>
            <a:ext cx="3175" cy="1778000"/>
            <a:chOff x="3681724" y="1081218"/>
            <a:chExt cx="3175" cy="1778000"/>
          </a:xfrm>
        </p:grpSpPr>
        <p:sp>
          <p:nvSpPr>
            <p:cNvPr id="326" name="object 326" descr=""/>
            <p:cNvSpPr/>
            <p:nvPr/>
          </p:nvSpPr>
          <p:spPr>
            <a:xfrm>
              <a:off x="3683312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3683312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3683312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9" name="object 329" descr=""/>
          <p:cNvSpPr txBox="1"/>
          <p:nvPr/>
        </p:nvSpPr>
        <p:spPr>
          <a:xfrm>
            <a:off x="3623828" y="2843901"/>
            <a:ext cx="11938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20">
                <a:latin typeface="Verdana"/>
                <a:cs typeface="Verdana"/>
              </a:rPr>
              <a:t>15.0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30" name="object 330" descr=""/>
          <p:cNvGrpSpPr/>
          <p:nvPr/>
        </p:nvGrpSpPr>
        <p:grpSpPr>
          <a:xfrm>
            <a:off x="3951663" y="1081218"/>
            <a:ext cx="813435" cy="1778000"/>
            <a:chOff x="3951663" y="1081218"/>
            <a:chExt cx="813435" cy="1778000"/>
          </a:xfrm>
        </p:grpSpPr>
        <p:sp>
          <p:nvSpPr>
            <p:cNvPr id="331" name="object 331" descr=""/>
            <p:cNvSpPr/>
            <p:nvPr/>
          </p:nvSpPr>
          <p:spPr>
            <a:xfrm>
              <a:off x="3953251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395325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3953251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4223190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4223190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4223190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4493128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4493128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 descr=""/>
            <p:cNvSpPr/>
            <p:nvPr/>
          </p:nvSpPr>
          <p:spPr>
            <a:xfrm>
              <a:off x="4493128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 descr=""/>
            <p:cNvSpPr/>
            <p:nvPr/>
          </p:nvSpPr>
          <p:spPr>
            <a:xfrm>
              <a:off x="4763067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 descr=""/>
            <p:cNvSpPr/>
            <p:nvPr/>
          </p:nvSpPr>
          <p:spPr>
            <a:xfrm>
              <a:off x="4763067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 descr=""/>
            <p:cNvSpPr/>
            <p:nvPr/>
          </p:nvSpPr>
          <p:spPr>
            <a:xfrm>
              <a:off x="4763067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3" name="object 343" descr=""/>
          <p:cNvSpPr txBox="1"/>
          <p:nvPr/>
        </p:nvSpPr>
        <p:spPr>
          <a:xfrm>
            <a:off x="4715081" y="2843901"/>
            <a:ext cx="9652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-5.0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44" name="object 344" descr=""/>
          <p:cNvGrpSpPr/>
          <p:nvPr/>
        </p:nvGrpSpPr>
        <p:grpSpPr>
          <a:xfrm>
            <a:off x="5031418" y="1081218"/>
            <a:ext cx="3175" cy="1778000"/>
            <a:chOff x="5031418" y="1081218"/>
            <a:chExt cx="3175" cy="1778000"/>
          </a:xfrm>
        </p:grpSpPr>
        <p:sp>
          <p:nvSpPr>
            <p:cNvPr id="345" name="object 345" descr=""/>
            <p:cNvSpPr/>
            <p:nvPr/>
          </p:nvSpPr>
          <p:spPr>
            <a:xfrm>
              <a:off x="5033005" y="1082806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w="0" h="1762125">
                  <a:moveTo>
                    <a:pt x="0" y="1761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503300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5033005" y="28444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0"/>
                  </a:moveTo>
                  <a:lnTo>
                    <a:pt x="0" y="126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8" name="object 348" descr=""/>
          <p:cNvSpPr txBox="1"/>
          <p:nvPr/>
        </p:nvSpPr>
        <p:spPr>
          <a:xfrm>
            <a:off x="4985019" y="2843901"/>
            <a:ext cx="96520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-2.5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349" name="object 349" descr=""/>
          <p:cNvSpPr txBox="1"/>
          <p:nvPr/>
        </p:nvSpPr>
        <p:spPr>
          <a:xfrm>
            <a:off x="3730752" y="2843901"/>
            <a:ext cx="810895" cy="138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5260">
              <a:lnSpc>
                <a:spcPts val="345"/>
              </a:lnSpc>
              <a:spcBef>
                <a:spcPts val="120"/>
              </a:spcBef>
              <a:tabLst>
                <a:tab pos="445134" algn="l"/>
                <a:tab pos="726440" algn="l"/>
              </a:tabLst>
            </a:pP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20">
                <a:latin typeface="Verdana"/>
                <a:cs typeface="Verdana"/>
              </a:rPr>
              <a:t>12.5</a:t>
            </a:r>
            <a:r>
              <a:rPr dirty="0" sz="300">
                <a:latin typeface="Verdana"/>
                <a:cs typeface="Verdana"/>
              </a:rPr>
              <a:t>	</a:t>
            </a:r>
            <a:r>
              <a:rPr dirty="0" sz="300" spc="-25">
                <a:latin typeface="Verdana"/>
                <a:cs typeface="Verdana"/>
              </a:rPr>
              <a:t>-</a:t>
            </a:r>
            <a:r>
              <a:rPr dirty="0" sz="300" spc="-20">
                <a:latin typeface="Verdana"/>
                <a:cs typeface="Verdana"/>
              </a:rPr>
              <a:t>10.0</a:t>
            </a:r>
            <a:r>
              <a:rPr dirty="0" sz="300">
                <a:latin typeface="Verdana"/>
                <a:cs typeface="Verdana"/>
              </a:rPr>
              <a:t>	</a:t>
            </a:r>
            <a:r>
              <a:rPr dirty="0" sz="300" spc="-25">
                <a:latin typeface="Verdana"/>
                <a:cs typeface="Verdana"/>
              </a:rPr>
              <a:t>-7.5</a:t>
            </a:r>
            <a:endParaRPr sz="300">
              <a:latin typeface="Verdana"/>
              <a:cs typeface="Verdana"/>
            </a:endParaRPr>
          </a:p>
          <a:p>
            <a:pPr marL="12700">
              <a:lnSpc>
                <a:spcPts val="525"/>
              </a:lnSpc>
            </a:pPr>
            <a:r>
              <a:rPr dirty="0" sz="450" spc="-25">
                <a:latin typeface="Arial Black"/>
                <a:cs typeface="Arial Black"/>
              </a:rPr>
              <a:t>Signal-to-Noise</a:t>
            </a:r>
            <a:r>
              <a:rPr dirty="0" sz="450" spc="30">
                <a:latin typeface="Arial Black"/>
                <a:cs typeface="Arial Black"/>
              </a:rPr>
              <a:t> </a:t>
            </a:r>
            <a:r>
              <a:rPr dirty="0" sz="450" spc="-30">
                <a:latin typeface="Arial Black"/>
                <a:cs typeface="Arial Black"/>
              </a:rPr>
              <a:t>Ratio</a:t>
            </a:r>
            <a:r>
              <a:rPr dirty="0" sz="450" spc="35">
                <a:latin typeface="Arial Black"/>
                <a:cs typeface="Arial Black"/>
              </a:rPr>
              <a:t> </a:t>
            </a:r>
            <a:r>
              <a:rPr dirty="0" sz="450" spc="-20">
                <a:latin typeface="Arial Black"/>
                <a:cs typeface="Arial Black"/>
              </a:rPr>
              <a:t>(dB)</a:t>
            </a:r>
            <a:endParaRPr sz="450">
              <a:latin typeface="Arial Black"/>
              <a:cs typeface="Arial Black"/>
            </a:endParaRPr>
          </a:p>
        </p:txBody>
      </p:sp>
      <p:grpSp>
        <p:nvGrpSpPr>
          <p:cNvPr id="350" name="object 350" descr=""/>
          <p:cNvGrpSpPr/>
          <p:nvPr/>
        </p:nvGrpSpPr>
        <p:grpSpPr>
          <a:xfrm>
            <a:off x="3032012" y="2842885"/>
            <a:ext cx="2153920" cy="3175"/>
            <a:chOff x="3032012" y="2842885"/>
            <a:chExt cx="2153920" cy="3175"/>
          </a:xfrm>
        </p:grpSpPr>
        <p:sp>
          <p:nvSpPr>
            <p:cNvPr id="351" name="object 351" descr=""/>
            <p:cNvSpPr/>
            <p:nvPr/>
          </p:nvSpPr>
          <p:spPr>
            <a:xfrm>
              <a:off x="3046257" y="2844473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3033600" y="2844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3033600" y="284447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4" name="object 354" descr=""/>
          <p:cNvSpPr txBox="1"/>
          <p:nvPr/>
        </p:nvSpPr>
        <p:spPr>
          <a:xfrm>
            <a:off x="2985247" y="2804857"/>
            <a:ext cx="4889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50">
                <a:latin typeface="Verdana"/>
                <a:cs typeface="Verdana"/>
              </a:rPr>
              <a:t>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55" name="object 355" descr=""/>
          <p:cNvGrpSpPr/>
          <p:nvPr/>
        </p:nvGrpSpPr>
        <p:grpSpPr>
          <a:xfrm>
            <a:off x="3032012" y="2622677"/>
            <a:ext cx="2153920" cy="3175"/>
            <a:chOff x="3032012" y="2622677"/>
            <a:chExt cx="2153920" cy="3175"/>
          </a:xfrm>
        </p:grpSpPr>
        <p:sp>
          <p:nvSpPr>
            <p:cNvPr id="356" name="object 356" descr=""/>
            <p:cNvSpPr/>
            <p:nvPr/>
          </p:nvSpPr>
          <p:spPr>
            <a:xfrm>
              <a:off x="3046257" y="2624265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3033600" y="262426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3033600" y="262426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9" name="object 359" descr=""/>
          <p:cNvSpPr txBox="1"/>
          <p:nvPr/>
        </p:nvSpPr>
        <p:spPr>
          <a:xfrm>
            <a:off x="2985247" y="2584649"/>
            <a:ext cx="4889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50">
                <a:latin typeface="Verdana"/>
                <a:cs typeface="Verdana"/>
              </a:rPr>
              <a:t>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60" name="object 360" descr=""/>
          <p:cNvGrpSpPr/>
          <p:nvPr/>
        </p:nvGrpSpPr>
        <p:grpSpPr>
          <a:xfrm>
            <a:off x="3032012" y="2402469"/>
            <a:ext cx="2153920" cy="3175"/>
            <a:chOff x="3032012" y="2402469"/>
            <a:chExt cx="2153920" cy="3175"/>
          </a:xfrm>
        </p:grpSpPr>
        <p:sp>
          <p:nvSpPr>
            <p:cNvPr id="361" name="object 361" descr=""/>
            <p:cNvSpPr/>
            <p:nvPr/>
          </p:nvSpPr>
          <p:spPr>
            <a:xfrm>
              <a:off x="3046257" y="2404056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3033600" y="240405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3033600" y="240405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4" name="object 364" descr=""/>
          <p:cNvSpPr txBox="1"/>
          <p:nvPr/>
        </p:nvSpPr>
        <p:spPr>
          <a:xfrm>
            <a:off x="2962250" y="2364440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10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65" name="object 365" descr=""/>
          <p:cNvGrpSpPr/>
          <p:nvPr/>
        </p:nvGrpSpPr>
        <p:grpSpPr>
          <a:xfrm>
            <a:off x="3032012" y="2182260"/>
            <a:ext cx="2153920" cy="3175"/>
            <a:chOff x="3032012" y="2182260"/>
            <a:chExt cx="2153920" cy="3175"/>
          </a:xfrm>
        </p:grpSpPr>
        <p:sp>
          <p:nvSpPr>
            <p:cNvPr id="366" name="object 366" descr=""/>
            <p:cNvSpPr/>
            <p:nvPr/>
          </p:nvSpPr>
          <p:spPr>
            <a:xfrm>
              <a:off x="3046257" y="2183848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3033600" y="2183848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3033600" y="2183848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9" name="object 369" descr=""/>
          <p:cNvSpPr txBox="1"/>
          <p:nvPr/>
        </p:nvSpPr>
        <p:spPr>
          <a:xfrm>
            <a:off x="2962250" y="2144232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15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70" name="object 370" descr=""/>
          <p:cNvGrpSpPr/>
          <p:nvPr/>
        </p:nvGrpSpPr>
        <p:grpSpPr>
          <a:xfrm>
            <a:off x="3032012" y="1962052"/>
            <a:ext cx="2153920" cy="3175"/>
            <a:chOff x="3032012" y="1962052"/>
            <a:chExt cx="2153920" cy="3175"/>
          </a:xfrm>
        </p:grpSpPr>
        <p:sp>
          <p:nvSpPr>
            <p:cNvPr id="371" name="object 371" descr=""/>
            <p:cNvSpPr/>
            <p:nvPr/>
          </p:nvSpPr>
          <p:spPr>
            <a:xfrm>
              <a:off x="3046257" y="1963639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3033600" y="19636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3033600" y="196363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4" name="object 374" descr=""/>
          <p:cNvSpPr txBox="1"/>
          <p:nvPr/>
        </p:nvSpPr>
        <p:spPr>
          <a:xfrm>
            <a:off x="2962250" y="1924024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20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75" name="object 375" descr=""/>
          <p:cNvGrpSpPr/>
          <p:nvPr/>
        </p:nvGrpSpPr>
        <p:grpSpPr>
          <a:xfrm>
            <a:off x="3032012" y="1741843"/>
            <a:ext cx="2153920" cy="3175"/>
            <a:chOff x="3032012" y="1741843"/>
            <a:chExt cx="2153920" cy="3175"/>
          </a:xfrm>
        </p:grpSpPr>
        <p:sp>
          <p:nvSpPr>
            <p:cNvPr id="376" name="object 376" descr=""/>
            <p:cNvSpPr/>
            <p:nvPr/>
          </p:nvSpPr>
          <p:spPr>
            <a:xfrm>
              <a:off x="3046257" y="1743431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3033600" y="1743431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3033600" y="1743431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9" name="object 379" descr=""/>
          <p:cNvSpPr txBox="1"/>
          <p:nvPr/>
        </p:nvSpPr>
        <p:spPr>
          <a:xfrm>
            <a:off x="2962250" y="1703815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25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80" name="object 380" descr=""/>
          <p:cNvGrpSpPr/>
          <p:nvPr/>
        </p:nvGrpSpPr>
        <p:grpSpPr>
          <a:xfrm>
            <a:off x="3032012" y="1521635"/>
            <a:ext cx="2153920" cy="3175"/>
            <a:chOff x="3032012" y="1521635"/>
            <a:chExt cx="2153920" cy="3175"/>
          </a:xfrm>
        </p:grpSpPr>
        <p:sp>
          <p:nvSpPr>
            <p:cNvPr id="381" name="object 381" descr=""/>
            <p:cNvSpPr/>
            <p:nvPr/>
          </p:nvSpPr>
          <p:spPr>
            <a:xfrm>
              <a:off x="3046257" y="1523223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3033600" y="152322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3033600" y="152322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4" name="object 384" descr=""/>
          <p:cNvSpPr txBox="1"/>
          <p:nvPr/>
        </p:nvSpPr>
        <p:spPr>
          <a:xfrm>
            <a:off x="2962250" y="1483607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30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85" name="object 385" descr=""/>
          <p:cNvGrpSpPr/>
          <p:nvPr/>
        </p:nvGrpSpPr>
        <p:grpSpPr>
          <a:xfrm>
            <a:off x="3032012" y="1301427"/>
            <a:ext cx="2153920" cy="3175"/>
            <a:chOff x="3032012" y="1301427"/>
            <a:chExt cx="2153920" cy="3175"/>
          </a:xfrm>
        </p:grpSpPr>
        <p:sp>
          <p:nvSpPr>
            <p:cNvPr id="386" name="object 386" descr=""/>
            <p:cNvSpPr/>
            <p:nvPr/>
          </p:nvSpPr>
          <p:spPr>
            <a:xfrm>
              <a:off x="3046257" y="1303014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3033600" y="1303014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3033600" y="1303014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9" name="object 389" descr=""/>
          <p:cNvSpPr txBox="1"/>
          <p:nvPr/>
        </p:nvSpPr>
        <p:spPr>
          <a:xfrm>
            <a:off x="2962250" y="1263398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35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390" name="object 390" descr=""/>
          <p:cNvGrpSpPr/>
          <p:nvPr/>
        </p:nvGrpSpPr>
        <p:grpSpPr>
          <a:xfrm>
            <a:off x="3032012" y="1081218"/>
            <a:ext cx="2153920" cy="3175"/>
            <a:chOff x="3032012" y="1081218"/>
            <a:chExt cx="2153920" cy="3175"/>
          </a:xfrm>
        </p:grpSpPr>
        <p:sp>
          <p:nvSpPr>
            <p:cNvPr id="391" name="object 391" descr=""/>
            <p:cNvSpPr/>
            <p:nvPr/>
          </p:nvSpPr>
          <p:spPr>
            <a:xfrm>
              <a:off x="3046257" y="1082806"/>
              <a:ext cx="2138045" cy="0"/>
            </a:xfrm>
            <a:custGeom>
              <a:avLst/>
              <a:gdLst/>
              <a:ahLst/>
              <a:cxnLst/>
              <a:rect l="l" t="t" r="r" b="b"/>
              <a:pathLst>
                <a:path w="2138045" h="0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3033600" y="1082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3033600" y="108280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 h="0">
                  <a:moveTo>
                    <a:pt x="126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4" name="object 394" descr=""/>
          <p:cNvSpPr txBox="1"/>
          <p:nvPr/>
        </p:nvSpPr>
        <p:spPr>
          <a:xfrm>
            <a:off x="2962250" y="1043190"/>
            <a:ext cx="71755" cy="74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-25">
                <a:latin typeface="Verdana"/>
                <a:cs typeface="Verdana"/>
              </a:rPr>
              <a:t>40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395" name="object 395" descr=""/>
          <p:cNvSpPr txBox="1"/>
          <p:nvPr/>
        </p:nvSpPr>
        <p:spPr>
          <a:xfrm>
            <a:off x="2898404" y="1564983"/>
            <a:ext cx="74930" cy="7975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95"/>
              </a:lnSpc>
            </a:pPr>
            <a:r>
              <a:rPr dirty="0" sz="450" spc="-30">
                <a:latin typeface="Arial Black"/>
                <a:cs typeface="Arial Black"/>
              </a:rPr>
              <a:t>Classification</a:t>
            </a:r>
            <a:r>
              <a:rPr dirty="0" sz="450" spc="35">
                <a:latin typeface="Arial Black"/>
                <a:cs typeface="Arial Black"/>
              </a:rPr>
              <a:t> </a:t>
            </a:r>
            <a:r>
              <a:rPr dirty="0" sz="450" spc="-45">
                <a:latin typeface="Arial Black"/>
                <a:cs typeface="Arial Black"/>
              </a:rPr>
              <a:t>Accuracy</a:t>
            </a:r>
            <a:r>
              <a:rPr dirty="0" sz="450" spc="40">
                <a:latin typeface="Arial Black"/>
                <a:cs typeface="Arial Black"/>
              </a:rPr>
              <a:t> </a:t>
            </a:r>
            <a:r>
              <a:rPr dirty="0" sz="450" spc="-25">
                <a:latin typeface="Arial Black"/>
                <a:cs typeface="Arial Black"/>
              </a:rPr>
              <a:t>(%)</a:t>
            </a:r>
            <a:endParaRPr sz="450">
              <a:latin typeface="Arial Black"/>
              <a:cs typeface="Arial Black"/>
            </a:endParaRPr>
          </a:p>
        </p:txBody>
      </p:sp>
      <p:grpSp>
        <p:nvGrpSpPr>
          <p:cNvPr id="396" name="object 396" descr=""/>
          <p:cNvGrpSpPr/>
          <p:nvPr/>
        </p:nvGrpSpPr>
        <p:grpSpPr>
          <a:xfrm>
            <a:off x="3044669" y="1077091"/>
            <a:ext cx="2141220" cy="1769110"/>
            <a:chOff x="3044669" y="1077091"/>
            <a:chExt cx="2141220" cy="1769110"/>
          </a:xfrm>
        </p:grpSpPr>
        <p:sp>
          <p:nvSpPr>
            <p:cNvPr id="397" name="object 397" descr=""/>
            <p:cNvSpPr/>
            <p:nvPr/>
          </p:nvSpPr>
          <p:spPr>
            <a:xfrm>
              <a:off x="3143435" y="1082806"/>
              <a:ext cx="1486535" cy="1371600"/>
            </a:xfrm>
            <a:custGeom>
              <a:avLst/>
              <a:gdLst/>
              <a:ahLst/>
              <a:cxnLst/>
              <a:rect l="l" t="t" r="r" b="b"/>
              <a:pathLst>
                <a:path w="1486535" h="1371600">
                  <a:moveTo>
                    <a:pt x="0" y="1354721"/>
                  </a:moveTo>
                  <a:lnTo>
                    <a:pt x="215950" y="1309358"/>
                  </a:lnTo>
                  <a:lnTo>
                    <a:pt x="431901" y="1371017"/>
                  </a:lnTo>
                  <a:lnTo>
                    <a:pt x="647852" y="1213788"/>
                  </a:lnTo>
                  <a:lnTo>
                    <a:pt x="863803" y="1074616"/>
                  </a:lnTo>
                  <a:lnTo>
                    <a:pt x="1079754" y="961429"/>
                  </a:lnTo>
                  <a:lnTo>
                    <a:pt x="1295705" y="360260"/>
                  </a:lnTo>
                  <a:lnTo>
                    <a:pt x="1486058" y="0"/>
                  </a:lnTo>
                </a:path>
              </a:pathLst>
            </a:custGeom>
            <a:ln w="10848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3128970" y="242306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3128970" y="242306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3344921" y="237770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3344921" y="237770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3560872" y="243935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3560872" y="243935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3776823" y="228213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3776823" y="228213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3992774" y="214295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3992774" y="214295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4208725" y="202977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4208725" y="202977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4424676" y="142860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4424676" y="142860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3143435" y="1082806"/>
              <a:ext cx="1395095" cy="1375410"/>
            </a:xfrm>
            <a:custGeom>
              <a:avLst/>
              <a:gdLst/>
              <a:ahLst/>
              <a:cxnLst/>
              <a:rect l="l" t="t" r="r" b="b"/>
              <a:pathLst>
                <a:path w="1395095" h="1375410">
                  <a:moveTo>
                    <a:pt x="0" y="1342830"/>
                  </a:moveTo>
                  <a:lnTo>
                    <a:pt x="215950" y="1374981"/>
                  </a:lnTo>
                  <a:lnTo>
                    <a:pt x="431901" y="1282933"/>
                  </a:lnTo>
                  <a:lnTo>
                    <a:pt x="647852" y="1263555"/>
                  </a:lnTo>
                  <a:lnTo>
                    <a:pt x="863803" y="1171068"/>
                  </a:lnTo>
                  <a:lnTo>
                    <a:pt x="1079754" y="874227"/>
                  </a:lnTo>
                  <a:lnTo>
                    <a:pt x="1295705" y="356297"/>
                  </a:lnTo>
                  <a:lnTo>
                    <a:pt x="1394576" y="0"/>
                  </a:lnTo>
                </a:path>
              </a:pathLst>
            </a:custGeom>
            <a:ln w="10848">
              <a:solidFill>
                <a:srgbClr val="4DCCC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3128970" y="241117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3128970" y="241117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3344921" y="244332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3344921" y="244332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3560872" y="235127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3560872" y="235127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3776823" y="233189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3776823" y="233189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3992774" y="223940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3992774" y="223940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4208725" y="194256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4208725" y="194256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4424676" y="142463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4424676" y="142463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3143435" y="1082806"/>
              <a:ext cx="1388110" cy="1367790"/>
            </a:xfrm>
            <a:custGeom>
              <a:avLst/>
              <a:gdLst/>
              <a:ahLst/>
              <a:cxnLst/>
              <a:rect l="l" t="t" r="r" b="b"/>
              <a:pathLst>
                <a:path w="1388110" h="1367789">
                  <a:moveTo>
                    <a:pt x="0" y="1367494"/>
                  </a:moveTo>
                  <a:lnTo>
                    <a:pt x="215950" y="1358685"/>
                  </a:lnTo>
                  <a:lnTo>
                    <a:pt x="431901" y="1319048"/>
                  </a:lnTo>
                  <a:lnTo>
                    <a:pt x="647852" y="1241094"/>
                  </a:lnTo>
                  <a:lnTo>
                    <a:pt x="863803" y="1134953"/>
                  </a:lnTo>
                  <a:lnTo>
                    <a:pt x="1079754" y="887439"/>
                  </a:lnTo>
                  <a:lnTo>
                    <a:pt x="1295705" y="332514"/>
                  </a:lnTo>
                  <a:lnTo>
                    <a:pt x="1387976" y="0"/>
                  </a:lnTo>
                </a:path>
              </a:pathLst>
            </a:custGeom>
            <a:ln w="10848">
              <a:solidFill>
                <a:srgbClr val="45B6D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3128970" y="243583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3128970" y="243583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3344921" y="242702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3344921" y="242702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3560872" y="238738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3560872" y="238738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3776823" y="230943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3776823" y="230943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3992774" y="220329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3992774" y="220329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4208725" y="195578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4208725" y="195578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4424676" y="140085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4424676" y="140085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3143435" y="1082806"/>
              <a:ext cx="1347470" cy="1313815"/>
            </a:xfrm>
            <a:custGeom>
              <a:avLst/>
              <a:gdLst/>
              <a:ahLst/>
              <a:cxnLst/>
              <a:rect l="l" t="t" r="r" b="b"/>
              <a:pathLst>
                <a:path w="1347470" h="1313814">
                  <a:moveTo>
                    <a:pt x="0" y="1313322"/>
                  </a:moveTo>
                  <a:lnTo>
                    <a:pt x="215950" y="1261793"/>
                  </a:lnTo>
                  <a:lnTo>
                    <a:pt x="431901" y="1213348"/>
                  </a:lnTo>
                  <a:lnTo>
                    <a:pt x="647852" y="1115575"/>
                  </a:lnTo>
                  <a:lnTo>
                    <a:pt x="863803" y="973761"/>
                  </a:lnTo>
                  <a:lnTo>
                    <a:pt x="1079754" y="777775"/>
                  </a:lnTo>
                  <a:lnTo>
                    <a:pt x="1295705" y="185855"/>
                  </a:lnTo>
                  <a:lnTo>
                    <a:pt x="1347279" y="0"/>
                  </a:lnTo>
                </a:path>
              </a:pathLst>
            </a:custGeom>
            <a:ln w="10848">
              <a:solidFill>
                <a:srgbClr val="2E86A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3122978" y="237567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3122978" y="237567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3338929" y="232414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3338929" y="232414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3554880" y="227569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3554880" y="227569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3770831" y="217792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3770831" y="217792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3986782" y="203611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3986782" y="203611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4202733" y="184012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4202733" y="184012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4418684" y="124820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4418684" y="124820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3143435" y="1082806"/>
              <a:ext cx="1306830" cy="1213485"/>
            </a:xfrm>
            <a:custGeom>
              <a:avLst/>
              <a:gdLst/>
              <a:ahLst/>
              <a:cxnLst/>
              <a:rect l="l" t="t" r="r" b="b"/>
              <a:pathLst>
                <a:path w="1306829" h="1213485">
                  <a:moveTo>
                    <a:pt x="0" y="1213348"/>
                  </a:moveTo>
                  <a:lnTo>
                    <a:pt x="215950" y="1115575"/>
                  </a:lnTo>
                  <a:lnTo>
                    <a:pt x="431901" y="1017803"/>
                  </a:lnTo>
                  <a:lnTo>
                    <a:pt x="647852" y="928398"/>
                  </a:lnTo>
                  <a:lnTo>
                    <a:pt x="863803" y="816973"/>
                  </a:lnTo>
                  <a:lnTo>
                    <a:pt x="1079754" y="582230"/>
                  </a:lnTo>
                  <a:lnTo>
                    <a:pt x="1295705" y="38756"/>
                  </a:lnTo>
                  <a:lnTo>
                    <a:pt x="1306466" y="0"/>
                  </a:lnTo>
                </a:path>
              </a:pathLst>
            </a:custGeom>
            <a:ln w="10848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3128970" y="228168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3128970" y="228168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3344921" y="218391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3344921" y="218391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3560872" y="208614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3560872" y="208614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3776823" y="199674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3776823" y="199674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3992774" y="188531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3992774" y="188531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4208725" y="165057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4208725" y="165057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4424676" y="110709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4424676" y="110709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3046257" y="1082806"/>
              <a:ext cx="2138045" cy="1762125"/>
            </a:xfrm>
            <a:custGeom>
              <a:avLst/>
              <a:gdLst/>
              <a:ahLst/>
              <a:cxnLst/>
              <a:rect l="l" t="t" r="r" b="b"/>
              <a:pathLst>
                <a:path w="2138045" h="1762125">
                  <a:moveTo>
                    <a:pt x="0" y="1761667"/>
                  </a:moveTo>
                  <a:lnTo>
                    <a:pt x="0" y="0"/>
                  </a:lnTo>
                </a:path>
                <a:path w="2138045" h="1762125">
                  <a:moveTo>
                    <a:pt x="2137914" y="1761667"/>
                  </a:moveTo>
                  <a:lnTo>
                    <a:pt x="2137914" y="0"/>
                  </a:lnTo>
                </a:path>
                <a:path w="2138045" h="1762125">
                  <a:moveTo>
                    <a:pt x="0" y="1761667"/>
                  </a:moveTo>
                  <a:lnTo>
                    <a:pt x="2137914" y="1761667"/>
                  </a:lnTo>
                </a:path>
                <a:path w="2138045" h="1762125">
                  <a:moveTo>
                    <a:pt x="0" y="0"/>
                  </a:moveTo>
                  <a:lnTo>
                    <a:pt x="21379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3067954" y="1104503"/>
              <a:ext cx="547370" cy="332105"/>
            </a:xfrm>
            <a:custGeom>
              <a:avLst/>
              <a:gdLst/>
              <a:ahLst/>
              <a:cxnLst/>
              <a:rect l="l" t="t" r="r" b="b"/>
              <a:pathLst>
                <a:path w="547370" h="332105">
                  <a:moveTo>
                    <a:pt x="544215" y="0"/>
                  </a:moveTo>
                  <a:lnTo>
                    <a:pt x="2892" y="0"/>
                  </a:lnTo>
                  <a:lnTo>
                    <a:pt x="0" y="2892"/>
                  </a:lnTo>
                  <a:lnTo>
                    <a:pt x="0" y="328802"/>
                  </a:lnTo>
                  <a:lnTo>
                    <a:pt x="2892" y="331695"/>
                  </a:lnTo>
                  <a:lnTo>
                    <a:pt x="8678" y="331695"/>
                  </a:lnTo>
                  <a:lnTo>
                    <a:pt x="544215" y="331695"/>
                  </a:lnTo>
                  <a:lnTo>
                    <a:pt x="547108" y="328802"/>
                  </a:lnTo>
                  <a:lnTo>
                    <a:pt x="547108" y="2892"/>
                  </a:lnTo>
                  <a:lnTo>
                    <a:pt x="54421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3067954" y="1104503"/>
              <a:ext cx="547370" cy="332105"/>
            </a:xfrm>
            <a:custGeom>
              <a:avLst/>
              <a:gdLst/>
              <a:ahLst/>
              <a:cxnLst/>
              <a:rect l="l" t="t" r="r" b="b"/>
              <a:pathLst>
                <a:path w="547370" h="332105">
                  <a:moveTo>
                    <a:pt x="8678" y="331695"/>
                  </a:moveTo>
                  <a:lnTo>
                    <a:pt x="538429" y="331695"/>
                  </a:lnTo>
                  <a:lnTo>
                    <a:pt x="544215" y="331695"/>
                  </a:lnTo>
                  <a:lnTo>
                    <a:pt x="547108" y="328802"/>
                  </a:lnTo>
                  <a:lnTo>
                    <a:pt x="547108" y="323016"/>
                  </a:lnTo>
                  <a:lnTo>
                    <a:pt x="547108" y="8678"/>
                  </a:lnTo>
                  <a:lnTo>
                    <a:pt x="547108" y="2892"/>
                  </a:lnTo>
                  <a:lnTo>
                    <a:pt x="544215" y="0"/>
                  </a:lnTo>
                  <a:lnTo>
                    <a:pt x="538429" y="0"/>
                  </a:lnTo>
                  <a:lnTo>
                    <a:pt x="8678" y="0"/>
                  </a:lnTo>
                  <a:lnTo>
                    <a:pt x="2892" y="0"/>
                  </a:lnTo>
                  <a:lnTo>
                    <a:pt x="0" y="2892"/>
                  </a:lnTo>
                  <a:lnTo>
                    <a:pt x="0" y="8678"/>
                  </a:lnTo>
                  <a:lnTo>
                    <a:pt x="0" y="323016"/>
                  </a:lnTo>
                  <a:lnTo>
                    <a:pt x="0" y="328802"/>
                  </a:lnTo>
                  <a:lnTo>
                    <a:pt x="2892" y="331695"/>
                  </a:lnTo>
                  <a:lnTo>
                    <a:pt x="8678" y="331695"/>
                  </a:lnTo>
                  <a:close/>
                </a:path>
              </a:pathLst>
            </a:custGeom>
            <a:ln w="361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3085312" y="113967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10848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3114241" y="112520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8300" y="0"/>
                  </a:moveTo>
                  <a:lnTo>
                    <a:pt x="10628" y="0"/>
                  </a:lnTo>
                  <a:lnTo>
                    <a:pt x="6949" y="1524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lnTo>
                    <a:pt x="18300" y="28929"/>
                  </a:lnTo>
                  <a:lnTo>
                    <a:pt x="21980" y="27405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1980" y="152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6A6A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3114241" y="112520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28929"/>
                  </a:moveTo>
                  <a:lnTo>
                    <a:pt x="18300" y="28929"/>
                  </a:lnTo>
                  <a:lnTo>
                    <a:pt x="21980" y="27405"/>
                  </a:lnTo>
                  <a:lnTo>
                    <a:pt x="24692" y="24692"/>
                  </a:lnTo>
                  <a:lnTo>
                    <a:pt x="27405" y="21980"/>
                  </a:lnTo>
                  <a:lnTo>
                    <a:pt x="28929" y="18300"/>
                  </a:lnTo>
                  <a:lnTo>
                    <a:pt x="28929" y="14464"/>
                  </a:lnTo>
                  <a:lnTo>
                    <a:pt x="28929" y="10628"/>
                  </a:lnTo>
                  <a:lnTo>
                    <a:pt x="27405" y="6949"/>
                  </a:lnTo>
                  <a:lnTo>
                    <a:pt x="24692" y="4236"/>
                  </a:lnTo>
                  <a:lnTo>
                    <a:pt x="21980" y="1524"/>
                  </a:lnTo>
                  <a:lnTo>
                    <a:pt x="18300" y="0"/>
                  </a:lnTo>
                  <a:lnTo>
                    <a:pt x="14464" y="0"/>
                  </a:lnTo>
                  <a:lnTo>
                    <a:pt x="10628" y="0"/>
                  </a:lnTo>
                  <a:lnTo>
                    <a:pt x="6949" y="1524"/>
                  </a:lnTo>
                  <a:lnTo>
                    <a:pt x="4236" y="4236"/>
                  </a:lnTo>
                  <a:lnTo>
                    <a:pt x="1524" y="6949"/>
                  </a:lnTo>
                  <a:lnTo>
                    <a:pt x="0" y="10628"/>
                  </a:lnTo>
                  <a:lnTo>
                    <a:pt x="0" y="14464"/>
                  </a:lnTo>
                  <a:lnTo>
                    <a:pt x="0" y="18300"/>
                  </a:lnTo>
                  <a:lnTo>
                    <a:pt x="1524" y="21980"/>
                  </a:lnTo>
                  <a:lnTo>
                    <a:pt x="4236" y="24692"/>
                  </a:lnTo>
                  <a:lnTo>
                    <a:pt x="6949" y="27405"/>
                  </a:lnTo>
                  <a:lnTo>
                    <a:pt x="10628" y="28929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FF6A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3085312" y="1203406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10848">
              <a:solidFill>
                <a:srgbClr val="4DCCC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3114241" y="118894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929" y="0"/>
                  </a:moveTo>
                  <a:lnTo>
                    <a:pt x="0" y="0"/>
                  </a:lnTo>
                  <a:lnTo>
                    <a:pt x="0" y="28929"/>
                  </a:lnTo>
                  <a:lnTo>
                    <a:pt x="28929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4DCCC4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3114241" y="118894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28929"/>
                  </a:moveTo>
                  <a:lnTo>
                    <a:pt x="28929" y="28929"/>
                  </a:lnTo>
                  <a:lnTo>
                    <a:pt x="28929" y="0"/>
                  </a:lnTo>
                  <a:lnTo>
                    <a:pt x="0" y="0"/>
                  </a:lnTo>
                  <a:lnTo>
                    <a:pt x="0" y="28929"/>
                  </a:lnTo>
                  <a:close/>
                </a:path>
              </a:pathLst>
            </a:custGeom>
            <a:ln w="3616">
              <a:solidFill>
                <a:srgbClr val="4DCC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1" name="object 481" descr=""/>
          <p:cNvSpPr txBox="1"/>
          <p:nvPr/>
        </p:nvSpPr>
        <p:spPr>
          <a:xfrm>
            <a:off x="3390236" y="932748"/>
            <a:ext cx="1449705" cy="103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0" spc="-50">
                <a:latin typeface="Arial Black"/>
                <a:cs typeface="Arial Black"/>
              </a:rPr>
              <a:t>Low</a:t>
            </a:r>
            <a:r>
              <a:rPr dirty="0" sz="500" spc="10">
                <a:latin typeface="Arial Black"/>
                <a:cs typeface="Arial Black"/>
              </a:rPr>
              <a:t> </a:t>
            </a:r>
            <a:r>
              <a:rPr dirty="0" sz="500" spc="-45">
                <a:latin typeface="Arial Black"/>
                <a:cs typeface="Arial Black"/>
              </a:rPr>
              <a:t>SNR</a:t>
            </a:r>
            <a:r>
              <a:rPr dirty="0" sz="500" spc="15">
                <a:latin typeface="Arial Black"/>
                <a:cs typeface="Arial Black"/>
              </a:rPr>
              <a:t> </a:t>
            </a:r>
            <a:r>
              <a:rPr dirty="0" sz="500" spc="-25">
                <a:latin typeface="Arial Black"/>
                <a:cs typeface="Arial Black"/>
              </a:rPr>
              <a:t>Performance</a:t>
            </a:r>
            <a:r>
              <a:rPr dirty="0" sz="500" spc="10">
                <a:latin typeface="Arial Black"/>
                <a:cs typeface="Arial Black"/>
              </a:rPr>
              <a:t> </a:t>
            </a:r>
            <a:r>
              <a:rPr dirty="0" sz="500" spc="-20">
                <a:latin typeface="Arial Black"/>
                <a:cs typeface="Arial Black"/>
              </a:rPr>
              <a:t>Detailed</a:t>
            </a:r>
            <a:r>
              <a:rPr dirty="0" sz="500" spc="15">
                <a:latin typeface="Arial Black"/>
                <a:cs typeface="Arial Black"/>
              </a:rPr>
              <a:t> </a:t>
            </a:r>
            <a:r>
              <a:rPr dirty="0" sz="500" spc="-20">
                <a:latin typeface="Arial Black"/>
                <a:cs typeface="Arial Black"/>
              </a:rPr>
              <a:t>Comparison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482" name="object 482" descr=""/>
          <p:cNvSpPr txBox="1"/>
          <p:nvPr/>
        </p:nvSpPr>
        <p:spPr>
          <a:xfrm>
            <a:off x="3194116" y="1088178"/>
            <a:ext cx="182245" cy="15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0"/>
              </a:spcBef>
            </a:pPr>
            <a:r>
              <a:rPr dirty="0" sz="350" spc="-10">
                <a:latin typeface="Verdana"/>
                <a:cs typeface="Verdana"/>
              </a:rPr>
              <a:t>ResNet</a:t>
            </a:r>
            <a:r>
              <a:rPr dirty="0" sz="350" spc="500">
                <a:latin typeface="Verdana"/>
                <a:cs typeface="Verdana"/>
              </a:rPr>
              <a:t> </a:t>
            </a:r>
            <a:r>
              <a:rPr dirty="0" sz="350" spc="-25">
                <a:latin typeface="Verdana"/>
                <a:cs typeface="Verdana"/>
              </a:rPr>
              <a:t>CNN1D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83" name="object 483" descr=""/>
          <p:cNvGrpSpPr/>
          <p:nvPr/>
        </p:nvGrpSpPr>
        <p:grpSpPr>
          <a:xfrm>
            <a:off x="3079597" y="1250772"/>
            <a:ext cx="98425" cy="33020"/>
            <a:chOff x="3079597" y="1250772"/>
            <a:chExt cx="98425" cy="33020"/>
          </a:xfrm>
        </p:grpSpPr>
        <p:sp>
          <p:nvSpPr>
            <p:cNvPr id="484" name="object 484" descr=""/>
            <p:cNvSpPr/>
            <p:nvPr/>
          </p:nvSpPr>
          <p:spPr>
            <a:xfrm>
              <a:off x="3085312" y="126714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10848">
              <a:solidFill>
                <a:srgbClr val="45B6D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3114241" y="125267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45B6D0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3114241" y="1252677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0"/>
                  </a:moveTo>
                  <a:lnTo>
                    <a:pt x="0" y="28929"/>
                  </a:lnTo>
                  <a:lnTo>
                    <a:pt x="28929" y="28929"/>
                  </a:lnTo>
                  <a:lnTo>
                    <a:pt x="14464" y="0"/>
                  </a:lnTo>
                  <a:close/>
                </a:path>
              </a:pathLst>
            </a:custGeom>
            <a:ln w="3616">
              <a:solidFill>
                <a:srgbClr val="45B6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7" name="object 487" descr=""/>
          <p:cNvSpPr txBox="1"/>
          <p:nvPr/>
        </p:nvSpPr>
        <p:spPr>
          <a:xfrm>
            <a:off x="3194116" y="1220854"/>
            <a:ext cx="31115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-10">
                <a:latin typeface="Verdana"/>
                <a:cs typeface="Verdana"/>
              </a:rPr>
              <a:t>ComplexCNN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88" name="object 488" descr=""/>
          <p:cNvGrpSpPr/>
          <p:nvPr/>
        </p:nvGrpSpPr>
        <p:grpSpPr>
          <a:xfrm>
            <a:off x="3079597" y="1308516"/>
            <a:ext cx="98425" cy="45085"/>
            <a:chOff x="3079597" y="1308516"/>
            <a:chExt cx="98425" cy="45085"/>
          </a:xfrm>
        </p:grpSpPr>
        <p:sp>
          <p:nvSpPr>
            <p:cNvPr id="489" name="object 489" descr=""/>
            <p:cNvSpPr/>
            <p:nvPr/>
          </p:nvSpPr>
          <p:spPr>
            <a:xfrm>
              <a:off x="3085312" y="1330877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10848">
              <a:solidFill>
                <a:srgbClr val="2E86A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 descr=""/>
            <p:cNvSpPr/>
            <p:nvPr/>
          </p:nvSpPr>
          <p:spPr>
            <a:xfrm>
              <a:off x="3108250" y="131042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0"/>
                  </a:moveTo>
                  <a:lnTo>
                    <a:pt x="0" y="20456"/>
                  </a:lnTo>
                  <a:lnTo>
                    <a:pt x="20456" y="40912"/>
                  </a:lnTo>
                  <a:lnTo>
                    <a:pt x="40912" y="2045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E86A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 descr=""/>
            <p:cNvSpPr/>
            <p:nvPr/>
          </p:nvSpPr>
          <p:spPr>
            <a:xfrm>
              <a:off x="3108250" y="131042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56" y="40912"/>
                  </a:moveTo>
                  <a:lnTo>
                    <a:pt x="40912" y="20456"/>
                  </a:lnTo>
                  <a:lnTo>
                    <a:pt x="20456" y="0"/>
                  </a:lnTo>
                  <a:lnTo>
                    <a:pt x="0" y="20456"/>
                  </a:lnTo>
                  <a:lnTo>
                    <a:pt x="20456" y="40912"/>
                  </a:lnTo>
                  <a:close/>
                </a:path>
              </a:pathLst>
            </a:custGeom>
            <a:ln w="3616">
              <a:solidFill>
                <a:srgbClr val="2E86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2" name="object 492" descr=""/>
          <p:cNvSpPr txBox="1"/>
          <p:nvPr/>
        </p:nvSpPr>
        <p:spPr>
          <a:xfrm>
            <a:off x="3194116" y="1284590"/>
            <a:ext cx="168910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-10">
                <a:latin typeface="Verdana"/>
                <a:cs typeface="Verdana"/>
              </a:rPr>
              <a:t>Hybrid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93" name="object 493" descr=""/>
          <p:cNvGrpSpPr/>
          <p:nvPr/>
        </p:nvGrpSpPr>
        <p:grpSpPr>
          <a:xfrm>
            <a:off x="3085312" y="1378340"/>
            <a:ext cx="86995" cy="33020"/>
            <a:chOff x="3085312" y="1378340"/>
            <a:chExt cx="86995" cy="33020"/>
          </a:xfrm>
        </p:grpSpPr>
        <p:sp>
          <p:nvSpPr>
            <p:cNvPr id="494" name="object 494" descr=""/>
            <p:cNvSpPr/>
            <p:nvPr/>
          </p:nvSpPr>
          <p:spPr>
            <a:xfrm>
              <a:off x="3085312" y="139461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43394" y="0"/>
                  </a:lnTo>
                  <a:lnTo>
                    <a:pt x="86788" y="0"/>
                  </a:lnTo>
                </a:path>
              </a:pathLst>
            </a:custGeom>
            <a:ln w="10848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 descr=""/>
            <p:cNvSpPr/>
            <p:nvPr/>
          </p:nvSpPr>
          <p:spPr>
            <a:xfrm>
              <a:off x="3114241" y="138014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8929" y="0"/>
                  </a:moveTo>
                  <a:lnTo>
                    <a:pt x="0" y="0"/>
                  </a:lnTo>
                  <a:lnTo>
                    <a:pt x="14464" y="28929"/>
                  </a:lnTo>
                  <a:lnTo>
                    <a:pt x="28929" y="0"/>
                  </a:lnTo>
                  <a:close/>
                </a:path>
              </a:pathLst>
            </a:custGeom>
            <a:solidFill>
              <a:srgbClr val="C73D1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 descr=""/>
            <p:cNvSpPr/>
            <p:nvPr/>
          </p:nvSpPr>
          <p:spPr>
            <a:xfrm>
              <a:off x="3114241" y="138014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14464" y="28929"/>
                  </a:moveTo>
                  <a:lnTo>
                    <a:pt x="28929" y="0"/>
                  </a:lnTo>
                  <a:lnTo>
                    <a:pt x="0" y="0"/>
                  </a:lnTo>
                  <a:lnTo>
                    <a:pt x="14464" y="28929"/>
                  </a:lnTo>
                  <a:close/>
                </a:path>
              </a:pathLst>
            </a:custGeom>
            <a:ln w="3616">
              <a:solidFill>
                <a:srgbClr val="C73D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7" name="object 497" descr=""/>
          <p:cNvSpPr txBox="1"/>
          <p:nvPr/>
        </p:nvSpPr>
        <p:spPr>
          <a:xfrm>
            <a:off x="3194116" y="1348325"/>
            <a:ext cx="416559" cy="84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" spc="-10">
                <a:latin typeface="Verdana"/>
                <a:cs typeface="Verdana"/>
              </a:rPr>
              <a:t>Hybrid+GPR+Aug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98" name="object 498" descr=""/>
          <p:cNvGrpSpPr/>
          <p:nvPr/>
        </p:nvGrpSpPr>
        <p:grpSpPr>
          <a:xfrm>
            <a:off x="0" y="3130270"/>
            <a:ext cx="5760085" cy="112395"/>
            <a:chOff x="0" y="3130270"/>
            <a:chExt cx="5760085" cy="112395"/>
          </a:xfrm>
        </p:grpSpPr>
        <p:sp>
          <p:nvSpPr>
            <p:cNvPr id="499" name="object 499" descr=""/>
            <p:cNvSpPr/>
            <p:nvPr/>
          </p:nvSpPr>
          <p:spPr>
            <a:xfrm>
              <a:off x="1034098" y="3219044"/>
              <a:ext cx="3691890" cy="20955"/>
            </a:xfrm>
            <a:custGeom>
              <a:avLst/>
              <a:gdLst/>
              <a:ahLst/>
              <a:cxnLst/>
              <a:rect l="l" t="t" r="r" b="b"/>
              <a:pathLst>
                <a:path w="3691890" h="20955">
                  <a:moveTo>
                    <a:pt x="3691810" y="20954"/>
                  </a:moveTo>
                  <a:lnTo>
                    <a:pt x="3691810" y="0"/>
                  </a:lnTo>
                  <a:lnTo>
                    <a:pt x="0" y="0"/>
                  </a:lnTo>
                  <a:lnTo>
                    <a:pt x="0" y="20954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3" name="object 50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04" name="object 50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05" name="object 50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06" name="object 50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Detailed</a:t>
            </a:r>
            <a:r>
              <a:rPr dirty="0" spc="-20"/>
              <a:t> </a:t>
            </a:r>
            <a:r>
              <a:rPr dirty="0" spc="-105"/>
              <a:t>SNR</a:t>
            </a:r>
            <a:r>
              <a:rPr dirty="0" spc="5"/>
              <a:t> </a:t>
            </a:r>
            <a:r>
              <a:rPr dirty="0" spc="-80"/>
              <a:t>Performance</a:t>
            </a:r>
            <a:r>
              <a:rPr dirty="0" spc="-5"/>
              <a:t> </a:t>
            </a:r>
            <a:r>
              <a:rPr dirty="0" spc="-55"/>
              <a:t>Analysis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95362" y="694588"/>
          <a:ext cx="1412240" cy="200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/>
                <a:gridCol w="354964"/>
                <a:gridCol w="389255"/>
                <a:gridCol w="347980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25" b="1">
                          <a:latin typeface="Tahoma"/>
                          <a:cs typeface="Tahoma"/>
                        </a:rPr>
                        <a:t>SNR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20" b="1">
                          <a:latin typeface="Tahoma"/>
                          <a:cs typeface="Tahoma"/>
                        </a:rPr>
                        <a:t>Base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20" b="1">
                          <a:latin typeface="Tahoma"/>
                          <a:cs typeface="Tahoma"/>
                        </a:rPr>
                        <a:t>+GPR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20" b="1">
                          <a:latin typeface="Tahoma"/>
                          <a:cs typeface="Tahoma"/>
                        </a:rPr>
                        <a:t>Gain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24130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20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8.93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9.96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+1.03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8265">
                <a:tc>
                  <a:txBody>
                    <a:bodyPr/>
                    <a:lstStyle/>
                    <a:p>
                      <a:pPr marL="24130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18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8.68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10.22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+1.54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24130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16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9.85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12.69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+2.84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24130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14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11.08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17.32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+6.24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24130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12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12.65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24.18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35">
                          <a:latin typeface="Verdana"/>
                          <a:cs typeface="Verdana"/>
                        </a:rPr>
                        <a:t>+11.53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24130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10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20.15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35.05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35">
                          <a:latin typeface="Verdana"/>
                          <a:cs typeface="Verdana"/>
                        </a:rPr>
                        <a:t>+14.90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46355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50">
                          <a:latin typeface="Verdana"/>
                          <a:cs typeface="Verdana"/>
                        </a:rPr>
                        <a:t>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34.66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47.36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35">
                          <a:latin typeface="Verdana"/>
                          <a:cs typeface="Verdana"/>
                        </a:rPr>
                        <a:t>+12.70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46355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50">
                          <a:latin typeface="Verdana"/>
                          <a:cs typeface="Verdana"/>
                        </a:rPr>
                        <a:t>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54.86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61.21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+6.35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46355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50">
                          <a:latin typeface="Verdana"/>
                          <a:cs typeface="Verdana"/>
                        </a:rPr>
                        <a:t>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64.02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70.84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+6.82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46355">
                        <a:lnSpc>
                          <a:spcPts val="595"/>
                        </a:lnSpc>
                      </a:pPr>
                      <a:r>
                        <a:rPr dirty="0" sz="600" spc="-4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600" spc="-50">
                          <a:latin typeface="Verdana"/>
                          <a:cs typeface="Verdana"/>
                        </a:rPr>
                        <a:t>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75.66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80.89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+5.23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60960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Verdana"/>
                          <a:cs typeface="Verdana"/>
                        </a:rPr>
                        <a:t>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79.43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83.17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+3.74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60960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Verdana"/>
                          <a:cs typeface="Verdana"/>
                        </a:rPr>
                        <a:t>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82.96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87.07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+4.11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60960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Verdana"/>
                          <a:cs typeface="Verdana"/>
                        </a:rPr>
                        <a:t>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84.56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89.00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+4.44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60960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Verdana"/>
                          <a:cs typeface="Verdana"/>
                        </a:rPr>
                        <a:t>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83.93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89.38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+5.45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60960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Verdana"/>
                          <a:cs typeface="Verdana"/>
                        </a:rPr>
                        <a:t>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83.17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89.10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+5.93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38735">
                        <a:lnSpc>
                          <a:spcPts val="59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10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84.73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89.85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+5.12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38735">
                        <a:lnSpc>
                          <a:spcPts val="59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12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85.81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90.31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+4.50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38735">
                        <a:lnSpc>
                          <a:spcPts val="59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14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85.31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88.81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+3.50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marL="38735">
                        <a:lnSpc>
                          <a:spcPts val="595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16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82.25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88.15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+5.90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123189">
                <a:tc>
                  <a:txBody>
                    <a:bodyPr/>
                    <a:lstStyle/>
                    <a:p>
                      <a:pPr marL="38735">
                        <a:lnSpc>
                          <a:spcPts val="650"/>
                        </a:lnSpc>
                      </a:pPr>
                      <a:r>
                        <a:rPr dirty="0" sz="600" spc="-25">
                          <a:latin typeface="Verdana"/>
                          <a:cs typeface="Verdana"/>
                        </a:rPr>
                        <a:t>18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83.87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88.98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650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+5.11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726" y="1024737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26" y="116391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26" y="1551076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26" y="169025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26" y="2077427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8726" y="2216607"/>
            <a:ext cx="65265" cy="652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913481" y="442262"/>
            <a:ext cx="1711325" cy="18776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Findings: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Low</a:t>
            </a:r>
            <a:r>
              <a:rPr dirty="0" sz="1100" spc="6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SNR</a:t>
            </a:r>
            <a:r>
              <a:rPr dirty="0" sz="1100" spc="6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(-20</a:t>
            </a:r>
            <a:r>
              <a:rPr dirty="0" sz="1100" spc="6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to</a:t>
            </a:r>
            <a:r>
              <a:rPr dirty="0" sz="1100" spc="6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-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8dB):</a:t>
            </a:r>
            <a:endParaRPr sz="1100">
              <a:latin typeface="Arial"/>
              <a:cs typeface="Arial"/>
            </a:endParaRPr>
          </a:p>
          <a:p>
            <a:pPr marL="289560" marR="143510">
              <a:lnSpc>
                <a:spcPct val="101499"/>
              </a:lnSpc>
              <a:spcBef>
                <a:spcPts val="259"/>
              </a:spcBef>
            </a:pPr>
            <a:r>
              <a:rPr dirty="0" sz="900" spc="-10">
                <a:latin typeface="Arial MT"/>
                <a:cs typeface="Arial MT"/>
              </a:rPr>
              <a:t>Peak:</a:t>
            </a:r>
            <a:r>
              <a:rPr dirty="0" sz="900" spc="220">
                <a:latin typeface="Arial MT"/>
                <a:cs typeface="Arial MT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+14.90%</a:t>
            </a:r>
            <a:r>
              <a:rPr dirty="0" sz="900" spc="130" b="1">
                <a:latin typeface="Times New Roman"/>
                <a:cs typeface="Times New Roman"/>
              </a:rPr>
              <a:t> </a:t>
            </a:r>
            <a:r>
              <a:rPr dirty="0" sz="900">
                <a:latin typeface="Arial MT"/>
                <a:cs typeface="Arial MT"/>
              </a:rPr>
              <a:t>at</a:t>
            </a:r>
            <a:r>
              <a:rPr dirty="0" sz="900" spc="10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-</a:t>
            </a:r>
            <a:r>
              <a:rPr dirty="0" sz="900" spc="-20">
                <a:latin typeface="Arial MT"/>
                <a:cs typeface="Arial MT"/>
              </a:rPr>
              <a:t>10dB </a:t>
            </a:r>
            <a:r>
              <a:rPr dirty="0" sz="900" spc="-30">
                <a:latin typeface="Arial MT"/>
                <a:cs typeface="Arial MT"/>
              </a:rPr>
              <a:t>Average:</a:t>
            </a:r>
            <a:r>
              <a:rPr dirty="0" sz="900" spc="80">
                <a:latin typeface="Arial MT"/>
                <a:cs typeface="Arial MT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7.25%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100" b="1">
                <a:solidFill>
                  <a:srgbClr val="00529A"/>
                </a:solidFill>
                <a:latin typeface="Arial"/>
                <a:cs typeface="Arial"/>
              </a:rPr>
              <a:t>Medium</a:t>
            </a:r>
            <a:r>
              <a:rPr dirty="0" sz="1100" spc="4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529A"/>
                </a:solidFill>
                <a:latin typeface="Arial"/>
                <a:cs typeface="Arial"/>
              </a:rPr>
              <a:t>SNR</a:t>
            </a:r>
            <a:r>
              <a:rPr dirty="0" sz="1100" spc="5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529A"/>
                </a:solidFill>
                <a:latin typeface="Arial"/>
                <a:cs typeface="Arial"/>
              </a:rPr>
              <a:t>(-</a:t>
            </a:r>
            <a:r>
              <a:rPr dirty="0" sz="1100" spc="55" b="1">
                <a:solidFill>
                  <a:srgbClr val="00529A"/>
                </a:solidFill>
                <a:latin typeface="Arial"/>
                <a:cs typeface="Arial"/>
              </a:rPr>
              <a:t>6 </a:t>
            </a:r>
            <a:r>
              <a:rPr dirty="0" sz="1100" b="1">
                <a:solidFill>
                  <a:srgbClr val="00529A"/>
                </a:solidFill>
                <a:latin typeface="Arial"/>
                <a:cs typeface="Arial"/>
              </a:rPr>
              <a:t>to</a:t>
            </a:r>
            <a:r>
              <a:rPr dirty="0" sz="1100" spc="5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4dB):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75"/>
              </a:spcBef>
            </a:pPr>
            <a:r>
              <a:rPr dirty="0" sz="900" spc="-25">
                <a:latin typeface="Arial MT"/>
                <a:cs typeface="Arial MT"/>
              </a:rPr>
              <a:t>Range:</a:t>
            </a:r>
            <a:r>
              <a:rPr dirty="0" sz="900" spc="8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3.74%</a:t>
            </a:r>
            <a:r>
              <a:rPr dirty="0" sz="900">
                <a:latin typeface="Arial MT"/>
                <a:cs typeface="Arial MT"/>
              </a:rPr>
              <a:t> to </a:t>
            </a:r>
            <a:r>
              <a:rPr dirty="0" sz="900" spc="-10">
                <a:latin typeface="Arial MT"/>
                <a:cs typeface="Arial MT"/>
              </a:rPr>
              <a:t>6.82%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 MT"/>
                <a:cs typeface="Arial MT"/>
              </a:rPr>
              <a:t>Average:</a:t>
            </a:r>
            <a:r>
              <a:rPr dirty="0" sz="900" spc="80">
                <a:latin typeface="Arial MT"/>
                <a:cs typeface="Arial MT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5.12%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High</a:t>
            </a:r>
            <a:r>
              <a:rPr dirty="0" sz="1100" spc="5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SNR</a:t>
            </a:r>
            <a:r>
              <a:rPr dirty="0" sz="1100" spc="5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(6</a:t>
            </a:r>
            <a:r>
              <a:rPr dirty="0" sz="1100" spc="6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to</a:t>
            </a:r>
            <a:r>
              <a:rPr dirty="0" sz="1100" spc="5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18dB):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75"/>
              </a:spcBef>
            </a:pPr>
            <a:r>
              <a:rPr dirty="0" sz="900" spc="-25">
                <a:latin typeface="Arial MT"/>
                <a:cs typeface="Arial MT"/>
              </a:rPr>
              <a:t>Range:</a:t>
            </a:r>
            <a:r>
              <a:rPr dirty="0" sz="900" spc="8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3.50%</a:t>
            </a:r>
            <a:r>
              <a:rPr dirty="0" sz="900">
                <a:latin typeface="Arial MT"/>
                <a:cs typeface="Arial MT"/>
              </a:rPr>
              <a:t> to </a:t>
            </a:r>
            <a:r>
              <a:rPr dirty="0" sz="900" spc="-10">
                <a:latin typeface="Arial MT"/>
                <a:cs typeface="Arial MT"/>
              </a:rPr>
              <a:t>5.93%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 MT"/>
                <a:cs typeface="Arial MT"/>
              </a:rPr>
              <a:t>Average:</a:t>
            </a:r>
            <a:r>
              <a:rPr dirty="0" sz="900" spc="80">
                <a:latin typeface="Arial MT"/>
                <a:cs typeface="Arial MT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5.07%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8707" y="2431673"/>
            <a:ext cx="1711960" cy="391795"/>
          </a:xfrm>
          <a:prstGeom prst="rect">
            <a:avLst/>
          </a:prstGeom>
          <a:solidFill>
            <a:srgbClr val="FFE5CC"/>
          </a:solidFill>
          <a:ln w="5060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100" spc="-20" b="1">
                <a:latin typeface="Arial"/>
                <a:cs typeface="Arial"/>
              </a:rPr>
              <a:t>Best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Performance: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45" b="1">
                <a:latin typeface="Arial"/>
                <a:cs typeface="Arial"/>
              </a:rPr>
              <a:t>+14.90%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improvement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3" name="object 13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Training</a:t>
            </a:r>
            <a:r>
              <a:rPr dirty="0" spc="30"/>
              <a:t> </a:t>
            </a:r>
            <a:r>
              <a:rPr dirty="0" spc="-110"/>
              <a:t>Convergence</a:t>
            </a:r>
            <a:r>
              <a:rPr dirty="0" spc="30"/>
              <a:t> </a:t>
            </a:r>
            <a:r>
              <a:rPr dirty="0" spc="-6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7325" y="2442963"/>
            <a:ext cx="7747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20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72011" y="2442963"/>
            <a:ext cx="7747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40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81382" y="2442963"/>
            <a:ext cx="77470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80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73030" y="2442963"/>
            <a:ext cx="103505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100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44824" y="2442963"/>
            <a:ext cx="489584" cy="152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84455">
              <a:lnSpc>
                <a:spcPct val="100000"/>
              </a:lnSpc>
              <a:spcBef>
                <a:spcPts val="110"/>
              </a:spcBef>
            </a:pP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60</a:t>
            </a:r>
            <a:endParaRPr sz="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b="1">
                <a:solidFill>
                  <a:srgbClr val="262626"/>
                </a:solidFill>
                <a:latin typeface="Arial"/>
                <a:cs typeface="Arial"/>
              </a:rPr>
              <a:t>Training</a:t>
            </a:r>
            <a:r>
              <a:rPr dirty="0" sz="450" spc="45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450" spc="-10" b="1">
                <a:solidFill>
                  <a:srgbClr val="262626"/>
                </a:solidFill>
                <a:latin typeface="Arial"/>
                <a:cs typeface="Arial"/>
              </a:rPr>
              <a:t>Epochs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2554" y="2411301"/>
            <a:ext cx="144780" cy="1123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33020">
              <a:lnSpc>
                <a:spcPts val="335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0.00</a:t>
            </a:r>
            <a:endParaRPr sz="350">
              <a:latin typeface="Arial MT"/>
              <a:cs typeface="Arial MT"/>
            </a:endParaRPr>
          </a:p>
          <a:p>
            <a:pPr algn="r" marR="5080">
              <a:lnSpc>
                <a:spcPts val="335"/>
              </a:lnSpc>
            </a:pPr>
            <a:r>
              <a:rPr dirty="0" sz="350" spc="-50">
                <a:solidFill>
                  <a:srgbClr val="262626"/>
                </a:solidFill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2554" y="2199414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0.10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2554" y="1987528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0.20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2554" y="1775641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0.30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2554" y="1563755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0.40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2554" y="1351868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0.50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2554" y="1139981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0.60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2554" y="928095"/>
            <a:ext cx="116839" cy="80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 spc="-20">
                <a:solidFill>
                  <a:srgbClr val="262626"/>
                </a:solidFill>
                <a:latin typeface="Arial MT"/>
                <a:cs typeface="Arial MT"/>
              </a:rPr>
              <a:t>0.70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9566" y="1416580"/>
            <a:ext cx="81280" cy="5899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30"/>
              </a:lnSpc>
            </a:pPr>
            <a:r>
              <a:rPr dirty="0" sz="450" b="1">
                <a:solidFill>
                  <a:srgbClr val="262626"/>
                </a:solidFill>
                <a:latin typeface="Arial"/>
                <a:cs typeface="Arial"/>
              </a:rPr>
              <a:t>Validation</a:t>
            </a:r>
            <a:r>
              <a:rPr dirty="0" sz="450" spc="4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450" spc="-10" b="1">
                <a:solidFill>
                  <a:srgbClr val="262626"/>
                </a:solidFill>
                <a:latin typeface="Arial"/>
                <a:cs typeface="Arial"/>
              </a:rPr>
              <a:t>Accuracy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99285" y="967701"/>
            <a:ext cx="2782570" cy="1487805"/>
            <a:chOff x="299285" y="967701"/>
            <a:chExt cx="2782570" cy="148780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285" y="968127"/>
              <a:ext cx="2782156" cy="148661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01414" y="969830"/>
              <a:ext cx="2776220" cy="1483360"/>
            </a:xfrm>
            <a:custGeom>
              <a:avLst/>
              <a:gdLst/>
              <a:ahLst/>
              <a:cxnLst/>
              <a:rect l="l" t="t" r="r" b="b"/>
              <a:pathLst>
                <a:path w="2776220" h="1483360">
                  <a:moveTo>
                    <a:pt x="0" y="1483206"/>
                  </a:moveTo>
                  <a:lnTo>
                    <a:pt x="2775771" y="1483206"/>
                  </a:lnTo>
                </a:path>
                <a:path w="2776220" h="1483360">
                  <a:moveTo>
                    <a:pt x="0" y="0"/>
                  </a:moveTo>
                  <a:lnTo>
                    <a:pt x="2775771" y="0"/>
                  </a:lnTo>
                </a:path>
              </a:pathLst>
            </a:custGeom>
            <a:ln w="425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13858" y="1949561"/>
              <a:ext cx="640080" cy="480059"/>
            </a:xfrm>
            <a:custGeom>
              <a:avLst/>
              <a:gdLst/>
              <a:ahLst/>
              <a:cxnLst/>
              <a:rect l="l" t="t" r="r" b="b"/>
              <a:pathLst>
                <a:path w="640080" h="480060">
                  <a:moveTo>
                    <a:pt x="636791" y="0"/>
                  </a:moveTo>
                  <a:lnTo>
                    <a:pt x="3121" y="0"/>
                  </a:lnTo>
                  <a:lnTo>
                    <a:pt x="0" y="3121"/>
                  </a:lnTo>
                  <a:lnTo>
                    <a:pt x="0" y="476939"/>
                  </a:lnTo>
                  <a:lnTo>
                    <a:pt x="3121" y="480061"/>
                  </a:lnTo>
                  <a:lnTo>
                    <a:pt x="9365" y="480061"/>
                  </a:lnTo>
                  <a:lnTo>
                    <a:pt x="636791" y="480061"/>
                  </a:lnTo>
                  <a:lnTo>
                    <a:pt x="639912" y="476939"/>
                  </a:lnTo>
                  <a:lnTo>
                    <a:pt x="639912" y="3121"/>
                  </a:lnTo>
                  <a:lnTo>
                    <a:pt x="636791" y="0"/>
                  </a:lnTo>
                  <a:close/>
                </a:path>
              </a:pathLst>
            </a:custGeom>
            <a:solidFill>
              <a:srgbClr val="FFFFFF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413858" y="1949561"/>
              <a:ext cx="640080" cy="480059"/>
            </a:xfrm>
            <a:custGeom>
              <a:avLst/>
              <a:gdLst/>
              <a:ahLst/>
              <a:cxnLst/>
              <a:rect l="l" t="t" r="r" b="b"/>
              <a:pathLst>
                <a:path w="640080" h="480060">
                  <a:moveTo>
                    <a:pt x="9365" y="480061"/>
                  </a:moveTo>
                  <a:lnTo>
                    <a:pt x="630547" y="480061"/>
                  </a:lnTo>
                  <a:lnTo>
                    <a:pt x="636791" y="480061"/>
                  </a:lnTo>
                  <a:lnTo>
                    <a:pt x="639912" y="476939"/>
                  </a:lnTo>
                  <a:lnTo>
                    <a:pt x="639912" y="470695"/>
                  </a:lnTo>
                  <a:lnTo>
                    <a:pt x="639912" y="9365"/>
                  </a:lnTo>
                  <a:lnTo>
                    <a:pt x="639912" y="3121"/>
                  </a:lnTo>
                  <a:lnTo>
                    <a:pt x="636791" y="0"/>
                  </a:lnTo>
                  <a:lnTo>
                    <a:pt x="630547" y="0"/>
                  </a:lnTo>
                  <a:lnTo>
                    <a:pt x="9365" y="0"/>
                  </a:lnTo>
                  <a:lnTo>
                    <a:pt x="3121" y="0"/>
                  </a:lnTo>
                  <a:lnTo>
                    <a:pt x="0" y="3121"/>
                  </a:lnTo>
                  <a:lnTo>
                    <a:pt x="0" y="9365"/>
                  </a:lnTo>
                  <a:lnTo>
                    <a:pt x="0" y="470695"/>
                  </a:lnTo>
                  <a:lnTo>
                    <a:pt x="0" y="476939"/>
                  </a:lnTo>
                  <a:lnTo>
                    <a:pt x="3121" y="480061"/>
                  </a:lnTo>
                  <a:lnTo>
                    <a:pt x="9365" y="480061"/>
                  </a:lnTo>
                  <a:close/>
                </a:path>
              </a:pathLst>
            </a:custGeom>
            <a:ln w="4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32589" y="198542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70903" y="197691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0772" y="0"/>
                  </a:moveTo>
                  <a:lnTo>
                    <a:pt x="6256" y="0"/>
                  </a:lnTo>
                  <a:lnTo>
                    <a:pt x="4090" y="897"/>
                  </a:lnTo>
                  <a:lnTo>
                    <a:pt x="897" y="4090"/>
                  </a:lnTo>
                  <a:lnTo>
                    <a:pt x="0" y="6256"/>
                  </a:lnTo>
                  <a:lnTo>
                    <a:pt x="0" y="10772"/>
                  </a:lnTo>
                  <a:lnTo>
                    <a:pt x="897" y="12937"/>
                  </a:lnTo>
                  <a:lnTo>
                    <a:pt x="4090" y="16131"/>
                  </a:lnTo>
                  <a:lnTo>
                    <a:pt x="6256" y="17028"/>
                  </a:lnTo>
                  <a:lnTo>
                    <a:pt x="8514" y="17028"/>
                  </a:lnTo>
                  <a:lnTo>
                    <a:pt x="10772" y="17028"/>
                  </a:lnTo>
                  <a:lnTo>
                    <a:pt x="12937" y="16131"/>
                  </a:lnTo>
                  <a:lnTo>
                    <a:pt x="16131" y="12937"/>
                  </a:lnTo>
                  <a:lnTo>
                    <a:pt x="17028" y="10772"/>
                  </a:lnTo>
                  <a:lnTo>
                    <a:pt x="17028" y="6256"/>
                  </a:lnTo>
                  <a:lnTo>
                    <a:pt x="16131" y="4090"/>
                  </a:lnTo>
                  <a:lnTo>
                    <a:pt x="12937" y="897"/>
                  </a:lnTo>
                  <a:lnTo>
                    <a:pt x="10772" y="0"/>
                  </a:lnTo>
                  <a:close/>
                </a:path>
              </a:pathLst>
            </a:custGeom>
            <a:solidFill>
              <a:srgbClr val="1F77B3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70903" y="197691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8514" y="17028"/>
                  </a:moveTo>
                  <a:lnTo>
                    <a:pt x="10772" y="17028"/>
                  </a:lnTo>
                  <a:lnTo>
                    <a:pt x="12937" y="16131"/>
                  </a:lnTo>
                  <a:lnTo>
                    <a:pt x="14534" y="14534"/>
                  </a:lnTo>
                  <a:lnTo>
                    <a:pt x="16131" y="12937"/>
                  </a:lnTo>
                  <a:lnTo>
                    <a:pt x="17028" y="10772"/>
                  </a:lnTo>
                  <a:lnTo>
                    <a:pt x="17028" y="8514"/>
                  </a:lnTo>
                  <a:lnTo>
                    <a:pt x="17028" y="6256"/>
                  </a:lnTo>
                  <a:lnTo>
                    <a:pt x="16131" y="4090"/>
                  </a:lnTo>
                  <a:lnTo>
                    <a:pt x="14534" y="2493"/>
                  </a:lnTo>
                  <a:lnTo>
                    <a:pt x="12937" y="897"/>
                  </a:lnTo>
                  <a:lnTo>
                    <a:pt x="10772" y="0"/>
                  </a:lnTo>
                  <a:lnTo>
                    <a:pt x="8514" y="0"/>
                  </a:lnTo>
                  <a:lnTo>
                    <a:pt x="6256" y="0"/>
                  </a:lnTo>
                  <a:lnTo>
                    <a:pt x="4090" y="897"/>
                  </a:lnTo>
                  <a:lnTo>
                    <a:pt x="2493" y="2493"/>
                  </a:lnTo>
                  <a:lnTo>
                    <a:pt x="897" y="4090"/>
                  </a:lnTo>
                  <a:lnTo>
                    <a:pt x="0" y="6256"/>
                  </a:lnTo>
                  <a:lnTo>
                    <a:pt x="0" y="8514"/>
                  </a:lnTo>
                  <a:lnTo>
                    <a:pt x="0" y="10772"/>
                  </a:lnTo>
                  <a:lnTo>
                    <a:pt x="897" y="12937"/>
                  </a:lnTo>
                  <a:lnTo>
                    <a:pt x="2493" y="14534"/>
                  </a:lnTo>
                  <a:lnTo>
                    <a:pt x="4090" y="16131"/>
                  </a:lnTo>
                  <a:lnTo>
                    <a:pt x="6256" y="17028"/>
                  </a:lnTo>
                  <a:lnTo>
                    <a:pt x="8514" y="17028"/>
                  </a:lnTo>
                  <a:close/>
                </a:path>
              </a:pathLst>
            </a:custGeom>
            <a:ln w="425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32589" y="205167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70903" y="20431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7028" y="0"/>
                  </a:moveTo>
                  <a:lnTo>
                    <a:pt x="0" y="0"/>
                  </a:lnTo>
                  <a:lnTo>
                    <a:pt x="0" y="17028"/>
                  </a:lnTo>
                  <a:lnTo>
                    <a:pt x="17028" y="17028"/>
                  </a:lnTo>
                  <a:lnTo>
                    <a:pt x="17028" y="0"/>
                  </a:lnTo>
                  <a:close/>
                </a:path>
              </a:pathLst>
            </a:custGeom>
            <a:solidFill>
              <a:srgbClr val="FF7F0E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70903" y="20431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0" y="17028"/>
                  </a:moveTo>
                  <a:lnTo>
                    <a:pt x="17028" y="17028"/>
                  </a:lnTo>
                  <a:lnTo>
                    <a:pt x="17028" y="0"/>
                  </a:lnTo>
                  <a:lnTo>
                    <a:pt x="0" y="0"/>
                  </a:lnTo>
                  <a:lnTo>
                    <a:pt x="0" y="17028"/>
                  </a:lnTo>
                  <a:close/>
                </a:path>
              </a:pathLst>
            </a:custGeom>
            <a:ln w="425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2589" y="211792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70903" y="210941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8514" y="0"/>
                  </a:moveTo>
                  <a:lnTo>
                    <a:pt x="0" y="17028"/>
                  </a:lnTo>
                  <a:lnTo>
                    <a:pt x="17028" y="17028"/>
                  </a:lnTo>
                  <a:lnTo>
                    <a:pt x="8514" y="0"/>
                  </a:lnTo>
                  <a:close/>
                </a:path>
              </a:pathLst>
            </a:custGeom>
            <a:solidFill>
              <a:srgbClr val="2BA02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70903" y="210941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8514" y="0"/>
                  </a:moveTo>
                  <a:lnTo>
                    <a:pt x="0" y="17028"/>
                  </a:lnTo>
                  <a:lnTo>
                    <a:pt x="17028" y="17028"/>
                  </a:lnTo>
                  <a:lnTo>
                    <a:pt x="8514" y="0"/>
                  </a:lnTo>
                  <a:close/>
                </a:path>
              </a:pathLst>
            </a:custGeom>
            <a:ln w="425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32589" y="218417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70903" y="21756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7028" y="0"/>
                  </a:moveTo>
                  <a:lnTo>
                    <a:pt x="0" y="0"/>
                  </a:lnTo>
                  <a:lnTo>
                    <a:pt x="8514" y="17028"/>
                  </a:lnTo>
                  <a:lnTo>
                    <a:pt x="17028" y="0"/>
                  </a:lnTo>
                  <a:close/>
                </a:path>
              </a:pathLst>
            </a:custGeom>
            <a:solidFill>
              <a:srgbClr val="D62728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470903" y="21756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8514" y="17028"/>
                  </a:moveTo>
                  <a:lnTo>
                    <a:pt x="17028" y="0"/>
                  </a:lnTo>
                  <a:lnTo>
                    <a:pt x="0" y="0"/>
                  </a:lnTo>
                  <a:lnTo>
                    <a:pt x="8514" y="17028"/>
                  </a:lnTo>
                  <a:close/>
                </a:path>
              </a:pathLst>
            </a:custGeom>
            <a:ln w="425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432589" y="225102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9466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467376" y="22389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2040" y="0"/>
                  </a:moveTo>
                  <a:lnTo>
                    <a:pt x="0" y="12040"/>
                  </a:lnTo>
                  <a:lnTo>
                    <a:pt x="12040" y="24081"/>
                  </a:lnTo>
                  <a:lnTo>
                    <a:pt x="24081" y="12040"/>
                  </a:lnTo>
                  <a:lnTo>
                    <a:pt x="12040" y="0"/>
                  </a:lnTo>
                  <a:close/>
                </a:path>
              </a:pathLst>
            </a:custGeom>
            <a:solidFill>
              <a:srgbClr val="9466BD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467376" y="22389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2040" y="24081"/>
                  </a:moveTo>
                  <a:lnTo>
                    <a:pt x="24081" y="12040"/>
                  </a:lnTo>
                  <a:lnTo>
                    <a:pt x="12040" y="0"/>
                  </a:lnTo>
                  <a:lnTo>
                    <a:pt x="0" y="12040"/>
                  </a:lnTo>
                  <a:lnTo>
                    <a:pt x="12040" y="24081"/>
                  </a:lnTo>
                  <a:close/>
                </a:path>
              </a:pathLst>
            </a:custGeom>
            <a:ln w="4257">
              <a:solidFill>
                <a:srgbClr val="9466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432589" y="2317276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71319" y="2308762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8097" y="0"/>
                  </a:moveTo>
                  <a:lnTo>
                    <a:pt x="0" y="5883"/>
                  </a:lnTo>
                  <a:lnTo>
                    <a:pt x="3092" y="15402"/>
                  </a:lnTo>
                  <a:lnTo>
                    <a:pt x="13101" y="15402"/>
                  </a:lnTo>
                  <a:lnTo>
                    <a:pt x="16194" y="5883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8B564B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471319" y="2308762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8097" y="0"/>
                  </a:moveTo>
                  <a:lnTo>
                    <a:pt x="0" y="5883"/>
                  </a:lnTo>
                  <a:lnTo>
                    <a:pt x="3092" y="15402"/>
                  </a:lnTo>
                  <a:lnTo>
                    <a:pt x="13101" y="15402"/>
                  </a:lnTo>
                  <a:lnTo>
                    <a:pt x="16194" y="5883"/>
                  </a:lnTo>
                  <a:lnTo>
                    <a:pt x="8097" y="0"/>
                  </a:lnTo>
                  <a:close/>
                </a:path>
              </a:pathLst>
            </a:custGeom>
            <a:ln w="4257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32589" y="238465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 h="0">
                  <a:moveTo>
                    <a:pt x="0" y="0"/>
                  </a:moveTo>
                  <a:lnTo>
                    <a:pt x="46827" y="0"/>
                  </a:lnTo>
                  <a:lnTo>
                    <a:pt x="93654" y="0"/>
                  </a:lnTo>
                </a:path>
              </a:pathLst>
            </a:custGeom>
            <a:ln w="8514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471319" y="2376143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8097" y="0"/>
                  </a:moveTo>
                  <a:lnTo>
                    <a:pt x="6185" y="5883"/>
                  </a:lnTo>
                  <a:lnTo>
                    <a:pt x="0" y="5883"/>
                  </a:lnTo>
                  <a:lnTo>
                    <a:pt x="5004" y="9519"/>
                  </a:lnTo>
                  <a:lnTo>
                    <a:pt x="3092" y="15402"/>
                  </a:lnTo>
                  <a:lnTo>
                    <a:pt x="8097" y="11766"/>
                  </a:lnTo>
                  <a:lnTo>
                    <a:pt x="13101" y="15402"/>
                  </a:lnTo>
                  <a:lnTo>
                    <a:pt x="11190" y="9519"/>
                  </a:lnTo>
                  <a:lnTo>
                    <a:pt x="16194" y="5883"/>
                  </a:lnTo>
                  <a:lnTo>
                    <a:pt x="10008" y="5883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E277C1">
                <a:alpha val="8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471319" y="2376143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8097" y="0"/>
                  </a:moveTo>
                  <a:lnTo>
                    <a:pt x="6185" y="5883"/>
                  </a:lnTo>
                  <a:lnTo>
                    <a:pt x="0" y="5883"/>
                  </a:lnTo>
                  <a:lnTo>
                    <a:pt x="5004" y="9519"/>
                  </a:lnTo>
                  <a:lnTo>
                    <a:pt x="3092" y="15402"/>
                  </a:lnTo>
                  <a:lnTo>
                    <a:pt x="8097" y="11766"/>
                  </a:lnTo>
                  <a:lnTo>
                    <a:pt x="13101" y="15402"/>
                  </a:lnTo>
                  <a:lnTo>
                    <a:pt x="11190" y="9519"/>
                  </a:lnTo>
                  <a:lnTo>
                    <a:pt x="16194" y="5883"/>
                  </a:lnTo>
                  <a:lnTo>
                    <a:pt x="10008" y="5883"/>
                  </a:lnTo>
                  <a:lnTo>
                    <a:pt x="8097" y="0"/>
                  </a:lnTo>
                  <a:close/>
                </a:path>
              </a:pathLst>
            </a:custGeom>
            <a:ln w="4257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003488" y="826660"/>
            <a:ext cx="1370965" cy="105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10" b="1">
                <a:solidFill>
                  <a:srgbClr val="262626"/>
                </a:solidFill>
                <a:latin typeface="Arial"/>
                <a:cs typeface="Arial"/>
              </a:rPr>
              <a:t>Validation</a:t>
            </a:r>
            <a:r>
              <a:rPr dirty="0" sz="500" spc="7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500" spc="10" b="1">
                <a:solidFill>
                  <a:srgbClr val="262626"/>
                </a:solidFill>
                <a:latin typeface="Arial"/>
                <a:cs typeface="Arial"/>
              </a:rPr>
              <a:t>Accuracy</a:t>
            </a:r>
            <a:r>
              <a:rPr dirty="0" sz="500" spc="10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500" spc="10" b="1">
                <a:solidFill>
                  <a:srgbClr val="262626"/>
                </a:solidFill>
                <a:latin typeface="Arial"/>
                <a:cs typeface="Arial"/>
              </a:rPr>
              <a:t>Convergence</a:t>
            </a:r>
            <a:r>
              <a:rPr dirty="0" sz="500" spc="105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dirty="0" sz="500" spc="-10" b="1">
                <a:solidFill>
                  <a:srgbClr val="262626"/>
                </a:solidFill>
                <a:latin typeface="Arial"/>
                <a:cs typeface="Arial"/>
              </a:rPr>
              <a:t>Curves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551006" y="1932026"/>
            <a:ext cx="496570" cy="491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4325">
              <a:lnSpc>
                <a:spcPct val="124200"/>
              </a:lnSpc>
              <a:spcBef>
                <a:spcPts val="95"/>
              </a:spcBef>
            </a:pP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CNN2D</a:t>
            </a:r>
            <a:r>
              <a:rPr dirty="0" sz="350" spc="50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CNN1D</a:t>
            </a:r>
            <a:endParaRPr sz="350">
              <a:latin typeface="Arial MT"/>
              <a:cs typeface="Arial MT"/>
            </a:endParaRPr>
          </a:p>
          <a:p>
            <a:pPr marL="12700" marR="222250">
              <a:lnSpc>
                <a:spcPct val="124200"/>
              </a:lnSpc>
            </a:pP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Transformer</a:t>
            </a:r>
            <a:r>
              <a:rPr dirty="0" sz="350" spc="50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ResNet</a:t>
            </a:r>
            <a:endParaRPr sz="350">
              <a:latin typeface="Arial MT"/>
              <a:cs typeface="Arial MT"/>
            </a:endParaRPr>
          </a:p>
          <a:p>
            <a:pPr marL="12700" marR="210185">
              <a:lnSpc>
                <a:spcPct val="124200"/>
              </a:lnSpc>
              <a:spcBef>
                <a:spcPts val="5"/>
              </a:spcBef>
            </a:pPr>
            <a:r>
              <a:rPr dirty="0" sz="350">
                <a:solidFill>
                  <a:srgbClr val="262626"/>
                </a:solidFill>
                <a:latin typeface="Arial MT"/>
                <a:cs typeface="Arial MT"/>
              </a:rPr>
              <a:t>Complex</a:t>
            </a:r>
            <a:r>
              <a:rPr dirty="0" sz="350" spc="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50" spc="-25">
                <a:solidFill>
                  <a:srgbClr val="262626"/>
                </a:solidFill>
                <a:latin typeface="Arial MT"/>
                <a:cs typeface="Arial MT"/>
              </a:rPr>
              <a:t>NN</a:t>
            </a:r>
            <a:r>
              <a:rPr dirty="0" sz="350" spc="50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Hybrid</a:t>
            </a:r>
            <a:endParaRPr sz="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">
                <a:solidFill>
                  <a:srgbClr val="262626"/>
                </a:solidFill>
                <a:latin typeface="Arial MT"/>
                <a:cs typeface="Arial MT"/>
              </a:rPr>
              <a:t>GRCR-Net</a:t>
            </a:r>
            <a:r>
              <a:rPr dirty="0" sz="350" spc="8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50" spc="-10">
                <a:solidFill>
                  <a:srgbClr val="262626"/>
                </a:solidFill>
                <a:latin typeface="Arial MT"/>
                <a:cs typeface="Arial MT"/>
              </a:rPr>
              <a:t>(Proposed)</a:t>
            </a:r>
            <a:endParaRPr sz="350">
              <a:latin typeface="Arial MT"/>
              <a:cs typeface="Arial MT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2894" y="727494"/>
            <a:ext cx="65265" cy="6526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2894" y="1109598"/>
            <a:ext cx="65265" cy="6526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2894" y="1491703"/>
            <a:ext cx="65265" cy="6526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2894" y="1873808"/>
            <a:ext cx="65265" cy="65265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3187649" y="390230"/>
            <a:ext cx="2435860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Insights: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Fast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218B21"/>
                </a:solidFill>
                <a:latin typeface="Arial"/>
                <a:cs typeface="Arial"/>
              </a:rPr>
              <a:t>Convergence</a:t>
            </a:r>
            <a:r>
              <a:rPr dirty="0" sz="1100" spc="-55">
                <a:latin typeface="Microsoft Sans Serif"/>
                <a:cs typeface="Microsoft Sans Serif"/>
              </a:rPr>
              <a:t>: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Optimal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5-</a:t>
            </a:r>
            <a:r>
              <a:rPr dirty="0" sz="1100" spc="-25">
                <a:latin typeface="Microsoft Sans Serif"/>
                <a:cs typeface="Microsoft Sans Serif"/>
              </a:rPr>
              <a:t>10 </a:t>
            </a:r>
            <a:r>
              <a:rPr dirty="0" sz="1100" spc="-10">
                <a:latin typeface="Microsoft Sans Serif"/>
                <a:cs typeface="Microsoft Sans Serif"/>
              </a:rPr>
              <a:t>epochs</a:t>
            </a:r>
            <a:endParaRPr sz="1100">
              <a:latin typeface="Microsoft Sans Serif"/>
              <a:cs typeface="Microsoft Sans Serif"/>
            </a:endParaRPr>
          </a:p>
          <a:p>
            <a:pPr marL="289560" marR="139065">
              <a:lnSpc>
                <a:spcPct val="102699"/>
              </a:lnSpc>
              <a:spcBef>
                <a:spcPts val="295"/>
              </a:spcBef>
            </a:pPr>
            <a:r>
              <a:rPr dirty="0" sz="1100" spc="-20" b="1">
                <a:solidFill>
                  <a:srgbClr val="218B21"/>
                </a:solidFill>
                <a:latin typeface="Arial"/>
                <a:cs typeface="Arial"/>
              </a:rPr>
              <a:t>Stable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218B21"/>
                </a:solidFill>
                <a:latin typeface="Arial"/>
                <a:cs typeface="Arial"/>
              </a:rPr>
              <a:t>Training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Smooth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without oscillations</a:t>
            </a:r>
            <a:endParaRPr sz="1100">
              <a:latin typeface="Microsoft Sans Serif"/>
              <a:cs typeface="Microsoft Sans Serif"/>
            </a:endParaRPr>
          </a:p>
          <a:p>
            <a:pPr marL="289560" marR="11430">
              <a:lnSpc>
                <a:spcPct val="102600"/>
              </a:lnSpc>
              <a:spcBef>
                <a:spcPts val="300"/>
              </a:spcBef>
            </a:pPr>
            <a:r>
              <a:rPr dirty="0" sz="1100" spc="-20" b="1">
                <a:solidFill>
                  <a:srgbClr val="218B21"/>
                </a:solidFill>
                <a:latin typeface="Arial"/>
                <a:cs typeface="Arial"/>
              </a:rPr>
              <a:t>Best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Performance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Outperforms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 </a:t>
            </a:r>
            <a:r>
              <a:rPr dirty="0" sz="1100" spc="-10">
                <a:latin typeface="Microsoft Sans Serif"/>
                <a:cs typeface="Microsoft Sans Serif"/>
              </a:rPr>
              <a:t>baselines</a:t>
            </a:r>
            <a:endParaRPr sz="1100">
              <a:latin typeface="Microsoft Sans Serif"/>
              <a:cs typeface="Microsoft Sans Serif"/>
            </a:endParaRPr>
          </a:p>
          <a:p>
            <a:pPr marL="289560" marR="97155">
              <a:lnSpc>
                <a:spcPct val="102600"/>
              </a:lnSpc>
              <a:spcBef>
                <a:spcPts val="300"/>
              </a:spcBef>
            </a:pP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Robust</a:t>
            </a: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Results</a:t>
            </a:r>
            <a:r>
              <a:rPr dirty="0" sz="1100" spc="-40">
                <a:latin typeface="Microsoft Sans Serif"/>
                <a:cs typeface="Microsoft Sans Serif"/>
              </a:rPr>
              <a:t>: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Consistent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across </a:t>
            </a:r>
            <a:r>
              <a:rPr dirty="0" sz="1100" spc="-20">
                <a:latin typeface="Microsoft Sans Serif"/>
                <a:cs typeface="Microsoft Sans Serif"/>
              </a:rPr>
              <a:t>runs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668097" y="2388700"/>
            <a:ext cx="1532255" cy="563880"/>
          </a:xfrm>
          <a:prstGeom prst="rect">
            <a:avLst/>
          </a:prstGeom>
          <a:solidFill>
            <a:srgbClr val="CCDCEB"/>
          </a:solidFill>
          <a:ln w="506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algn="ctr" marL="125730" marR="118745">
              <a:lnSpc>
                <a:spcPct val="102600"/>
              </a:lnSpc>
              <a:spcBef>
                <a:spcPts val="20"/>
              </a:spcBef>
            </a:pPr>
            <a:r>
              <a:rPr dirty="0" sz="1100" spc="-30" b="1">
                <a:latin typeface="Arial"/>
                <a:cs typeface="Arial"/>
              </a:rPr>
              <a:t>Training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Advantage: </a:t>
            </a:r>
            <a:r>
              <a:rPr dirty="0" sz="1100" spc="-40">
                <a:latin typeface="Microsoft Sans Serif"/>
                <a:cs typeface="Microsoft Sans Serif"/>
              </a:rPr>
              <a:t>Fast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80">
                <a:latin typeface="Microsoft Sans Serif"/>
                <a:cs typeface="Microsoft Sans Serif"/>
              </a:rPr>
              <a:t>&amp;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Stable Convergence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52" name="object 52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6" name="object 56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Major</a:t>
            </a:r>
            <a:r>
              <a:rPr dirty="0" spc="-15"/>
              <a:t> </a:t>
            </a:r>
            <a:r>
              <a:rPr dirty="0" spc="-70"/>
              <a:t>Technical</a:t>
            </a:r>
            <a:r>
              <a:rPr dirty="0" spc="-15"/>
              <a:t> </a:t>
            </a:r>
            <a:r>
              <a:rPr dirty="0" spc="-40"/>
              <a:t>Contributions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725128"/>
            <a:ext cx="114214" cy="1142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9809" y="712017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44270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96098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47940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672" y="1395713"/>
            <a:ext cx="114214" cy="1142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9809" y="1382603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1485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66684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18525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672" y="2066299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9809" y="2053188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85441"/>
            <a:ext cx="52590" cy="525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37269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589110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02932" y="645934"/>
            <a:ext cx="338709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0" b="1">
                <a:latin typeface="Arial"/>
                <a:cs typeface="Arial"/>
              </a:rPr>
              <a:t>Adaptive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Suppression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  <a:p>
            <a:pPr marL="289560" marR="435609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 MT"/>
                <a:cs typeface="Arial MT"/>
              </a:rPr>
              <a:t>First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SNR-</a:t>
            </a:r>
            <a:r>
              <a:rPr dirty="0" sz="1000" spc="-30">
                <a:latin typeface="Arial MT"/>
                <a:cs typeface="Arial MT"/>
              </a:rPr>
              <a:t>adaptive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65">
                <a:latin typeface="Arial MT"/>
                <a:cs typeface="Arial MT"/>
              </a:rPr>
              <a:t>GPR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denoising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algorithm Optimal </a:t>
            </a:r>
            <a:r>
              <a:rPr dirty="0" sz="1000" spc="-45">
                <a:latin typeface="Arial MT"/>
                <a:cs typeface="Arial MT"/>
              </a:rPr>
              <a:t>denoising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under</a:t>
            </a:r>
            <a:r>
              <a:rPr dirty="0" sz="1000" spc="-10">
                <a:latin typeface="Arial MT"/>
                <a:cs typeface="Arial MT"/>
              </a:rPr>
              <a:t> different </a:t>
            </a:r>
            <a:r>
              <a:rPr dirty="0" sz="1000" spc="-55">
                <a:latin typeface="Arial MT"/>
                <a:cs typeface="Arial MT"/>
              </a:rPr>
              <a:t>noise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conditions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35">
                <a:latin typeface="Arial MT"/>
                <a:cs typeface="Arial MT"/>
              </a:rPr>
              <a:t>Novel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approach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electromagnetic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environments</a:t>
            </a:r>
            <a:endParaRPr sz="1000">
              <a:latin typeface="Arial MT"/>
              <a:cs typeface="Arial MT"/>
            </a:endParaRPr>
          </a:p>
          <a:p>
            <a:pPr marL="289560" marR="219075" indent="-277495">
              <a:lnSpc>
                <a:spcPct val="104200"/>
              </a:lnSpc>
              <a:spcBef>
                <a:spcPts val="140"/>
              </a:spcBef>
            </a:pPr>
            <a:r>
              <a:rPr dirty="0" sz="1100" spc="-35" b="1">
                <a:latin typeface="Arial"/>
                <a:cs typeface="Arial"/>
              </a:rPr>
              <a:t>Geometric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Property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Augmentation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 </a:t>
            </a:r>
            <a:r>
              <a:rPr dirty="0" sz="1000" spc="-20">
                <a:latin typeface="Arial MT"/>
                <a:cs typeface="Arial MT"/>
              </a:rPr>
              <a:t>Exploits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inherent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symmetry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modulation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signals </a:t>
            </a:r>
            <a:r>
              <a:rPr dirty="0" sz="1000" spc="-20">
                <a:latin typeface="Arial MT"/>
                <a:cs typeface="Arial MT"/>
              </a:rPr>
              <a:t>Significantly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improves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robustness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phase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offset </a:t>
            </a:r>
            <a:r>
              <a:rPr dirty="0" sz="1000" spc="-25">
                <a:latin typeface="Arial MT"/>
                <a:cs typeface="Arial MT"/>
              </a:rPr>
              <a:t>Effective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solution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data-scarce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scenarios</a:t>
            </a:r>
            <a:endParaRPr sz="1000">
              <a:latin typeface="Arial MT"/>
              <a:cs typeface="Arial MT"/>
            </a:endParaRPr>
          </a:p>
          <a:p>
            <a:pPr marL="289560" marR="314325" indent="-277495">
              <a:lnSpc>
                <a:spcPct val="106400"/>
              </a:lnSpc>
              <a:spcBef>
                <a:spcPts val="110"/>
              </a:spcBef>
            </a:pPr>
            <a:r>
              <a:rPr dirty="0" sz="1100" spc="-20" b="1">
                <a:latin typeface="Arial"/>
                <a:cs typeface="Arial"/>
              </a:rPr>
              <a:t>Hybrid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Neural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Network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Architecture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Innovation </a:t>
            </a:r>
            <a:r>
              <a:rPr dirty="0" sz="1000">
                <a:latin typeface="Arial MT"/>
                <a:cs typeface="Arial MT"/>
              </a:rPr>
              <a:t>First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fusion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ComplexCNN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ResNet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advantages </a:t>
            </a:r>
            <a:r>
              <a:rPr dirty="0" sz="1000" spc="-60">
                <a:latin typeface="Arial MT"/>
                <a:cs typeface="Arial MT"/>
              </a:rPr>
              <a:t>Deep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residual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learning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domain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5"/>
              </a:lnSpc>
            </a:pPr>
            <a:r>
              <a:rPr dirty="0" sz="1000" spc="-40">
                <a:latin typeface="Arial MT"/>
                <a:cs typeface="Arial MT"/>
              </a:rPr>
              <a:t>New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architectural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paradigm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50">
                <a:latin typeface="Arial MT"/>
                <a:cs typeface="Arial MT"/>
              </a:rPr>
              <a:t>I/Q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signal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processing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Comparison</a:t>
            </a:r>
            <a:r>
              <a:rPr dirty="0" spc="55"/>
              <a:t> </a:t>
            </a:r>
            <a:r>
              <a:rPr dirty="0"/>
              <a:t>with</a:t>
            </a:r>
            <a:r>
              <a:rPr dirty="0" spc="60"/>
              <a:t> </a:t>
            </a:r>
            <a:r>
              <a:rPr dirty="0" spc="-55"/>
              <a:t>State-</a:t>
            </a:r>
            <a:r>
              <a:rPr dirty="0" spc="-25"/>
              <a:t>of-the-</a:t>
            </a:r>
            <a:r>
              <a:rPr dirty="0"/>
              <a:t>Art</a:t>
            </a:r>
            <a:r>
              <a:rPr dirty="0" spc="60"/>
              <a:t> </a:t>
            </a:r>
            <a:r>
              <a:rPr dirty="0" spc="-30"/>
              <a:t>Methods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66927" y="681545"/>
          <a:ext cx="4702810" cy="83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626110"/>
                <a:gridCol w="330200"/>
                <a:gridCol w="803909"/>
                <a:gridCol w="584835"/>
                <a:gridCol w="1179830"/>
              </a:tblGrid>
              <a:tr h="161925"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10" b="1">
                          <a:latin typeface="Tahoma"/>
                          <a:cs typeface="Tahoma"/>
                        </a:rPr>
                        <a:t>Method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10" b="1">
                          <a:latin typeface="Tahoma"/>
                          <a:cs typeface="Tahoma"/>
                        </a:rPr>
                        <a:t>Accuracy(%)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20" b="1">
                          <a:latin typeface="Tahoma"/>
                          <a:cs typeface="Tahoma"/>
                        </a:rPr>
                        <a:t>Year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spc="-10" b="1">
                          <a:latin typeface="Tahoma"/>
                          <a:cs typeface="Tahoma"/>
                        </a:rPr>
                        <a:t>Publication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b="1">
                          <a:latin typeface="Tahoma"/>
                          <a:cs typeface="Tahoma"/>
                        </a:rPr>
                        <a:t>Model </a:t>
                      </a:r>
                      <a:r>
                        <a:rPr dirty="0" sz="600" spc="-20" b="1">
                          <a:latin typeface="Tahoma"/>
                          <a:cs typeface="Tahoma"/>
                        </a:rPr>
                        <a:t>Size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600" b="1">
                          <a:latin typeface="Tahoma"/>
                          <a:cs typeface="Tahoma"/>
                        </a:rPr>
                        <a:t>Key</a:t>
                      </a:r>
                      <a:r>
                        <a:rPr dirty="0" sz="600" spc="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 b="1">
                          <a:latin typeface="Tahoma"/>
                          <a:cs typeface="Tahoma"/>
                        </a:rPr>
                        <a:t>Technology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marR="67945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LDCVNN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62.41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2025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JCR</a:t>
                      </a:r>
                      <a:r>
                        <a:rPr dirty="0" sz="600" spc="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Q2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Lightweight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670"/>
                        </a:lnSpc>
                        <a:spcBef>
                          <a:spcPts val="229"/>
                        </a:spcBef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Dual-branch</a:t>
                      </a:r>
                      <a:r>
                        <a:rPr dirty="0" sz="6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complex</a:t>
                      </a:r>
                      <a:r>
                        <a:rPr dirty="0" sz="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network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8265">
                <a:tc>
                  <a:txBody>
                    <a:bodyPr/>
                    <a:lstStyle/>
                    <a:p>
                      <a:pPr algn="ctr" marR="6794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ULCNN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62.47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2022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JCR</a:t>
                      </a:r>
                      <a:r>
                        <a:rPr dirty="0" sz="600" spc="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35">
                          <a:latin typeface="Verdana"/>
                          <a:cs typeface="Verdana"/>
                        </a:rPr>
                        <a:t>Q2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Lightweight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Ultra-lightweight</a:t>
                      </a:r>
                      <a:r>
                        <a:rPr dirty="0" sz="6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CNN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algn="ctr" marR="67945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AMC-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NET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62.51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2023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ICASSP</a:t>
                      </a:r>
                      <a:r>
                        <a:rPr dirty="0" sz="60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>
                          <a:latin typeface="Verdana"/>
                          <a:cs typeface="Verdana"/>
                        </a:rPr>
                        <a:t>(CCF</a:t>
                      </a:r>
                      <a:r>
                        <a:rPr dirty="0" sz="600" spc="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B)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Normal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Frequency-domain</a:t>
                      </a:r>
                      <a:r>
                        <a:rPr dirty="0" sz="60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denoising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88265">
                <a:tc>
                  <a:txBody>
                    <a:bodyPr/>
                    <a:lstStyle/>
                    <a:p>
                      <a:pPr algn="ctr" marR="67945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HFECNET-</a:t>
                      </a:r>
                      <a:r>
                        <a:rPr dirty="0" sz="600" spc="-25">
                          <a:latin typeface="Verdana"/>
                          <a:cs typeface="Verdana"/>
                        </a:rPr>
                        <a:t>CA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63.92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2023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JCR</a:t>
                      </a:r>
                      <a:r>
                        <a:rPr dirty="0" sz="600" spc="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35">
                          <a:latin typeface="Verdana"/>
                          <a:cs typeface="Verdana"/>
                        </a:rPr>
                        <a:t>Q2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Lightweight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595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Attention</a:t>
                      </a:r>
                      <a:r>
                        <a:rPr dirty="0" sz="6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mechanism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121285">
                <a:tc>
                  <a:txBody>
                    <a:bodyPr/>
                    <a:lstStyle/>
                    <a:p>
                      <a:pPr algn="ctr" marR="67945">
                        <a:lnSpc>
                          <a:spcPts val="650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AbFTNet</a:t>
                      </a:r>
                      <a:r>
                        <a:rPr dirty="0" sz="60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(Previous</a:t>
                      </a:r>
                      <a:r>
                        <a:rPr dirty="0" sz="600" spc="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SOTA)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64.59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 spc="-20">
                          <a:latin typeface="Verdana"/>
                          <a:cs typeface="Verdana"/>
                        </a:rPr>
                        <a:t>2024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JCR</a:t>
                      </a:r>
                      <a:r>
                        <a:rPr dirty="0" sz="600" spc="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35">
                          <a:latin typeface="Verdana"/>
                          <a:cs typeface="Verdana"/>
                        </a:rPr>
                        <a:t>Q2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50"/>
                        </a:lnSpc>
                      </a:pPr>
                      <a:r>
                        <a:rPr dirty="0" sz="600" spc="-10">
                          <a:latin typeface="Verdana"/>
                          <a:cs typeface="Verdana"/>
                        </a:rPr>
                        <a:t>Normal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650"/>
                        </a:lnSpc>
                      </a:pPr>
                      <a:r>
                        <a:rPr dirty="0" sz="600">
                          <a:latin typeface="Verdana"/>
                          <a:cs typeface="Verdana"/>
                        </a:rPr>
                        <a:t>Multimodal</a:t>
                      </a:r>
                      <a:r>
                        <a:rPr dirty="0" sz="60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600" spc="-10">
                          <a:latin typeface="Verdana"/>
                          <a:cs typeface="Verdana"/>
                        </a:rPr>
                        <a:t>fusion</a:t>
                      </a:r>
                      <a:endParaRPr sz="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GRCR-Net</a:t>
                      </a:r>
                      <a:r>
                        <a:rPr dirty="0" sz="600" spc="5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(Ours)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65.38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spc="-2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2025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dirty="0" sz="600" spc="35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Lightweight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6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GPR+Rotation+Hybrid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75459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8549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49552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705557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844" y="1738208"/>
            <a:ext cx="429577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 b="1">
                <a:latin typeface="Arial"/>
                <a:cs typeface="Arial"/>
              </a:rPr>
              <a:t>Core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45" b="1">
                <a:solidFill>
                  <a:srgbClr val="218B21"/>
                </a:solidFill>
                <a:latin typeface="Arial"/>
                <a:cs typeface="Arial"/>
              </a:rPr>
              <a:t>Performance</a:t>
            </a:r>
            <a:r>
              <a:rPr dirty="0" sz="1100" spc="-1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218B21"/>
                </a:solidFill>
                <a:latin typeface="Arial"/>
                <a:cs typeface="Arial"/>
              </a:rPr>
              <a:t>Leadership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Surpasses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best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existing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method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by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0.79%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Technical</a:t>
            </a:r>
            <a:r>
              <a:rPr dirty="0" sz="1100" spc="2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218B21"/>
                </a:solidFill>
                <a:latin typeface="Arial"/>
                <a:cs typeface="Arial"/>
              </a:rPr>
              <a:t>Innovation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Organic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fusion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three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core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technologies 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Practical</a:t>
            </a:r>
            <a:r>
              <a:rPr dirty="0" sz="1100" spc="2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218B21"/>
                </a:solidFill>
                <a:latin typeface="Arial"/>
                <a:cs typeface="Arial"/>
              </a:rPr>
              <a:t>Robustness</a:t>
            </a:r>
            <a:r>
              <a:rPr dirty="0" sz="1100" spc="-60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Stable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environments </a:t>
            </a:r>
            <a:r>
              <a:rPr dirty="0" sz="1100" spc="-30" b="1">
                <a:solidFill>
                  <a:srgbClr val="218B21"/>
                </a:solidFill>
                <a:latin typeface="Arial"/>
                <a:cs typeface="Arial"/>
              </a:rPr>
              <a:t>Scalability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Components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be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applied</a:t>
            </a:r>
            <a:r>
              <a:rPr dirty="0" sz="1100" spc="-10">
                <a:latin typeface="Microsoft Sans Serif"/>
                <a:cs typeface="Microsoft Sans Serif"/>
              </a:rPr>
              <a:t> independently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10"/>
              <a:t>Comprehensive</a:t>
            </a:r>
            <a:r>
              <a:rPr dirty="0" spc="60"/>
              <a:t> </a:t>
            </a:r>
            <a:r>
              <a:rPr dirty="0" spc="-80"/>
              <a:t>Performance</a:t>
            </a:r>
            <a:r>
              <a:rPr dirty="0" spc="60"/>
              <a:t> </a:t>
            </a:r>
            <a:r>
              <a:rPr dirty="0" spc="-70"/>
              <a:t>Comparison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65" y="729704"/>
            <a:ext cx="3250332" cy="20001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048" y="677468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7048" y="88750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17048" y="1097521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7048" y="1307553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7048" y="1763623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17048" y="1973656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17048" y="2183688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17048" y="2393721"/>
            <a:ext cx="65265" cy="6526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461804" y="340205"/>
            <a:ext cx="2134235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81280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SOTA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Achievement: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65.38%</a:t>
            </a:r>
            <a:r>
              <a:rPr dirty="0" sz="1100" spc="6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accuracy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50" b="1">
                <a:solidFill>
                  <a:srgbClr val="218B21"/>
                </a:solidFill>
                <a:latin typeface="Arial"/>
                <a:cs typeface="Arial"/>
              </a:rPr>
              <a:t>+0.79%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vs.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AbFTNet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(2024)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50" b="1">
                <a:solidFill>
                  <a:srgbClr val="218B21"/>
                </a:solidFill>
                <a:latin typeface="Arial"/>
                <a:cs typeface="Arial"/>
              </a:rPr>
              <a:t>+2.87%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vs.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AMC-</a:t>
            </a:r>
            <a:r>
              <a:rPr dirty="0" sz="1100">
                <a:latin typeface="Microsoft Sans Serif"/>
                <a:cs typeface="Microsoft Sans Serif"/>
              </a:rPr>
              <a:t>NET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(2023)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50" b="1">
                <a:solidFill>
                  <a:srgbClr val="218B21"/>
                </a:solidFill>
                <a:latin typeface="Arial"/>
                <a:cs typeface="Arial"/>
              </a:rPr>
              <a:t>+2.91%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vs.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ULCNN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(2022)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289560" marR="184150">
              <a:lnSpc>
                <a:spcPct val="125299"/>
              </a:lnSpc>
            </a:pPr>
            <a:r>
              <a:rPr dirty="0" sz="1100" spc="-65">
                <a:latin typeface="Microsoft Sans Serif"/>
                <a:cs typeface="Microsoft Sans Serif"/>
              </a:rPr>
              <a:t>Clear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leadership </a:t>
            </a:r>
            <a:r>
              <a:rPr dirty="0" sz="1100" spc="-50">
                <a:latin typeface="Microsoft Sans Serif"/>
                <a:cs typeface="Microsoft Sans Serif"/>
              </a:rPr>
              <a:t>Consistent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improvements </a:t>
            </a:r>
            <a:r>
              <a:rPr dirty="0" sz="1100" spc="-50">
                <a:latin typeface="Microsoft Sans Serif"/>
                <a:cs typeface="Microsoft Sans Serif"/>
              </a:rPr>
              <a:t>Robust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across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conditions </a:t>
            </a:r>
            <a:r>
              <a:rPr dirty="0" sz="1100" spc="-60">
                <a:latin typeface="Microsoft Sans Serif"/>
                <a:cs typeface="Microsoft Sans Serif"/>
              </a:rPr>
              <a:t>New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benchmark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established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895182" y="2664534"/>
            <a:ext cx="1351915" cy="363220"/>
          </a:xfrm>
          <a:custGeom>
            <a:avLst/>
            <a:gdLst/>
            <a:ahLst/>
            <a:cxnLst/>
            <a:rect l="l" t="t" r="r" b="b"/>
            <a:pathLst>
              <a:path w="1351914" h="363219">
                <a:moveTo>
                  <a:pt x="0" y="362993"/>
                </a:moveTo>
                <a:lnTo>
                  <a:pt x="1351780" y="362993"/>
                </a:lnTo>
                <a:lnTo>
                  <a:pt x="1351780" y="0"/>
                </a:lnTo>
                <a:lnTo>
                  <a:pt x="0" y="0"/>
                </a:lnTo>
                <a:lnTo>
                  <a:pt x="0" y="36299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895182" y="2664534"/>
            <a:ext cx="1351915" cy="363220"/>
          </a:xfrm>
          <a:prstGeom prst="rect">
            <a:avLst/>
          </a:prstGeom>
          <a:solidFill>
            <a:srgbClr val="F8D0D8"/>
          </a:solidFill>
        </p:spPr>
        <p:txBody>
          <a:bodyPr wrap="square" lIns="0" tIns="4445" rIns="0" bIns="0" rtlCol="0" vert="horz">
            <a:spAutoFit/>
          </a:bodyPr>
          <a:lstStyle/>
          <a:p>
            <a:pPr marL="434975" marR="309880" indent="-117475">
              <a:lnSpc>
                <a:spcPts val="1350"/>
              </a:lnSpc>
              <a:spcBef>
                <a:spcPts val="35"/>
              </a:spcBef>
            </a:pPr>
            <a:r>
              <a:rPr dirty="0" sz="1100" b="1">
                <a:latin typeface="Arial"/>
                <a:cs typeface="Arial"/>
              </a:rPr>
              <a:t>New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SOTA </a:t>
            </a:r>
            <a:r>
              <a:rPr dirty="0" sz="1100" spc="-10" b="1">
                <a:latin typeface="Arial"/>
                <a:cs typeface="Arial"/>
              </a:rPr>
              <a:t>65.38%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6" name="object 16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1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1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397705" y="3032654"/>
            <a:ext cx="203200" cy="55880"/>
            <a:chOff x="4397705" y="303265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4460874" y="30351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7705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672368" y="3031389"/>
            <a:ext cx="203200" cy="58419"/>
            <a:chOff x="4672368" y="303138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4761269" y="30478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72368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48569" y="30351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947031" y="3041535"/>
            <a:ext cx="203200" cy="48260"/>
            <a:chOff x="4947031" y="3041535"/>
            <a:chExt cx="203200" cy="48260"/>
          </a:xfrm>
        </p:grpSpPr>
        <p:sp>
          <p:nvSpPr>
            <p:cNvPr id="13" name="object 13" descr=""/>
            <p:cNvSpPr/>
            <p:nvPr/>
          </p:nvSpPr>
          <p:spPr>
            <a:xfrm>
              <a:off x="4947031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23232" y="307328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5297895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478573" y="3032654"/>
            <a:ext cx="238760" cy="57150"/>
            <a:chOff x="5478573" y="3032654"/>
            <a:chExt cx="238760" cy="57150"/>
          </a:xfrm>
        </p:grpSpPr>
        <p:sp>
          <p:nvSpPr>
            <p:cNvPr id="17" name="object 17" descr=""/>
            <p:cNvSpPr/>
            <p:nvPr/>
          </p:nvSpPr>
          <p:spPr>
            <a:xfrm>
              <a:off x="5603025" y="306566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75961" y="303917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81104" y="30351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399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Research</a:t>
            </a:r>
            <a:r>
              <a:rPr dirty="0" spc="50"/>
              <a:t> </a:t>
            </a:r>
            <a:r>
              <a:rPr dirty="0" spc="-80"/>
              <a:t>Summary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987361" y="512848"/>
            <a:ext cx="3785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 b="1">
                <a:solidFill>
                  <a:srgbClr val="00529A"/>
                </a:solidFill>
                <a:latin typeface="Arial"/>
                <a:cs typeface="Arial"/>
              </a:rPr>
              <a:t>GRCR-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Net:</a:t>
            </a:r>
            <a:r>
              <a:rPr dirty="0" sz="1400" spc="434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80" b="1">
                <a:solidFill>
                  <a:srgbClr val="00529A"/>
                </a:solidFill>
                <a:latin typeface="Arial"/>
                <a:cs typeface="Arial"/>
              </a:rPr>
              <a:t>A</a:t>
            </a:r>
            <a:r>
              <a:rPr dirty="0" sz="1400" spc="229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Breakthrough</a:t>
            </a:r>
            <a:r>
              <a:rPr dirty="0" sz="1400" spc="229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130" b="1">
                <a:solidFill>
                  <a:srgbClr val="00529A"/>
                </a:solidFill>
                <a:latin typeface="Arial"/>
                <a:cs typeface="Arial"/>
              </a:rPr>
              <a:t>AMC</a:t>
            </a:r>
            <a:r>
              <a:rPr dirty="0" sz="1400" spc="23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5" b="1">
                <a:solidFill>
                  <a:srgbClr val="00529A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35"/>
              <a:t>Core</a:t>
            </a:r>
            <a:r>
              <a:rPr dirty="0" spc="-15"/>
              <a:t> </a:t>
            </a:r>
            <a:r>
              <a:rPr dirty="0" spc="-10"/>
              <a:t>Achievements:</a:t>
            </a:r>
          </a:p>
          <a:p>
            <a:pPr marL="288290" indent="-183515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65" b="0">
                <a:latin typeface="Microsoft Sans Serif"/>
                <a:cs typeface="Microsoft Sans Serif"/>
              </a:rPr>
              <a:t>Achieved</a:t>
            </a:r>
            <a:r>
              <a:rPr dirty="0" spc="20" b="0">
                <a:latin typeface="Microsoft Sans Serif"/>
                <a:cs typeface="Microsoft Sans Serif"/>
              </a:rPr>
              <a:t> </a:t>
            </a:r>
            <a:r>
              <a:rPr dirty="0" spc="-50" b="0">
                <a:latin typeface="Microsoft Sans Serif"/>
                <a:cs typeface="Microsoft Sans Serif"/>
              </a:rPr>
              <a:t>65.38%</a:t>
            </a:r>
            <a:r>
              <a:rPr dirty="0" spc="25" b="0">
                <a:latin typeface="Microsoft Sans Serif"/>
                <a:cs typeface="Microsoft Sans Serif"/>
              </a:rPr>
              <a:t> </a:t>
            </a:r>
            <a:r>
              <a:rPr dirty="0" spc="-50" b="0">
                <a:latin typeface="Microsoft Sans Serif"/>
                <a:cs typeface="Microsoft Sans Serif"/>
              </a:rPr>
              <a:t>classification</a:t>
            </a:r>
            <a:r>
              <a:rPr dirty="0" spc="25" b="0">
                <a:latin typeface="Microsoft Sans Serif"/>
                <a:cs typeface="Microsoft Sans Serif"/>
              </a:rPr>
              <a:t> </a:t>
            </a:r>
            <a:r>
              <a:rPr dirty="0" spc="-10" b="0">
                <a:latin typeface="Microsoft Sans Serif"/>
                <a:cs typeface="Microsoft Sans Serif"/>
              </a:rPr>
              <a:t>accuracy</a:t>
            </a:r>
          </a:p>
          <a:p>
            <a:pPr marL="288290" indent="-183515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95" b="0">
                <a:latin typeface="Microsoft Sans Serif"/>
                <a:cs typeface="Microsoft Sans Serif"/>
              </a:rPr>
              <a:t>Surpassed</a:t>
            </a:r>
            <a:r>
              <a:rPr dirty="0" spc="25" b="0">
                <a:latin typeface="Microsoft Sans Serif"/>
                <a:cs typeface="Microsoft Sans Serif"/>
              </a:rPr>
              <a:t> </a:t>
            </a:r>
            <a:r>
              <a:rPr dirty="0" spc="-45" b="0">
                <a:latin typeface="Microsoft Sans Serif"/>
                <a:cs typeface="Microsoft Sans Serif"/>
              </a:rPr>
              <a:t>existing</a:t>
            </a:r>
            <a:r>
              <a:rPr dirty="0" spc="30" b="0">
                <a:latin typeface="Microsoft Sans Serif"/>
                <a:cs typeface="Microsoft Sans Serif"/>
              </a:rPr>
              <a:t> </a:t>
            </a:r>
            <a:r>
              <a:rPr dirty="0" spc="-40" b="0">
                <a:latin typeface="Microsoft Sans Serif"/>
                <a:cs typeface="Microsoft Sans Serif"/>
              </a:rPr>
              <a:t>SOTA</a:t>
            </a:r>
            <a:r>
              <a:rPr dirty="0" spc="25" b="0">
                <a:latin typeface="Microsoft Sans Serif"/>
                <a:cs typeface="Microsoft Sans Serif"/>
              </a:rPr>
              <a:t> </a:t>
            </a:r>
            <a:r>
              <a:rPr dirty="0" spc="-10" b="0">
                <a:latin typeface="Microsoft Sans Serif"/>
                <a:cs typeface="Microsoft Sans Serif"/>
              </a:rPr>
              <a:t>methods</a:t>
            </a:r>
          </a:p>
          <a:p>
            <a:pPr marL="288290" marR="292735" indent="-183515">
              <a:lnSpc>
                <a:spcPct val="102600"/>
              </a:lnSpc>
              <a:spcBef>
                <a:spcPts val="300"/>
              </a:spcBef>
              <a:buClr>
                <a:srgbClr val="00529A"/>
              </a:buClr>
              <a:buFont typeface="Segoe UI Symbol"/>
              <a:buChar char="✓"/>
              <a:tabLst>
                <a:tab pos="289560" algn="l"/>
              </a:tabLst>
            </a:pPr>
            <a:r>
              <a:rPr dirty="0" spc="-50" b="0">
                <a:latin typeface="Microsoft Sans Serif"/>
                <a:cs typeface="Microsoft Sans Serif"/>
              </a:rPr>
              <a:t>Exceptional</a:t>
            </a:r>
            <a:r>
              <a:rPr dirty="0" spc="15" b="0">
                <a:latin typeface="Microsoft Sans Serif"/>
                <a:cs typeface="Microsoft Sans Serif"/>
              </a:rPr>
              <a:t> </a:t>
            </a:r>
            <a:r>
              <a:rPr dirty="0" spc="-60" b="0">
                <a:latin typeface="Microsoft Sans Serif"/>
                <a:cs typeface="Microsoft Sans Serif"/>
              </a:rPr>
              <a:t>performance</a:t>
            </a:r>
            <a:r>
              <a:rPr dirty="0" spc="20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in</a:t>
            </a:r>
            <a:r>
              <a:rPr dirty="0" spc="20" b="0">
                <a:latin typeface="Microsoft Sans Serif"/>
                <a:cs typeface="Microsoft Sans Serif"/>
              </a:rPr>
              <a:t> </a:t>
            </a:r>
            <a:r>
              <a:rPr dirty="0" spc="-25" b="0">
                <a:latin typeface="Microsoft Sans Serif"/>
                <a:cs typeface="Microsoft Sans Serif"/>
              </a:rPr>
              <a:t>low</a:t>
            </a:r>
            <a:r>
              <a:rPr dirty="0" spc="20" b="0">
                <a:latin typeface="Microsoft Sans Serif"/>
                <a:cs typeface="Microsoft Sans Serif"/>
              </a:rPr>
              <a:t> </a:t>
            </a:r>
            <a:r>
              <a:rPr dirty="0" spc="-50" b="0">
                <a:latin typeface="Microsoft Sans Serif"/>
                <a:cs typeface="Microsoft Sans Serif"/>
              </a:rPr>
              <a:t>SNR </a:t>
            </a:r>
            <a:r>
              <a:rPr dirty="0" spc="-50" b="0">
                <a:latin typeface="Microsoft Sans Serif"/>
                <a:cs typeface="Microsoft Sans Serif"/>
              </a:rPr>
              <a:t>	</a:t>
            </a:r>
            <a:r>
              <a:rPr dirty="0" spc="-10" b="0">
                <a:latin typeface="Microsoft Sans Serif"/>
                <a:cs typeface="Microsoft Sans Serif"/>
              </a:rPr>
              <a:t>environments</a:t>
            </a:r>
          </a:p>
          <a:p>
            <a:pPr marL="288290" indent="-18351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65" b="0">
                <a:latin typeface="Microsoft Sans Serif"/>
                <a:cs typeface="Microsoft Sans Serif"/>
              </a:rPr>
              <a:t>Proposed</a:t>
            </a:r>
            <a:r>
              <a:rPr dirty="0" spc="-10" b="0">
                <a:latin typeface="Microsoft Sans Serif"/>
                <a:cs typeface="Microsoft Sans Serif"/>
              </a:rPr>
              <a:t> </a:t>
            </a:r>
            <a:r>
              <a:rPr dirty="0" spc="-30" b="0">
                <a:latin typeface="Microsoft Sans Serif"/>
                <a:cs typeface="Microsoft Sans Serif"/>
              </a:rPr>
              <a:t>three</a:t>
            </a:r>
            <a:r>
              <a:rPr dirty="0" spc="-10" b="0">
                <a:latin typeface="Microsoft Sans Serif"/>
                <a:cs typeface="Microsoft Sans Serif"/>
              </a:rPr>
              <a:t> </a:t>
            </a:r>
            <a:r>
              <a:rPr dirty="0" spc="-65" b="0">
                <a:latin typeface="Microsoft Sans Serif"/>
                <a:cs typeface="Microsoft Sans Serif"/>
              </a:rPr>
              <a:t>core</a:t>
            </a:r>
            <a:r>
              <a:rPr dirty="0" spc="-5" b="0">
                <a:latin typeface="Microsoft Sans Serif"/>
                <a:cs typeface="Microsoft Sans Serif"/>
              </a:rPr>
              <a:t> </a:t>
            </a:r>
            <a:r>
              <a:rPr dirty="0" spc="-40" b="0">
                <a:latin typeface="Microsoft Sans Serif"/>
                <a:cs typeface="Microsoft Sans Serif"/>
              </a:rPr>
              <a:t>technical</a:t>
            </a:r>
            <a:r>
              <a:rPr dirty="0" spc="-5" b="0">
                <a:latin typeface="Microsoft Sans Serif"/>
                <a:cs typeface="Microsoft Sans Serif"/>
              </a:rPr>
              <a:t> </a:t>
            </a:r>
            <a:r>
              <a:rPr dirty="0" spc="-25" b="0">
                <a:latin typeface="Microsoft Sans Serif"/>
                <a:cs typeface="Microsoft Sans Serif"/>
              </a:rPr>
              <a:t>innovations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40"/>
              <a:t>Technical</a:t>
            </a:r>
            <a:r>
              <a:rPr dirty="0" spc="30"/>
              <a:t> </a:t>
            </a:r>
            <a:r>
              <a:rPr dirty="0" spc="-10"/>
              <a:t>Breakthroughs:</a:t>
            </a:r>
          </a:p>
          <a:p>
            <a:pPr marL="289560" indent="-138430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pc="-45" b="0">
                <a:latin typeface="Microsoft Sans Serif"/>
                <a:cs typeface="Microsoft Sans Serif"/>
              </a:rPr>
              <a:t>Adaptive</a:t>
            </a:r>
            <a:r>
              <a:rPr dirty="0" spc="5" b="0">
                <a:latin typeface="Microsoft Sans Serif"/>
                <a:cs typeface="Microsoft Sans Serif"/>
              </a:rPr>
              <a:t> </a:t>
            </a:r>
            <a:r>
              <a:rPr dirty="0" spc="-75" b="0">
                <a:latin typeface="Microsoft Sans Serif"/>
                <a:cs typeface="Microsoft Sans Serif"/>
              </a:rPr>
              <a:t>GPR</a:t>
            </a:r>
            <a:r>
              <a:rPr dirty="0" spc="5" b="0">
                <a:latin typeface="Microsoft Sans Serif"/>
                <a:cs typeface="Microsoft Sans Serif"/>
              </a:rPr>
              <a:t> </a:t>
            </a:r>
            <a:r>
              <a:rPr dirty="0" spc="-60" b="0">
                <a:latin typeface="Microsoft Sans Serif"/>
                <a:cs typeface="Microsoft Sans Serif"/>
              </a:rPr>
              <a:t>denoising</a:t>
            </a:r>
            <a:r>
              <a:rPr dirty="0" spc="5" b="0">
                <a:latin typeface="Microsoft Sans Serif"/>
                <a:cs typeface="Microsoft Sans Serif"/>
              </a:rPr>
              <a:t> </a:t>
            </a:r>
            <a:r>
              <a:rPr dirty="0" spc="-10" b="0">
                <a:latin typeface="Microsoft Sans Serif"/>
                <a:cs typeface="Microsoft Sans Serif"/>
              </a:rPr>
              <a:t>algorithm</a:t>
            </a:r>
          </a:p>
          <a:p>
            <a:pPr marL="289560" indent="-138430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pc="-55" b="0">
                <a:latin typeface="Microsoft Sans Serif"/>
                <a:cs typeface="Microsoft Sans Serif"/>
              </a:rPr>
              <a:t>Geometric</a:t>
            </a:r>
            <a:r>
              <a:rPr dirty="0" spc="-5" b="0">
                <a:latin typeface="Microsoft Sans Serif"/>
                <a:cs typeface="Microsoft Sans Serif"/>
              </a:rPr>
              <a:t> </a:t>
            </a:r>
            <a:r>
              <a:rPr dirty="0" spc="-45" b="0">
                <a:latin typeface="Microsoft Sans Serif"/>
                <a:cs typeface="Microsoft Sans Serif"/>
              </a:rPr>
              <a:t>symmetry</a:t>
            </a:r>
            <a:r>
              <a:rPr dirty="0" spc="-5" b="0">
                <a:latin typeface="Microsoft Sans Serif"/>
                <a:cs typeface="Microsoft Sans Serif"/>
              </a:rPr>
              <a:t> </a:t>
            </a:r>
            <a:r>
              <a:rPr dirty="0" spc="-20" b="0">
                <a:latin typeface="Microsoft Sans Serif"/>
                <a:cs typeface="Microsoft Sans Serif"/>
              </a:rPr>
              <a:t>data</a:t>
            </a:r>
            <a:r>
              <a:rPr dirty="0" b="0">
                <a:latin typeface="Microsoft Sans Serif"/>
                <a:cs typeface="Microsoft Sans Serif"/>
              </a:rPr>
              <a:t> </a:t>
            </a:r>
            <a:r>
              <a:rPr dirty="0" spc="-10" b="0">
                <a:latin typeface="Microsoft Sans Serif"/>
                <a:cs typeface="Microsoft Sans Serif"/>
              </a:rPr>
              <a:t>augmentation</a:t>
            </a:r>
          </a:p>
          <a:p>
            <a:pPr marL="289560" indent="-138430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pc="-30" b="0">
                <a:latin typeface="Microsoft Sans Serif"/>
                <a:cs typeface="Microsoft Sans Serif"/>
              </a:rPr>
              <a:t>Hybrid</a:t>
            </a:r>
            <a:r>
              <a:rPr dirty="0" spc="35" b="0">
                <a:latin typeface="Microsoft Sans Serif"/>
                <a:cs typeface="Microsoft Sans Serif"/>
              </a:rPr>
              <a:t> </a:t>
            </a:r>
            <a:r>
              <a:rPr dirty="0" spc="-85" b="0">
                <a:latin typeface="Microsoft Sans Serif"/>
                <a:cs typeface="Microsoft Sans Serif"/>
              </a:rPr>
              <a:t>ComplexCNN-</a:t>
            </a:r>
            <a:r>
              <a:rPr dirty="0" spc="-60" b="0">
                <a:latin typeface="Microsoft Sans Serif"/>
                <a:cs typeface="Microsoft Sans Serif"/>
              </a:rPr>
              <a:t>ResNet</a:t>
            </a:r>
            <a:r>
              <a:rPr dirty="0" spc="40" b="0">
                <a:latin typeface="Microsoft Sans Serif"/>
                <a:cs typeface="Microsoft Sans Serif"/>
              </a:rPr>
              <a:t> </a:t>
            </a:r>
            <a:r>
              <a:rPr dirty="0" spc="-10" b="0">
                <a:latin typeface="Microsoft Sans Serif"/>
                <a:cs typeface="Microsoft Sans Serif"/>
              </a:rPr>
              <a:t>architecture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913481" y="955520"/>
            <a:ext cx="2767965" cy="20878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Impact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Significance:</a:t>
            </a:r>
            <a:endParaRPr sz="1100">
              <a:latin typeface="Arial"/>
              <a:cs typeface="Arial"/>
            </a:endParaRPr>
          </a:p>
          <a:p>
            <a:pPr marL="289560" marR="340360" indent="-139065">
              <a:lnSpc>
                <a:spcPct val="102600"/>
              </a:lnSpc>
              <a:spcBef>
                <a:spcPts val="300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35">
                <a:latin typeface="Microsoft Sans Serif"/>
                <a:cs typeface="Microsoft Sans Serif"/>
              </a:rPr>
              <a:t>Solution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electromagnetic </a:t>
            </a:r>
            <a:r>
              <a:rPr dirty="0" sz="1100" spc="-10">
                <a:latin typeface="Microsoft Sans Serif"/>
                <a:cs typeface="Microsoft Sans Serif"/>
              </a:rPr>
              <a:t>environments</a:t>
            </a:r>
            <a:endParaRPr sz="1100">
              <a:latin typeface="Microsoft Sans Serif"/>
              <a:cs typeface="Microsoft Sans Serif"/>
            </a:endParaRPr>
          </a:p>
          <a:p>
            <a:pPr marL="289560" indent="-138430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65">
                <a:latin typeface="Microsoft Sans Serif"/>
                <a:cs typeface="Microsoft Sans Serif"/>
              </a:rPr>
              <a:t>Advancement</a:t>
            </a:r>
            <a:r>
              <a:rPr dirty="0" sz="1100">
                <a:latin typeface="Microsoft Sans Serif"/>
                <a:cs typeface="Microsoft Sans Serif"/>
              </a:rPr>
              <a:t> of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cognitive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radio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technology</a:t>
            </a:r>
            <a:endParaRPr sz="1100">
              <a:latin typeface="Microsoft Sans Serif"/>
              <a:cs typeface="Microsoft Sans Serif"/>
            </a:endParaRPr>
          </a:p>
          <a:p>
            <a:pPr marL="289560" indent="-138430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60">
                <a:latin typeface="Microsoft Sans Serif"/>
                <a:cs typeface="Microsoft Sans Serif"/>
              </a:rPr>
              <a:t>New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insights</a:t>
            </a:r>
            <a:r>
              <a:rPr dirty="0" sz="1100">
                <a:latin typeface="Microsoft Sans Serif"/>
                <a:cs typeface="Microsoft Sans Serif"/>
              </a:rPr>
              <a:t> for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processing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field</a:t>
            </a:r>
            <a:endParaRPr sz="1100">
              <a:latin typeface="Microsoft Sans Serif"/>
              <a:cs typeface="Microsoft Sans Serif"/>
            </a:endParaRPr>
          </a:p>
          <a:p>
            <a:pPr marL="289560" indent="-138430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20">
                <a:latin typeface="Microsoft Sans Serif"/>
                <a:cs typeface="Microsoft Sans Serif"/>
              </a:rPr>
              <a:t>Important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theoretical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and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practical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value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b="1">
                <a:latin typeface="Arial"/>
                <a:cs typeface="Arial"/>
              </a:rPr>
              <a:t>Open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Source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Contribution:</a:t>
            </a:r>
            <a:endParaRPr sz="1100">
              <a:latin typeface="Arial"/>
              <a:cs typeface="Arial"/>
            </a:endParaRPr>
          </a:p>
          <a:p>
            <a:pPr marL="289560" indent="-138430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55">
                <a:latin typeface="Microsoft Sans Serif"/>
                <a:cs typeface="Microsoft Sans Serif"/>
              </a:rPr>
              <a:t>Complete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code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open-</a:t>
            </a:r>
            <a:r>
              <a:rPr dirty="0" sz="1100" spc="-10">
                <a:latin typeface="Microsoft Sans Serif"/>
                <a:cs typeface="Microsoft Sans Serif"/>
              </a:rPr>
              <a:t>sourced</a:t>
            </a:r>
            <a:endParaRPr sz="1100">
              <a:latin typeface="Microsoft Sans Serif"/>
              <a:cs typeface="Microsoft Sans Serif"/>
            </a:endParaRPr>
          </a:p>
          <a:p>
            <a:pPr marL="289560" indent="-138430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35">
                <a:latin typeface="Microsoft Sans Serif"/>
                <a:cs typeface="Microsoft Sans Serif"/>
              </a:rPr>
              <a:t>Detailed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experimental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cs typeface="Microsoft Sans Serif"/>
            </a:endParaRPr>
          </a:p>
          <a:p>
            <a:pPr marL="289560" indent="-138430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dirty="0" sz="1100" spc="-85">
                <a:latin typeface="Microsoft Sans Serif"/>
                <a:cs typeface="Microsoft Sans Serif"/>
              </a:rPr>
              <a:t>Comprehensive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technical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docum</a:t>
            </a:r>
            <a:r>
              <a:rPr dirty="0" u="heavy" sz="1100" spc="-10">
                <a:uFill>
                  <a:solidFill>
                    <a:srgbClr val="99B9D7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sz="1100" spc="-10">
                <a:latin typeface="Microsoft Sans Serif"/>
                <a:cs typeface="Microsoft Sans Serif"/>
              </a:rPr>
              <a:t>nta</a:t>
            </a:r>
            <a:r>
              <a:rPr dirty="0" u="heavy" sz="1100" spc="-10">
                <a:uFill>
                  <a:solidFill>
                    <a:srgbClr val="99B9D7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sz="1100" spc="-10">
                <a:latin typeface="Microsoft Sans Serif"/>
                <a:cs typeface="Microsoft Sans Serif"/>
              </a:rPr>
              <a:t>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6" name="object 26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Future </a:t>
            </a:r>
            <a:r>
              <a:rPr dirty="0" spc="-125"/>
              <a:t>Research</a:t>
            </a:r>
            <a:r>
              <a:rPr dirty="0" spc="25"/>
              <a:t> </a:t>
            </a:r>
            <a:r>
              <a:rPr dirty="0" spc="-40"/>
              <a:t>Directions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727947"/>
            <a:ext cx="114214" cy="1142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9809" y="714824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47089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98918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50746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672" y="1398533"/>
            <a:ext cx="114214" cy="1142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9809" y="1385410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1767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69503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21332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672" y="2069118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9809" y="2055995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88260"/>
            <a:ext cx="52590" cy="525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40089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591917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02932" y="648741"/>
            <a:ext cx="3476625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25" b="1">
                <a:latin typeface="Arial"/>
                <a:cs typeface="Arial"/>
              </a:rPr>
              <a:t>Algorithm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Optimization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Extension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40">
                <a:latin typeface="Arial MT"/>
                <a:cs typeface="Arial MT"/>
              </a:rPr>
              <a:t>Explore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performance</a:t>
            </a:r>
            <a:r>
              <a:rPr dirty="0" sz="1000">
                <a:latin typeface="Arial MT"/>
                <a:cs typeface="Arial MT"/>
              </a:rPr>
              <a:t> in </a:t>
            </a:r>
            <a:r>
              <a:rPr dirty="0" sz="1000" spc="-50">
                <a:latin typeface="Arial MT"/>
                <a:cs typeface="Arial MT"/>
              </a:rPr>
              <a:t>more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channel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environments </a:t>
            </a:r>
            <a:r>
              <a:rPr dirty="0" sz="1000" spc="-80">
                <a:latin typeface="Arial MT"/>
                <a:cs typeface="Arial MT"/>
              </a:rPr>
              <a:t>Research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real-</a:t>
            </a:r>
            <a:r>
              <a:rPr dirty="0" sz="1000">
                <a:latin typeface="Arial MT"/>
                <a:cs typeface="Arial MT"/>
              </a:rPr>
              <a:t>time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processing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optimization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strategies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Extend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more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modulation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types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55" b="1">
                <a:latin typeface="Arial"/>
                <a:cs typeface="Arial"/>
              </a:rPr>
              <a:t>Technology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Fusion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Innovation</a:t>
            </a:r>
            <a:endParaRPr sz="1100">
              <a:latin typeface="Arial"/>
              <a:cs typeface="Arial"/>
            </a:endParaRPr>
          </a:p>
          <a:p>
            <a:pPr marL="289560" marR="271780">
              <a:lnSpc>
                <a:spcPct val="100000"/>
              </a:lnSpc>
              <a:spcBef>
                <a:spcPts val="175"/>
              </a:spcBef>
            </a:pPr>
            <a:r>
              <a:rPr dirty="0" sz="1000" spc="-45">
                <a:latin typeface="Arial MT"/>
                <a:cs typeface="Arial MT"/>
              </a:rPr>
              <a:t>Combine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emerging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architectures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like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Transformers Explore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multimodal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signal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fusion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80">
                <a:latin typeface="Arial MT"/>
                <a:cs typeface="Arial MT"/>
              </a:rPr>
              <a:t>Research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self-supervised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learning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methods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Arial"/>
                <a:cs typeface="Arial"/>
              </a:rPr>
              <a:t>Practical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Deployment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Applications</a:t>
            </a:r>
            <a:endParaRPr sz="1100">
              <a:latin typeface="Arial"/>
              <a:cs typeface="Arial"/>
            </a:endParaRPr>
          </a:p>
          <a:p>
            <a:pPr marL="289560" marR="206375">
              <a:lnSpc>
                <a:spcPct val="100000"/>
              </a:lnSpc>
              <a:spcBef>
                <a:spcPts val="175"/>
              </a:spcBef>
            </a:pPr>
            <a:r>
              <a:rPr dirty="0" sz="1000" spc="-50">
                <a:latin typeface="Arial MT"/>
                <a:cs typeface="Arial MT"/>
              </a:rPr>
              <a:t>Hardware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acceleration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65">
                <a:latin typeface="Arial MT"/>
                <a:cs typeface="Arial MT"/>
              </a:rPr>
              <a:t>edge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computing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optimization </a:t>
            </a:r>
            <a:r>
              <a:rPr dirty="0" sz="1000" spc="-65">
                <a:latin typeface="Arial MT"/>
                <a:cs typeface="Arial MT"/>
              </a:rPr>
              <a:t>Large-</a:t>
            </a:r>
            <a:r>
              <a:rPr dirty="0" sz="1000" spc="-45">
                <a:latin typeface="Arial MT"/>
                <a:cs typeface="Arial MT"/>
              </a:rPr>
              <a:t>scale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real-</a:t>
            </a:r>
            <a:r>
              <a:rPr dirty="0" sz="1000" spc="-35">
                <a:latin typeface="Arial MT"/>
                <a:cs typeface="Arial MT"/>
              </a:rPr>
              <a:t>environment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validation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20">
                <a:latin typeface="Arial MT"/>
                <a:cs typeface="Arial MT"/>
              </a:rPr>
              <a:t>Industrial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application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promotion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30" b="1">
                <a:solidFill>
                  <a:srgbClr val="00529A"/>
                </a:solidFill>
                <a:latin typeface="Arial"/>
                <a:cs typeface="Arial"/>
              </a:rPr>
              <a:t>Thank</a:t>
            </a:r>
            <a:r>
              <a:rPr dirty="0" sz="2450" spc="2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00529A"/>
                </a:solidFill>
                <a:latin typeface="Arial"/>
                <a:cs typeface="Arial"/>
              </a:rPr>
              <a:t>You!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19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29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37741" y="1323388"/>
            <a:ext cx="3039110" cy="939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529A"/>
                </a:solidFill>
                <a:latin typeface="Arial MT"/>
                <a:cs typeface="Arial MT"/>
              </a:rPr>
              <a:t>Questions</a:t>
            </a:r>
            <a:r>
              <a:rPr dirty="0" sz="1400" spc="-25">
                <a:solidFill>
                  <a:srgbClr val="00529A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00529A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00529A"/>
                </a:solidFill>
                <a:latin typeface="Arial MT"/>
                <a:cs typeface="Arial MT"/>
              </a:rPr>
              <a:t> </a:t>
            </a:r>
            <a:r>
              <a:rPr dirty="0" sz="1400" spc="-85">
                <a:solidFill>
                  <a:srgbClr val="00529A"/>
                </a:solidFill>
                <a:latin typeface="Arial MT"/>
                <a:cs typeface="Arial MT"/>
              </a:rPr>
              <a:t>Discussion</a:t>
            </a:r>
            <a:r>
              <a:rPr dirty="0" sz="1400" spc="-10">
                <a:solidFill>
                  <a:srgbClr val="00529A"/>
                </a:solidFill>
                <a:latin typeface="Arial MT"/>
                <a:cs typeface="Arial MT"/>
              </a:rPr>
              <a:t> Welcome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400">
              <a:latin typeface="Arial MT"/>
              <a:cs typeface="Arial MT"/>
            </a:endParaRPr>
          </a:p>
          <a:p>
            <a:pPr algn="ctr" marL="45085">
              <a:lnSpc>
                <a:spcPct val="100000"/>
              </a:lnSpc>
              <a:spcBef>
                <a:spcPts val="5"/>
              </a:spcBef>
            </a:pPr>
            <a:r>
              <a:rPr dirty="0" sz="1100" spc="-60">
                <a:latin typeface="Microsoft Sans Serif"/>
                <a:cs typeface="Microsoft Sans Serif"/>
              </a:rPr>
              <a:t>Open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Source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Repository: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Cambria"/>
                <a:cs typeface="Cambria"/>
                <a:hlinkClick r:id="rId2"/>
              </a:rPr>
              <a:t>https://github.com/LJK666666666/radioML-</a:t>
            </a:r>
            <a:r>
              <a:rPr dirty="0" sz="1100" spc="-25">
                <a:latin typeface="Cambria"/>
                <a:cs typeface="Cambria"/>
                <a:hlinkClick r:id="rId2"/>
              </a:rPr>
              <a:t>v3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The</a:t>
            </a:r>
            <a:r>
              <a:rPr dirty="0" spc="-30"/>
              <a:t> </a:t>
            </a:r>
            <a:r>
              <a:rPr dirty="0" spc="-55"/>
              <a:t>Importance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Automatic</a:t>
            </a:r>
            <a:r>
              <a:rPr dirty="0" spc="-30"/>
              <a:t> Modulation </a:t>
            </a:r>
            <a:r>
              <a:rPr dirty="0" spc="-45"/>
              <a:t>Classification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02650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40860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790712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9667" y="307134"/>
            <a:ext cx="326961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Critical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Applications:</a:t>
            </a:r>
            <a:endParaRPr sz="1100">
              <a:latin typeface="Arial"/>
              <a:cs typeface="Arial"/>
            </a:endParaRPr>
          </a:p>
          <a:p>
            <a:pPr marL="289560" marR="8382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Cognitive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Radio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Dynamic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spectrum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sensing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and </a:t>
            </a:r>
            <a:r>
              <a:rPr dirty="0" sz="1100" spc="-10">
                <a:latin typeface="Microsoft Sans Serif"/>
                <a:cs typeface="Microsoft Sans Serif"/>
              </a:rPr>
              <a:t>management</a:t>
            </a:r>
            <a:endParaRPr sz="1100">
              <a:latin typeface="Microsoft Sans Serif"/>
              <a:cs typeface="Microsoft Sans Serif"/>
            </a:endParaRPr>
          </a:p>
          <a:p>
            <a:pPr marL="289560" marR="439420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Spectrum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Monitoring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Radio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environment </a:t>
            </a:r>
            <a:r>
              <a:rPr dirty="0" sz="1100" spc="-30">
                <a:latin typeface="Microsoft Sans Serif"/>
                <a:cs typeface="Microsoft Sans Serif"/>
              </a:rPr>
              <a:t>situational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awareness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b="1">
                <a:latin typeface="Arial"/>
                <a:cs typeface="Arial"/>
              </a:rPr>
              <a:t>Military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Communications</a:t>
            </a:r>
            <a:r>
              <a:rPr dirty="0" sz="1100" spc="-45">
                <a:latin typeface="Microsoft Sans Serif"/>
                <a:cs typeface="Microsoft Sans Serif"/>
              </a:rPr>
              <a:t>:</a:t>
            </a:r>
            <a:r>
              <a:rPr dirty="0" sz="1100" spc="1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Electronic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warfare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and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-10">
                <a:latin typeface="Microsoft Sans Serif"/>
                <a:cs typeface="Microsoft Sans Serif"/>
              </a:rPr>
              <a:t> intelligence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b="1">
                <a:latin typeface="Arial"/>
                <a:cs typeface="Arial"/>
              </a:rPr>
              <a:t>5G/6G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Networks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Intelligent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processing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390775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772879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982912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9667" y="2053511"/>
            <a:ext cx="3091180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Challenge: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45">
                <a:latin typeface="Microsoft Sans Serif"/>
                <a:cs typeface="Microsoft Sans Serif"/>
              </a:rPr>
              <a:t>Accurate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classification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under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low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Signal-</a:t>
            </a:r>
            <a:r>
              <a:rPr dirty="0" sz="1100" spc="-55">
                <a:latin typeface="Microsoft Sans Serif"/>
                <a:cs typeface="Microsoft Sans Serif"/>
              </a:rPr>
              <a:t>to-</a:t>
            </a:r>
            <a:r>
              <a:rPr dirty="0" sz="1100" spc="-10">
                <a:latin typeface="Microsoft Sans Serif"/>
                <a:cs typeface="Microsoft Sans Serif"/>
              </a:rPr>
              <a:t>Noise </a:t>
            </a:r>
            <a:r>
              <a:rPr dirty="0" sz="1100" spc="-25">
                <a:latin typeface="Microsoft Sans Serif"/>
                <a:cs typeface="Microsoft Sans Serif"/>
              </a:rPr>
              <a:t>Ratio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(SNR)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65">
                <a:latin typeface="Microsoft Sans Serif"/>
                <a:cs typeface="Microsoft Sans Serif"/>
              </a:rPr>
              <a:t>Preserving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I/Q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phase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information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latin typeface="Microsoft Sans Serif"/>
                <a:cs typeface="Microsoft Sans Serif"/>
              </a:rPr>
              <a:t>Robust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complex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electromagnetic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059930" y="1591786"/>
            <a:ext cx="438150" cy="438150"/>
            <a:chOff x="4059930" y="1591786"/>
            <a:chExt cx="438150" cy="438150"/>
          </a:xfrm>
        </p:grpSpPr>
        <p:sp>
          <p:nvSpPr>
            <p:cNvPr id="13" name="object 13" descr=""/>
            <p:cNvSpPr/>
            <p:nvPr/>
          </p:nvSpPr>
          <p:spPr>
            <a:xfrm>
              <a:off x="4062470" y="159432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52" y="0"/>
                  </a:moveTo>
                  <a:lnTo>
                    <a:pt x="166821" y="5716"/>
                  </a:lnTo>
                  <a:lnTo>
                    <a:pt x="121261" y="22000"/>
                  </a:lnTo>
                  <a:lnTo>
                    <a:pt x="81071" y="47551"/>
                  </a:lnTo>
                  <a:lnTo>
                    <a:pt x="47551" y="81071"/>
                  </a:lnTo>
                  <a:lnTo>
                    <a:pt x="22000" y="121261"/>
                  </a:lnTo>
                  <a:lnTo>
                    <a:pt x="5716" y="166821"/>
                  </a:lnTo>
                  <a:lnTo>
                    <a:pt x="0" y="216452"/>
                  </a:lnTo>
                  <a:lnTo>
                    <a:pt x="5716" y="266082"/>
                  </a:lnTo>
                  <a:lnTo>
                    <a:pt x="22000" y="311642"/>
                  </a:lnTo>
                  <a:lnTo>
                    <a:pt x="47551" y="351832"/>
                  </a:lnTo>
                  <a:lnTo>
                    <a:pt x="81071" y="385352"/>
                  </a:lnTo>
                  <a:lnTo>
                    <a:pt x="121261" y="410903"/>
                  </a:lnTo>
                  <a:lnTo>
                    <a:pt x="166821" y="427187"/>
                  </a:lnTo>
                  <a:lnTo>
                    <a:pt x="216452" y="432904"/>
                  </a:lnTo>
                  <a:lnTo>
                    <a:pt x="266082" y="427187"/>
                  </a:lnTo>
                  <a:lnTo>
                    <a:pt x="311642" y="410903"/>
                  </a:lnTo>
                  <a:lnTo>
                    <a:pt x="351832" y="385352"/>
                  </a:lnTo>
                  <a:lnTo>
                    <a:pt x="385352" y="351832"/>
                  </a:lnTo>
                  <a:lnTo>
                    <a:pt x="410903" y="311642"/>
                  </a:lnTo>
                  <a:lnTo>
                    <a:pt x="427187" y="266082"/>
                  </a:lnTo>
                  <a:lnTo>
                    <a:pt x="432904" y="216452"/>
                  </a:lnTo>
                  <a:lnTo>
                    <a:pt x="427187" y="166821"/>
                  </a:lnTo>
                  <a:lnTo>
                    <a:pt x="410903" y="121261"/>
                  </a:lnTo>
                  <a:lnTo>
                    <a:pt x="385352" y="81071"/>
                  </a:lnTo>
                  <a:lnTo>
                    <a:pt x="351832" y="47551"/>
                  </a:lnTo>
                  <a:lnTo>
                    <a:pt x="311642" y="22000"/>
                  </a:lnTo>
                  <a:lnTo>
                    <a:pt x="266082" y="5716"/>
                  </a:lnTo>
                  <a:lnTo>
                    <a:pt x="21645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62470" y="159432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432904" y="216452"/>
                  </a:moveTo>
                  <a:lnTo>
                    <a:pt x="427187" y="166821"/>
                  </a:lnTo>
                  <a:lnTo>
                    <a:pt x="410903" y="121261"/>
                  </a:lnTo>
                  <a:lnTo>
                    <a:pt x="385352" y="81071"/>
                  </a:lnTo>
                  <a:lnTo>
                    <a:pt x="351832" y="47551"/>
                  </a:lnTo>
                  <a:lnTo>
                    <a:pt x="311642" y="22000"/>
                  </a:lnTo>
                  <a:lnTo>
                    <a:pt x="266082" y="5716"/>
                  </a:lnTo>
                  <a:lnTo>
                    <a:pt x="216452" y="0"/>
                  </a:lnTo>
                  <a:lnTo>
                    <a:pt x="166821" y="5716"/>
                  </a:lnTo>
                  <a:lnTo>
                    <a:pt x="121261" y="22000"/>
                  </a:lnTo>
                  <a:lnTo>
                    <a:pt x="81071" y="47551"/>
                  </a:lnTo>
                  <a:lnTo>
                    <a:pt x="47551" y="81071"/>
                  </a:lnTo>
                  <a:lnTo>
                    <a:pt x="22000" y="121261"/>
                  </a:lnTo>
                  <a:lnTo>
                    <a:pt x="5716" y="166821"/>
                  </a:lnTo>
                  <a:lnTo>
                    <a:pt x="0" y="216452"/>
                  </a:lnTo>
                  <a:lnTo>
                    <a:pt x="5716" y="266082"/>
                  </a:lnTo>
                  <a:lnTo>
                    <a:pt x="22000" y="311642"/>
                  </a:lnTo>
                  <a:lnTo>
                    <a:pt x="47551" y="351832"/>
                  </a:lnTo>
                  <a:lnTo>
                    <a:pt x="81071" y="385352"/>
                  </a:lnTo>
                  <a:lnTo>
                    <a:pt x="121261" y="410903"/>
                  </a:lnTo>
                  <a:lnTo>
                    <a:pt x="166821" y="427187"/>
                  </a:lnTo>
                  <a:lnTo>
                    <a:pt x="216452" y="432904"/>
                  </a:lnTo>
                  <a:lnTo>
                    <a:pt x="266082" y="427187"/>
                  </a:lnTo>
                  <a:lnTo>
                    <a:pt x="311642" y="410903"/>
                  </a:lnTo>
                  <a:lnTo>
                    <a:pt x="351832" y="385352"/>
                  </a:lnTo>
                  <a:lnTo>
                    <a:pt x="385352" y="351832"/>
                  </a:lnTo>
                  <a:lnTo>
                    <a:pt x="410903" y="311642"/>
                  </a:lnTo>
                  <a:lnTo>
                    <a:pt x="427187" y="266082"/>
                  </a:lnTo>
                  <a:lnTo>
                    <a:pt x="432904" y="21645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16794" y="1707627"/>
            <a:ext cx="324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Microsoft Sans Serif"/>
                <a:cs typeface="Microsoft Sans Serif"/>
              </a:rPr>
              <a:t>AMC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77028" y="1198750"/>
            <a:ext cx="739775" cy="36004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06375" marR="94615" indent="-104775">
              <a:lnSpc>
                <a:spcPts val="1350"/>
              </a:lnSpc>
              <a:spcBef>
                <a:spcPts val="35"/>
              </a:spcBef>
            </a:pPr>
            <a:r>
              <a:rPr dirty="0" sz="1100" spc="-55">
                <a:latin typeface="Microsoft Sans Serif"/>
                <a:cs typeface="Microsoft Sans Serif"/>
              </a:rPr>
              <a:t>Cognitive </a:t>
            </a:r>
            <a:r>
              <a:rPr dirty="0" sz="1100" spc="-10">
                <a:latin typeface="Microsoft Sans Serif"/>
                <a:cs typeface="Microsoft Sans Serif"/>
              </a:rPr>
              <a:t>Radio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338501" y="1196210"/>
            <a:ext cx="744855" cy="365125"/>
            <a:chOff x="4338501" y="1196210"/>
            <a:chExt cx="744855" cy="365125"/>
          </a:xfrm>
        </p:grpSpPr>
        <p:sp>
          <p:nvSpPr>
            <p:cNvPr id="18" name="object 18" descr=""/>
            <p:cNvSpPr/>
            <p:nvPr/>
          </p:nvSpPr>
          <p:spPr>
            <a:xfrm>
              <a:off x="4341041" y="1198750"/>
              <a:ext cx="739775" cy="360045"/>
            </a:xfrm>
            <a:custGeom>
              <a:avLst/>
              <a:gdLst/>
              <a:ahLst/>
              <a:cxnLst/>
              <a:rect l="l" t="t" r="r" b="b"/>
              <a:pathLst>
                <a:path w="739775" h="360044">
                  <a:moveTo>
                    <a:pt x="739773" y="0"/>
                  </a:moveTo>
                  <a:lnTo>
                    <a:pt x="0" y="0"/>
                  </a:lnTo>
                  <a:lnTo>
                    <a:pt x="0" y="360043"/>
                  </a:lnTo>
                  <a:lnTo>
                    <a:pt x="739773" y="360043"/>
                  </a:lnTo>
                  <a:lnTo>
                    <a:pt x="73977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1041" y="1198750"/>
              <a:ext cx="739775" cy="360045"/>
            </a:xfrm>
            <a:custGeom>
              <a:avLst/>
              <a:gdLst/>
              <a:ahLst/>
              <a:cxnLst/>
              <a:rect l="l" t="t" r="r" b="b"/>
              <a:pathLst>
                <a:path w="739775" h="360044">
                  <a:moveTo>
                    <a:pt x="0" y="360043"/>
                  </a:moveTo>
                  <a:lnTo>
                    <a:pt x="739773" y="360043"/>
                  </a:lnTo>
                  <a:lnTo>
                    <a:pt x="739773" y="0"/>
                  </a:lnTo>
                  <a:lnTo>
                    <a:pt x="0" y="0"/>
                  </a:lnTo>
                  <a:lnTo>
                    <a:pt x="0" y="36004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341042" y="1198750"/>
            <a:ext cx="739775" cy="18986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190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dirty="0" sz="1100" spc="-10">
                <a:latin typeface="Microsoft Sans Serif"/>
                <a:cs typeface="Microsoft Sans Serif"/>
              </a:rPr>
              <a:t>Spectrum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41042" y="1388498"/>
            <a:ext cx="739775" cy="17081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200"/>
              </a:lnSpc>
            </a:pPr>
            <a:r>
              <a:rPr dirty="0" sz="1100" spc="-10">
                <a:latin typeface="Microsoft Sans Serif"/>
                <a:cs typeface="Microsoft Sans Serif"/>
              </a:rPr>
              <a:t>Monitor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77028" y="2060308"/>
            <a:ext cx="739775" cy="36512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82245" marR="142240" indent="-32384">
              <a:lnSpc>
                <a:spcPct val="102600"/>
              </a:lnSpc>
              <a:spcBef>
                <a:spcPts val="20"/>
              </a:spcBef>
            </a:pPr>
            <a:r>
              <a:rPr dirty="0" sz="1100" spc="-10">
                <a:latin typeface="Microsoft Sans Serif"/>
                <a:cs typeface="Microsoft Sans Serif"/>
              </a:rPr>
              <a:t>Military </a:t>
            </a:r>
            <a:r>
              <a:rPr dirty="0" sz="1100" spc="-25">
                <a:latin typeface="Microsoft Sans Serif"/>
                <a:cs typeface="Microsoft Sans Serif"/>
              </a:rPr>
              <a:t>Comm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41042" y="2127883"/>
            <a:ext cx="739775" cy="229870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Microsoft Sans Serif"/>
                <a:cs typeface="Microsoft Sans Serif"/>
              </a:rPr>
              <a:t>5G/6G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027927" y="1559821"/>
            <a:ext cx="567690" cy="567055"/>
            <a:chOff x="4027927" y="1559821"/>
            <a:chExt cx="567690" cy="56705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7927" y="1559821"/>
              <a:ext cx="98662" cy="9865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1253" y="1559821"/>
              <a:ext cx="98662" cy="9865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0381" y="1963083"/>
              <a:ext cx="96208" cy="9619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1247" y="1963090"/>
              <a:ext cx="163778" cy="163767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0" name="object 3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69455" y="3098376"/>
            <a:ext cx="75755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65">
                <a:latin typeface="Microsoft Sans Serif"/>
                <a:cs typeface="Microsoft Sans Serif"/>
              </a:rPr>
              <a:t>environments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3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5"/>
              <a:t>Core</a:t>
            </a:r>
            <a:r>
              <a:rPr dirty="0" spc="-5"/>
              <a:t> </a:t>
            </a:r>
            <a:r>
              <a:rPr dirty="0" spc="-80"/>
              <a:t>Challenge:</a:t>
            </a:r>
            <a:r>
              <a:rPr dirty="0" spc="95"/>
              <a:t> </a:t>
            </a:r>
            <a:r>
              <a:rPr dirty="0" spc="-80"/>
              <a:t>Performance</a:t>
            </a:r>
            <a:r>
              <a:rPr dirty="0" spc="-15"/>
              <a:t> </a:t>
            </a:r>
            <a:r>
              <a:rPr dirty="0" spc="-60"/>
              <a:t>Degradation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50"/>
              <a:t>Low</a:t>
            </a:r>
            <a:r>
              <a:rPr dirty="0" spc="-15"/>
              <a:t> </a:t>
            </a:r>
            <a:r>
              <a:rPr dirty="0" spc="-25"/>
              <a:t>SNR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798042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180147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562252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667" y="460779"/>
            <a:ext cx="2566035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Limitations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Existing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416559">
              <a:lnSpc>
                <a:spcPct val="102600"/>
              </a:lnSpc>
              <a:spcBef>
                <a:spcPts val="300"/>
              </a:spcBef>
            </a:pPr>
            <a:r>
              <a:rPr dirty="0" sz="1100" spc="-55">
                <a:latin typeface="Microsoft Sans Serif"/>
                <a:cs typeface="Microsoft Sans Serif"/>
              </a:rPr>
              <a:t>Likelihood-</a:t>
            </a:r>
            <a:r>
              <a:rPr dirty="0" sz="1100" spc="-80">
                <a:latin typeface="Microsoft Sans Serif"/>
                <a:cs typeface="Microsoft Sans Serif"/>
              </a:rPr>
              <a:t>based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methods: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High </a:t>
            </a:r>
            <a:r>
              <a:rPr dirty="0" sz="1100" spc="-40">
                <a:latin typeface="Microsoft Sans Serif"/>
                <a:cs typeface="Microsoft Sans Serif"/>
              </a:rPr>
              <a:t>computational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complexity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Microsoft Sans Serif"/>
                <a:cs typeface="Microsoft Sans Serif"/>
              </a:rPr>
              <a:t>Feature-</a:t>
            </a:r>
            <a:r>
              <a:rPr dirty="0" sz="1100" spc="-75">
                <a:latin typeface="Microsoft Sans Serif"/>
                <a:cs typeface="Microsoft Sans Serif"/>
              </a:rPr>
              <a:t>based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methods: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Rely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expert knowledge</a:t>
            </a:r>
            <a:endParaRPr sz="1100">
              <a:latin typeface="Microsoft Sans Serif"/>
              <a:cs typeface="Microsoft Sans Serif"/>
            </a:endParaRPr>
          </a:p>
          <a:p>
            <a:pPr marL="289560" marR="481965">
              <a:lnSpc>
                <a:spcPct val="102699"/>
              </a:lnSpc>
              <a:spcBef>
                <a:spcPts val="295"/>
              </a:spcBef>
            </a:pPr>
            <a:r>
              <a:rPr dirty="0" sz="1100" spc="-75">
                <a:latin typeface="Microsoft Sans Serif"/>
                <a:cs typeface="Microsoft Sans Serif"/>
              </a:rPr>
              <a:t>Deep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learning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methods: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Severe </a:t>
            </a:r>
            <a:r>
              <a:rPr dirty="0" sz="1100" spc="-60">
                <a:latin typeface="Microsoft Sans Serif"/>
                <a:cs typeface="Microsoft Sans Serif"/>
              </a:rPr>
              <a:t>performance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drop</a:t>
            </a:r>
            <a:r>
              <a:rPr dirty="0" sz="1100">
                <a:latin typeface="Microsoft Sans Serif"/>
                <a:cs typeface="Microsoft Sans Serif"/>
              </a:rPr>
              <a:t> in </a:t>
            </a:r>
            <a:r>
              <a:rPr dirty="0" sz="1100" spc="-25">
                <a:latin typeface="Microsoft Sans Serif"/>
                <a:cs typeface="Microsoft Sans Serif"/>
              </a:rPr>
              <a:t>low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SNR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2334399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544432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754464"/>
            <a:ext cx="65265" cy="652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9667" y="1997136"/>
            <a:ext cx="259016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Critical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Issues: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70">
                <a:latin typeface="Microsoft Sans Serif"/>
                <a:cs typeface="Microsoft Sans Serif"/>
              </a:rPr>
              <a:t>Noise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severely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affects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quality</a:t>
            </a:r>
            <a:r>
              <a:rPr dirty="0" sz="1100" spc="50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Loss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55">
                <a:latin typeface="Microsoft Sans Serif"/>
                <a:cs typeface="Microsoft Sans Serif"/>
              </a:rPr>
              <a:t>I/Q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phase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information </a:t>
            </a: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imbalance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and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poor </a:t>
            </a:r>
            <a:r>
              <a:rPr dirty="0" sz="1100" spc="-50">
                <a:latin typeface="Microsoft Sans Serif"/>
                <a:cs typeface="Microsoft Sans Serif"/>
              </a:rPr>
              <a:t>generalization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403443" y="818692"/>
            <a:ext cx="2084705" cy="1437005"/>
            <a:chOff x="3403443" y="818692"/>
            <a:chExt cx="2084705" cy="1437005"/>
          </a:xfrm>
        </p:grpSpPr>
        <p:sp>
          <p:nvSpPr>
            <p:cNvPr id="12" name="object 12" descr=""/>
            <p:cNvSpPr/>
            <p:nvPr/>
          </p:nvSpPr>
          <p:spPr>
            <a:xfrm>
              <a:off x="3579291" y="821232"/>
              <a:ext cx="912494" cy="1431925"/>
            </a:xfrm>
            <a:custGeom>
              <a:avLst/>
              <a:gdLst/>
              <a:ahLst/>
              <a:cxnLst/>
              <a:rect l="l" t="t" r="r" b="b"/>
              <a:pathLst>
                <a:path w="912495" h="1431925">
                  <a:moveTo>
                    <a:pt x="0" y="1431608"/>
                  </a:moveTo>
                  <a:lnTo>
                    <a:pt x="0" y="0"/>
                  </a:lnTo>
                </a:path>
                <a:path w="912495" h="1431925">
                  <a:moveTo>
                    <a:pt x="456046" y="1431608"/>
                  </a:moveTo>
                  <a:lnTo>
                    <a:pt x="456046" y="0"/>
                  </a:lnTo>
                </a:path>
                <a:path w="912495" h="1431925">
                  <a:moveTo>
                    <a:pt x="912093" y="1431608"/>
                  </a:moveTo>
                  <a:lnTo>
                    <a:pt x="912093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47432" y="821232"/>
              <a:ext cx="456565" cy="1431925"/>
            </a:xfrm>
            <a:custGeom>
              <a:avLst/>
              <a:gdLst/>
              <a:ahLst/>
              <a:cxnLst/>
              <a:rect l="l" t="t" r="r" b="b"/>
              <a:pathLst>
                <a:path w="456564" h="1431925">
                  <a:moveTo>
                    <a:pt x="0" y="0"/>
                  </a:moveTo>
                  <a:lnTo>
                    <a:pt x="0" y="1034986"/>
                  </a:lnTo>
                </a:path>
                <a:path w="456564" h="1431925">
                  <a:moveTo>
                    <a:pt x="0" y="1386384"/>
                  </a:moveTo>
                  <a:lnTo>
                    <a:pt x="0" y="1431608"/>
                  </a:lnTo>
                </a:path>
                <a:path w="456564" h="1431925">
                  <a:moveTo>
                    <a:pt x="456046" y="0"/>
                  </a:moveTo>
                  <a:lnTo>
                    <a:pt x="456046" y="1034986"/>
                  </a:lnTo>
                </a:path>
                <a:path w="456564" h="1431925">
                  <a:moveTo>
                    <a:pt x="456046" y="1386384"/>
                  </a:moveTo>
                  <a:lnTo>
                    <a:pt x="456046" y="1431608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05983" y="1974073"/>
              <a:ext cx="2079625" cy="0"/>
            </a:xfrm>
            <a:custGeom>
              <a:avLst/>
              <a:gdLst/>
              <a:ahLst/>
              <a:cxnLst/>
              <a:rect l="l" t="t" r="r" b="b"/>
              <a:pathLst>
                <a:path w="2079625" h="0">
                  <a:moveTo>
                    <a:pt x="2014931" y="0"/>
                  </a:moveTo>
                  <a:lnTo>
                    <a:pt x="2079594" y="0"/>
                  </a:lnTo>
                </a:path>
                <a:path w="2079625" h="0">
                  <a:moveTo>
                    <a:pt x="0" y="0"/>
                  </a:moveTo>
                  <a:lnTo>
                    <a:pt x="1147798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405983" y="847144"/>
              <a:ext cx="2079625" cy="845819"/>
            </a:xfrm>
            <a:custGeom>
              <a:avLst/>
              <a:gdLst/>
              <a:ahLst/>
              <a:cxnLst/>
              <a:rect l="l" t="t" r="r" b="b"/>
              <a:pathLst>
                <a:path w="2079625" h="845819">
                  <a:moveTo>
                    <a:pt x="0" y="845196"/>
                  </a:moveTo>
                  <a:lnTo>
                    <a:pt x="2079594" y="845196"/>
                  </a:lnTo>
                </a:path>
                <a:path w="2079625" h="845819">
                  <a:moveTo>
                    <a:pt x="0" y="563464"/>
                  </a:moveTo>
                  <a:lnTo>
                    <a:pt x="2079594" y="563464"/>
                  </a:lnTo>
                </a:path>
                <a:path w="2079625" h="845819">
                  <a:moveTo>
                    <a:pt x="0" y="281732"/>
                  </a:moveTo>
                  <a:lnTo>
                    <a:pt x="2079594" y="281732"/>
                  </a:lnTo>
                </a:path>
                <a:path w="2079625" h="845819">
                  <a:moveTo>
                    <a:pt x="0" y="0"/>
                  </a:moveTo>
                  <a:lnTo>
                    <a:pt x="2079594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79291" y="2204241"/>
              <a:ext cx="912494" cy="48895"/>
            </a:xfrm>
            <a:custGeom>
              <a:avLst/>
              <a:gdLst/>
              <a:ahLst/>
              <a:cxnLst/>
              <a:rect l="l" t="t" r="r" b="b"/>
              <a:pathLst>
                <a:path w="912495" h="48894">
                  <a:moveTo>
                    <a:pt x="0" y="48599"/>
                  </a:moveTo>
                  <a:lnTo>
                    <a:pt x="0" y="0"/>
                  </a:lnTo>
                </a:path>
                <a:path w="912495" h="48894">
                  <a:moveTo>
                    <a:pt x="456046" y="48599"/>
                  </a:moveTo>
                  <a:lnTo>
                    <a:pt x="456046" y="0"/>
                  </a:lnTo>
                </a:path>
                <a:path w="912495" h="48894">
                  <a:moveTo>
                    <a:pt x="912093" y="48599"/>
                  </a:moveTo>
                  <a:lnTo>
                    <a:pt x="912093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947432" y="2207616"/>
              <a:ext cx="456565" cy="45720"/>
            </a:xfrm>
            <a:custGeom>
              <a:avLst/>
              <a:gdLst/>
              <a:ahLst/>
              <a:cxnLst/>
              <a:rect l="l" t="t" r="r" b="b"/>
              <a:pathLst>
                <a:path w="456564" h="45719">
                  <a:moveTo>
                    <a:pt x="0" y="0"/>
                  </a:moveTo>
                  <a:lnTo>
                    <a:pt x="0" y="45223"/>
                  </a:lnTo>
                </a:path>
                <a:path w="456564" h="45719">
                  <a:moveTo>
                    <a:pt x="456046" y="0"/>
                  </a:moveTo>
                  <a:lnTo>
                    <a:pt x="456046" y="45223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05983" y="821232"/>
              <a:ext cx="2079625" cy="1153160"/>
            </a:xfrm>
            <a:custGeom>
              <a:avLst/>
              <a:gdLst/>
              <a:ahLst/>
              <a:cxnLst/>
              <a:rect l="l" t="t" r="r" b="b"/>
              <a:pathLst>
                <a:path w="2079625" h="1153160">
                  <a:moveTo>
                    <a:pt x="173308" y="0"/>
                  </a:moveTo>
                  <a:lnTo>
                    <a:pt x="173308" y="48599"/>
                  </a:lnTo>
                </a:path>
                <a:path w="2079625" h="1153160">
                  <a:moveTo>
                    <a:pt x="629354" y="0"/>
                  </a:moveTo>
                  <a:lnTo>
                    <a:pt x="629354" y="48599"/>
                  </a:lnTo>
                </a:path>
                <a:path w="2079625" h="1153160">
                  <a:moveTo>
                    <a:pt x="1085401" y="0"/>
                  </a:moveTo>
                  <a:lnTo>
                    <a:pt x="1085401" y="48599"/>
                  </a:lnTo>
                </a:path>
                <a:path w="2079625" h="1153160">
                  <a:moveTo>
                    <a:pt x="1541448" y="0"/>
                  </a:moveTo>
                  <a:lnTo>
                    <a:pt x="1541448" y="48599"/>
                  </a:lnTo>
                </a:path>
                <a:path w="2079625" h="1153160">
                  <a:moveTo>
                    <a:pt x="1997495" y="0"/>
                  </a:moveTo>
                  <a:lnTo>
                    <a:pt x="1997495" y="48599"/>
                  </a:lnTo>
                </a:path>
                <a:path w="2079625" h="1153160">
                  <a:moveTo>
                    <a:pt x="0" y="1152841"/>
                  </a:moveTo>
                  <a:lnTo>
                    <a:pt x="48601" y="1152841"/>
                  </a:lnTo>
                </a:path>
                <a:path w="2079625" h="1153160">
                  <a:moveTo>
                    <a:pt x="0" y="871109"/>
                  </a:moveTo>
                  <a:lnTo>
                    <a:pt x="48601" y="871109"/>
                  </a:lnTo>
                </a:path>
                <a:path w="2079625" h="1153160">
                  <a:moveTo>
                    <a:pt x="0" y="589376"/>
                  </a:moveTo>
                  <a:lnTo>
                    <a:pt x="48601" y="589376"/>
                  </a:lnTo>
                </a:path>
                <a:path w="2079625" h="1153160">
                  <a:moveTo>
                    <a:pt x="0" y="307644"/>
                  </a:moveTo>
                  <a:lnTo>
                    <a:pt x="48601" y="307644"/>
                  </a:lnTo>
                </a:path>
                <a:path w="2079625" h="1153160">
                  <a:moveTo>
                    <a:pt x="0" y="25912"/>
                  </a:moveTo>
                  <a:lnTo>
                    <a:pt x="48601" y="25912"/>
                  </a:lnTo>
                </a:path>
                <a:path w="2079625" h="1153160">
                  <a:moveTo>
                    <a:pt x="2079594" y="1152841"/>
                  </a:moveTo>
                  <a:lnTo>
                    <a:pt x="2030993" y="1152841"/>
                  </a:lnTo>
                </a:path>
                <a:path w="2079625" h="1153160">
                  <a:moveTo>
                    <a:pt x="2079594" y="871109"/>
                  </a:moveTo>
                  <a:lnTo>
                    <a:pt x="2030993" y="871109"/>
                  </a:lnTo>
                </a:path>
                <a:path w="2079625" h="1153160">
                  <a:moveTo>
                    <a:pt x="2079594" y="589376"/>
                  </a:moveTo>
                  <a:lnTo>
                    <a:pt x="2030993" y="589376"/>
                  </a:lnTo>
                </a:path>
                <a:path w="2079625" h="1153160">
                  <a:moveTo>
                    <a:pt x="2079594" y="307644"/>
                  </a:moveTo>
                  <a:lnTo>
                    <a:pt x="2030993" y="307644"/>
                  </a:lnTo>
                </a:path>
                <a:path w="2079625" h="1153160">
                  <a:moveTo>
                    <a:pt x="2079594" y="25912"/>
                  </a:moveTo>
                  <a:lnTo>
                    <a:pt x="2030993" y="2591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05983" y="821232"/>
              <a:ext cx="2079625" cy="1431925"/>
            </a:xfrm>
            <a:custGeom>
              <a:avLst/>
              <a:gdLst/>
              <a:ahLst/>
              <a:cxnLst/>
              <a:rect l="l" t="t" r="r" b="b"/>
              <a:pathLst>
                <a:path w="2079625" h="1431925">
                  <a:moveTo>
                    <a:pt x="0" y="1431608"/>
                  </a:moveTo>
                  <a:lnTo>
                    <a:pt x="0" y="0"/>
                  </a:lnTo>
                  <a:lnTo>
                    <a:pt x="2079594" y="0"/>
                  </a:lnTo>
                  <a:lnTo>
                    <a:pt x="2079594" y="1431608"/>
                  </a:lnTo>
                  <a:lnTo>
                    <a:pt x="0" y="1431608"/>
                  </a:lnTo>
                  <a:close/>
                </a:path>
              </a:pathLst>
            </a:custGeom>
            <a:ln w="4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456155" y="2240996"/>
            <a:ext cx="70231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8630" algn="l"/>
              </a:tabLst>
            </a:pPr>
            <a:r>
              <a:rPr dirty="0" sz="950" spc="-25">
                <a:latin typeface="Lucida Sans Unicode"/>
                <a:cs typeface="Lucida Sans Unicode"/>
              </a:rPr>
              <a:t>−</a:t>
            </a:r>
            <a:r>
              <a:rPr dirty="0" sz="950" spc="-25">
                <a:latin typeface="Microsoft Sans Serif"/>
                <a:cs typeface="Microsoft Sans Serif"/>
              </a:rPr>
              <a:t>20</a:t>
            </a:r>
            <a:r>
              <a:rPr dirty="0" sz="950">
                <a:latin typeface="Microsoft Sans Serif"/>
                <a:cs typeface="Microsoft Sans Serif"/>
              </a:rPr>
              <a:t>	</a:t>
            </a:r>
            <a:r>
              <a:rPr dirty="0" sz="950" spc="-25">
                <a:latin typeface="Lucida Sans Unicode"/>
                <a:cs typeface="Lucida Sans Unicode"/>
              </a:rPr>
              <a:t>−</a:t>
            </a:r>
            <a:r>
              <a:rPr dirty="0" sz="950" spc="-25">
                <a:latin typeface="Microsoft Sans Serif"/>
                <a:cs typeface="Microsoft Sans Serif"/>
              </a:rPr>
              <a:t>10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25817" y="1877671"/>
            <a:ext cx="14986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latin typeface="Microsoft Sans Serif"/>
                <a:cs typeface="Microsoft Sans Serif"/>
              </a:rPr>
              <a:t>20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25817" y="1595944"/>
            <a:ext cx="14986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5">
                <a:latin typeface="Microsoft Sans Serif"/>
                <a:cs typeface="Microsoft Sans Serif"/>
              </a:rPr>
              <a:t>40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63878" y="750753"/>
            <a:ext cx="211454" cy="7385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latin typeface="Microsoft Sans Serif"/>
                <a:cs typeface="Microsoft Sans Serif"/>
              </a:rPr>
              <a:t>100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74295">
              <a:lnSpc>
                <a:spcPct val="100000"/>
              </a:lnSpc>
            </a:pPr>
            <a:r>
              <a:rPr dirty="0" sz="950" spc="-25">
                <a:latin typeface="Microsoft Sans Serif"/>
                <a:cs typeface="Microsoft Sans Serif"/>
              </a:rPr>
              <a:t>80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950">
              <a:latin typeface="Microsoft Sans Serif"/>
              <a:cs typeface="Microsoft Sans Serif"/>
            </a:endParaRPr>
          </a:p>
          <a:p>
            <a:pPr marL="74295">
              <a:lnSpc>
                <a:spcPct val="100000"/>
              </a:lnSpc>
            </a:pPr>
            <a:r>
              <a:rPr dirty="0" sz="950" spc="-25">
                <a:latin typeface="Microsoft Sans Serif"/>
                <a:cs typeface="Microsoft Sans Serif"/>
              </a:rPr>
              <a:t>60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551754" y="935776"/>
            <a:ext cx="1788160" cy="1225550"/>
            <a:chOff x="3551754" y="935776"/>
            <a:chExt cx="1788160" cy="1225550"/>
          </a:xfrm>
        </p:grpSpPr>
        <p:sp>
          <p:nvSpPr>
            <p:cNvPr id="25" name="object 25" descr=""/>
            <p:cNvSpPr/>
            <p:nvPr/>
          </p:nvSpPr>
          <p:spPr>
            <a:xfrm>
              <a:off x="3579291" y="1047033"/>
              <a:ext cx="1733550" cy="1087120"/>
            </a:xfrm>
            <a:custGeom>
              <a:avLst/>
              <a:gdLst/>
              <a:ahLst/>
              <a:cxnLst/>
              <a:rect l="l" t="t" r="r" b="b"/>
              <a:pathLst>
                <a:path w="1733550" h="1087120">
                  <a:moveTo>
                    <a:pt x="0" y="1082978"/>
                  </a:moveTo>
                  <a:lnTo>
                    <a:pt x="91209" y="1086500"/>
                  </a:lnTo>
                  <a:lnTo>
                    <a:pt x="182418" y="1070019"/>
                  </a:lnTo>
                  <a:lnTo>
                    <a:pt x="273627" y="1052692"/>
                  </a:lnTo>
                  <a:lnTo>
                    <a:pt x="364837" y="1030576"/>
                  </a:lnTo>
                  <a:lnTo>
                    <a:pt x="456046" y="924927"/>
                  </a:lnTo>
                  <a:lnTo>
                    <a:pt x="547256" y="720530"/>
                  </a:lnTo>
                  <a:lnTo>
                    <a:pt x="638465" y="435980"/>
                  </a:lnTo>
                  <a:lnTo>
                    <a:pt x="729674" y="306947"/>
                  </a:lnTo>
                  <a:lnTo>
                    <a:pt x="820884" y="142979"/>
                  </a:lnTo>
                  <a:lnTo>
                    <a:pt x="912093" y="89872"/>
                  </a:lnTo>
                  <a:lnTo>
                    <a:pt x="1003303" y="40146"/>
                  </a:lnTo>
                  <a:lnTo>
                    <a:pt x="1094512" y="17608"/>
                  </a:lnTo>
                  <a:lnTo>
                    <a:pt x="1185721" y="26482"/>
                  </a:lnTo>
                  <a:lnTo>
                    <a:pt x="1276931" y="37188"/>
                  </a:lnTo>
                  <a:lnTo>
                    <a:pt x="1368140" y="15213"/>
                  </a:lnTo>
                  <a:lnTo>
                    <a:pt x="1459349" y="0"/>
                  </a:lnTo>
                  <a:lnTo>
                    <a:pt x="1550559" y="7043"/>
                  </a:lnTo>
                  <a:lnTo>
                    <a:pt x="1641768" y="50148"/>
                  </a:lnTo>
                  <a:lnTo>
                    <a:pt x="1732977" y="27327"/>
                  </a:lnTo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79291" y="940539"/>
              <a:ext cx="1733550" cy="1179830"/>
            </a:xfrm>
            <a:custGeom>
              <a:avLst/>
              <a:gdLst/>
              <a:ahLst/>
              <a:cxnLst/>
              <a:rect l="l" t="t" r="r" b="b"/>
              <a:pathLst>
                <a:path w="1733550" h="1179830">
                  <a:moveTo>
                    <a:pt x="0" y="1179331"/>
                  </a:moveTo>
                  <a:lnTo>
                    <a:pt x="91209" y="1173273"/>
                  </a:lnTo>
                  <a:lnTo>
                    <a:pt x="182418" y="1129182"/>
                  </a:lnTo>
                  <a:lnTo>
                    <a:pt x="273627" y="1043254"/>
                  </a:lnTo>
                  <a:lnTo>
                    <a:pt x="364837" y="967045"/>
                  </a:lnTo>
                  <a:lnTo>
                    <a:pt x="456046" y="821531"/>
                  </a:lnTo>
                  <a:lnTo>
                    <a:pt x="547256" y="602202"/>
                  </a:lnTo>
                  <a:lnTo>
                    <a:pt x="638465" y="413019"/>
                  </a:lnTo>
                  <a:lnTo>
                    <a:pt x="729674" y="218764"/>
                  </a:lnTo>
                  <a:lnTo>
                    <a:pt x="820884" y="107621"/>
                  </a:lnTo>
                  <a:lnTo>
                    <a:pt x="912093" y="78462"/>
                  </a:lnTo>
                  <a:lnTo>
                    <a:pt x="1003303" y="27187"/>
                  </a:lnTo>
                  <a:lnTo>
                    <a:pt x="1094512" y="27891"/>
                  </a:lnTo>
                  <a:lnTo>
                    <a:pt x="1185721" y="10424"/>
                  </a:lnTo>
                  <a:lnTo>
                    <a:pt x="1276931" y="25778"/>
                  </a:lnTo>
                  <a:lnTo>
                    <a:pt x="1368140" y="25919"/>
                  </a:lnTo>
                  <a:lnTo>
                    <a:pt x="1459349" y="0"/>
                  </a:lnTo>
                  <a:lnTo>
                    <a:pt x="1550559" y="15495"/>
                  </a:lnTo>
                  <a:lnTo>
                    <a:pt x="1641768" y="28455"/>
                  </a:lnTo>
                  <a:lnTo>
                    <a:pt x="1732977" y="29863"/>
                  </a:lnTo>
                </a:path>
              </a:pathLst>
            </a:custGeom>
            <a:ln w="9109">
              <a:solidFill>
                <a:srgbClr val="0052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56517" y="1024258"/>
              <a:ext cx="1778635" cy="1132205"/>
            </a:xfrm>
            <a:custGeom>
              <a:avLst/>
              <a:gdLst/>
              <a:ahLst/>
              <a:cxnLst/>
              <a:rect l="l" t="t" r="r" b="b"/>
              <a:pathLst>
                <a:path w="1778635" h="1132205">
                  <a:moveTo>
                    <a:pt x="0" y="1128528"/>
                  </a:moveTo>
                  <a:lnTo>
                    <a:pt x="45549" y="1128528"/>
                  </a:lnTo>
                  <a:lnTo>
                    <a:pt x="45549" y="1082978"/>
                  </a:lnTo>
                  <a:lnTo>
                    <a:pt x="0" y="1082978"/>
                  </a:lnTo>
                  <a:lnTo>
                    <a:pt x="0" y="1128528"/>
                  </a:lnTo>
                  <a:close/>
                </a:path>
                <a:path w="1778635" h="1132205">
                  <a:moveTo>
                    <a:pt x="91209" y="1132049"/>
                  </a:moveTo>
                  <a:lnTo>
                    <a:pt x="136758" y="1132049"/>
                  </a:lnTo>
                  <a:lnTo>
                    <a:pt x="136758" y="1086500"/>
                  </a:lnTo>
                  <a:lnTo>
                    <a:pt x="91209" y="1086500"/>
                  </a:lnTo>
                  <a:lnTo>
                    <a:pt x="91209" y="1132049"/>
                  </a:lnTo>
                  <a:close/>
                </a:path>
                <a:path w="1778635" h="1132205">
                  <a:moveTo>
                    <a:pt x="182418" y="1115568"/>
                  </a:moveTo>
                  <a:lnTo>
                    <a:pt x="227968" y="1115568"/>
                  </a:lnTo>
                  <a:lnTo>
                    <a:pt x="227968" y="1070018"/>
                  </a:lnTo>
                  <a:lnTo>
                    <a:pt x="182418" y="1070018"/>
                  </a:lnTo>
                  <a:lnTo>
                    <a:pt x="182418" y="1115568"/>
                  </a:lnTo>
                  <a:close/>
                </a:path>
                <a:path w="1778635" h="1132205">
                  <a:moveTo>
                    <a:pt x="273627" y="1098242"/>
                  </a:moveTo>
                  <a:lnTo>
                    <a:pt x="319177" y="1098242"/>
                  </a:lnTo>
                  <a:lnTo>
                    <a:pt x="319177" y="1052692"/>
                  </a:lnTo>
                  <a:lnTo>
                    <a:pt x="273627" y="1052692"/>
                  </a:lnTo>
                  <a:lnTo>
                    <a:pt x="273627" y="1098242"/>
                  </a:lnTo>
                  <a:close/>
                </a:path>
                <a:path w="1778635" h="1132205">
                  <a:moveTo>
                    <a:pt x="364837" y="1076126"/>
                  </a:moveTo>
                  <a:lnTo>
                    <a:pt x="410387" y="1076126"/>
                  </a:lnTo>
                  <a:lnTo>
                    <a:pt x="410387" y="1030576"/>
                  </a:lnTo>
                  <a:lnTo>
                    <a:pt x="364837" y="1030576"/>
                  </a:lnTo>
                  <a:lnTo>
                    <a:pt x="364837" y="1076126"/>
                  </a:lnTo>
                  <a:close/>
                </a:path>
                <a:path w="1778635" h="1132205">
                  <a:moveTo>
                    <a:pt x="456046" y="970476"/>
                  </a:moveTo>
                  <a:lnTo>
                    <a:pt x="501596" y="970476"/>
                  </a:lnTo>
                  <a:lnTo>
                    <a:pt x="501596" y="924927"/>
                  </a:lnTo>
                  <a:lnTo>
                    <a:pt x="456046" y="924927"/>
                  </a:lnTo>
                  <a:lnTo>
                    <a:pt x="456046" y="970476"/>
                  </a:lnTo>
                  <a:close/>
                </a:path>
                <a:path w="1778635" h="1132205">
                  <a:moveTo>
                    <a:pt x="547256" y="766079"/>
                  </a:moveTo>
                  <a:lnTo>
                    <a:pt x="592805" y="766079"/>
                  </a:lnTo>
                  <a:lnTo>
                    <a:pt x="592805" y="720530"/>
                  </a:lnTo>
                  <a:lnTo>
                    <a:pt x="547256" y="720530"/>
                  </a:lnTo>
                  <a:lnTo>
                    <a:pt x="547256" y="766079"/>
                  </a:lnTo>
                  <a:close/>
                </a:path>
                <a:path w="1778635" h="1132205">
                  <a:moveTo>
                    <a:pt x="638465" y="481530"/>
                  </a:moveTo>
                  <a:lnTo>
                    <a:pt x="684015" y="481530"/>
                  </a:lnTo>
                  <a:lnTo>
                    <a:pt x="684015" y="435980"/>
                  </a:lnTo>
                  <a:lnTo>
                    <a:pt x="638465" y="435980"/>
                  </a:lnTo>
                  <a:lnTo>
                    <a:pt x="638465" y="481530"/>
                  </a:lnTo>
                  <a:close/>
                </a:path>
                <a:path w="1778635" h="1132205">
                  <a:moveTo>
                    <a:pt x="729674" y="352496"/>
                  </a:moveTo>
                  <a:lnTo>
                    <a:pt x="775224" y="352496"/>
                  </a:lnTo>
                  <a:lnTo>
                    <a:pt x="775224" y="306947"/>
                  </a:lnTo>
                  <a:lnTo>
                    <a:pt x="729674" y="306947"/>
                  </a:lnTo>
                  <a:lnTo>
                    <a:pt x="729674" y="352496"/>
                  </a:lnTo>
                  <a:close/>
                </a:path>
                <a:path w="1778635" h="1132205">
                  <a:moveTo>
                    <a:pt x="820884" y="188528"/>
                  </a:moveTo>
                  <a:lnTo>
                    <a:pt x="866433" y="188528"/>
                  </a:lnTo>
                  <a:lnTo>
                    <a:pt x="866433" y="142979"/>
                  </a:lnTo>
                  <a:lnTo>
                    <a:pt x="820884" y="142979"/>
                  </a:lnTo>
                  <a:lnTo>
                    <a:pt x="820884" y="188528"/>
                  </a:lnTo>
                  <a:close/>
                </a:path>
                <a:path w="1778635" h="1132205">
                  <a:moveTo>
                    <a:pt x="912093" y="135422"/>
                  </a:moveTo>
                  <a:lnTo>
                    <a:pt x="957643" y="135422"/>
                  </a:lnTo>
                  <a:lnTo>
                    <a:pt x="957643" y="89872"/>
                  </a:lnTo>
                  <a:lnTo>
                    <a:pt x="912093" y="89872"/>
                  </a:lnTo>
                  <a:lnTo>
                    <a:pt x="912093" y="135422"/>
                  </a:lnTo>
                  <a:close/>
                </a:path>
                <a:path w="1778635" h="1132205">
                  <a:moveTo>
                    <a:pt x="1003302" y="85696"/>
                  </a:moveTo>
                  <a:lnTo>
                    <a:pt x="1048852" y="85696"/>
                  </a:lnTo>
                  <a:lnTo>
                    <a:pt x="1048852" y="40146"/>
                  </a:lnTo>
                  <a:lnTo>
                    <a:pt x="1003302" y="40146"/>
                  </a:lnTo>
                  <a:lnTo>
                    <a:pt x="1003302" y="85696"/>
                  </a:lnTo>
                  <a:close/>
                </a:path>
                <a:path w="1778635" h="1132205">
                  <a:moveTo>
                    <a:pt x="1094512" y="63158"/>
                  </a:moveTo>
                  <a:lnTo>
                    <a:pt x="1140061" y="63158"/>
                  </a:lnTo>
                  <a:lnTo>
                    <a:pt x="1140061" y="17608"/>
                  </a:lnTo>
                  <a:lnTo>
                    <a:pt x="1094512" y="17608"/>
                  </a:lnTo>
                  <a:lnTo>
                    <a:pt x="1094512" y="63158"/>
                  </a:lnTo>
                  <a:close/>
                </a:path>
                <a:path w="1778635" h="1132205">
                  <a:moveTo>
                    <a:pt x="1185721" y="72032"/>
                  </a:moveTo>
                  <a:lnTo>
                    <a:pt x="1231271" y="72032"/>
                  </a:lnTo>
                  <a:lnTo>
                    <a:pt x="1231271" y="26482"/>
                  </a:lnTo>
                  <a:lnTo>
                    <a:pt x="1185721" y="26482"/>
                  </a:lnTo>
                  <a:lnTo>
                    <a:pt x="1185721" y="72032"/>
                  </a:lnTo>
                  <a:close/>
                </a:path>
                <a:path w="1778635" h="1132205">
                  <a:moveTo>
                    <a:pt x="1276931" y="82738"/>
                  </a:moveTo>
                  <a:lnTo>
                    <a:pt x="1322480" y="82738"/>
                  </a:lnTo>
                  <a:lnTo>
                    <a:pt x="1322480" y="37188"/>
                  </a:lnTo>
                  <a:lnTo>
                    <a:pt x="1276931" y="37188"/>
                  </a:lnTo>
                  <a:lnTo>
                    <a:pt x="1276931" y="82738"/>
                  </a:lnTo>
                  <a:close/>
                </a:path>
                <a:path w="1778635" h="1132205">
                  <a:moveTo>
                    <a:pt x="1368140" y="60763"/>
                  </a:moveTo>
                  <a:lnTo>
                    <a:pt x="1413690" y="60763"/>
                  </a:lnTo>
                  <a:lnTo>
                    <a:pt x="1413690" y="15213"/>
                  </a:lnTo>
                  <a:lnTo>
                    <a:pt x="1368140" y="15213"/>
                  </a:lnTo>
                  <a:lnTo>
                    <a:pt x="1368140" y="60763"/>
                  </a:lnTo>
                  <a:close/>
                </a:path>
                <a:path w="1778635" h="1132205">
                  <a:moveTo>
                    <a:pt x="1459349" y="45549"/>
                  </a:moveTo>
                  <a:lnTo>
                    <a:pt x="1504899" y="45549"/>
                  </a:lnTo>
                  <a:lnTo>
                    <a:pt x="1504899" y="0"/>
                  </a:lnTo>
                  <a:lnTo>
                    <a:pt x="1459349" y="0"/>
                  </a:lnTo>
                  <a:lnTo>
                    <a:pt x="1459349" y="45549"/>
                  </a:lnTo>
                  <a:close/>
                </a:path>
                <a:path w="1778635" h="1132205">
                  <a:moveTo>
                    <a:pt x="1550559" y="52592"/>
                  </a:moveTo>
                  <a:lnTo>
                    <a:pt x="1596108" y="52592"/>
                  </a:lnTo>
                  <a:lnTo>
                    <a:pt x="1596108" y="7043"/>
                  </a:lnTo>
                  <a:lnTo>
                    <a:pt x="1550559" y="7043"/>
                  </a:lnTo>
                  <a:lnTo>
                    <a:pt x="1550559" y="52592"/>
                  </a:lnTo>
                  <a:close/>
                </a:path>
                <a:path w="1778635" h="1132205">
                  <a:moveTo>
                    <a:pt x="1641768" y="95698"/>
                  </a:moveTo>
                  <a:lnTo>
                    <a:pt x="1687318" y="95698"/>
                  </a:lnTo>
                  <a:lnTo>
                    <a:pt x="1687318" y="50148"/>
                  </a:lnTo>
                  <a:lnTo>
                    <a:pt x="1641768" y="50148"/>
                  </a:lnTo>
                  <a:lnTo>
                    <a:pt x="1641768" y="95698"/>
                  </a:lnTo>
                  <a:close/>
                </a:path>
                <a:path w="1778635" h="1132205">
                  <a:moveTo>
                    <a:pt x="1732977" y="72877"/>
                  </a:moveTo>
                  <a:lnTo>
                    <a:pt x="1778527" y="72877"/>
                  </a:lnTo>
                  <a:lnTo>
                    <a:pt x="1778527" y="27327"/>
                  </a:lnTo>
                  <a:lnTo>
                    <a:pt x="1732977" y="27327"/>
                  </a:lnTo>
                  <a:lnTo>
                    <a:pt x="1732977" y="72877"/>
                  </a:lnTo>
                  <a:close/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173330" y="2202304"/>
            <a:ext cx="545465" cy="402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L="90805">
              <a:lnSpc>
                <a:spcPct val="100000"/>
              </a:lnSpc>
              <a:spcBef>
                <a:spcPts val="434"/>
              </a:spcBef>
            </a:pPr>
            <a:r>
              <a:rPr dirty="0" sz="950" spc="-50">
                <a:latin typeface="Microsoft Sans Serif"/>
                <a:cs typeface="Microsoft Sans Serif"/>
              </a:rPr>
              <a:t>0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950" spc="-25">
                <a:latin typeface="Microsoft Sans Serif"/>
                <a:cs typeface="Microsoft Sans Serif"/>
              </a:rPr>
              <a:t>SNR</a:t>
            </a:r>
            <a:r>
              <a:rPr dirty="0" sz="950" spc="-20">
                <a:latin typeface="Microsoft Sans Serif"/>
                <a:cs typeface="Microsoft Sans Serif"/>
              </a:rPr>
              <a:t> (dB)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35868" y="1170382"/>
            <a:ext cx="177800" cy="7327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-25">
                <a:latin typeface="Microsoft Sans Serif"/>
                <a:cs typeface="Microsoft Sans Serif"/>
              </a:rPr>
              <a:t>Accuracy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-25">
                <a:latin typeface="Microsoft Sans Serif"/>
                <a:cs typeface="Microsoft Sans Serif"/>
              </a:rPr>
              <a:t>(%)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551504" y="1853941"/>
            <a:ext cx="871855" cy="356235"/>
            <a:chOff x="4551504" y="1853941"/>
            <a:chExt cx="871855" cy="356235"/>
          </a:xfrm>
        </p:grpSpPr>
        <p:sp>
          <p:nvSpPr>
            <p:cNvPr id="31" name="object 31" descr=""/>
            <p:cNvSpPr/>
            <p:nvPr/>
          </p:nvSpPr>
          <p:spPr>
            <a:xfrm>
              <a:off x="4553782" y="1856218"/>
              <a:ext cx="867410" cy="351790"/>
            </a:xfrm>
            <a:custGeom>
              <a:avLst/>
              <a:gdLst/>
              <a:ahLst/>
              <a:cxnLst/>
              <a:rect l="l" t="t" r="r" b="b"/>
              <a:pathLst>
                <a:path w="867410" h="351789">
                  <a:moveTo>
                    <a:pt x="867132" y="0"/>
                  </a:moveTo>
                  <a:lnTo>
                    <a:pt x="0" y="0"/>
                  </a:lnTo>
                  <a:lnTo>
                    <a:pt x="0" y="351398"/>
                  </a:lnTo>
                  <a:lnTo>
                    <a:pt x="867132" y="351398"/>
                  </a:lnTo>
                  <a:lnTo>
                    <a:pt x="86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53782" y="1856218"/>
              <a:ext cx="867410" cy="351790"/>
            </a:xfrm>
            <a:custGeom>
              <a:avLst/>
              <a:gdLst/>
              <a:ahLst/>
              <a:cxnLst/>
              <a:rect l="l" t="t" r="r" b="b"/>
              <a:pathLst>
                <a:path w="867410" h="351789">
                  <a:moveTo>
                    <a:pt x="0" y="351398"/>
                  </a:moveTo>
                  <a:lnTo>
                    <a:pt x="867132" y="351398"/>
                  </a:lnTo>
                  <a:lnTo>
                    <a:pt x="867132" y="0"/>
                  </a:lnTo>
                  <a:lnTo>
                    <a:pt x="0" y="0"/>
                  </a:lnTo>
                  <a:lnTo>
                    <a:pt x="0" y="351398"/>
                  </a:lnTo>
                  <a:close/>
                </a:path>
              </a:pathLst>
            </a:custGeom>
            <a:ln w="4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92481" y="1933788"/>
              <a:ext cx="194945" cy="45720"/>
            </a:xfrm>
            <a:custGeom>
              <a:avLst/>
              <a:gdLst/>
              <a:ahLst/>
              <a:cxnLst/>
              <a:rect l="l" t="t" r="r" b="b"/>
              <a:pathLst>
                <a:path w="194945" h="45719">
                  <a:moveTo>
                    <a:pt x="0" y="22774"/>
                  </a:moveTo>
                  <a:lnTo>
                    <a:pt x="97202" y="22774"/>
                  </a:lnTo>
                  <a:lnTo>
                    <a:pt x="194404" y="22774"/>
                  </a:lnTo>
                </a:path>
                <a:path w="194945" h="45719">
                  <a:moveTo>
                    <a:pt x="74427" y="45549"/>
                  </a:moveTo>
                  <a:lnTo>
                    <a:pt x="119976" y="45549"/>
                  </a:lnTo>
                  <a:lnTo>
                    <a:pt x="119976" y="0"/>
                  </a:lnTo>
                  <a:lnTo>
                    <a:pt x="74427" y="0"/>
                  </a:lnTo>
                  <a:lnTo>
                    <a:pt x="74427" y="45549"/>
                  </a:lnTo>
                  <a:close/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92481" y="2109485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97202" y="0"/>
                  </a:lnTo>
                  <a:lnTo>
                    <a:pt x="194404" y="0"/>
                  </a:lnTo>
                </a:path>
              </a:pathLst>
            </a:custGeom>
            <a:ln w="9109">
              <a:solidFill>
                <a:srgbClr val="0052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801523" y="1855382"/>
            <a:ext cx="676910" cy="5607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06680" indent="63500">
              <a:lnSpc>
                <a:spcPct val="104099"/>
              </a:lnSpc>
              <a:spcBef>
                <a:spcPts val="85"/>
              </a:spcBef>
            </a:pPr>
            <a:r>
              <a:rPr dirty="0" sz="950" spc="-10">
                <a:latin typeface="Microsoft Sans Serif"/>
                <a:cs typeface="Microsoft Sans Serif"/>
              </a:rPr>
              <a:t>Baseline </a:t>
            </a:r>
            <a:r>
              <a:rPr dirty="0" sz="950" spc="-50">
                <a:latin typeface="Microsoft Sans Serif"/>
                <a:cs typeface="Microsoft Sans Serif"/>
              </a:rPr>
              <a:t>GRCR-</a:t>
            </a:r>
            <a:r>
              <a:rPr dirty="0" sz="950" spc="-35">
                <a:latin typeface="Microsoft Sans Serif"/>
                <a:cs typeface="Microsoft Sans Serif"/>
              </a:rPr>
              <a:t>Net</a:t>
            </a:r>
            <a:endParaRPr sz="95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710"/>
              </a:spcBef>
              <a:tabLst>
                <a:tab pos="539750" algn="l"/>
              </a:tabLst>
            </a:pPr>
            <a:r>
              <a:rPr dirty="0" sz="950" spc="-25">
                <a:latin typeface="Microsoft Sans Serif"/>
                <a:cs typeface="Microsoft Sans Serif"/>
              </a:rPr>
              <a:t>10</a:t>
            </a:r>
            <a:r>
              <a:rPr dirty="0" sz="950">
                <a:latin typeface="Microsoft Sans Serif"/>
                <a:cs typeface="Microsoft Sans Serif"/>
              </a:rPr>
              <a:t>	</a:t>
            </a:r>
            <a:r>
              <a:rPr dirty="0" sz="950" spc="-25">
                <a:latin typeface="Microsoft Sans Serif"/>
                <a:cs typeface="Microsoft Sans Serif"/>
              </a:rPr>
              <a:t>20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7" name="object 3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61884"/>
            <a:ext cx="4336415" cy="598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Analysis: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endParaRPr sz="1400">
              <a:latin typeface="Arial MT"/>
              <a:cs typeface="Arial MT"/>
            </a:endParaRPr>
          </a:p>
          <a:p>
            <a:pPr marL="1248410">
              <a:lnSpc>
                <a:spcPct val="100000"/>
              </a:lnSpc>
              <a:spcBef>
                <a:spcPts val="1110"/>
              </a:spcBef>
            </a:pP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Understanding</a:t>
            </a:r>
            <a:r>
              <a:rPr dirty="0" sz="1400" spc="13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Power</a:t>
            </a:r>
            <a:r>
              <a:rPr dirty="0" sz="1400" spc="13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Relationships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817850"/>
            <a:ext cx="5760085" cy="2422525"/>
            <a:chOff x="0" y="817850"/>
            <a:chExt cx="5760085" cy="24225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817850"/>
              <a:ext cx="5482959" cy="241605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The</a:t>
            </a:r>
            <a:r>
              <a:rPr dirty="0" spc="-55"/>
              <a:t> </a:t>
            </a:r>
            <a:r>
              <a:rPr dirty="0" spc="-75"/>
              <a:t>Challenge:</a:t>
            </a:r>
            <a:r>
              <a:rPr dirty="0" spc="85"/>
              <a:t> </a:t>
            </a:r>
            <a:r>
              <a:rPr dirty="0" spc="-60"/>
              <a:t>Extreme</a:t>
            </a:r>
            <a:r>
              <a:rPr dirty="0" spc="-35"/>
              <a:t> </a:t>
            </a:r>
            <a:r>
              <a:rPr dirty="0" spc="-85"/>
              <a:t>Noise</a:t>
            </a:r>
            <a:r>
              <a:rPr dirty="0" spc="-10"/>
              <a:t> </a:t>
            </a:r>
            <a:r>
              <a:rPr dirty="0" spc="-45"/>
              <a:t>Conditions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3023" y="448180"/>
            <a:ext cx="4413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 b="1">
                <a:solidFill>
                  <a:srgbClr val="DC133B"/>
                </a:solidFill>
                <a:latin typeface="Arial"/>
                <a:cs typeface="Arial"/>
              </a:rPr>
              <a:t>SNR</a:t>
            </a:r>
            <a:r>
              <a:rPr dirty="0" sz="1400" spc="18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spc="459" b="1">
                <a:solidFill>
                  <a:srgbClr val="DC133B"/>
                </a:solidFill>
                <a:latin typeface="Arial"/>
                <a:cs typeface="Arial"/>
              </a:rPr>
              <a:t>=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DC133B"/>
                </a:solidFill>
                <a:latin typeface="Arial"/>
                <a:cs typeface="Arial"/>
              </a:rPr>
              <a:t>-20dB: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DC133B"/>
                </a:solidFill>
                <a:latin typeface="Arial"/>
                <a:cs typeface="Arial"/>
              </a:rPr>
              <a:t>Signal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DC133B"/>
                </a:solidFill>
                <a:latin typeface="Arial"/>
                <a:cs typeface="Arial"/>
              </a:rPr>
              <a:t>Power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DC133B"/>
                </a:solidFill>
                <a:latin typeface="Arial"/>
                <a:cs typeface="Arial"/>
              </a:rPr>
              <a:t>Only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spc="95" b="1">
                <a:solidFill>
                  <a:srgbClr val="DC133B"/>
                </a:solidFill>
                <a:latin typeface="Arial"/>
                <a:cs typeface="Arial"/>
              </a:rPr>
              <a:t>1%,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DC133B"/>
                </a:solidFill>
                <a:latin typeface="Arial"/>
                <a:cs typeface="Arial"/>
              </a:rPr>
              <a:t>Noise</a:t>
            </a:r>
            <a:r>
              <a:rPr dirty="0" sz="1400" spc="18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400" spc="65" b="1">
                <a:solidFill>
                  <a:srgbClr val="DC133B"/>
                </a:solidFill>
                <a:latin typeface="Arial"/>
                <a:cs typeface="Arial"/>
              </a:rPr>
              <a:t>99%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19667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40670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616735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826767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4267" y="859419"/>
            <a:ext cx="305181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Extreme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Low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SNR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Challenge:</a:t>
            </a:r>
            <a:endParaRPr sz="1100">
              <a:latin typeface="Arial"/>
              <a:cs typeface="Arial"/>
            </a:endParaRPr>
          </a:p>
          <a:p>
            <a:pPr marL="314960" marR="30480">
              <a:lnSpc>
                <a:spcPct val="125299"/>
              </a:lnSpc>
            </a:pP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SNR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200">
                <a:latin typeface="Microsoft Sans Serif"/>
                <a:cs typeface="Microsoft Sans Serif"/>
              </a:rPr>
              <a:t>=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-</a:t>
            </a:r>
            <a:r>
              <a:rPr dirty="0" sz="1100" spc="-25">
                <a:latin typeface="Microsoft Sans Serif"/>
                <a:cs typeface="Microsoft Sans Serif"/>
              </a:rPr>
              <a:t>20dB: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baseline="-13888" sz="1200" spc="-15">
                <a:latin typeface="Arial MT"/>
                <a:cs typeface="Arial MT"/>
              </a:rPr>
              <a:t>signal</a:t>
            </a:r>
            <a:r>
              <a:rPr dirty="0" baseline="-13888" sz="1200" spc="150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1</a:t>
            </a:r>
            <a:r>
              <a:rPr dirty="0" sz="1100" spc="-60">
                <a:latin typeface="Tahoma"/>
                <a:cs typeface="Tahoma"/>
              </a:rPr>
              <a:t>%</a:t>
            </a:r>
            <a:r>
              <a:rPr dirty="0" sz="1100" spc="-60">
                <a:latin typeface="Microsoft Sans Serif"/>
                <a:cs typeface="Microsoft Sans Serif"/>
              </a:rPr>
              <a:t>,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25" i="1">
                <a:latin typeface="Arial"/>
                <a:cs typeface="Arial"/>
              </a:rPr>
              <a:t>P</a:t>
            </a:r>
            <a:r>
              <a:rPr dirty="0" baseline="-10416" sz="1200" spc="-37">
                <a:latin typeface="Arial MT"/>
                <a:cs typeface="Arial MT"/>
              </a:rPr>
              <a:t>noise</a:t>
            </a:r>
            <a:r>
              <a:rPr dirty="0" baseline="-10416" sz="1200" spc="150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99</a:t>
            </a:r>
            <a:r>
              <a:rPr dirty="0" sz="1100" spc="-25">
                <a:latin typeface="Tahoma"/>
                <a:cs typeface="Tahoma"/>
              </a:rPr>
              <a:t>% </a:t>
            </a:r>
            <a:r>
              <a:rPr dirty="0" sz="1100" spc="-60">
                <a:latin typeface="Microsoft Sans Serif"/>
                <a:cs typeface="Microsoft Sans Serif"/>
              </a:rPr>
              <a:t>Previous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SOTA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methods: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only </a:t>
            </a:r>
            <a:r>
              <a:rPr dirty="0" sz="1100" spc="-40">
                <a:latin typeface="Lucida Sans Unicode"/>
                <a:cs typeface="Lucida Sans Unicode"/>
              </a:rPr>
              <a:t>∼</a:t>
            </a:r>
            <a:r>
              <a:rPr dirty="0" sz="1100" spc="-40">
                <a:latin typeface="Microsoft Sans Serif"/>
                <a:cs typeface="Microsoft Sans Serif"/>
              </a:rPr>
              <a:t>60%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accuracy </a:t>
            </a:r>
            <a:r>
              <a:rPr dirty="0" sz="1100" spc="-70">
                <a:latin typeface="Microsoft Sans Serif"/>
                <a:cs typeface="Microsoft Sans Serif"/>
              </a:rPr>
              <a:t>Massive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severely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degrades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classification </a:t>
            </a:r>
            <a:r>
              <a:rPr dirty="0" sz="1100" spc="-25">
                <a:latin typeface="Microsoft Sans Serif"/>
                <a:cs typeface="Microsoft Sans Serif"/>
              </a:rPr>
              <a:t>Traditional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denoising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methods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fail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354833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564866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774899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4911" y="2984931"/>
            <a:ext cx="65265" cy="6526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9667" y="2017583"/>
            <a:ext cx="309308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Our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Solution: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Adaptive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GPR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Denoising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Microsoft Sans Serif"/>
                <a:cs typeface="Microsoft Sans Serif"/>
              </a:rPr>
              <a:t>Model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as</a:t>
            </a:r>
            <a:r>
              <a:rPr dirty="0" sz="1100" spc="35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Gaussian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Process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95">
                <a:latin typeface="Microsoft Sans Serif"/>
                <a:cs typeface="Microsoft Sans Serif"/>
              </a:rPr>
              <a:t>Assume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Additive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White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Gaussian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Noise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(AWGN) </a:t>
            </a:r>
            <a:r>
              <a:rPr dirty="0" sz="1100" spc="-50">
                <a:latin typeface="Microsoft Sans Serif"/>
                <a:cs typeface="Microsoft Sans Serif"/>
              </a:rPr>
              <a:t>Derive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power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from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statistics </a:t>
            </a:r>
            <a:r>
              <a:rPr dirty="0" sz="1100" spc="-45">
                <a:latin typeface="Microsoft Sans Serif"/>
                <a:cs typeface="Microsoft Sans Serif"/>
              </a:rPr>
              <a:t>Adaptive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scale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parameters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SNRs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99332" y="1622196"/>
            <a:ext cx="972185" cy="864235"/>
            <a:chOff x="3699332" y="1622196"/>
            <a:chExt cx="972185" cy="864235"/>
          </a:xfrm>
        </p:grpSpPr>
        <p:sp>
          <p:nvSpPr>
            <p:cNvPr id="15" name="object 15" descr=""/>
            <p:cNvSpPr/>
            <p:nvPr/>
          </p:nvSpPr>
          <p:spPr>
            <a:xfrm>
              <a:off x="3699332" y="1622196"/>
              <a:ext cx="65405" cy="864235"/>
            </a:xfrm>
            <a:custGeom>
              <a:avLst/>
              <a:gdLst/>
              <a:ahLst/>
              <a:cxnLst/>
              <a:rect l="l" t="t" r="r" b="b"/>
              <a:pathLst>
                <a:path w="65404" h="864235">
                  <a:moveTo>
                    <a:pt x="0" y="864019"/>
                  </a:moveTo>
                  <a:lnTo>
                    <a:pt x="0" y="0"/>
                  </a:lnTo>
                  <a:lnTo>
                    <a:pt x="64801" y="0"/>
                  </a:lnTo>
                  <a:lnTo>
                    <a:pt x="64801" y="864019"/>
                  </a:lnTo>
                  <a:lnTo>
                    <a:pt x="0" y="864019"/>
                  </a:lnTo>
                  <a:close/>
                </a:path>
              </a:pathLst>
            </a:custGeom>
            <a:solidFill>
              <a:srgbClr val="B2C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764134" y="1622196"/>
              <a:ext cx="907415" cy="864235"/>
            </a:xfrm>
            <a:custGeom>
              <a:avLst/>
              <a:gdLst/>
              <a:ahLst/>
              <a:cxnLst/>
              <a:rect l="l" t="t" r="r" b="b"/>
              <a:pathLst>
                <a:path w="907414" h="864235">
                  <a:moveTo>
                    <a:pt x="0" y="864019"/>
                  </a:moveTo>
                  <a:lnTo>
                    <a:pt x="0" y="0"/>
                  </a:lnTo>
                  <a:lnTo>
                    <a:pt x="907220" y="0"/>
                  </a:lnTo>
                  <a:lnTo>
                    <a:pt x="907220" y="864019"/>
                  </a:lnTo>
                  <a:lnTo>
                    <a:pt x="0" y="864019"/>
                  </a:lnTo>
                  <a:close/>
                </a:path>
              </a:pathLst>
            </a:custGeom>
            <a:solidFill>
              <a:srgbClr val="F4B8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531971" y="1427218"/>
            <a:ext cx="4000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Verdana"/>
                <a:cs typeface="Verdana"/>
              </a:rPr>
              <a:t>Signal</a:t>
            </a:r>
            <a:r>
              <a:rPr dirty="0" sz="600" spc="-40">
                <a:latin typeface="Verdana"/>
                <a:cs typeface="Verdana"/>
              </a:rPr>
              <a:t> </a:t>
            </a:r>
            <a:r>
              <a:rPr dirty="0" sz="600" spc="-25">
                <a:latin typeface="Verdana"/>
                <a:cs typeface="Verdana"/>
              </a:rPr>
              <a:t>1%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07078" y="1440045"/>
            <a:ext cx="4216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Verdana"/>
                <a:cs typeface="Verdana"/>
              </a:rPr>
              <a:t>Noise</a:t>
            </a:r>
            <a:r>
              <a:rPr dirty="0" sz="600" spc="-50">
                <a:latin typeface="Verdana"/>
                <a:cs typeface="Verdana"/>
              </a:rPr>
              <a:t> </a:t>
            </a:r>
            <a:r>
              <a:rPr dirty="0" sz="600" spc="-30">
                <a:latin typeface="Verdana"/>
                <a:cs typeface="Verdana"/>
              </a:rPr>
              <a:t>99%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69309" y="2549294"/>
            <a:ext cx="832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Microsoft Sans Serif"/>
                <a:cs typeface="Microsoft Sans Serif"/>
              </a:rPr>
              <a:t>SNR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200">
                <a:latin typeface="Microsoft Sans Serif"/>
                <a:cs typeface="Microsoft Sans Serif"/>
              </a:rPr>
              <a:t>=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-</a:t>
            </a:r>
            <a:r>
              <a:rPr dirty="0" sz="1100" spc="-35">
                <a:latin typeface="Microsoft Sans Serif"/>
                <a:cs typeface="Microsoft Sans Serif"/>
              </a:rPr>
              <a:t>20dB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779356" y="2023840"/>
            <a:ext cx="324485" cy="60960"/>
            <a:chOff x="4779356" y="2023840"/>
            <a:chExt cx="324485" cy="60960"/>
          </a:xfrm>
        </p:grpSpPr>
        <p:sp>
          <p:nvSpPr>
            <p:cNvPr id="21" name="object 21" descr=""/>
            <p:cNvSpPr/>
            <p:nvPr/>
          </p:nvSpPr>
          <p:spPr>
            <a:xfrm>
              <a:off x="4779356" y="205420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 h="0">
                  <a:moveTo>
                    <a:pt x="0" y="0"/>
                  </a:moveTo>
                  <a:lnTo>
                    <a:pt x="31502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74642" y="2027888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841278" y="1884050"/>
            <a:ext cx="2006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GPR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211366" y="1622196"/>
            <a:ext cx="432434" cy="864235"/>
          </a:xfrm>
          <a:custGeom>
            <a:avLst/>
            <a:gdLst/>
            <a:ahLst/>
            <a:cxnLst/>
            <a:rect l="l" t="t" r="r" b="b"/>
            <a:pathLst>
              <a:path w="432435" h="864235">
                <a:moveTo>
                  <a:pt x="0" y="864019"/>
                </a:moveTo>
                <a:lnTo>
                  <a:pt x="0" y="0"/>
                </a:lnTo>
                <a:lnTo>
                  <a:pt x="432009" y="0"/>
                </a:lnTo>
                <a:lnTo>
                  <a:pt x="432009" y="864019"/>
                </a:lnTo>
                <a:lnTo>
                  <a:pt x="0" y="864019"/>
                </a:lnTo>
                <a:close/>
              </a:path>
            </a:pathLst>
          </a:custGeom>
          <a:solidFill>
            <a:srgbClr val="4C85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246661" y="1441975"/>
            <a:ext cx="3619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Verdana"/>
                <a:cs typeface="Verdana"/>
              </a:rPr>
              <a:t>Denoised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7" name="object 2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29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8138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Why</a:t>
            </a:r>
            <a:r>
              <a:rPr dirty="0" spc="-60"/>
              <a:t> </a:t>
            </a:r>
            <a:r>
              <a:rPr dirty="0" spc="-70"/>
              <a:t>Tackle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75"/>
              <a:t>Impossible?</a:t>
            </a:r>
            <a:r>
              <a:rPr dirty="0" spc="75"/>
              <a:t> </a:t>
            </a:r>
            <a:r>
              <a:rPr dirty="0" spc="-10"/>
              <a:t>The</a:t>
            </a:r>
            <a:r>
              <a:rPr dirty="0" spc="-35"/>
              <a:t> </a:t>
            </a:r>
            <a:r>
              <a:rPr dirty="0" spc="-70"/>
              <a:t>Value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50"/>
              <a:t>Noise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3390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0413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674353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844" y="416354"/>
            <a:ext cx="5496560" cy="2710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From</a:t>
            </a:r>
            <a:r>
              <a:rPr dirty="0" sz="1400" spc="15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90" b="1">
                <a:solidFill>
                  <a:srgbClr val="00529A"/>
                </a:solidFill>
                <a:latin typeface="Arial"/>
                <a:cs typeface="Arial"/>
              </a:rPr>
              <a:t>99%</a:t>
            </a:r>
            <a:r>
              <a:rPr dirty="0" sz="1400" spc="16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Noise</a:t>
            </a:r>
            <a:r>
              <a:rPr dirty="0" sz="1400" spc="15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0" b="1">
                <a:solidFill>
                  <a:srgbClr val="00529A"/>
                </a:solidFill>
                <a:latin typeface="Arial"/>
                <a:cs typeface="Arial"/>
              </a:rPr>
              <a:t>to</a:t>
            </a:r>
            <a:r>
              <a:rPr dirty="0" sz="1400" spc="16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Actionable</a:t>
            </a:r>
            <a:r>
              <a:rPr dirty="0" sz="1400" spc="16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The</a:t>
            </a:r>
            <a:r>
              <a:rPr dirty="0" sz="1100" spc="3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DC133B"/>
                </a:solidFill>
                <a:latin typeface="Arial"/>
                <a:cs typeface="Arial"/>
              </a:rPr>
              <a:t>Core</a:t>
            </a:r>
            <a:r>
              <a:rPr dirty="0" sz="1100" spc="3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Question:</a:t>
            </a:r>
            <a:endParaRPr sz="1100">
              <a:latin typeface="Arial"/>
              <a:cs typeface="Arial"/>
            </a:endParaRPr>
          </a:p>
          <a:p>
            <a:pPr algn="ctr" marL="11430">
              <a:lnSpc>
                <a:spcPct val="100000"/>
              </a:lnSpc>
              <a:spcBef>
                <a:spcPts val="430"/>
              </a:spcBef>
            </a:pP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Why</a:t>
            </a:r>
            <a:r>
              <a:rPr dirty="0" sz="1100" spc="-2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DC133B"/>
                </a:solidFill>
                <a:latin typeface="Microsoft Sans Serif"/>
                <a:cs typeface="Microsoft Sans Serif"/>
              </a:rPr>
              <a:t>tackle</a:t>
            </a:r>
            <a:r>
              <a:rPr dirty="0" sz="1100" spc="-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>
                <a:solidFill>
                  <a:srgbClr val="DC133B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-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DC133B"/>
                </a:solidFill>
                <a:latin typeface="Microsoft Sans Serif"/>
                <a:cs typeface="Microsoft Sans Serif"/>
              </a:rPr>
              <a:t>problem</a:t>
            </a:r>
            <a:r>
              <a:rPr dirty="0" sz="1100" spc="-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DC133B"/>
                </a:solidFill>
                <a:latin typeface="Microsoft Sans Serif"/>
                <a:cs typeface="Microsoft Sans Serif"/>
              </a:rPr>
              <a:t>where</a:t>
            </a:r>
            <a:r>
              <a:rPr dirty="0" sz="1100" spc="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DC133B"/>
                </a:solidFill>
                <a:latin typeface="Microsoft Sans Serif"/>
                <a:cs typeface="Microsoft Sans Serif"/>
              </a:rPr>
              <a:t>signals</a:t>
            </a: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DC133B"/>
                </a:solidFill>
                <a:latin typeface="Microsoft Sans Serif"/>
                <a:cs typeface="Microsoft Sans Serif"/>
              </a:rPr>
              <a:t>are</a:t>
            </a:r>
            <a:r>
              <a:rPr dirty="0" sz="1100" spc="-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DC133B"/>
                </a:solidFill>
                <a:latin typeface="Microsoft Sans Serif"/>
                <a:cs typeface="Microsoft Sans Serif"/>
              </a:rPr>
              <a:t>99%</a:t>
            </a:r>
            <a:r>
              <a:rPr dirty="0" sz="1100" spc="-5">
                <a:solidFill>
                  <a:srgbClr val="DC133B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DC133B"/>
                </a:solidFill>
                <a:latin typeface="Microsoft Sans Serif"/>
                <a:cs typeface="Microsoft Sans Serif"/>
              </a:rPr>
              <a:t>noise?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Critical</a:t>
            </a:r>
            <a:r>
              <a:rPr dirty="0" sz="1100" spc="1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Real-</a:t>
            </a:r>
            <a:r>
              <a:rPr dirty="0" sz="1100" spc="-30" b="1">
                <a:solidFill>
                  <a:srgbClr val="00529A"/>
                </a:solidFill>
                <a:latin typeface="Arial"/>
                <a:cs typeface="Arial"/>
              </a:rPr>
              <a:t>World</a:t>
            </a:r>
            <a:r>
              <a:rPr dirty="0" sz="1100" spc="1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Scenarios:</a:t>
            </a:r>
            <a:endParaRPr sz="1100">
              <a:latin typeface="Arial"/>
              <a:cs typeface="Arial"/>
            </a:endParaRPr>
          </a:p>
          <a:p>
            <a:pPr algn="just" marL="289560" marR="210185" indent="184150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473709" algn="l"/>
              </a:tabLst>
            </a:pP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Military</a:t>
            </a:r>
            <a:r>
              <a:rPr dirty="0" sz="1100" spc="4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218B21"/>
                </a:solidFill>
                <a:latin typeface="Arial"/>
                <a:cs typeface="Arial"/>
              </a:rPr>
              <a:t>Reconnaissance</a:t>
            </a:r>
            <a:r>
              <a:rPr dirty="0" sz="1100" spc="-60">
                <a:latin typeface="Microsoft Sans Serif"/>
                <a:cs typeface="Microsoft Sans Serif"/>
              </a:rPr>
              <a:t>:</a:t>
            </a:r>
            <a:r>
              <a:rPr dirty="0" sz="1100" spc="1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Enemy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communications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are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intentionally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weak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evade </a:t>
            </a:r>
            <a:r>
              <a:rPr dirty="0" sz="1100" spc="-10">
                <a:latin typeface="Microsoft Sans Serif"/>
                <a:cs typeface="Microsoft Sans Serif"/>
              </a:rPr>
              <a:t>detection.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Just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knowing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"something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is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there"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provides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critical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intelligence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strategic decisions.</a:t>
            </a:r>
            <a:endParaRPr sz="1100">
              <a:latin typeface="Microsoft Sans Serif"/>
              <a:cs typeface="Microsoft Sans Serif"/>
            </a:endParaRPr>
          </a:p>
          <a:p>
            <a:pPr algn="just" marL="289560" marR="207645" indent="184150">
              <a:lnSpc>
                <a:spcPct val="102600"/>
              </a:lnSpc>
              <a:spcBef>
                <a:spcPts val="425"/>
              </a:spcBef>
              <a:buAutoNum type="arabicPeriod"/>
              <a:tabLst>
                <a:tab pos="473709" algn="l"/>
              </a:tabLst>
            </a:pPr>
            <a:r>
              <a:rPr dirty="0" sz="1100" b="1">
                <a:solidFill>
                  <a:srgbClr val="218B21"/>
                </a:solidFill>
                <a:latin typeface="Arial"/>
                <a:cs typeface="Arial"/>
              </a:rPr>
              <a:t>Deep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218B21"/>
                </a:solidFill>
                <a:latin typeface="Arial"/>
                <a:cs typeface="Arial"/>
              </a:rPr>
              <a:t>Space</a:t>
            </a:r>
            <a:r>
              <a:rPr dirty="0" sz="1100" spc="-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218B21"/>
                </a:solidFill>
                <a:latin typeface="Arial"/>
                <a:cs typeface="Arial"/>
              </a:rPr>
              <a:t>Communication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Probe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signals,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after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traveling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billions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kilometers </a:t>
            </a:r>
            <a:r>
              <a:rPr dirty="0" sz="1100" spc="-25">
                <a:latin typeface="Microsoft Sans Serif"/>
                <a:cs typeface="Microsoft Sans Serif"/>
              </a:rPr>
              <a:t>through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cosmic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noise,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arrive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incredibly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faint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on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Earth.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We</a:t>
            </a:r>
            <a:r>
              <a:rPr dirty="0" sz="1100" spc="-20">
                <a:latin typeface="Microsoft Sans Serif"/>
                <a:cs typeface="Microsoft Sans Serif"/>
              </a:rPr>
              <a:t> must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recover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them </a:t>
            </a:r>
            <a:r>
              <a:rPr dirty="0" sz="1100">
                <a:latin typeface="Microsoft Sans Serif"/>
                <a:cs typeface="Microsoft Sans Serif"/>
              </a:rPr>
              <a:t>from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 void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to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maintain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contact.</a:t>
            </a:r>
            <a:endParaRPr sz="1100">
              <a:latin typeface="Microsoft Sans Serif"/>
              <a:cs typeface="Microsoft Sans Serif"/>
            </a:endParaRPr>
          </a:p>
          <a:p>
            <a:pPr marL="289560" marR="5080" indent="184150">
              <a:lnSpc>
                <a:spcPct val="102600"/>
              </a:lnSpc>
              <a:spcBef>
                <a:spcPts val="425"/>
              </a:spcBef>
              <a:buAutoNum type="arabicPeriod"/>
              <a:tabLst>
                <a:tab pos="473709" algn="l"/>
              </a:tabLst>
            </a:pPr>
            <a:r>
              <a:rPr dirty="0" sz="1100" spc="-35" b="1">
                <a:solidFill>
                  <a:srgbClr val="218B21"/>
                </a:solidFill>
                <a:latin typeface="Arial"/>
                <a:cs typeface="Arial"/>
              </a:rPr>
              <a:t>Harsh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218B21"/>
                </a:solidFill>
                <a:latin typeface="Arial"/>
                <a:cs typeface="Arial"/>
              </a:rPr>
              <a:t>Environment</a:t>
            </a:r>
            <a:r>
              <a:rPr dirty="0" sz="1100" spc="25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218B21"/>
                </a:solidFill>
                <a:latin typeface="Arial"/>
                <a:cs typeface="Arial"/>
              </a:rPr>
              <a:t>Degradation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Normal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signals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passing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through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dense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buildings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or </a:t>
            </a:r>
            <a:r>
              <a:rPr dirty="0" sz="1100" spc="-30">
                <a:latin typeface="Microsoft Sans Serif"/>
                <a:cs typeface="Microsoft Sans Serif"/>
              </a:rPr>
              <a:t>strong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interference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become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temporarily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buried</a:t>
            </a:r>
            <a:r>
              <a:rPr dirty="0" sz="1100">
                <a:latin typeface="Microsoft Sans Serif"/>
                <a:cs typeface="Microsoft Sans Serif"/>
              </a:rPr>
              <a:t> in </a:t>
            </a:r>
            <a:r>
              <a:rPr dirty="0" sz="1100" spc="-50">
                <a:latin typeface="Microsoft Sans Serif"/>
                <a:cs typeface="Microsoft Sans Serif"/>
              </a:rPr>
              <a:t>noise.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The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connection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must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be </a:t>
            </a:r>
            <a:r>
              <a:rPr dirty="0" sz="1100" spc="-10">
                <a:latin typeface="Microsoft Sans Serif"/>
                <a:cs typeface="Microsoft Sans Serif"/>
              </a:rPr>
              <a:t>maintained.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5427089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Our</a:t>
            </a:r>
            <a:r>
              <a:rPr dirty="0" spc="-20"/>
              <a:t> </a:t>
            </a:r>
            <a:r>
              <a:rPr dirty="0" spc="-40"/>
              <a:t>Unified</a:t>
            </a:r>
            <a:r>
              <a:rPr dirty="0" spc="-15"/>
              <a:t> </a:t>
            </a:r>
            <a:r>
              <a:rPr dirty="0" spc="-40"/>
              <a:t>Strategy:</a:t>
            </a:r>
            <a:r>
              <a:rPr dirty="0" spc="110"/>
              <a:t> </a:t>
            </a:r>
            <a:r>
              <a:rPr dirty="0" spc="-50"/>
              <a:t>From</a:t>
            </a:r>
            <a:r>
              <a:rPr dirty="0" spc="-15"/>
              <a:t> </a:t>
            </a:r>
            <a:r>
              <a:rPr dirty="0" spc="-90"/>
              <a:t>Noise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45"/>
              <a:t>Intelligence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34363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78432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5844" y="474685"/>
            <a:ext cx="5199380" cy="11125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30797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Two-Step</a:t>
            </a:r>
            <a:r>
              <a:rPr dirty="0" sz="1400" spc="21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Approach</a:t>
            </a:r>
            <a:r>
              <a:rPr dirty="0" sz="1400" spc="22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0" b="1">
                <a:solidFill>
                  <a:srgbClr val="00529A"/>
                </a:solidFill>
                <a:latin typeface="Arial"/>
                <a:cs typeface="Arial"/>
              </a:rPr>
              <a:t>to</a:t>
            </a:r>
            <a:r>
              <a:rPr dirty="0" sz="1400" spc="22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Tackle</a:t>
            </a:r>
            <a:r>
              <a:rPr dirty="0" sz="1400" spc="21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the</a:t>
            </a:r>
            <a:r>
              <a:rPr dirty="0" sz="1400" spc="22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0529A"/>
                </a:solidFill>
                <a:latin typeface="Arial"/>
                <a:cs typeface="Arial"/>
              </a:rPr>
              <a:t>Impossible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00529A"/>
                </a:solidFill>
                <a:latin typeface="Arial"/>
                <a:cs typeface="Arial"/>
              </a:rPr>
              <a:t>Our</a:t>
            </a:r>
            <a:r>
              <a:rPr dirty="0" sz="1100" spc="2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00529A"/>
                </a:solidFill>
                <a:latin typeface="Arial"/>
                <a:cs typeface="Arial"/>
              </a:rPr>
              <a:t>Unified</a:t>
            </a:r>
            <a:r>
              <a:rPr dirty="0" sz="1100" spc="2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529A"/>
                </a:solidFill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Step</a:t>
            </a:r>
            <a:r>
              <a:rPr dirty="0" sz="1100" spc="3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1</a:t>
            </a:r>
            <a:r>
              <a:rPr dirty="0" sz="1100">
                <a:latin typeface="Microsoft Sans Serif"/>
                <a:cs typeface="Microsoft Sans Serif"/>
              </a:rPr>
              <a:t>: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Build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noise-</a:t>
            </a:r>
            <a:r>
              <a:rPr dirty="0" sz="1100" spc="-40">
                <a:latin typeface="Microsoft Sans Serif"/>
                <a:cs typeface="Microsoft Sans Serif"/>
              </a:rPr>
              <a:t>robust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model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that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can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extract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weak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signals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95" b="1">
                <a:solidFill>
                  <a:srgbClr val="DC133B"/>
                </a:solidFill>
                <a:latin typeface="Arial"/>
                <a:cs typeface="Arial"/>
              </a:rPr>
              <a:t>→</a:t>
            </a:r>
            <a:r>
              <a:rPr dirty="0" sz="1100" spc="3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OUR</a:t>
            </a:r>
            <a:r>
              <a:rPr dirty="0" sz="1100" spc="3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Step</a:t>
            </a:r>
            <a:r>
              <a:rPr dirty="0" sz="1100" spc="3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2</a:t>
            </a:r>
            <a:r>
              <a:rPr dirty="0" sz="1100">
                <a:latin typeface="Microsoft Sans Serif"/>
                <a:cs typeface="Microsoft Sans Serif"/>
              </a:rPr>
              <a:t>: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Long-</a:t>
            </a:r>
            <a:r>
              <a:rPr dirty="0" sz="1100" spc="-20">
                <a:latin typeface="Microsoft Sans Serif"/>
                <a:cs typeface="Microsoft Sans Serif"/>
              </a:rPr>
              <a:t>term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integration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thousands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of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weak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results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→</a:t>
            </a:r>
            <a:r>
              <a:rPr dirty="0" sz="1100" spc="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HIGH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CONFIDENCE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4094" y="1876764"/>
            <a:ext cx="4411980" cy="564515"/>
          </a:xfrm>
          <a:prstGeom prst="rect">
            <a:avLst/>
          </a:prstGeom>
          <a:solidFill>
            <a:srgbClr val="F8D0D8"/>
          </a:solidFill>
          <a:ln w="506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algn="ctr" marL="222885" marR="215265">
              <a:lnSpc>
                <a:spcPct val="102600"/>
              </a:lnSpc>
              <a:spcBef>
                <a:spcPts val="20"/>
              </a:spcBef>
            </a:pPr>
            <a:r>
              <a:rPr dirty="0" sz="1100" b="1">
                <a:latin typeface="Arial"/>
                <a:cs typeface="Arial"/>
              </a:rPr>
              <a:t>Our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Contribution:</a:t>
            </a:r>
            <a:r>
              <a:rPr dirty="0" sz="1100" spc="165" b="1">
                <a:latin typeface="Arial"/>
                <a:cs typeface="Arial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GRCR-</a:t>
            </a:r>
            <a:r>
              <a:rPr dirty="0" sz="1100" spc="-25">
                <a:latin typeface="Microsoft Sans Serif"/>
                <a:cs typeface="Microsoft Sans Serif"/>
              </a:rPr>
              <a:t>Net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-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breakthrough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noise-</a:t>
            </a:r>
            <a:r>
              <a:rPr dirty="0" sz="1100" spc="-40">
                <a:latin typeface="Microsoft Sans Serif"/>
                <a:cs typeface="Microsoft Sans Serif"/>
              </a:rPr>
              <a:t>robust</a:t>
            </a:r>
            <a:r>
              <a:rPr dirty="0" sz="1100" spc="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model </a:t>
            </a:r>
            <a:r>
              <a:rPr dirty="0" sz="1100" spc="-35" b="1">
                <a:latin typeface="Arial"/>
                <a:cs typeface="Arial"/>
              </a:rPr>
              <a:t>Achievement: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Extract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signals</a:t>
            </a:r>
            <a:r>
              <a:rPr dirty="0" sz="1100">
                <a:latin typeface="Microsoft Sans Serif"/>
                <a:cs typeface="Microsoft Sans Serif"/>
              </a:rPr>
              <a:t> from </a:t>
            </a:r>
            <a:r>
              <a:rPr dirty="0" sz="1100" spc="-75">
                <a:latin typeface="Microsoft Sans Serif"/>
                <a:cs typeface="Microsoft Sans Serif"/>
              </a:rPr>
              <a:t>noise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with </a:t>
            </a:r>
            <a:r>
              <a:rPr dirty="0" sz="1100" spc="-50">
                <a:latin typeface="Microsoft Sans Serif"/>
                <a:cs typeface="Microsoft Sans Serif"/>
              </a:rPr>
              <a:t>65.38%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accuracy </a:t>
            </a:r>
            <a:r>
              <a:rPr dirty="0" sz="1100" b="1">
                <a:latin typeface="Arial"/>
                <a:cs typeface="Arial"/>
              </a:rPr>
              <a:t>Impact: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Enabling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detection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where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others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145">
                <a:latin typeface="Microsoft Sans Serif"/>
                <a:cs typeface="Microsoft Sans Serif"/>
              </a:rPr>
              <a:t>see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only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noise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0316" y="2776674"/>
            <a:ext cx="4760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Step</a:t>
            </a:r>
            <a:r>
              <a:rPr dirty="0" sz="1200" spc="3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1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DC133B"/>
                </a:solidFill>
                <a:latin typeface="Arial"/>
                <a:cs typeface="Arial"/>
              </a:rPr>
              <a:t>is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the</a:t>
            </a:r>
            <a:r>
              <a:rPr dirty="0" sz="1200" spc="4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DC133B"/>
                </a:solidFill>
                <a:latin typeface="Arial"/>
                <a:cs typeface="Arial"/>
              </a:rPr>
              <a:t>focus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of</a:t>
            </a:r>
            <a:r>
              <a:rPr dirty="0" sz="1200" spc="4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this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DC133B"/>
                </a:solidFill>
                <a:latin typeface="Arial"/>
                <a:cs typeface="Arial"/>
              </a:rPr>
              <a:t>work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-</a:t>
            </a:r>
            <a:r>
              <a:rPr dirty="0" sz="1200" spc="3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DC133B"/>
                </a:solidFill>
                <a:latin typeface="Arial"/>
                <a:cs typeface="Arial"/>
              </a:rPr>
              <a:t>Building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DC133B"/>
                </a:solidFill>
                <a:latin typeface="Arial"/>
                <a:cs typeface="Arial"/>
              </a:rPr>
              <a:t>the</a:t>
            </a:r>
            <a:r>
              <a:rPr dirty="0" sz="1200" spc="4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DC133B"/>
                </a:solidFill>
                <a:latin typeface="Arial"/>
                <a:cs typeface="Arial"/>
              </a:rPr>
              <a:t>noise-</a:t>
            </a:r>
            <a:r>
              <a:rPr dirty="0" sz="1200" spc="-25" b="1">
                <a:solidFill>
                  <a:srgbClr val="DC133B"/>
                </a:solidFill>
                <a:latin typeface="Arial"/>
                <a:cs typeface="Arial"/>
              </a:rPr>
              <a:t>robust</a:t>
            </a:r>
            <a:r>
              <a:rPr dirty="0" sz="1200" spc="4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DC133B"/>
                </a:solidFill>
                <a:latin typeface="Arial"/>
                <a:cs typeface="Arial"/>
              </a:rPr>
              <a:t>model!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5427089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613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5"/>
              <a:t>GRCR-</a:t>
            </a:r>
            <a:r>
              <a:rPr dirty="0" spc="-25"/>
              <a:t>Net:</a:t>
            </a:r>
            <a:r>
              <a:rPr dirty="0" spc="85"/>
              <a:t> </a:t>
            </a:r>
            <a:r>
              <a:rPr dirty="0" spc="-50"/>
              <a:t>Three</a:t>
            </a:r>
            <a:r>
              <a:rPr dirty="0" spc="-20"/>
              <a:t> </a:t>
            </a:r>
            <a:r>
              <a:rPr dirty="0" spc="-95"/>
              <a:t>Core</a:t>
            </a:r>
            <a:r>
              <a:rPr dirty="0"/>
              <a:t> </a:t>
            </a:r>
            <a:r>
              <a:rPr dirty="0" spc="-45"/>
              <a:t>Innovations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37445" y="516630"/>
            <a:ext cx="2885440" cy="365125"/>
            <a:chOff x="1437445" y="516630"/>
            <a:chExt cx="2885440" cy="365125"/>
          </a:xfrm>
        </p:grpSpPr>
        <p:sp>
          <p:nvSpPr>
            <p:cNvPr id="4" name="object 4" descr=""/>
            <p:cNvSpPr/>
            <p:nvPr/>
          </p:nvSpPr>
          <p:spPr>
            <a:xfrm>
              <a:off x="1439985" y="519170"/>
              <a:ext cx="2880360" cy="360045"/>
            </a:xfrm>
            <a:custGeom>
              <a:avLst/>
              <a:gdLst/>
              <a:ahLst/>
              <a:cxnLst/>
              <a:rect l="l" t="t" r="r" b="b"/>
              <a:pathLst>
                <a:path w="2880360" h="360044">
                  <a:moveTo>
                    <a:pt x="2880037" y="0"/>
                  </a:moveTo>
                  <a:lnTo>
                    <a:pt x="0" y="0"/>
                  </a:lnTo>
                  <a:lnTo>
                    <a:pt x="0" y="360004"/>
                  </a:lnTo>
                  <a:lnTo>
                    <a:pt x="2880037" y="360004"/>
                  </a:lnTo>
                  <a:lnTo>
                    <a:pt x="2880037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39985" y="519170"/>
              <a:ext cx="2880360" cy="360045"/>
            </a:xfrm>
            <a:custGeom>
              <a:avLst/>
              <a:gdLst/>
              <a:ahLst/>
              <a:cxnLst/>
              <a:rect l="l" t="t" r="r" b="b"/>
              <a:pathLst>
                <a:path w="2880360" h="360044">
                  <a:moveTo>
                    <a:pt x="0" y="360004"/>
                  </a:moveTo>
                  <a:lnTo>
                    <a:pt x="2880037" y="360004"/>
                  </a:lnTo>
                  <a:lnTo>
                    <a:pt x="2880037" y="0"/>
                  </a:lnTo>
                  <a:lnTo>
                    <a:pt x="0" y="0"/>
                  </a:lnTo>
                  <a:lnTo>
                    <a:pt x="0" y="360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876920" y="585011"/>
            <a:ext cx="20059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GRCR-</a:t>
            </a:r>
            <a:r>
              <a:rPr dirty="0" sz="1100" b="1">
                <a:latin typeface="Arial"/>
                <a:cs typeface="Arial"/>
              </a:rPr>
              <a:t>Net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Hybrid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67562" y="1141075"/>
            <a:ext cx="1033144" cy="844550"/>
            <a:chOff x="1067562" y="1141075"/>
            <a:chExt cx="1033144" cy="844550"/>
          </a:xfrm>
        </p:grpSpPr>
        <p:sp>
          <p:nvSpPr>
            <p:cNvPr id="8" name="object 8" descr=""/>
            <p:cNvSpPr/>
            <p:nvPr/>
          </p:nvSpPr>
          <p:spPr>
            <a:xfrm>
              <a:off x="1070102" y="1143615"/>
              <a:ext cx="1028065" cy="839469"/>
            </a:xfrm>
            <a:custGeom>
              <a:avLst/>
              <a:gdLst/>
              <a:ahLst/>
              <a:cxnLst/>
              <a:rect l="l" t="t" r="r" b="b"/>
              <a:pathLst>
                <a:path w="1028064" h="839469">
                  <a:moveTo>
                    <a:pt x="1027778" y="0"/>
                  </a:moveTo>
                  <a:lnTo>
                    <a:pt x="0" y="0"/>
                  </a:lnTo>
                  <a:lnTo>
                    <a:pt x="0" y="839132"/>
                  </a:lnTo>
                  <a:lnTo>
                    <a:pt x="1027778" y="839132"/>
                  </a:lnTo>
                  <a:lnTo>
                    <a:pt x="1027778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70102" y="1143615"/>
              <a:ext cx="1028065" cy="839469"/>
            </a:xfrm>
            <a:custGeom>
              <a:avLst/>
              <a:gdLst/>
              <a:ahLst/>
              <a:cxnLst/>
              <a:rect l="l" t="t" r="r" b="b"/>
              <a:pathLst>
                <a:path w="1028064" h="839469">
                  <a:moveTo>
                    <a:pt x="0" y="839132"/>
                  </a:moveTo>
                  <a:lnTo>
                    <a:pt x="1027778" y="839132"/>
                  </a:lnTo>
                  <a:lnTo>
                    <a:pt x="1027778" y="0"/>
                  </a:lnTo>
                  <a:lnTo>
                    <a:pt x="0" y="0"/>
                  </a:lnTo>
                  <a:lnTo>
                    <a:pt x="0" y="83913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41679" y="1134451"/>
            <a:ext cx="884555" cy="815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GPR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Denoising</a:t>
            </a:r>
            <a:endParaRPr sz="1100">
              <a:latin typeface="Arial"/>
              <a:cs typeface="Arial"/>
            </a:endParaRPr>
          </a:p>
          <a:p>
            <a:pPr algn="ctr" marL="12065" marR="5080">
              <a:lnSpc>
                <a:spcPct val="102600"/>
              </a:lnSpc>
              <a:spcBef>
                <a:spcPts val="850"/>
              </a:spcBef>
            </a:pPr>
            <a:r>
              <a:rPr dirty="0" sz="1100" spc="-45">
                <a:latin typeface="Microsoft Sans Serif"/>
                <a:cs typeface="Microsoft Sans Serif"/>
              </a:rPr>
              <a:t>Adaptive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Noise </a:t>
            </a:r>
            <a:r>
              <a:rPr dirty="0" sz="1100" spc="-10">
                <a:latin typeface="Microsoft Sans Serif"/>
                <a:cs typeface="Microsoft Sans Serif"/>
              </a:rPr>
              <a:t>Suppression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363575" y="1138708"/>
            <a:ext cx="1033144" cy="848994"/>
            <a:chOff x="2363575" y="1138708"/>
            <a:chExt cx="1033144" cy="848994"/>
          </a:xfrm>
        </p:grpSpPr>
        <p:sp>
          <p:nvSpPr>
            <p:cNvPr id="12" name="object 12" descr=""/>
            <p:cNvSpPr/>
            <p:nvPr/>
          </p:nvSpPr>
          <p:spPr>
            <a:xfrm>
              <a:off x="2366115" y="1141248"/>
              <a:ext cx="1028065" cy="843915"/>
            </a:xfrm>
            <a:custGeom>
              <a:avLst/>
              <a:gdLst/>
              <a:ahLst/>
              <a:cxnLst/>
              <a:rect l="l" t="t" r="r" b="b"/>
              <a:pathLst>
                <a:path w="1028064" h="843914">
                  <a:moveTo>
                    <a:pt x="1027778" y="0"/>
                  </a:moveTo>
                  <a:lnTo>
                    <a:pt x="0" y="0"/>
                  </a:lnTo>
                  <a:lnTo>
                    <a:pt x="0" y="843865"/>
                  </a:lnTo>
                  <a:lnTo>
                    <a:pt x="1027778" y="843865"/>
                  </a:lnTo>
                  <a:lnTo>
                    <a:pt x="1027778" y="0"/>
                  </a:lnTo>
                  <a:close/>
                </a:path>
              </a:pathLst>
            </a:custGeom>
            <a:solidFill>
              <a:srgbClr val="F8D0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66115" y="1141248"/>
              <a:ext cx="1028065" cy="843915"/>
            </a:xfrm>
            <a:custGeom>
              <a:avLst/>
              <a:gdLst/>
              <a:ahLst/>
              <a:cxnLst/>
              <a:rect l="l" t="t" r="r" b="b"/>
              <a:pathLst>
                <a:path w="1028064" h="843914">
                  <a:moveTo>
                    <a:pt x="0" y="843865"/>
                  </a:moveTo>
                  <a:lnTo>
                    <a:pt x="1027778" y="843865"/>
                  </a:lnTo>
                  <a:lnTo>
                    <a:pt x="1027778" y="0"/>
                  </a:lnTo>
                  <a:lnTo>
                    <a:pt x="0" y="0"/>
                  </a:lnTo>
                  <a:lnTo>
                    <a:pt x="0" y="84386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418257" y="1136813"/>
            <a:ext cx="923925" cy="8159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Rotational </a:t>
            </a:r>
            <a:r>
              <a:rPr dirty="0" sz="1100" spc="-40" b="1">
                <a:latin typeface="Arial"/>
                <a:cs typeface="Arial"/>
              </a:rPr>
              <a:t>Augmentation</a:t>
            </a:r>
            <a:endParaRPr sz="1100">
              <a:latin typeface="Arial"/>
              <a:cs typeface="Arial"/>
            </a:endParaRPr>
          </a:p>
          <a:p>
            <a:pPr algn="ctr" marL="170180" marR="163195">
              <a:lnSpc>
                <a:spcPct val="102600"/>
              </a:lnSpc>
              <a:spcBef>
                <a:spcPts val="850"/>
              </a:spcBef>
            </a:pPr>
            <a:r>
              <a:rPr dirty="0" sz="1100" spc="-65">
                <a:latin typeface="Microsoft Sans Serif"/>
                <a:cs typeface="Microsoft Sans Serif"/>
              </a:rPr>
              <a:t>Geometric </a:t>
            </a:r>
            <a:r>
              <a:rPr dirty="0" sz="1100" spc="-55">
                <a:latin typeface="Microsoft Sans Serif"/>
                <a:cs typeface="Microsoft Sans Serif"/>
              </a:rPr>
              <a:t>Symmetry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59587" y="1146545"/>
            <a:ext cx="1033144" cy="833755"/>
            <a:chOff x="3659587" y="1146545"/>
            <a:chExt cx="1033144" cy="833755"/>
          </a:xfrm>
        </p:grpSpPr>
        <p:sp>
          <p:nvSpPr>
            <p:cNvPr id="16" name="object 16" descr=""/>
            <p:cNvSpPr/>
            <p:nvPr/>
          </p:nvSpPr>
          <p:spPr>
            <a:xfrm>
              <a:off x="3662127" y="1149085"/>
              <a:ext cx="1028065" cy="828675"/>
            </a:xfrm>
            <a:custGeom>
              <a:avLst/>
              <a:gdLst/>
              <a:ahLst/>
              <a:cxnLst/>
              <a:rect l="l" t="t" r="r" b="b"/>
              <a:pathLst>
                <a:path w="1028064" h="828675">
                  <a:moveTo>
                    <a:pt x="1027778" y="0"/>
                  </a:moveTo>
                  <a:lnTo>
                    <a:pt x="0" y="0"/>
                  </a:lnTo>
                  <a:lnTo>
                    <a:pt x="0" y="828191"/>
                  </a:lnTo>
                  <a:lnTo>
                    <a:pt x="1027778" y="828191"/>
                  </a:lnTo>
                  <a:lnTo>
                    <a:pt x="1027778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62127" y="1149085"/>
              <a:ext cx="1028065" cy="828675"/>
            </a:xfrm>
            <a:custGeom>
              <a:avLst/>
              <a:gdLst/>
              <a:ahLst/>
              <a:cxnLst/>
              <a:rect l="l" t="t" r="r" b="b"/>
              <a:pathLst>
                <a:path w="1028064" h="828675">
                  <a:moveTo>
                    <a:pt x="0" y="828191"/>
                  </a:moveTo>
                  <a:lnTo>
                    <a:pt x="1027778" y="828191"/>
                  </a:lnTo>
                  <a:lnTo>
                    <a:pt x="1027778" y="0"/>
                  </a:lnTo>
                  <a:lnTo>
                    <a:pt x="0" y="0"/>
                  </a:lnTo>
                  <a:lnTo>
                    <a:pt x="0" y="82819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772065" y="1144649"/>
            <a:ext cx="807720" cy="8159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Hybrid </a:t>
            </a:r>
            <a:r>
              <a:rPr dirty="0" sz="1100" spc="-3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885"/>
              </a:spcBef>
            </a:pPr>
            <a:r>
              <a:rPr dirty="0" sz="1100" spc="-50">
                <a:latin typeface="Microsoft Sans Serif"/>
                <a:cs typeface="Microsoft Sans Serif"/>
              </a:rPr>
              <a:t>ComplexCNN</a:t>
            </a:r>
            <a:endParaRPr sz="110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Microsoft Sans Serif"/>
                <a:cs typeface="Microsoft Sans Serif"/>
              </a:rPr>
              <a:t>+ResNet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304849" y="879200"/>
            <a:ext cx="2355850" cy="1306195"/>
            <a:chOff x="1304849" y="879200"/>
            <a:chExt cx="2355850" cy="1306195"/>
          </a:xfrm>
        </p:grpSpPr>
        <p:sp>
          <p:nvSpPr>
            <p:cNvPr id="20" name="object 20" descr=""/>
            <p:cNvSpPr/>
            <p:nvPr/>
          </p:nvSpPr>
          <p:spPr>
            <a:xfrm>
              <a:off x="2105103" y="881740"/>
              <a:ext cx="501650" cy="334645"/>
            </a:xfrm>
            <a:custGeom>
              <a:avLst/>
              <a:gdLst/>
              <a:ahLst/>
              <a:cxnLst/>
              <a:rect l="l" t="t" r="r" b="b"/>
              <a:pathLst>
                <a:path w="501650" h="334644">
                  <a:moveTo>
                    <a:pt x="501420" y="0"/>
                  </a:moveTo>
                  <a:lnTo>
                    <a:pt x="0" y="33447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01945" y="1190945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7020" y="33680"/>
                  </a:moveTo>
                  <a:lnTo>
                    <a:pt x="21120" y="30178"/>
                  </a:lnTo>
                  <a:lnTo>
                    <a:pt x="12983" y="28025"/>
                  </a:lnTo>
                  <a:lnTo>
                    <a:pt x="5109" y="27123"/>
                  </a:lnTo>
                  <a:lnTo>
                    <a:pt x="0" y="27371"/>
                  </a:lnTo>
                  <a:lnTo>
                    <a:pt x="2191" y="22748"/>
                  </a:lnTo>
                  <a:lnTo>
                    <a:pt x="4382" y="15132"/>
                  </a:lnTo>
                  <a:lnTo>
                    <a:pt x="5520" y="6792"/>
                  </a:lnTo>
                  <a:lnTo>
                    <a:pt x="4554" y="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880004" y="88174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59">
                  <a:moveTo>
                    <a:pt x="0" y="0"/>
                  </a:moveTo>
                  <a:lnTo>
                    <a:pt x="0" y="25124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859760" y="1117799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39" h="19050">
                  <a:moveTo>
                    <a:pt x="40487" y="0"/>
                  </a:moveTo>
                  <a:lnTo>
                    <a:pt x="34300" y="2965"/>
                  </a:lnTo>
                  <a:lnTo>
                    <a:pt x="27993" y="8540"/>
                  </a:lnTo>
                  <a:lnTo>
                    <a:pt x="22873" y="14589"/>
                  </a:lnTo>
                  <a:lnTo>
                    <a:pt x="20243" y="18978"/>
                  </a:lnTo>
                  <a:lnTo>
                    <a:pt x="17614" y="14589"/>
                  </a:lnTo>
                  <a:lnTo>
                    <a:pt x="12494" y="8540"/>
                  </a:lnTo>
                  <a:lnTo>
                    <a:pt x="6187" y="2965"/>
                  </a:lnTo>
                  <a:lnTo>
                    <a:pt x="0" y="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53485" y="881740"/>
              <a:ext cx="501650" cy="334645"/>
            </a:xfrm>
            <a:custGeom>
              <a:avLst/>
              <a:gdLst/>
              <a:ahLst/>
              <a:cxnLst/>
              <a:rect l="l" t="t" r="r" b="b"/>
              <a:pathLst>
                <a:path w="501650" h="334644">
                  <a:moveTo>
                    <a:pt x="0" y="0"/>
                  </a:moveTo>
                  <a:lnTo>
                    <a:pt x="501420" y="33447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31042" y="1190945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4" h="34290">
                  <a:moveTo>
                    <a:pt x="22466" y="0"/>
                  </a:moveTo>
                  <a:lnTo>
                    <a:pt x="21499" y="6792"/>
                  </a:lnTo>
                  <a:lnTo>
                    <a:pt x="22637" y="15132"/>
                  </a:lnTo>
                  <a:lnTo>
                    <a:pt x="24828" y="22748"/>
                  </a:lnTo>
                  <a:lnTo>
                    <a:pt x="27020" y="27371"/>
                  </a:lnTo>
                  <a:lnTo>
                    <a:pt x="21910" y="27123"/>
                  </a:lnTo>
                  <a:lnTo>
                    <a:pt x="14037" y="28025"/>
                  </a:lnTo>
                  <a:lnTo>
                    <a:pt x="5900" y="30178"/>
                  </a:lnTo>
                  <a:lnTo>
                    <a:pt x="0" y="3368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04849" y="1978368"/>
              <a:ext cx="558800" cy="207010"/>
            </a:xfrm>
            <a:custGeom>
              <a:avLst/>
              <a:gdLst/>
              <a:ahLst/>
              <a:cxnLst/>
              <a:rect l="l" t="t" r="r" b="b"/>
              <a:pathLst>
                <a:path w="558800" h="207010">
                  <a:moveTo>
                    <a:pt x="558284" y="0"/>
                  </a:moveTo>
                  <a:lnTo>
                    <a:pt x="0" y="0"/>
                  </a:lnTo>
                  <a:lnTo>
                    <a:pt x="0" y="206434"/>
                  </a:lnTo>
                  <a:lnTo>
                    <a:pt x="558284" y="206434"/>
                  </a:lnTo>
                  <a:lnTo>
                    <a:pt x="558284" y="0"/>
                  </a:lnTo>
                  <a:close/>
                </a:path>
              </a:pathLst>
            </a:custGeom>
            <a:solidFill>
              <a:srgbClr val="FFFA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338046" y="1976398"/>
            <a:ext cx="492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+5.86%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2600862" y="1978368"/>
            <a:ext cx="558800" cy="207010"/>
          </a:xfrm>
          <a:custGeom>
            <a:avLst/>
            <a:gdLst/>
            <a:ahLst/>
            <a:cxnLst/>
            <a:rect l="l" t="t" r="r" b="b"/>
            <a:pathLst>
              <a:path w="558800" h="207010">
                <a:moveTo>
                  <a:pt x="558284" y="0"/>
                </a:moveTo>
                <a:lnTo>
                  <a:pt x="0" y="0"/>
                </a:lnTo>
                <a:lnTo>
                  <a:pt x="0" y="206434"/>
                </a:lnTo>
                <a:lnTo>
                  <a:pt x="558284" y="206434"/>
                </a:lnTo>
                <a:lnTo>
                  <a:pt x="558284" y="0"/>
                </a:lnTo>
                <a:close/>
              </a:path>
            </a:pathLst>
          </a:custGeom>
          <a:solidFill>
            <a:srgbClr val="FFF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634043" y="1976398"/>
            <a:ext cx="492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Microsoft Sans Serif"/>
                <a:cs typeface="Microsoft Sans Serif"/>
              </a:rPr>
              <a:t>+3.78%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915994" y="1982610"/>
            <a:ext cx="520065" cy="198120"/>
          </a:xfrm>
          <a:custGeom>
            <a:avLst/>
            <a:gdLst/>
            <a:ahLst/>
            <a:cxnLst/>
            <a:rect l="l" t="t" r="r" b="b"/>
            <a:pathLst>
              <a:path w="520064" h="198119">
                <a:moveTo>
                  <a:pt x="520045" y="0"/>
                </a:moveTo>
                <a:lnTo>
                  <a:pt x="0" y="0"/>
                </a:lnTo>
                <a:lnTo>
                  <a:pt x="0" y="197949"/>
                </a:lnTo>
                <a:lnTo>
                  <a:pt x="520045" y="197949"/>
                </a:lnTo>
                <a:lnTo>
                  <a:pt x="520045" y="0"/>
                </a:lnTo>
                <a:close/>
              </a:path>
            </a:pathLst>
          </a:custGeom>
          <a:solidFill>
            <a:srgbClr val="FFF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949153" y="1980639"/>
            <a:ext cx="454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Microsoft Sans Serif"/>
                <a:cs typeface="Microsoft Sans Serif"/>
              </a:rPr>
              <a:t>56.94%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667255" y="2613366"/>
            <a:ext cx="24257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37820" marR="5080" indent="-325755">
              <a:lnSpc>
                <a:spcPct val="102600"/>
              </a:lnSpc>
              <a:spcBef>
                <a:spcPts val="55"/>
              </a:spcBef>
            </a:pP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Final</a:t>
            </a:r>
            <a:r>
              <a:rPr dirty="0" sz="1100" spc="2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DC133B"/>
                </a:solidFill>
                <a:latin typeface="Arial"/>
                <a:cs typeface="Arial"/>
              </a:rPr>
              <a:t>Performance:</a:t>
            </a:r>
            <a:r>
              <a:rPr dirty="0" sz="1100" spc="14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65.38%</a:t>
            </a:r>
            <a:r>
              <a:rPr dirty="0" sz="1100" spc="2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DC133B"/>
                </a:solidFill>
                <a:latin typeface="Arial"/>
                <a:cs typeface="Arial"/>
              </a:rPr>
              <a:t>Accuracy, </a:t>
            </a:r>
            <a:r>
              <a:rPr dirty="0" sz="1100" spc="-70" b="1">
                <a:solidFill>
                  <a:srgbClr val="DC133B"/>
                </a:solidFill>
                <a:latin typeface="Arial"/>
                <a:cs typeface="Arial"/>
              </a:rPr>
              <a:t>Surpassing</a:t>
            </a:r>
            <a:r>
              <a:rPr dirty="0" sz="1100" spc="9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State-of-the-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Art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4" name="object 3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8" name="object 3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July</a:t>
            </a:r>
            <a:r>
              <a:rPr dirty="0" spc="-15"/>
              <a:t> </a:t>
            </a:r>
            <a:r>
              <a:rPr dirty="0"/>
              <a:t>5,</a:t>
            </a:r>
            <a:r>
              <a:rPr dirty="0" spc="-10"/>
              <a:t> </a:t>
            </a:r>
            <a:r>
              <a:rPr dirty="0" spc="-25"/>
              <a:t>2025</a:t>
            </a:r>
          </a:p>
        </p:txBody>
      </p:sp>
      <p:sp>
        <p:nvSpPr>
          <p:cNvPr id="40" name="object 40" descr=""/>
          <p:cNvSpPr txBox="1"/>
          <p:nvPr/>
        </p:nvSpPr>
        <p:spPr>
          <a:xfrm>
            <a:off x="5427089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Junkai Li</dc:creator>
  <dc:title>GRCR-Net: A Complex Residual Network with GPR Denoising and Rotational Augmentation for Automatic Modulation Classification [0.3cm] - A Breakthrough Approach for AMC</dc:title>
  <dcterms:created xsi:type="dcterms:W3CDTF">2025-07-03T06:55:57Z</dcterms:created>
  <dcterms:modified xsi:type="dcterms:W3CDTF">2025-07-03T06:55:57Z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2025-07-03T00:00:00Z</vt:filetime>
  </property>
  <property fmtid="{D5CDD505-2E9C-101B-9397-08002B2CF9AE}" pid="5" name="PTEX.Fullbanner">
    <vt:lpwstr>This is pdfTeX, Version 3.141592653-2.6-1.40.27 (TeX Live 2025) kpathsea version 6.4.1</vt:lpwstr>
  </property>
  <property fmtid="{D5CDD505-2E9C-101B-9397-08002B2CF9AE}" pid="6" name="Producer">
    <vt:lpwstr>pdfTeX-1.40.27</vt:lpwstr>
  </property>
</Properties>
</file>